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  <p:sldMasterId id="2147483696" r:id="rId5"/>
    <p:sldMasterId id="2147483660" r:id="rId6"/>
    <p:sldMasterId id="2147483689" r:id="rId7"/>
    <p:sldMasterId id="2147483716" r:id="rId8"/>
  </p:sldMasterIdLst>
  <p:notesMasterIdLst>
    <p:notesMasterId r:id="rId27"/>
  </p:notesMasterIdLst>
  <p:handoutMasterIdLst>
    <p:handoutMasterId r:id="rId28"/>
  </p:handoutMasterIdLst>
  <p:sldIdLst>
    <p:sldId id="261" r:id="rId9"/>
    <p:sldId id="262" r:id="rId10"/>
    <p:sldId id="265" r:id="rId11"/>
    <p:sldId id="269" r:id="rId12"/>
    <p:sldId id="270" r:id="rId13"/>
    <p:sldId id="263" r:id="rId14"/>
    <p:sldId id="281" r:id="rId15"/>
    <p:sldId id="266" r:id="rId16"/>
    <p:sldId id="268" r:id="rId17"/>
    <p:sldId id="272" r:id="rId18"/>
    <p:sldId id="275" r:id="rId19"/>
    <p:sldId id="276" r:id="rId20"/>
    <p:sldId id="277" r:id="rId21"/>
    <p:sldId id="278" r:id="rId22"/>
    <p:sldId id="279" r:id="rId23"/>
    <p:sldId id="282" r:id="rId24"/>
    <p:sldId id="280" r:id="rId25"/>
    <p:sldId id="271" r:id="rId2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ånefrost Nord Veronica - AMF" initials="MNV-A" lastIdx="5" clrIdx="0">
    <p:extLst>
      <p:ext uri="{19B8F6BF-5375-455C-9EA6-DF929625EA0E}">
        <p15:presenceInfo xmlns:p15="http://schemas.microsoft.com/office/powerpoint/2012/main" userId="S-1-5-21-3462171308-830565256-3066337160-564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B05"/>
    <a:srgbClr val="CB0050"/>
    <a:srgbClr val="E3000F"/>
    <a:srgbClr val="D9000F"/>
    <a:srgbClr val="0F81D3"/>
    <a:srgbClr val="65AE1E"/>
    <a:srgbClr val="93006D"/>
    <a:srgbClr val="CE000E"/>
    <a:srgbClr val="407015"/>
    <a:srgbClr val="90C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llanmörkt format 1 - Dekorfär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646" autoAdjust="0"/>
  </p:normalViewPr>
  <p:slideViewPr>
    <p:cSldViewPr snapToGrid="0" snapToObjects="1">
      <p:cViewPr varScale="1">
        <p:scale>
          <a:sx n="94" d="100"/>
          <a:sy n="94" d="100"/>
        </p:scale>
        <p:origin x="976" y="52"/>
      </p:cViewPr>
      <p:guideLst>
        <p:guide orient="horz" pos="39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353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153846153846155E-2"/>
          <c:y val="3.151862464183381E-2"/>
          <c:w val="0.95769230769230773"/>
          <c:h val="0.765230467251765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Antal platser</c:v>
                </c:pt>
              </c:strCache>
            </c:strRef>
          </c:tx>
          <c:spPr>
            <a:solidFill>
              <a:srgbClr val="AE0B05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837-4230-AD7E-48559A950B3B}"/>
                </c:ext>
              </c:extLst>
            </c:dLbl>
            <c:dLbl>
              <c:idx val="1"/>
              <c:layout>
                <c:manualLayout>
                  <c:x val="0"/>
                  <c:y val="1.432664756446980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837-4230-AD7E-48559A950B3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171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837-4230-AD7E-48559A950B3B}"/>
                </c:ext>
              </c:extLst>
            </c:dLbl>
            <c:dLbl>
              <c:idx val="3"/>
              <c:layout>
                <c:manualLayout>
                  <c:x val="-7.0512005952110734E-17"/>
                  <c:y val="-5.730659025787965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C837-4230-AD7E-48559A950B3B}"/>
                </c:ext>
              </c:extLst>
            </c:dLbl>
            <c:dLbl>
              <c:idx val="4"/>
              <c:layout>
                <c:manualLayout>
                  <c:x val="-1.4102401190422147E-16"/>
                  <c:y val="-1.71919770773640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837-4230-AD7E-48559A950B3B}"/>
                </c:ext>
              </c:extLst>
            </c:dLbl>
            <c:dLbl>
              <c:idx val="5"/>
              <c:layout>
                <c:manualLayout>
                  <c:x val="7.5711689884918236E-8"/>
                  <c:y val="-2.148985853845633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40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375075711689877E-2"/>
                      <c:h val="6.994269340974210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EDD7-4B82-90B9-5E5929DDC6C3}"/>
                </c:ext>
              </c:extLst>
            </c:dLbl>
            <c:dLbl>
              <c:idx val="6"/>
              <c:layout>
                <c:manualLayout>
                  <c:x val="0"/>
                  <c:y val="-2.5787965616045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E4-4CA5-8AC7-1F588733D7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Blad1!$A$2:$A$8</c:f>
              <c:strCache>
                <c:ptCount val="7"/>
                <c:pt idx="0">
                  <c:v>Barn &amp; unga</c:v>
                </c:pt>
                <c:pt idx="1">
                  <c:v>Vård &amp; omsorg</c:v>
                </c:pt>
                <c:pt idx="2">
                  <c:v>Förening &amp; fritid</c:v>
                </c:pt>
                <c:pt idx="3">
                  <c:v>Trädgård &amp; fastighet</c:v>
                </c:pt>
                <c:pt idx="4">
                  <c:v>Kök</c:v>
                </c:pt>
                <c:pt idx="5">
                  <c:v>Sommarentreprenör</c:v>
                </c:pt>
                <c:pt idx="6">
                  <c:v>Kultur &amp; administration</c:v>
                </c:pt>
              </c:strCache>
            </c:strRef>
          </c:cat>
          <c:val>
            <c:numRef>
              <c:f>Blad1!$B$2:$B$8</c:f>
              <c:numCache>
                <c:formatCode>General</c:formatCode>
                <c:ptCount val="7"/>
                <c:pt idx="0">
                  <c:v>161</c:v>
                </c:pt>
                <c:pt idx="1">
                  <c:v>216</c:v>
                </c:pt>
                <c:pt idx="2">
                  <c:v>171</c:v>
                </c:pt>
                <c:pt idx="3">
                  <c:v>96</c:v>
                </c:pt>
                <c:pt idx="4">
                  <c:v>46</c:v>
                </c:pt>
                <c:pt idx="5">
                  <c:v>40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5C-4286-A46E-D0C0ADD40D2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Antal Sökningar</c:v>
                </c:pt>
              </c:strCache>
            </c:strRef>
          </c:tx>
          <c:spPr>
            <a:solidFill>
              <a:srgbClr val="D9000F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1495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837-4230-AD7E-48559A950B3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1106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837-4230-AD7E-48559A950B3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1320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837-4230-AD7E-48559A950B3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984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837-4230-AD7E-48559A950B3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905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837-4230-AD7E-48559A950B3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951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DD7-4B82-90B9-5E5929DDC6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Blad1!$A$2:$A$8</c:f>
              <c:strCache>
                <c:ptCount val="7"/>
                <c:pt idx="0">
                  <c:v>Barn &amp; unga</c:v>
                </c:pt>
                <c:pt idx="1">
                  <c:v>Vård &amp; omsorg</c:v>
                </c:pt>
                <c:pt idx="2">
                  <c:v>Förening &amp; fritid</c:v>
                </c:pt>
                <c:pt idx="3">
                  <c:v>Trädgård &amp; fastighet</c:v>
                </c:pt>
                <c:pt idx="4">
                  <c:v>Kök</c:v>
                </c:pt>
                <c:pt idx="5">
                  <c:v>Sommarentreprenör</c:v>
                </c:pt>
                <c:pt idx="6">
                  <c:v>Kultur &amp; administration</c:v>
                </c:pt>
              </c:strCache>
            </c:strRef>
          </c:cat>
          <c:val>
            <c:numRef>
              <c:f>Blad1!$C$2:$C$8</c:f>
              <c:numCache>
                <c:formatCode>General</c:formatCode>
                <c:ptCount val="7"/>
                <c:pt idx="0">
                  <c:v>1495</c:v>
                </c:pt>
                <c:pt idx="1">
                  <c:v>1106</c:v>
                </c:pt>
                <c:pt idx="2">
                  <c:v>1320</c:v>
                </c:pt>
                <c:pt idx="3">
                  <c:v>984</c:v>
                </c:pt>
                <c:pt idx="4">
                  <c:v>905</c:v>
                </c:pt>
                <c:pt idx="5">
                  <c:v>951</c:v>
                </c:pt>
                <c:pt idx="6">
                  <c:v>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5C-4286-A46E-D0C0ADD40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00229504"/>
        <c:axId val="100231040"/>
      </c:barChart>
      <c:catAx>
        <c:axId val="100229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pPr>
            <a:endParaRPr lang="sv-SE"/>
          </a:p>
        </c:txPr>
        <c:crossAx val="100231040"/>
        <c:crosses val="autoZero"/>
        <c:auto val="1"/>
        <c:lblAlgn val="ctr"/>
        <c:lblOffset val="100"/>
        <c:noMultiLvlLbl val="0"/>
      </c:catAx>
      <c:valAx>
        <c:axId val="100231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0229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898152634766812"/>
          <c:y val="0.94536403221803567"/>
          <c:w val="0.3759242883101151"/>
          <c:h val="5.4635967781964223E-2"/>
        </c:manualLayout>
      </c:layout>
      <c:overlay val="0"/>
      <c:txPr>
        <a:bodyPr/>
        <a:lstStyle/>
        <a:p>
          <a:pPr>
            <a:defRPr sz="11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defRPr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Antal platser</c:v>
                </c:pt>
              </c:strCache>
            </c:strRef>
          </c:tx>
          <c:spPr>
            <a:solidFill>
              <a:srgbClr val="AE0B05"/>
            </a:solidFill>
          </c:spPr>
          <c:invertIfNegative val="0"/>
          <c:dLbls>
            <c:dLbl>
              <c:idx val="0"/>
              <c:layout>
                <c:manualLayout>
                  <c:x val="-3.846153846153863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625075711689882E-2"/>
                      <c:h val="6.362475464205942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6C05-4483-9F50-2B90FBB0D21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C05-4483-9F50-2B90FBB0D21D}"/>
                </c:ext>
              </c:extLst>
            </c:dLbl>
            <c:dLbl>
              <c:idx val="2"/>
              <c:layout>
                <c:manualLayout>
                  <c:x val="0"/>
                  <c:y val="2.292263610315186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214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C05-4483-9F50-2B90FBB0D2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Blad1!$A$2:$A$5</c:f>
              <c:strCache>
                <c:ptCount val="3"/>
                <c:pt idx="0">
                  <c:v>Period 1</c:v>
                </c:pt>
                <c:pt idx="1">
                  <c:v>Period 2</c:v>
                </c:pt>
                <c:pt idx="2">
                  <c:v>Period 3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345</c:v>
                </c:pt>
                <c:pt idx="1">
                  <c:v>195</c:v>
                </c:pt>
                <c:pt idx="2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28-47D9-8E3E-40673121BFA1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Antal Sökningar</c:v>
                </c:pt>
              </c:strCache>
            </c:strRef>
          </c:tx>
          <c:spPr>
            <a:solidFill>
              <a:srgbClr val="E3000F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1703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C05-4483-9F50-2B90FBB0D21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1242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C05-4483-9F50-2B90FBB0D21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1149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C05-4483-9F50-2B90FBB0D2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Blad1!$A$2:$A$5</c:f>
              <c:strCache>
                <c:ptCount val="3"/>
                <c:pt idx="0">
                  <c:v>Period 1</c:v>
                </c:pt>
                <c:pt idx="1">
                  <c:v>Period 2</c:v>
                </c:pt>
                <c:pt idx="2">
                  <c:v>Period 3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1703</c:v>
                </c:pt>
                <c:pt idx="1">
                  <c:v>1242</c:v>
                </c:pt>
                <c:pt idx="2">
                  <c:v>1149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28-47D9-8E3E-40673121BF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97720704"/>
        <c:axId val="197333376"/>
      </c:barChart>
      <c:catAx>
        <c:axId val="197720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pPr>
            <a:endParaRPr lang="sv-SE"/>
          </a:p>
        </c:txPr>
        <c:crossAx val="197333376"/>
        <c:crosses val="autoZero"/>
        <c:auto val="1"/>
        <c:lblAlgn val="ctr"/>
        <c:lblOffset val="100"/>
        <c:noMultiLvlLbl val="0"/>
      </c:catAx>
      <c:valAx>
        <c:axId val="197333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7720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705844942459116"/>
          <c:y val="0.94536403221803567"/>
          <c:w val="0.45669351907934586"/>
          <c:h val="5.4635967781964216E-2"/>
        </c:manualLayout>
      </c:layout>
      <c:overlay val="0"/>
      <c:txPr>
        <a:bodyPr/>
        <a:lstStyle/>
        <a:p>
          <a:pPr>
            <a:defRPr sz="11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defRPr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8DD2D-8089-CB4A-9CA2-D843C3E4E3A1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0A6D2-622B-B147-BFC1-C7E284706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6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64AAF-72DB-F048-98F7-55EEB6F93801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59761-9EC3-BC46-AA52-FD0C8C7C8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43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59761-9EC3-BC46-AA52-FD0C8C7C84B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14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59761-9EC3-BC46-AA52-FD0C8C7C84B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34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59761-9EC3-BC46-AA52-FD0C8C7C84B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12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59761-9EC3-BC46-AA52-FD0C8C7C84B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38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59761-9EC3-BC46-AA52-FD0C8C7C84B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8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vit bakgr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0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Rö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8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53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Blå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59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Grö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2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3" name="textruta 2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4003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. bård m.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055688" y="897994"/>
            <a:ext cx="54864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5688" y="1401603"/>
            <a:ext cx="54864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5" name="textruta 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6699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me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"/>
          </p:nvPr>
        </p:nvSpPr>
        <p:spPr>
          <a:xfrm>
            <a:off x="245970" y="-2"/>
            <a:ext cx="8898029" cy="68580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026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m. bård m.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"/>
          </p:nvPr>
        </p:nvSpPr>
        <p:spPr>
          <a:xfrm>
            <a:off x="245970" y="-2"/>
            <a:ext cx="8898029" cy="68580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55688" y="897994"/>
            <a:ext cx="54864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5688" y="1401603"/>
            <a:ext cx="54864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0375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48746"/>
            <a:ext cx="54864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11198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52355"/>
            <a:ext cx="54864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96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bård och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ktangel 11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ktangel 13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ktangel 14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271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röd bakgrund"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  <a:endParaRPr lang="en-US" dirty="0"/>
          </a:p>
        </p:txBody>
      </p:sp>
      <p:sp>
        <p:nvSpPr>
          <p:cNvPr id="6" name="Rektangel 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1713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Röd bård med röd bakgrund"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159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Lila bård med lila bakgrund">
    <p:bg>
      <p:bgPr>
        <a:solidFill>
          <a:srgbClr val="9300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70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Blå bård med blå bakgrund">
    <p:bg>
      <p:bgPr>
        <a:solidFill>
          <a:srgbClr val="0F81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52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Grön bård med grön bakgrund">
    <p:bg>
      <p:bgPr>
        <a:solidFill>
          <a:srgbClr val="65A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017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Röd bård med röd bakgrund"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78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Lila bård med lila bakgrund">
    <p:bg>
      <p:bgPr>
        <a:solidFill>
          <a:srgbClr val="9300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13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Blå bård med blå bakgrund">
    <p:bg>
      <p:bgPr>
        <a:solidFill>
          <a:srgbClr val="0F81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519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Grön bård med grön bakgrund">
    <p:bg>
      <p:bgPr>
        <a:solidFill>
          <a:srgbClr val="65A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840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85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lila bakgrund">
    <p:bg>
      <p:bgPr>
        <a:solidFill>
          <a:srgbClr val="9300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  <a:endParaRPr lang="en-US" dirty="0"/>
          </a:p>
        </p:txBody>
      </p:sp>
      <p:sp>
        <p:nvSpPr>
          <p:cNvPr id="6" name="Rektangel 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551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blå bakgrund">
    <p:bg>
      <p:bgPr>
        <a:solidFill>
          <a:srgbClr val="0F81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  <a:endParaRPr lang="en-US" dirty="0"/>
          </a:p>
        </p:txBody>
      </p:sp>
      <p:sp>
        <p:nvSpPr>
          <p:cNvPr id="6" name="Rektangel 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53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grön bakgrund">
    <p:bg>
      <p:bgPr>
        <a:solidFill>
          <a:srgbClr val="65A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  <a:endParaRPr lang="en-US" dirty="0"/>
          </a:p>
        </p:txBody>
      </p:sp>
      <p:sp>
        <p:nvSpPr>
          <p:cNvPr id="6" name="Rektangel 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1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Rö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3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3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Blå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7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Grö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7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7721600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TextBox 14"/>
          <p:cNvSpPr txBox="1"/>
          <p:nvPr/>
        </p:nvSpPr>
        <p:spPr>
          <a:xfrm>
            <a:off x="1113585" y="612980"/>
            <a:ext cx="3960440" cy="32062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ts val="1500"/>
              </a:lnSpc>
            </a:pPr>
            <a:r>
              <a:rPr lang="sv-SE" sz="1050" b="1" i="0" u="none" kern="100" cap="none" spc="0" baseline="0" noProof="0" dirty="0">
                <a:solidFill>
                  <a:srgbClr val="000000"/>
                </a:solidFill>
                <a:latin typeface="Arial"/>
                <a:cs typeface="Arial"/>
              </a:rPr>
              <a:t>Förvaltning</a:t>
            </a:r>
            <a:endParaRPr lang="sv-SE" sz="900" b="1" i="0" u="none" kern="100" cap="none" spc="0" baseline="0" noProof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21" name="Bildobjekt 20" descr="HBG_logo_liggande_CMY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" y="235973"/>
            <a:ext cx="1862210" cy="527170"/>
          </a:xfrm>
          <a:prstGeom prst="rect">
            <a:avLst/>
          </a:prstGeom>
        </p:spPr>
      </p:pic>
      <p:sp>
        <p:nvSpPr>
          <p:cNvPr id="24" name="textruta 23"/>
          <p:cNvSpPr txBox="1"/>
          <p:nvPr/>
        </p:nvSpPr>
        <p:spPr>
          <a:xfrm>
            <a:off x="1113585" y="6483350"/>
            <a:ext cx="2847975" cy="20478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Namn Efternamn </a:t>
            </a:r>
            <a:r>
              <a:rPr kumimoji="0" lang="sv-SE" sz="105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-</a:t>
            </a:r>
            <a:r>
              <a:rPr kumimoji="0" lang="sv-SE" sz="1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 Titel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3585" y="780653"/>
            <a:ext cx="3960440" cy="55457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ts val="1500"/>
              </a:lnSpc>
            </a:pPr>
            <a:r>
              <a:rPr lang="sv-SE" sz="900" b="0" i="0" u="none" kern="100" cap="none" spc="0" baseline="0" noProof="0" dirty="0">
                <a:solidFill>
                  <a:srgbClr val="000000"/>
                </a:solidFill>
                <a:latin typeface="Arial"/>
                <a:cs typeface="Arial"/>
              </a:rPr>
              <a:t>Avdelning</a:t>
            </a:r>
          </a:p>
        </p:txBody>
      </p:sp>
    </p:spTree>
    <p:extLst>
      <p:ext uri="{BB962C8B-B14F-4D97-AF65-F5344CB8AC3E}">
        <p14:creationId xmlns:p14="http://schemas.microsoft.com/office/powerpoint/2010/main" val="131977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ruta 17"/>
          <p:cNvSpPr txBox="1"/>
          <p:nvPr/>
        </p:nvSpPr>
        <p:spPr>
          <a:xfrm>
            <a:off x="7721600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2023-09-11</a:t>
            </a:fld>
            <a:endParaRPr lang="sv-SE" sz="100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7" name="Bildobjekt 16" descr="HBG_logo_liggande_VI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" y="233335"/>
            <a:ext cx="1861185" cy="536158"/>
          </a:xfrm>
          <a:prstGeom prst="rect">
            <a:avLst/>
          </a:prstGeom>
        </p:spPr>
      </p:pic>
      <p:sp>
        <p:nvSpPr>
          <p:cNvPr id="20" name="TextBox 14"/>
          <p:cNvSpPr txBox="1"/>
          <p:nvPr/>
        </p:nvSpPr>
        <p:spPr>
          <a:xfrm>
            <a:off x="1113585" y="629803"/>
            <a:ext cx="3960440" cy="33744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ts val="1500"/>
              </a:lnSpc>
            </a:pPr>
            <a:r>
              <a:rPr lang="sv-SE" sz="1050" b="1" i="0" u="none" kern="100" cap="none" spc="0" baseline="0" noProof="0" dirty="0">
                <a:solidFill>
                  <a:schemeClr val="bg1"/>
                </a:solidFill>
                <a:latin typeface="Arial"/>
                <a:cs typeface="Arial"/>
              </a:rPr>
              <a:t>Arbetsmarknadsförvaltningen</a:t>
            </a:r>
            <a:endParaRPr lang="sv-SE" sz="900" b="1" i="0" u="none" kern="100" cap="none" spc="0" baseline="0" noProof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TextBox 14"/>
          <p:cNvSpPr txBox="1"/>
          <p:nvPr userDrawn="1"/>
        </p:nvSpPr>
        <p:spPr>
          <a:xfrm>
            <a:off x="1113585" y="789065"/>
            <a:ext cx="3049469" cy="30434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ts val="1500"/>
              </a:lnSpc>
            </a:pPr>
            <a:r>
              <a:rPr lang="sv-SE" sz="900" b="0" i="0" u="none" kern="100" cap="none" spc="0" baseline="0" noProof="0" dirty="0">
                <a:solidFill>
                  <a:schemeClr val="bg1"/>
                </a:solidFill>
                <a:latin typeface="Arial"/>
                <a:cs typeface="Arial"/>
              </a:rPr>
              <a:t>Näringsliv- och matchningsenheten</a:t>
            </a:r>
          </a:p>
        </p:txBody>
      </p:sp>
    </p:spTree>
    <p:extLst>
      <p:ext uri="{BB962C8B-B14F-4D97-AF65-F5344CB8AC3E}">
        <p14:creationId xmlns:p14="http://schemas.microsoft.com/office/powerpoint/2010/main" val="418882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11" r:id="rId2"/>
    <p:sldLayoutId id="2147483713" r:id="rId3"/>
    <p:sldLayoutId id="2147483715" r:id="rId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0154" y="6647449"/>
            <a:ext cx="2228246" cy="2105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3184F-B175-4846-9DF4-4602C06F09C4}" type="datetime1">
              <a:rPr kumimoji="0" lang="sv-SE" sz="9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2023-09-11</a:t>
            </a:fld>
            <a:endParaRPr lang="en-US" b="1" dirty="0">
              <a:solidFill>
                <a:schemeClr val="bg1"/>
              </a:solidFill>
              <a:effectLst/>
              <a:latin typeface="HelveticaNeueLT Std" pitchFamily="34" charset="0"/>
            </a:endParaRPr>
          </a:p>
        </p:txBody>
      </p:sp>
      <p:pic>
        <p:nvPicPr>
          <p:cNvPr id="4" name="Bildobjekt 3"/>
          <p:cNvPicPr>
            <a:picLocks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270" y="5994399"/>
            <a:ext cx="626400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5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6" r:id="rId2"/>
    <p:sldLayoutId id="2147483677" r:id="rId3"/>
    <p:sldLayoutId id="2147483678" r:id="rId4"/>
    <p:sldLayoutId id="2147483718" r:id="rId5"/>
    <p:sldLayoutId id="2147483719" r:id="rId6"/>
    <p:sldLayoutId id="2147483720" r:id="rId7"/>
    <p:sldLayoutId id="2147483721" r:id="rId8"/>
    <p:sldLayoutId id="2147483667" r:id="rId9"/>
    <p:sldLayoutId id="2147483680" r:id="rId10"/>
    <p:sldLayoutId id="2147483673" r:id="rId11"/>
    <p:sldLayoutId id="2147483679" r:id="rId12"/>
    <p:sldLayoutId id="2147483669" r:id="rId13"/>
    <p:sldLayoutId id="2147483674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1064683" y="6483350"/>
            <a:ext cx="2847975" cy="20478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Presentationsnamn</a:t>
            </a:r>
            <a:endParaRPr kumimoji="0" lang="sv-SE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" name="Bildobjekt 3"/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640" y="6002866"/>
            <a:ext cx="626400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1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722" r:id="rId5"/>
    <p:sldLayoutId id="2147483723" r:id="rId6"/>
    <p:sldLayoutId id="2147483724" r:id="rId7"/>
    <p:sldLayoutId id="2147483725" r:id="rId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0154" y="6647449"/>
            <a:ext cx="2228246" cy="2105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3184F-B175-4846-9DF4-4602C06F09C4}" type="datetime1">
              <a:rPr kumimoji="0" lang="sv-SE" sz="9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2023-09-11</a:t>
            </a:fld>
            <a:endParaRPr lang="en-US" b="1" dirty="0">
              <a:solidFill>
                <a:schemeClr val="bg1"/>
              </a:solidFill>
              <a:effectLst/>
              <a:latin typeface="HelveticaNeueL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8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Sommarpraktik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- Statistik för sommaren 2023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8399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</p:spPr>
        <p:txBody>
          <a:bodyPr/>
          <a:lstStyle/>
          <a:p>
            <a:r>
              <a:rPr lang="sv-SE" dirty="0">
                <a:solidFill>
                  <a:srgbClr val="AE0B05"/>
                </a:solidFill>
              </a:rPr>
              <a:t>Enkät</a:t>
            </a:r>
          </a:p>
        </p:txBody>
      </p:sp>
      <p:graphicFrame>
        <p:nvGraphicFramePr>
          <p:cNvPr id="5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128150"/>
              </p:ext>
            </p:extLst>
          </p:nvPr>
        </p:nvGraphicFramePr>
        <p:xfrm>
          <a:off x="1206394" y="1507489"/>
          <a:ext cx="6706700" cy="2461212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338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8092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Kalenderår</a:t>
                      </a:r>
                    </a:p>
                    <a:p>
                      <a:pPr algn="l"/>
                      <a:endParaRPr lang="sv-SE" dirty="0">
                        <a:solidFill>
                          <a:srgbClr val="CB0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sv-SE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Praktikplatser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sv-SE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Ungdomar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Enkätsvar 2019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85%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73%</a:t>
                      </a:r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Enkätsvar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72%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56%</a:t>
                      </a:r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Enkätsvar 2021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83%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79%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1315677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Enkätsvar 2022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88%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70%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41103293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Enkätsvar 2023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44%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79%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904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74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</p:spPr>
        <p:txBody>
          <a:bodyPr/>
          <a:lstStyle/>
          <a:p>
            <a:r>
              <a:rPr lang="sv-SE" dirty="0">
                <a:solidFill>
                  <a:srgbClr val="AE0B05"/>
                </a:solidFill>
              </a:rPr>
              <a:t>Enkätresultat</a:t>
            </a:r>
          </a:p>
        </p:txBody>
      </p:sp>
      <p:graphicFrame>
        <p:nvGraphicFramePr>
          <p:cNvPr id="5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577051"/>
              </p:ext>
            </p:extLst>
          </p:nvPr>
        </p:nvGraphicFramePr>
        <p:xfrm>
          <a:off x="1213492" y="1507489"/>
          <a:ext cx="7230793" cy="4018249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3322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060">
                  <a:extLst>
                    <a:ext uri="{9D8B030D-6E8A-4147-A177-3AD203B41FA5}">
                      <a16:colId xmlns:a16="http://schemas.microsoft.com/office/drawing/2014/main" val="1930744240"/>
                    </a:ext>
                  </a:extLst>
                </a:gridCol>
                <a:gridCol w="656277">
                  <a:extLst>
                    <a:ext uri="{9D8B030D-6E8A-4147-A177-3AD203B41FA5}">
                      <a16:colId xmlns:a16="http://schemas.microsoft.com/office/drawing/2014/main" val="1760680143"/>
                    </a:ext>
                  </a:extLst>
                </a:gridCol>
                <a:gridCol w="663941">
                  <a:extLst>
                    <a:ext uri="{9D8B030D-6E8A-4147-A177-3AD203B41FA5}">
                      <a16:colId xmlns:a16="http://schemas.microsoft.com/office/drawing/2014/main" val="560000723"/>
                    </a:ext>
                  </a:extLst>
                </a:gridCol>
                <a:gridCol w="671484">
                  <a:extLst>
                    <a:ext uri="{9D8B030D-6E8A-4147-A177-3AD203B41FA5}">
                      <a16:colId xmlns:a16="http://schemas.microsoft.com/office/drawing/2014/main" val="2393920302"/>
                    </a:ext>
                  </a:extLst>
                </a:gridCol>
                <a:gridCol w="626215">
                  <a:extLst>
                    <a:ext uri="{9D8B030D-6E8A-4147-A177-3AD203B41FA5}">
                      <a16:colId xmlns:a16="http://schemas.microsoft.com/office/drawing/2014/main" val="3211677820"/>
                    </a:ext>
                  </a:extLst>
                </a:gridCol>
                <a:gridCol w="626215">
                  <a:extLst>
                    <a:ext uri="{9D8B030D-6E8A-4147-A177-3AD203B41FA5}">
                      <a16:colId xmlns:a16="http://schemas.microsoft.com/office/drawing/2014/main" val="3826771021"/>
                    </a:ext>
                  </a:extLst>
                </a:gridCol>
              </a:tblGrid>
              <a:tr h="638092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Praktikplatser</a:t>
                      </a:r>
                    </a:p>
                    <a:p>
                      <a:pPr algn="l"/>
                      <a:endParaRPr lang="sv-SE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  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   2</a:t>
                      </a:r>
                    </a:p>
                    <a:p>
                      <a:pPr algn="ctr"/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   3</a:t>
                      </a:r>
                    </a:p>
                    <a:p>
                      <a:pPr algn="ctr"/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 4</a:t>
                      </a:r>
                    </a:p>
                    <a:p>
                      <a:pPr algn="ctr"/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6 </a:t>
                      </a:r>
                    </a:p>
                    <a:p>
                      <a:pPr algn="ctr"/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Hur har det fungerat med sommarpraktikanter i er verksamhet?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4%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10%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12%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32%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42%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1860874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r>
                        <a:rPr lang="sv-SE" dirty="0"/>
                        <a:t>Anser du att ungdomarna haft nytta av eller lärt sig något nytt genom sommarpraktiken?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12%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17%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24%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47%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3460959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Ja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Nej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Ej behövts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5654557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r>
                        <a:rPr lang="sv-SE" dirty="0"/>
                        <a:t>Tycker du att det har varit lätt att få kontakt med oss via mail eller telefon?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61%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39%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1276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33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</p:spPr>
        <p:txBody>
          <a:bodyPr/>
          <a:lstStyle/>
          <a:p>
            <a:r>
              <a:rPr lang="sv-SE" dirty="0">
                <a:solidFill>
                  <a:srgbClr val="AE0B05"/>
                </a:solidFill>
              </a:rPr>
              <a:t>Enkätresultat</a:t>
            </a:r>
          </a:p>
        </p:txBody>
      </p:sp>
      <p:graphicFrame>
        <p:nvGraphicFramePr>
          <p:cNvPr id="5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492992"/>
              </p:ext>
            </p:extLst>
          </p:nvPr>
        </p:nvGraphicFramePr>
        <p:xfrm>
          <a:off x="1213493" y="1507489"/>
          <a:ext cx="6679021" cy="2769610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4042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355">
                  <a:extLst>
                    <a:ext uri="{9D8B030D-6E8A-4147-A177-3AD203B41FA5}">
                      <a16:colId xmlns:a16="http://schemas.microsoft.com/office/drawing/2014/main" val="2136323103"/>
                    </a:ext>
                  </a:extLst>
                </a:gridCol>
                <a:gridCol w="1388347">
                  <a:extLst>
                    <a:ext uri="{9D8B030D-6E8A-4147-A177-3AD203B41FA5}">
                      <a16:colId xmlns:a16="http://schemas.microsoft.com/office/drawing/2014/main" val="1315858432"/>
                    </a:ext>
                  </a:extLst>
                </a:gridCol>
              </a:tblGrid>
              <a:tr h="638092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Praktikplatser</a:t>
                      </a:r>
                    </a:p>
                    <a:p>
                      <a:pPr algn="l"/>
                      <a:endParaRPr lang="sv-SE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Ja</a:t>
                      </a:r>
                      <a:endParaRPr lang="sv-SE" sz="140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Nej</a:t>
                      </a:r>
                      <a:endParaRPr lang="sv-SE" sz="140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Tycker du att informationen på helsingborg.se, handledarguiden och e-post har varit tillräckligt?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100%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Har du gått igenom en skriftlig introduktion och riskbedömning tillsammans med ungdomarna under första praktikdagen?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95%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9486502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833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703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</p:spPr>
        <p:txBody>
          <a:bodyPr/>
          <a:lstStyle/>
          <a:p>
            <a:r>
              <a:rPr lang="sv-SE" dirty="0">
                <a:solidFill>
                  <a:srgbClr val="AE0B05"/>
                </a:solidFill>
              </a:rPr>
              <a:t>Enkätresultat</a:t>
            </a:r>
          </a:p>
        </p:txBody>
      </p:sp>
      <p:graphicFrame>
        <p:nvGraphicFramePr>
          <p:cNvPr id="5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540989"/>
              </p:ext>
            </p:extLst>
          </p:nvPr>
        </p:nvGraphicFramePr>
        <p:xfrm>
          <a:off x="1213493" y="1507489"/>
          <a:ext cx="6679021" cy="4661452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6679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092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Praktikplatser</a:t>
                      </a:r>
                      <a:endParaRPr lang="sv-SE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lvl="0"/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 är tacksamma att vi får denna hjälp av Helsingborgs Stad. Trevligt med ungdomar som är positiva och glada</a:t>
                      </a:r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pPr lvl="0"/>
                      <a:endParaRPr lang="sv-SE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  <a:r>
                        <a:rPr lang="sv-SE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 introduktion till arbetslivet. Två av praktikanterna har erbjudits arbete och tackat ja, hos oss varannan lördag</a:t>
                      </a:r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sv-SE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i="1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lvl="0"/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 är alltid väldigt lätta att få tag på. All heder till er!</a:t>
                      </a:r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i="1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lvl="0"/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 har bara bra betyg att ge detta årets sommarpraktikanter. De har varit engagerade, intresserade och tagit en stor aktiv roll i verksamheten. Mobiltelefonen har inte varit fram och tiderna har följts punktligt</a:t>
                      </a:r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i="1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lvl="0"/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Majoriteten av praktikanterna är inte intresserade och tar inte ansvar för sin ålagda uppgift. Fokuset ligger främst på sluttid och betalning</a:t>
                      </a:r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59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</p:spPr>
        <p:txBody>
          <a:bodyPr/>
          <a:lstStyle/>
          <a:p>
            <a:r>
              <a:rPr lang="sv-SE" dirty="0">
                <a:solidFill>
                  <a:srgbClr val="AE0B05"/>
                </a:solidFill>
              </a:rPr>
              <a:t>Enkätresultat</a:t>
            </a:r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sv-SE" dirty="0">
                <a:solidFill>
                  <a:srgbClr val="AE0B05"/>
                </a:solidFill>
              </a:rPr>
              <a:t>Enkätresultat</a:t>
            </a:r>
          </a:p>
        </p:txBody>
      </p:sp>
      <p:graphicFrame>
        <p:nvGraphicFramePr>
          <p:cNvPr id="8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165860"/>
              </p:ext>
            </p:extLst>
          </p:nvPr>
        </p:nvGraphicFramePr>
        <p:xfrm>
          <a:off x="1213493" y="1507489"/>
          <a:ext cx="6679021" cy="3591529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4042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355">
                  <a:extLst>
                    <a:ext uri="{9D8B030D-6E8A-4147-A177-3AD203B41FA5}">
                      <a16:colId xmlns:a16="http://schemas.microsoft.com/office/drawing/2014/main" val="2136323103"/>
                    </a:ext>
                  </a:extLst>
                </a:gridCol>
                <a:gridCol w="1388347">
                  <a:extLst>
                    <a:ext uri="{9D8B030D-6E8A-4147-A177-3AD203B41FA5}">
                      <a16:colId xmlns:a16="http://schemas.microsoft.com/office/drawing/2014/main" val="1315858432"/>
                    </a:ext>
                  </a:extLst>
                </a:gridCol>
              </a:tblGrid>
              <a:tr h="638092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Ungdomar</a:t>
                      </a:r>
                    </a:p>
                    <a:p>
                      <a:pPr algn="l"/>
                      <a:endParaRPr lang="sv-SE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Ja</a:t>
                      </a:r>
                      <a:endParaRPr lang="sv-SE" sz="140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Nej</a:t>
                      </a:r>
                      <a:endParaRPr lang="sv-SE" sz="140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Fick du sommarpraktik utifrån de önskemål som du skrev i din ansökan?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88%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12%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Gick du och din handledare igenom en skriftlig introduktion och riskbedömning första dagen? (genomgång av risker, vad du får och inte får göra, med mera)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88%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12%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9486502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2052626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Har du sökt sommarjobb hos någon annan arbetsgivare?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24%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76%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7063743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9201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843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</p:spPr>
        <p:txBody>
          <a:bodyPr/>
          <a:lstStyle/>
          <a:p>
            <a:r>
              <a:rPr lang="sv-SE" dirty="0">
                <a:solidFill>
                  <a:srgbClr val="AE0B05"/>
                </a:solidFill>
              </a:rPr>
              <a:t>Enkätresultat</a:t>
            </a:r>
          </a:p>
        </p:txBody>
      </p:sp>
      <p:graphicFrame>
        <p:nvGraphicFramePr>
          <p:cNvPr id="5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081843"/>
              </p:ext>
            </p:extLst>
          </p:nvPr>
        </p:nvGraphicFramePr>
        <p:xfrm>
          <a:off x="1213492" y="1507489"/>
          <a:ext cx="7230793" cy="3743929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3322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060">
                  <a:extLst>
                    <a:ext uri="{9D8B030D-6E8A-4147-A177-3AD203B41FA5}">
                      <a16:colId xmlns:a16="http://schemas.microsoft.com/office/drawing/2014/main" val="1930744240"/>
                    </a:ext>
                  </a:extLst>
                </a:gridCol>
                <a:gridCol w="656277">
                  <a:extLst>
                    <a:ext uri="{9D8B030D-6E8A-4147-A177-3AD203B41FA5}">
                      <a16:colId xmlns:a16="http://schemas.microsoft.com/office/drawing/2014/main" val="1760680143"/>
                    </a:ext>
                  </a:extLst>
                </a:gridCol>
                <a:gridCol w="663941">
                  <a:extLst>
                    <a:ext uri="{9D8B030D-6E8A-4147-A177-3AD203B41FA5}">
                      <a16:colId xmlns:a16="http://schemas.microsoft.com/office/drawing/2014/main" val="560000723"/>
                    </a:ext>
                  </a:extLst>
                </a:gridCol>
                <a:gridCol w="671484">
                  <a:extLst>
                    <a:ext uri="{9D8B030D-6E8A-4147-A177-3AD203B41FA5}">
                      <a16:colId xmlns:a16="http://schemas.microsoft.com/office/drawing/2014/main" val="2393920302"/>
                    </a:ext>
                  </a:extLst>
                </a:gridCol>
                <a:gridCol w="626215">
                  <a:extLst>
                    <a:ext uri="{9D8B030D-6E8A-4147-A177-3AD203B41FA5}">
                      <a16:colId xmlns:a16="http://schemas.microsoft.com/office/drawing/2014/main" val="3211677820"/>
                    </a:ext>
                  </a:extLst>
                </a:gridCol>
                <a:gridCol w="626215">
                  <a:extLst>
                    <a:ext uri="{9D8B030D-6E8A-4147-A177-3AD203B41FA5}">
                      <a16:colId xmlns:a16="http://schemas.microsoft.com/office/drawing/2014/main" val="3826771021"/>
                    </a:ext>
                  </a:extLst>
                </a:gridCol>
              </a:tblGrid>
              <a:tr h="638092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Ungdomar</a:t>
                      </a:r>
                    </a:p>
                    <a:p>
                      <a:pPr algn="l"/>
                      <a:endParaRPr lang="sv-SE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   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   2</a:t>
                      </a:r>
                      <a:r>
                        <a:rPr lang="sv-SE" sz="1400" baseline="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/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   3</a:t>
                      </a:r>
                      <a:r>
                        <a:rPr lang="sv-SE" sz="1400" baseline="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/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4</a:t>
                      </a:r>
                      <a:r>
                        <a:rPr lang="sv-SE" sz="1400" baseline="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algn="ctr"/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5 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  6 </a:t>
                      </a:r>
                    </a:p>
                    <a:p>
                      <a:pPr algn="ctr"/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Hur har kontakten med och handledningen på din praktikplats varit?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2,2%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3,2%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6,1%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10,3%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22,7%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55,5%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1860874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r>
                        <a:rPr lang="sv-SE" dirty="0"/>
                        <a:t>Hur har du upplevt dina praktikuppgifter?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4,2%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1,8%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6,4%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15,7%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24,9%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47%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3460959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Ja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Nej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Ej behövts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5654557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r>
                        <a:rPr lang="sv-SE" dirty="0"/>
                        <a:t>Tycker du att det har varit lätt att få kontakt med oss via mail eller telefon?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46%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51%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1276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47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AE0B05"/>
                </a:solidFill>
              </a:rPr>
              <a:t>Enkätresultat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321274"/>
              </p:ext>
            </p:extLst>
          </p:nvPr>
        </p:nvGraphicFramePr>
        <p:xfrm>
          <a:off x="1100138" y="1600200"/>
          <a:ext cx="7908924" cy="376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1341">
                  <a:extLst>
                    <a:ext uri="{9D8B030D-6E8A-4147-A177-3AD203B41FA5}">
                      <a16:colId xmlns:a16="http://schemas.microsoft.com/office/drawing/2014/main" val="3213636238"/>
                    </a:ext>
                  </a:extLst>
                </a:gridCol>
                <a:gridCol w="891348">
                  <a:extLst>
                    <a:ext uri="{9D8B030D-6E8A-4147-A177-3AD203B41FA5}">
                      <a16:colId xmlns:a16="http://schemas.microsoft.com/office/drawing/2014/main" val="3838577689"/>
                    </a:ext>
                  </a:extLst>
                </a:gridCol>
                <a:gridCol w="975872">
                  <a:extLst>
                    <a:ext uri="{9D8B030D-6E8A-4147-A177-3AD203B41FA5}">
                      <a16:colId xmlns:a16="http://schemas.microsoft.com/office/drawing/2014/main" val="3986757332"/>
                    </a:ext>
                  </a:extLst>
                </a:gridCol>
                <a:gridCol w="2800363">
                  <a:extLst>
                    <a:ext uri="{9D8B030D-6E8A-4147-A177-3AD203B41FA5}">
                      <a16:colId xmlns:a16="http://schemas.microsoft.com/office/drawing/2014/main" val="30273915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Ungdomar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aseline="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Har erfarenhet sedan tidigare</a:t>
                      </a:r>
                      <a:endParaRPr lang="sv-SE" sz="18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27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Tycker du att du vet mer om hur det är att arbeta nu när du haft sommarpraktik?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1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60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595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>
                          <a:ln>
                            <a:noFill/>
                          </a:ln>
                          <a:solidFill>
                            <a:srgbClr val="CB0050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025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Skulle du rekommendera en</a:t>
                      </a:r>
                      <a:r>
                        <a:rPr lang="sv-SE" sz="1600" baseline="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vän att söka sommarpraktik?</a:t>
                      </a:r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055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915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60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38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201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sv-SE">
                <a:solidFill>
                  <a:srgbClr val="AE0B05"/>
                </a:solidFill>
              </a:rPr>
              <a:t>Enkätresultat</a:t>
            </a:r>
            <a:endParaRPr lang="sv-SE" dirty="0">
              <a:solidFill>
                <a:srgbClr val="AE0B05"/>
              </a:solidFill>
            </a:endParaRPr>
          </a:p>
        </p:txBody>
      </p:sp>
      <p:graphicFrame>
        <p:nvGraphicFramePr>
          <p:cNvPr id="8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464861"/>
              </p:ext>
            </p:extLst>
          </p:nvPr>
        </p:nvGraphicFramePr>
        <p:xfrm>
          <a:off x="1214077" y="1507489"/>
          <a:ext cx="7230208" cy="5068747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3322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337">
                  <a:extLst>
                    <a:ext uri="{9D8B030D-6E8A-4147-A177-3AD203B41FA5}">
                      <a16:colId xmlns:a16="http://schemas.microsoft.com/office/drawing/2014/main" val="1930744240"/>
                    </a:ext>
                  </a:extLst>
                </a:gridCol>
                <a:gridCol w="1335425">
                  <a:extLst>
                    <a:ext uri="{9D8B030D-6E8A-4147-A177-3AD203B41FA5}">
                      <a16:colId xmlns:a16="http://schemas.microsoft.com/office/drawing/2014/main" val="560000723"/>
                    </a:ext>
                  </a:extLst>
                </a:gridCol>
                <a:gridCol w="1252430">
                  <a:extLst>
                    <a:ext uri="{9D8B030D-6E8A-4147-A177-3AD203B41FA5}">
                      <a16:colId xmlns:a16="http://schemas.microsoft.com/office/drawing/2014/main" val="3211677820"/>
                    </a:ext>
                  </a:extLst>
                </a:gridCol>
              </a:tblGrid>
              <a:tr h="467308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Ungdomar</a:t>
                      </a:r>
                      <a:endParaRPr lang="sv-SE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39">
                <a:tc gridSpan="4">
                  <a:txBody>
                    <a:bodyPr/>
                    <a:lstStyle/>
                    <a:p>
                      <a:pPr lvl="0"/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 verkligen fått en mer tydlig bild av vad det innebär att vara ute i arbetslivet</a:t>
                      </a:r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>
                        <a:ln>
                          <a:noFill/>
                        </a:ln>
                        <a:solidFill>
                          <a:srgbClr val="CB0050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5654557"/>
                  </a:ext>
                </a:extLst>
              </a:tr>
              <a:tr h="155804">
                <a:tc gridSpan="4">
                  <a:txBody>
                    <a:bodyPr/>
                    <a:lstStyle/>
                    <a:p>
                      <a:endParaRPr lang="sv-SE" sz="1600" i="1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849216"/>
                  </a:ext>
                </a:extLst>
              </a:tr>
              <a:tr h="334239">
                <a:tc gridSpan="4">
                  <a:txBody>
                    <a:bodyPr/>
                    <a:lstStyle/>
                    <a:p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Fick lära mig mycket av hur det är att arbeta som vuxen</a:t>
                      </a:r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  <a:endParaRPr lang="sv-SE" sz="1600" i="1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075560"/>
                  </a:ext>
                </a:extLst>
              </a:tr>
              <a:tr h="146343">
                <a:tc gridSpan="4">
                  <a:txBody>
                    <a:bodyPr/>
                    <a:lstStyle/>
                    <a:p>
                      <a:endParaRPr lang="sv-SE" sz="1600" i="1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874502"/>
                  </a:ext>
                </a:extLst>
              </a:tr>
              <a:tr h="334239">
                <a:tc gridSpan="4">
                  <a:txBody>
                    <a:bodyPr/>
                    <a:lstStyle/>
                    <a:p>
                      <a:pPr lvl="0"/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Jag har fått mer koll inom köket och hur det är att laga mat till så många. Även risker som fins och vad som kan hända i ett kök</a:t>
                      </a:r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141976"/>
                  </a:ext>
                </a:extLst>
              </a:tr>
              <a:tr h="109204">
                <a:tc gridSpan="4">
                  <a:txBody>
                    <a:bodyPr/>
                    <a:lstStyle/>
                    <a:p>
                      <a:endParaRPr lang="sv-SE" sz="1600" i="1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753199"/>
                  </a:ext>
                </a:extLst>
              </a:tr>
              <a:tr h="334239">
                <a:tc gridSpan="4">
                  <a:txBody>
                    <a:bodyPr/>
                    <a:lstStyle/>
                    <a:p>
                      <a:pPr lvl="0"/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Lärt mig mycket och fått en känsla för hur det är ute i arbetslivet</a:t>
                      </a:r>
                      <a:r>
                        <a:rPr lang="sv-SE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</a:p>
                    <a:p>
                      <a:pPr lvl="0"/>
                      <a:endParaRPr lang="sv-SE" sz="18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sv-SE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”Jag hamnade först på en praktikplats som inte uppfyllde det som stod i kontraktet men efter jag tog kontakt med er så fixades problemet direkt och nu jobbar jag på en mycket bättre plats”</a:t>
                      </a:r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sv-SE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sv-SE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”Väldigt bra och roligt ställe att jobba med väldigt bra arbetskollegor”</a:t>
                      </a:r>
                      <a:endParaRPr lang="sv-SE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sv-SE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v-SE" sz="1600" i="1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75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920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Tack!</a:t>
            </a:r>
          </a:p>
        </p:txBody>
      </p:sp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1151685" y="3476625"/>
            <a:ext cx="7006431" cy="2868613"/>
          </a:xfrm>
        </p:spPr>
        <p:txBody>
          <a:bodyPr/>
          <a:lstStyle/>
          <a:p>
            <a:r>
              <a:rPr lang="sv-SE" dirty="0"/>
              <a:t>Team sommarpraktik 2023:</a:t>
            </a:r>
            <a:br>
              <a:rPr lang="sv-SE" sz="1600" dirty="0"/>
            </a:br>
            <a:r>
              <a:rPr lang="sv-SE" sz="1400" i="1" dirty="0">
                <a:solidFill>
                  <a:schemeClr val="bg1"/>
                </a:solidFill>
              </a:rPr>
              <a:t>Veronica Månefrost Nord</a:t>
            </a:r>
          </a:p>
          <a:p>
            <a:r>
              <a:rPr lang="sv-SE" sz="1400" i="1" dirty="0">
                <a:solidFill>
                  <a:schemeClr val="bg1"/>
                </a:solidFill>
              </a:rPr>
              <a:t>Peter Szinte	</a:t>
            </a:r>
            <a:br>
              <a:rPr lang="sv-SE" sz="1400" i="1" dirty="0">
                <a:solidFill>
                  <a:schemeClr val="bg1"/>
                </a:solidFill>
              </a:rPr>
            </a:br>
            <a:br>
              <a:rPr lang="sv-SE" sz="1400" i="1" dirty="0">
                <a:solidFill>
                  <a:schemeClr val="bg1"/>
                </a:solidFill>
              </a:rPr>
            </a:br>
            <a:br>
              <a:rPr lang="sv-SE" dirty="0"/>
            </a:br>
            <a:r>
              <a:rPr lang="sv-SE" dirty="0"/>
              <a:t>Enhetschef:</a:t>
            </a:r>
            <a:br>
              <a:rPr lang="sv-SE" dirty="0"/>
            </a:br>
            <a:r>
              <a:rPr lang="sv-SE" sz="1400" i="1" dirty="0">
                <a:solidFill>
                  <a:schemeClr val="bg1"/>
                </a:solidFill>
              </a:rPr>
              <a:t>Valmir Jusufi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8416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00667" y="274639"/>
            <a:ext cx="6900334" cy="1143000"/>
          </a:xfrm>
        </p:spPr>
        <p:txBody>
          <a:bodyPr/>
          <a:lstStyle/>
          <a:p>
            <a:r>
              <a:rPr lang="sv-SE" dirty="0">
                <a:solidFill>
                  <a:srgbClr val="AE0B05"/>
                </a:solidFill>
              </a:rPr>
              <a:t>Antal sökningar</a:t>
            </a:r>
          </a:p>
        </p:txBody>
      </p:sp>
      <p:graphicFrame>
        <p:nvGraphicFramePr>
          <p:cNvPr id="4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416729"/>
              </p:ext>
            </p:extLst>
          </p:nvPr>
        </p:nvGraphicFramePr>
        <p:xfrm>
          <a:off x="1213493" y="1465644"/>
          <a:ext cx="6672956" cy="4237493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422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811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Grupp</a:t>
                      </a:r>
                    </a:p>
                    <a:p>
                      <a:pPr algn="l"/>
                      <a:endParaRPr lang="sv-SE" dirty="0">
                        <a:solidFill>
                          <a:srgbClr val="CB0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sv-SE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Antal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Haft praktik tidigare år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762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Förstagångssökande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1129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0228605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Andragångsökande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199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Tredjegångssökande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321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(Varav inaktiva ansökningar - </a:t>
                      </a:r>
                      <a:b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</a:br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ej folkbokförd i Helsingborgs stad)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(54)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553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Totalt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2155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517">
                <a:tc>
                  <a:txBody>
                    <a:bodyPr/>
                    <a:lstStyle/>
                    <a:p>
                      <a:pPr algn="l"/>
                      <a:endParaRPr lang="sv-SE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sv-SE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924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Könsfördelning - Behöriga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sv-SE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Antal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468">
                <a:tc>
                  <a:txBody>
                    <a:bodyPr/>
                    <a:lstStyle/>
                    <a:p>
                      <a:pPr algn="l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Flickor</a:t>
                      </a:r>
                      <a:endParaRPr lang="sv-SE" sz="1600" b="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1104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471">
                <a:tc>
                  <a:txBody>
                    <a:bodyPr/>
                    <a:lstStyle/>
                    <a:p>
                      <a:pPr algn="l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Pojkar</a:t>
                      </a:r>
                      <a:endParaRPr lang="sv-SE" sz="1600" b="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997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475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Totalt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2101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32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</p:spPr>
        <p:txBody>
          <a:bodyPr/>
          <a:lstStyle/>
          <a:p>
            <a:r>
              <a:rPr lang="sv-SE" dirty="0">
                <a:solidFill>
                  <a:srgbClr val="AE0B05"/>
                </a:solidFill>
              </a:rPr>
              <a:t>Antal sökningar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85660412"/>
              </p:ext>
            </p:extLst>
          </p:nvPr>
        </p:nvGraphicFramePr>
        <p:xfrm>
          <a:off x="1270000" y="1712310"/>
          <a:ext cx="6604000" cy="443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982102"/>
              </p:ext>
            </p:extLst>
          </p:nvPr>
        </p:nvGraphicFramePr>
        <p:xfrm>
          <a:off x="1213493" y="1507489"/>
          <a:ext cx="6679021" cy="638092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6679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092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Praktikbranscher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63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</p:spPr>
        <p:txBody>
          <a:bodyPr/>
          <a:lstStyle/>
          <a:p>
            <a:r>
              <a:rPr lang="sv-SE" dirty="0">
                <a:solidFill>
                  <a:srgbClr val="AE0B05"/>
                </a:solidFill>
              </a:rPr>
              <a:t>Antal sökningar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sv-SE" dirty="0">
                <a:solidFill>
                  <a:srgbClr val="AE0B05"/>
                </a:solidFill>
              </a:rPr>
              <a:t>Antal sökningar</a:t>
            </a:r>
          </a:p>
        </p:txBody>
      </p:sp>
      <p:graphicFrame>
        <p:nvGraphicFramePr>
          <p:cNvPr id="6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532434"/>
              </p:ext>
            </p:extLst>
          </p:nvPr>
        </p:nvGraphicFramePr>
        <p:xfrm>
          <a:off x="1213493" y="1507489"/>
          <a:ext cx="6679021" cy="638092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6679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8092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Period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52587888"/>
              </p:ext>
            </p:extLst>
          </p:nvPr>
        </p:nvGraphicFramePr>
        <p:xfrm>
          <a:off x="1270000" y="1577975"/>
          <a:ext cx="6604000" cy="443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678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sv-SE" dirty="0">
                <a:solidFill>
                  <a:srgbClr val="AE0B05"/>
                </a:solidFill>
              </a:rPr>
              <a:t>Antal sökningar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978769"/>
              </p:ext>
            </p:extLst>
          </p:nvPr>
        </p:nvGraphicFramePr>
        <p:xfrm>
          <a:off x="1213493" y="1507489"/>
          <a:ext cx="6708429" cy="3980482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422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5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8092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Geografiskt område – Topp 10</a:t>
                      </a:r>
                    </a:p>
                    <a:p>
                      <a:pPr algn="l"/>
                      <a:endParaRPr lang="sv-SE" dirty="0">
                        <a:solidFill>
                          <a:srgbClr val="CB0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sv-SE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Antal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Söder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132 (153)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Mariastaden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112 (130)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Dalhem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108 (108)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1997480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Fredriksdal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104 (101)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r>
                        <a:rPr lang="sv-SE" dirty="0"/>
                        <a:t>Ramlösa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103 (110)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r>
                        <a:rPr lang="sv-SE" dirty="0"/>
                        <a:t>Rydebäck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102 (103)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8698015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r>
                        <a:rPr lang="sv-SE" dirty="0"/>
                        <a:t>Ödåkra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98 (106)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0066827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r>
                        <a:rPr lang="sv-SE" dirty="0"/>
                        <a:t>Drottninghög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95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5050571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r>
                        <a:rPr lang="sv-SE" dirty="0" err="1"/>
                        <a:t>Husensjö</a:t>
                      </a:r>
                      <a:endParaRPr lang="sv-SE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74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8860200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r>
                        <a:rPr lang="sv-SE" dirty="0"/>
                        <a:t>Adolfsberg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74 (70)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96385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04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</p:spPr>
        <p:txBody>
          <a:bodyPr/>
          <a:lstStyle/>
          <a:p>
            <a:r>
              <a:rPr lang="sv-SE" dirty="0">
                <a:solidFill>
                  <a:srgbClr val="AE0B05"/>
                </a:solidFill>
              </a:rPr>
              <a:t>Antal sommarpraktikanter</a:t>
            </a:r>
          </a:p>
        </p:txBody>
      </p:sp>
      <p:graphicFrame>
        <p:nvGraphicFramePr>
          <p:cNvPr id="5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142854"/>
              </p:ext>
            </p:extLst>
          </p:nvPr>
        </p:nvGraphicFramePr>
        <p:xfrm>
          <a:off x="1213493" y="1507489"/>
          <a:ext cx="6708429" cy="4429190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4224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168">
                  <a:extLst>
                    <a:ext uri="{9D8B030D-6E8A-4147-A177-3AD203B41FA5}">
                      <a16:colId xmlns:a16="http://schemas.microsoft.com/office/drawing/2014/main" val="4126493037"/>
                    </a:ext>
                  </a:extLst>
                </a:gridCol>
              </a:tblGrid>
              <a:tr h="638092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Åldersfördelning</a:t>
                      </a:r>
                    </a:p>
                    <a:p>
                      <a:pPr algn="l"/>
                      <a:endParaRPr lang="sv-SE" dirty="0">
                        <a:solidFill>
                          <a:srgbClr val="CB0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sv-SE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Antal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Födda 2003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19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Födda 2004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47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Födda 2005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139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Födda 2006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279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294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Födda 2007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270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553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Totalt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754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517">
                <a:tc>
                  <a:txBody>
                    <a:bodyPr/>
                    <a:lstStyle/>
                    <a:p>
                      <a:pPr algn="l"/>
                      <a:endParaRPr lang="sv-SE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sv-SE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946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Könsfördelning</a:t>
                      </a:r>
                    </a:p>
                    <a:p>
                      <a:pPr algn="l"/>
                      <a:endParaRPr lang="sv-SE" b="0" dirty="0">
                        <a:solidFill>
                          <a:srgbClr val="CB0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sv-SE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Antal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algn="l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Flickor</a:t>
                      </a:r>
                      <a:endParaRPr lang="sv-SE" sz="1600" b="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426</a:t>
                      </a:r>
                      <a:endParaRPr lang="sv-SE" sz="160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algn="l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Pojkar</a:t>
                      </a:r>
                      <a:endParaRPr lang="sv-SE" sz="1600" b="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328</a:t>
                      </a:r>
                      <a:endParaRPr lang="sv-SE" sz="160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393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Totalt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754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73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AE0B05"/>
                </a:solidFill>
              </a:rPr>
              <a:t>Platsfördelning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505577"/>
              </p:ext>
            </p:extLst>
          </p:nvPr>
        </p:nvGraphicFramePr>
        <p:xfrm>
          <a:off x="1100666" y="2161134"/>
          <a:ext cx="6337083" cy="3535680"/>
        </p:xfrm>
        <a:graphic>
          <a:graphicData uri="http://schemas.openxmlformats.org/drawingml/2006/table">
            <a:tbl>
              <a:tblPr firstRow="1" lastCol="1" bandRow="1">
                <a:tableStyleId>{2D5ABB26-0587-4C30-8999-92F81FD0307C}</a:tableStyleId>
              </a:tblPr>
              <a:tblGrid>
                <a:gridCol w="1595400">
                  <a:extLst>
                    <a:ext uri="{9D8B030D-6E8A-4147-A177-3AD203B41FA5}">
                      <a16:colId xmlns:a16="http://schemas.microsoft.com/office/drawing/2014/main" val="1871524726"/>
                    </a:ext>
                  </a:extLst>
                </a:gridCol>
                <a:gridCol w="941120">
                  <a:extLst>
                    <a:ext uri="{9D8B030D-6E8A-4147-A177-3AD203B41FA5}">
                      <a16:colId xmlns:a16="http://schemas.microsoft.com/office/drawing/2014/main" val="3827536141"/>
                    </a:ext>
                  </a:extLst>
                </a:gridCol>
                <a:gridCol w="991375">
                  <a:extLst>
                    <a:ext uri="{9D8B030D-6E8A-4147-A177-3AD203B41FA5}">
                      <a16:colId xmlns:a16="http://schemas.microsoft.com/office/drawing/2014/main" val="3144357989"/>
                    </a:ext>
                  </a:extLst>
                </a:gridCol>
                <a:gridCol w="801278">
                  <a:extLst>
                    <a:ext uri="{9D8B030D-6E8A-4147-A177-3AD203B41FA5}">
                      <a16:colId xmlns:a16="http://schemas.microsoft.com/office/drawing/2014/main" val="293209010"/>
                    </a:ext>
                  </a:extLst>
                </a:gridCol>
                <a:gridCol w="791852">
                  <a:extLst>
                    <a:ext uri="{9D8B030D-6E8A-4147-A177-3AD203B41FA5}">
                      <a16:colId xmlns:a16="http://schemas.microsoft.com/office/drawing/2014/main" val="4048713048"/>
                    </a:ext>
                  </a:extLst>
                </a:gridCol>
                <a:gridCol w="622169">
                  <a:extLst>
                    <a:ext uri="{9D8B030D-6E8A-4147-A177-3AD203B41FA5}">
                      <a16:colId xmlns:a16="http://schemas.microsoft.com/office/drawing/2014/main" val="4290996751"/>
                    </a:ext>
                  </a:extLst>
                </a:gridCol>
                <a:gridCol w="593889">
                  <a:extLst>
                    <a:ext uri="{9D8B030D-6E8A-4147-A177-3AD203B41FA5}">
                      <a16:colId xmlns:a16="http://schemas.microsoft.com/office/drawing/2014/main" val="1816909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1200" b="1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Praktikområde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Kommunal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Kommunalt bolag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Förening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Stiftelse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Privat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Totalt</a:t>
                      </a:r>
                    </a:p>
                  </a:txBody>
                  <a:tcPr>
                    <a:solidFill>
                      <a:srgbClr val="CB0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484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1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Barn och unga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161</a:t>
                      </a:r>
                    </a:p>
                  </a:txBody>
                  <a:tcPr>
                    <a:solidFill>
                      <a:srgbClr val="CB0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83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Vård och omsorg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216</a:t>
                      </a:r>
                    </a:p>
                  </a:txBody>
                  <a:tcPr>
                    <a:solidFill>
                      <a:srgbClr val="CB0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21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Förening och fritid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171</a:t>
                      </a:r>
                    </a:p>
                  </a:txBody>
                  <a:tcPr>
                    <a:solidFill>
                      <a:srgbClr val="CB0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353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Trädgård och fastighet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96</a:t>
                      </a:r>
                    </a:p>
                  </a:txBody>
                  <a:tcPr>
                    <a:solidFill>
                      <a:srgbClr val="CB0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3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Kultur och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28</a:t>
                      </a:r>
                    </a:p>
                  </a:txBody>
                  <a:tcPr>
                    <a:solidFill>
                      <a:srgbClr val="CB0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561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Sommarentreprenör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36</a:t>
                      </a:r>
                    </a:p>
                  </a:txBody>
                  <a:tcPr>
                    <a:solidFill>
                      <a:srgbClr val="CB0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357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Kök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46</a:t>
                      </a:r>
                    </a:p>
                  </a:txBody>
                  <a:tcPr>
                    <a:solidFill>
                      <a:srgbClr val="CB0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61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Totalt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549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754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457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0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</p:spPr>
        <p:txBody>
          <a:bodyPr/>
          <a:lstStyle/>
          <a:p>
            <a:r>
              <a:rPr lang="sv-SE" dirty="0">
                <a:solidFill>
                  <a:srgbClr val="AE0B05"/>
                </a:solidFill>
              </a:rPr>
              <a:t>Kommunala platser</a:t>
            </a:r>
          </a:p>
        </p:txBody>
      </p:sp>
      <p:graphicFrame>
        <p:nvGraphicFramePr>
          <p:cNvPr id="5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002739"/>
              </p:ext>
            </p:extLst>
          </p:nvPr>
        </p:nvGraphicFramePr>
        <p:xfrm>
          <a:off x="1213493" y="1507489"/>
          <a:ext cx="6542386" cy="4771256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4501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909364200"/>
                    </a:ext>
                  </a:extLst>
                </a:gridCol>
                <a:gridCol w="630620">
                  <a:extLst>
                    <a:ext uri="{9D8B030D-6E8A-4147-A177-3AD203B41FA5}">
                      <a16:colId xmlns:a16="http://schemas.microsoft.com/office/drawing/2014/main" val="603668859"/>
                    </a:ext>
                  </a:extLst>
                </a:gridCol>
                <a:gridCol w="536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8092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Förvaltning</a:t>
                      </a:r>
                    </a:p>
                    <a:p>
                      <a:pPr algn="l"/>
                      <a:endParaRPr lang="sv-SE" dirty="0">
                        <a:solidFill>
                          <a:srgbClr val="CB0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2023</a:t>
                      </a:r>
                    </a:p>
                    <a:p>
                      <a:pPr algn="r"/>
                      <a:endParaRPr lang="sv-SE" dirty="0">
                        <a:solidFill>
                          <a:srgbClr val="CB0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dirty="0">
                        <a:solidFill>
                          <a:srgbClr val="CB0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sv-SE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2022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Kommunala bolag (</a:t>
                      </a:r>
                      <a:r>
                        <a:rPr lang="sv-SE" sz="1600" kern="1200" dirty="0" err="1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Hbg.hem</a:t>
                      </a:r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och NSR)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26 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kern="12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Kommunal samverkan (Brandorama)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7488848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Arbetsmarknadsförvaltningen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58 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Fastighetsförvaltningen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 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algn="l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Kulturförvaltningen</a:t>
                      </a:r>
                      <a:endParaRPr lang="sv-SE" sz="1600" b="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54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endParaRPr lang="sv-SE" sz="160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algn="l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Miljöförvaltningen</a:t>
                      </a:r>
                      <a:endParaRPr lang="sv-SE" sz="1600" b="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b="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algn="l"/>
                      <a:r>
                        <a:rPr lang="sv-SE" sz="16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Skol- och fritidsförvaltningen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249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259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algn="l"/>
                      <a:r>
                        <a:rPr lang="sv-SE" sz="16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Socialförvaltningen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 </a:t>
                      </a:r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algn="l"/>
                      <a:r>
                        <a:rPr lang="sv-SE" sz="16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Stadsbyggnadsförvaltningen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 </a:t>
                      </a:r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algn="l"/>
                      <a:r>
                        <a:rPr lang="sv-SE" sz="16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Stadsledningsförvaltningen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 </a:t>
                      </a:r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algn="l"/>
                      <a:r>
                        <a:rPr lang="sv-SE" sz="16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Vård- och omsorgsförvaltningen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210 </a:t>
                      </a:r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b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170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393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Totalt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575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560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55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</p:spPr>
        <p:txBody>
          <a:bodyPr/>
          <a:lstStyle/>
          <a:p>
            <a:r>
              <a:rPr lang="sv-SE" dirty="0">
                <a:solidFill>
                  <a:srgbClr val="AE0B05"/>
                </a:solidFill>
              </a:rPr>
              <a:t>Antal avhopp</a:t>
            </a:r>
          </a:p>
        </p:txBody>
      </p:sp>
      <p:graphicFrame>
        <p:nvGraphicFramePr>
          <p:cNvPr id="5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006774"/>
              </p:ext>
            </p:extLst>
          </p:nvPr>
        </p:nvGraphicFramePr>
        <p:xfrm>
          <a:off x="1213493" y="1507489"/>
          <a:ext cx="6699600" cy="2978521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506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8092">
                <a:tc>
                  <a:txBody>
                    <a:bodyPr/>
                    <a:lstStyle/>
                    <a:p>
                      <a:pPr algn="l"/>
                      <a:r>
                        <a:rPr lang="sv-SE" b="0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Anledning</a:t>
                      </a:r>
                    </a:p>
                    <a:p>
                      <a:pPr algn="l"/>
                      <a:endParaRPr lang="sv-SE" dirty="0">
                        <a:solidFill>
                          <a:srgbClr val="CB0050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sv-SE" dirty="0">
                          <a:solidFill>
                            <a:srgbClr val="CB0050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Antal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Fel/inget</a:t>
                      </a:r>
                      <a:r>
                        <a:rPr lang="sv-SE" sz="1600" baseline="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belastningsregister</a:t>
                      </a:r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27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Anmärkning i belastningsregister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6882103"/>
                  </a:ext>
                </a:extLst>
              </a:tr>
              <a:tr h="334239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Fått annat arbete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12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algn="l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Kan ej nås</a:t>
                      </a:r>
                      <a:endParaRPr lang="sv-SE" sz="1600" b="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28</a:t>
                      </a:r>
                      <a:endParaRPr lang="sv-SE" sz="160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algn="l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Tackat nej</a:t>
                      </a:r>
                      <a:endParaRPr lang="sv-SE" sz="1600" b="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15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rgbClr val="65AE1E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624">
                <a:tc>
                  <a:txBody>
                    <a:bodyPr/>
                    <a:lstStyle/>
                    <a:p>
                      <a:pPr algn="l"/>
                      <a:r>
                        <a:rPr lang="sv-SE" sz="1600" b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Anledning saknas/ej uppgivit orsak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71</a:t>
                      </a:r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393">
                <a:tc>
                  <a:txBody>
                    <a:bodyPr/>
                    <a:lstStyle/>
                    <a:p>
                      <a:pPr algn="l"/>
                      <a:r>
                        <a:rPr lang="sv-SE" sz="16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Totalt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154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6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0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997741"/>
      </p:ext>
    </p:extLst>
  </p:cSld>
  <p:clrMapOvr>
    <a:masterClrMapping/>
  </p:clrMapOvr>
</p:sld>
</file>

<file path=ppt/theme/theme1.xml><?xml version="1.0" encoding="utf-8"?>
<a:theme xmlns:a="http://schemas.openxmlformats.org/drawingml/2006/main" name="Mall Hbg Ny">
  <a:themeElements>
    <a:clrScheme name="Helsingborg">
      <a:dk1>
        <a:sysClr val="windowText" lastClr="000000"/>
      </a:dk1>
      <a:lt1>
        <a:sysClr val="window" lastClr="FFFFFF"/>
      </a:lt1>
      <a:dk2>
        <a:srgbClr val="45697D"/>
      </a:dk2>
      <a:lt2>
        <a:srgbClr val="DDE8EC"/>
      </a:lt2>
      <a:accent1>
        <a:srgbClr val="81A1C1"/>
      </a:accent1>
      <a:accent2>
        <a:srgbClr val="45697D"/>
      </a:accent2>
      <a:accent3>
        <a:srgbClr val="DDE8EC"/>
      </a:accent3>
      <a:accent4>
        <a:srgbClr val="E1CD00"/>
      </a:accent4>
      <a:accent5>
        <a:srgbClr val="665547"/>
      </a:accent5>
      <a:accent6>
        <a:srgbClr val="A3AE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örsta sida med färgad bakgrund">
  <a:themeElements>
    <a:clrScheme name="Helsingborg">
      <a:dk1>
        <a:sysClr val="windowText" lastClr="000000"/>
      </a:dk1>
      <a:lt1>
        <a:sysClr val="window" lastClr="FFFFFF"/>
      </a:lt1>
      <a:dk2>
        <a:srgbClr val="45697D"/>
      </a:dk2>
      <a:lt2>
        <a:srgbClr val="DDE8EC"/>
      </a:lt2>
      <a:accent1>
        <a:srgbClr val="81A1C1"/>
      </a:accent1>
      <a:accent2>
        <a:srgbClr val="45697D"/>
      </a:accent2>
      <a:accent3>
        <a:srgbClr val="DDE8EC"/>
      </a:accent3>
      <a:accent4>
        <a:srgbClr val="E1CD00"/>
      </a:accent4>
      <a:accent5>
        <a:srgbClr val="665547"/>
      </a:accent5>
      <a:accent6>
        <a:srgbClr val="A3AE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öljande si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Följande sidor med färgad bakgr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om si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0C1BF24619FB47809B6595F9AECFB0" ma:contentTypeVersion="0" ma:contentTypeDescription="Skapa ett nytt dokument." ma:contentTypeScope="" ma:versionID="9d45c0013541f1f15988e508be82309c">
  <xsd:schema xmlns:xsd="http://www.w3.org/2001/XMLSchema" xmlns:p="http://schemas.microsoft.com/office/2006/metadata/properties" targetNamespace="http://schemas.microsoft.com/office/2006/metadata/properties" ma:root="true" ma:fieldsID="0972d9b87414d3d716947ba00104245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 ma:readOnly="true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115B3C-5436-4279-92AC-2C5DA2293E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D8809CD-79EC-41EE-BAEE-A279EA17A25C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5711E73-CE5E-49DB-A204-7D6BB8B0CF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Mall Hbg Ny</Template>
  <TotalTime>14101</TotalTime>
  <Words>963</Words>
  <Application>Microsoft Office PowerPoint</Application>
  <PresentationFormat>Bildspel på skärmen (4:3)</PresentationFormat>
  <Paragraphs>343</Paragraphs>
  <Slides>18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18</vt:i4>
      </vt:variant>
    </vt:vector>
  </HeadingPairs>
  <TitlesOfParts>
    <vt:vector size="27" baseType="lpstr">
      <vt:lpstr>Arial</vt:lpstr>
      <vt:lpstr>Calibri</vt:lpstr>
      <vt:lpstr>HelveticaNeueLT Std</vt:lpstr>
      <vt:lpstr>Roboto</vt:lpstr>
      <vt:lpstr>Mall Hbg Ny</vt:lpstr>
      <vt:lpstr>Första sida med färgad bakgrund</vt:lpstr>
      <vt:lpstr>Följande sidor</vt:lpstr>
      <vt:lpstr>Följande sidor med färgad bakgrund</vt:lpstr>
      <vt:lpstr>Tom sida</vt:lpstr>
      <vt:lpstr>Sommarpraktik</vt:lpstr>
      <vt:lpstr>Antal sökningar</vt:lpstr>
      <vt:lpstr>Antal sökningar</vt:lpstr>
      <vt:lpstr>Antal sökningar</vt:lpstr>
      <vt:lpstr>PowerPoint-presentation</vt:lpstr>
      <vt:lpstr>Antal sommarpraktikanter</vt:lpstr>
      <vt:lpstr>Platsfördelning</vt:lpstr>
      <vt:lpstr>Kommunala platser</vt:lpstr>
      <vt:lpstr>Antal avhopp</vt:lpstr>
      <vt:lpstr>Enkät</vt:lpstr>
      <vt:lpstr>Enkätresultat</vt:lpstr>
      <vt:lpstr>Enkätresultat</vt:lpstr>
      <vt:lpstr>Enkätresultat</vt:lpstr>
      <vt:lpstr>Enkätresultat</vt:lpstr>
      <vt:lpstr>Enkätresultat</vt:lpstr>
      <vt:lpstr>Enkätresultat</vt:lpstr>
      <vt:lpstr>PowerPoint-presentation</vt:lpstr>
      <vt:lpstr>Tack!</vt:lpstr>
    </vt:vector>
  </TitlesOfParts>
  <Company>Helsingborgs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Westerlund Anna - SLF</dc:creator>
  <cp:lastModifiedBy>Månefrost Nord Veronica - AMF</cp:lastModifiedBy>
  <cp:revision>213</cp:revision>
  <cp:lastPrinted>2023-08-14T08:37:39Z</cp:lastPrinted>
  <dcterms:created xsi:type="dcterms:W3CDTF">2015-11-05T09:31:38Z</dcterms:created>
  <dcterms:modified xsi:type="dcterms:W3CDTF">2023-09-11T13:25:35Z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0x010100A60C1BF24619FB47809B6595F9AECFB0</vt:lpwstr>
  </property>
</Properties>
</file>