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7" r:id="rId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2F0"/>
    <a:srgbClr val="9FD6FF"/>
    <a:srgbClr val="D3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CC93B9-B428-A6CD-DAB3-7A08F99B6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630CBB9-66F0-EB0A-B25F-C73E0DBFA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9C3EC8-E34E-64DB-9E7F-D7E43CB7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42AF2C-4F7D-D98A-2800-50C27A01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C3B63D-D32C-0803-601A-36F0C999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64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BD2519-1BCC-FE4B-54A0-51C93B62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B07BDC2-F2A6-9CA9-060F-548658C90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B11180-9B42-B94A-EFA1-9490ED24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29BD06-C5F0-0EC2-2627-9BF8065D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0153F2-3A64-279F-8EAC-AF88C13D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64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4C65BCF-4A52-2AA8-C5E3-7AD44BFE7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34FEBB5-B2F3-7E86-72EE-D50F7CB28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F96286-7C6B-DFDC-379D-36F2A6D0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D72276-1360-22C5-D7E1-14B4FC07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858D0D-9D8F-9004-38E8-B9B53E61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2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999BEB-92AC-EC39-A0AD-C7B193B3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5F4920-F986-ABEB-0A30-1CB330A49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A307CF-A1CE-124F-54DB-399CBEE9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AF730B-B34C-6225-84EE-5AF76966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F4CD57-4716-A97E-2808-4AB6D72D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E6556C-991C-B46E-D1C6-E49C5B74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68BB9A-C550-DC1D-1A37-E3D7575F6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568CAE-C49B-8D7D-497B-97DA26D6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D11C74-192F-8E62-E3DF-B1C7C5C3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C852D7-DF3F-6035-322A-D3F9F5C8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88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0DCFB6-CC3E-976E-B110-42D96456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F396A7-71E6-129E-B834-599B367B9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C4EFA3C-FCFC-7A79-3E6F-85D368AD3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946000-840D-1361-4176-FF7B4AA8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4AE15E-5C2D-4795-E0CD-10E33297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033476A-2B0F-9C28-1687-14FA2C91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38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17D346-7244-78C2-F9AC-4174798C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6F2F6D-C72D-D016-BD89-E89A0E2F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D583C6-353B-8E68-A528-E7BB9971C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FF689FC-BE7A-9608-71D2-F21C5AB5C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4D5A4BF-1311-9AD7-C600-CFCC98BF0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3B2A40A-1483-8E4B-A22B-356D6497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4B787F2-4C2C-A654-3067-2891395F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EC20478-1116-3A20-003C-4E50B958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91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CBFAB-F3BB-24DB-206E-045F4AC7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8D6822-5269-E626-08C4-D7249B68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6FE7B5D-E831-8640-DEB3-860C85F6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50335B8-6948-82F3-B133-3E1715DC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33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8C8EBEA-06B1-7C4A-7807-CFA895B8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AF59B40-44B9-C8A4-D2E0-C2ABC3BA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0DF4454-8509-78A7-5BE9-95FF6FEB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47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164DB7-F440-02C7-DDAA-76040636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F80BA2-CDD5-370D-DE6D-F1DD46576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4BDD27-6478-E01A-6C32-6984375D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D56D642-D1BC-CC99-9237-BE7C0C47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3F5A9C-605B-CFB5-A6C6-2A7061BE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E2BDC0-5BB4-BA26-E9D7-7EFD050D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63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FBBAA1-2DB7-7598-7C34-901069E3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29B49C3-746D-C8B9-EC90-B03B876F0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144398-AAB4-F139-53D2-CDCB635E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A3E9FF-FE25-45A8-E010-E153BFC0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49374E-1FD1-73AE-3361-A5D19C78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B5B4E96-EC44-7CC8-CD5F-7749A710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35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1AFE960-789E-AD09-F11D-DF0CDEC1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EFFFC8-BF91-6019-3E3D-27F6E98F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F9D00F-58F4-08AD-E7CE-77554D152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2956C-CA59-4AE8-8C25-B895D8750DA5}" type="datetimeFigureOut">
              <a:rPr lang="sv-SE" smtClean="0"/>
              <a:t>2025-02-14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214167-7C90-C4E8-5FB9-CE0DC6789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7794CD-7CDC-925E-6C65-8543031A5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019F-AE30-4703-B50F-C575D6F56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54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58D0D980-E2B4-F099-C8BD-06215FB1012C}"/>
              </a:ext>
            </a:extLst>
          </p:cNvPr>
          <p:cNvSpPr/>
          <p:nvPr/>
        </p:nvSpPr>
        <p:spPr>
          <a:xfrm>
            <a:off x="414462" y="5594451"/>
            <a:ext cx="3381348" cy="743288"/>
          </a:xfrm>
          <a:prstGeom prst="roundRect">
            <a:avLst/>
          </a:prstGeom>
          <a:solidFill>
            <a:srgbClr val="CFE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742BE25-5B5C-63C6-819D-C31A816DA096}"/>
              </a:ext>
            </a:extLst>
          </p:cNvPr>
          <p:cNvSpPr txBox="1">
            <a:spLocks/>
          </p:cNvSpPr>
          <p:nvPr/>
        </p:nvSpPr>
        <p:spPr>
          <a:xfrm>
            <a:off x="245010" y="413114"/>
            <a:ext cx="11701978" cy="8202245"/>
          </a:xfrm>
          <a:prstGeom prst="rect">
            <a:avLst/>
          </a:prstGeom>
          <a:noFill/>
        </p:spPr>
        <p:txBody>
          <a:bodyPr wrap="square" numCol="3" spcCol="360000" rtlCol="0">
            <a:spAutoFit/>
          </a:bodyPr>
          <a:lstStyle/>
          <a:p>
            <a:pPr algn="just"/>
            <a:r>
              <a:rPr lang="sv-SE" dirty="0">
                <a:latin typeface="Helsingborg Sans" pitchFamily="2" charset="0"/>
                <a:ea typeface="Roboto" panose="02000000000000000000" pitchFamily="2" charset="0"/>
                <a:cs typeface="Roboto" panose="02000000000000000000" pitchFamily="2" charset="0"/>
              </a:rPr>
              <a:t>En ojämlik skolgång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 vet sedan länge att det är av stor vikt att barn går vidare efter grundskolan och fortsätter in på gymnasiet. Vi vet att det minskar riskerna för framtida utanförskap. 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 faktor som främst förklarar barns skolframgångar är föräldrarnas utbildningsnivå. Barn vars föräldrar inte har studerat på gymnasiet har bara 50 % sannolikhet att själva nå behörighet. 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Detta är en systematisk ojämlikhet som drabbar familjer och påverkar samhället negativt, år efter år. 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dirty="0">
                <a:latin typeface="Helsingborg Sans" pitchFamily="2" charset="0"/>
                <a:ea typeface="Roboto" panose="02000000000000000000" pitchFamily="2" charset="0"/>
                <a:cs typeface="Roboto" panose="02000000000000000000" pitchFamily="2" charset="0"/>
              </a:rPr>
              <a:t>Vårt svar</a:t>
            </a:r>
            <a:endParaRPr lang="sv-SE" sz="1100" dirty="0">
              <a:latin typeface="Helsingborg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Helsingborg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sv-SE" sz="11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Familjen läser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samarbetar socialtjänsten, förskolor, skolor, föräldrar och lokala aktörer. Vi verkar i områden med hög andel lågutbildade föräldrar och drivs av en gemensam vilja att barnen ska lyckas i skolan. 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dirty="0">
                <a:latin typeface="Helsingborg Sans" pitchFamily="2" charset="0"/>
                <a:ea typeface="Roboto" panose="02000000000000000000" pitchFamily="2" charset="0"/>
                <a:cs typeface="Roboto" panose="02000000000000000000" pitchFamily="2" charset="0"/>
              </a:rPr>
              <a:t>Läsklara till första skoldagen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sv-SE" sz="11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Familjen läser 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tränar barnen läsning under det sista året på förskolan. Med en kunskapsmässig grund och stärkt självförtroende är de bättre rustade inför skolstarten.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Samtidigt deltar föräldrarna i vår studiecirkel för att lära sig om hur de kan bidra till barnens utveckling i förskolan och skolan. Deras önskan om att barnen ska lyckas i skolan är stark!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dirty="0">
              <a:latin typeface="Helsingborg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dirty="0">
              <a:latin typeface="Helsingborg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dirty="0">
              <a:latin typeface="Helsingborg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dirty="0">
              <a:latin typeface="Helsingborg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dirty="0">
                <a:latin typeface="Helsingborg Sans" pitchFamily="2" charset="0"/>
                <a:ea typeface="Roboto" panose="02000000000000000000" pitchFamily="2" charset="0"/>
                <a:cs typeface="Roboto" panose="02000000000000000000" pitchFamily="2" charset="0"/>
              </a:rPr>
              <a:t>Föräldradrivet utvecklingsarbete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Efter initiativ från en föräldragrupp utvecklar vi nu en ny del av </a:t>
            </a:r>
            <a:r>
              <a:rPr lang="sv-SE" sz="11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Familjen läser</a:t>
            </a: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Målgruppen är föräldrar i områdena som har barn i årskurs F-3. 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projektet går engagerade föräldrar samman och bildar studiestödsgrupper. Där deltar föräldrar och barn för att öva på svenska och matematik – tillsammans.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br>
              <a:rPr lang="sv-SE" dirty="0">
                <a:latin typeface="Helsingborg Sans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dirty="0">
                <a:latin typeface="Helsingborg Sans" pitchFamily="2" charset="0"/>
                <a:ea typeface="Roboto" panose="02000000000000000000" pitchFamily="2" charset="0"/>
                <a:cs typeface="Roboto" panose="02000000000000000000" pitchFamily="2" charset="0"/>
              </a:rPr>
              <a:t>Vi vill inte vänta</a:t>
            </a:r>
          </a:p>
          <a:p>
            <a:pPr algn="just"/>
            <a:endParaRPr lang="sv-SE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stället för att vänta och se vilken hälft av barnen med lågutbildade föräldrar som lyckas eller misslyckas i skolan, så vill vi förbättra förutsättningarna för alla. Med gemensamma krafttag kan vi ge alla barn en möjlighet att nå sin potential i skolan!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B75B5F1-F57D-DE2E-33D0-0C2FF84D9721}"/>
              </a:ext>
            </a:extLst>
          </p:cNvPr>
          <p:cNvSpPr txBox="1"/>
          <p:nvPr/>
        </p:nvSpPr>
        <p:spPr>
          <a:xfrm>
            <a:off x="417978" y="5675445"/>
            <a:ext cx="338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Hur agerar vi som samhällsaktörer på denna ojämlikhet?</a:t>
            </a:r>
          </a:p>
          <a:p>
            <a:endParaRPr lang="sv-SE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55A943-5CFF-D582-A908-729D8CAE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309" y="2296207"/>
            <a:ext cx="3277278" cy="193078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6D0B233-ABA1-D80B-AFFC-F63F28BB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32" y="2965548"/>
            <a:ext cx="3519809" cy="240544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2514777-DF18-DCB0-E730-4195275C2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703" y="1796453"/>
            <a:ext cx="3142593" cy="23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0651DED-9320-4DEB-B2E9-09289BD927E1" descr="6015510C-3269-4594-B640-CDB1E91315D1">
            <a:extLst>
              <a:ext uri="{FF2B5EF4-FFF2-40B4-BE49-F238E27FC236}">
                <a16:creationId xmlns:a16="http://schemas.microsoft.com/office/drawing/2014/main" id="{27085805-92A3-DC8E-4FEE-64F81B2574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 t="12160" r="22570" b="6910"/>
          <a:stretch/>
        </p:blipFill>
        <p:spPr bwMode="auto">
          <a:xfrm>
            <a:off x="8114425" y="-1052511"/>
            <a:ext cx="4077575" cy="817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 descr="En bild som visar Teckensnitt, text, Grafik, skärmbild&#10;&#10;Automatiskt genererad beskrivning">
            <a:extLst>
              <a:ext uri="{FF2B5EF4-FFF2-40B4-BE49-F238E27FC236}">
                <a16:creationId xmlns:a16="http://schemas.microsoft.com/office/drawing/2014/main" id="{7B000BCB-BD31-55B2-245C-61C50E67C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14" y="6332785"/>
            <a:ext cx="1456245" cy="35128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E343BD3-D7FE-1B2B-835E-8102E37B62A3}"/>
              </a:ext>
            </a:extLst>
          </p:cNvPr>
          <p:cNvSpPr txBox="1"/>
          <p:nvPr/>
        </p:nvSpPr>
        <p:spPr>
          <a:xfrm>
            <a:off x="8731857" y="390346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>
                <a:latin typeface="Helsingborg Sans" pitchFamily="2" charset="0"/>
              </a:rPr>
              <a:t>Familjen läser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7D4084A-BDF3-60FD-326C-7D8F83CAD88D}"/>
              </a:ext>
            </a:extLst>
          </p:cNvPr>
          <p:cNvSpPr txBox="1"/>
          <p:nvPr/>
        </p:nvSpPr>
        <p:spPr>
          <a:xfrm>
            <a:off x="8707634" y="938301"/>
            <a:ext cx="294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Helsingborg Sans" pitchFamily="2" charset="0"/>
              </a:rPr>
              <a:t> för en mer jämlik skolstart</a:t>
            </a:r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75DE0B9-B285-CCA7-8F6F-BA07D64F6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09" y="4861381"/>
            <a:ext cx="942841" cy="942841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4D963671-723B-B120-13F6-10F6E8C10119}"/>
              </a:ext>
            </a:extLst>
          </p:cNvPr>
          <p:cNvSpPr txBox="1"/>
          <p:nvPr/>
        </p:nvSpPr>
        <p:spPr>
          <a:xfrm>
            <a:off x="745573" y="5804222"/>
            <a:ext cx="29381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https://oppnasoc.helsingborg.se/utveckling/familjen-laser/</a:t>
            </a:r>
            <a:endParaRPr lang="sv-SE" sz="800" dirty="0"/>
          </a:p>
        </p:txBody>
      </p:sp>
      <p:pic>
        <p:nvPicPr>
          <p:cNvPr id="2" name="Bildobjekt 1" descr="En bild som visar text, logotyp, Grafik, Teckensnitt&#10;&#10;Automatiskt genererad beskrivning">
            <a:extLst>
              <a:ext uri="{FF2B5EF4-FFF2-40B4-BE49-F238E27FC236}">
                <a16:creationId xmlns:a16="http://schemas.microsoft.com/office/drawing/2014/main" id="{3B1D5D4D-484F-28C0-7D43-A3FCECD531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00" y="4260427"/>
            <a:ext cx="1444085" cy="154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 descr="En bild som visar text, logotyp, Teckensnitt, design&#10;&#10;Automatiskt genererad beskrivning">
            <a:extLst>
              <a:ext uri="{FF2B5EF4-FFF2-40B4-BE49-F238E27FC236}">
                <a16:creationId xmlns:a16="http://schemas.microsoft.com/office/drawing/2014/main" id="{CBF206E8-1879-9EDF-14C7-842CCAE88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572" y="6156959"/>
            <a:ext cx="527109" cy="52710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2ED5C9A-DCCC-C3BA-9DCD-5EFB7792F93E}"/>
              </a:ext>
            </a:extLst>
          </p:cNvPr>
          <p:cNvSpPr txBox="1"/>
          <p:nvPr/>
        </p:nvSpPr>
        <p:spPr>
          <a:xfrm>
            <a:off x="3878277" y="1307633"/>
            <a:ext cx="3725333" cy="226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sv-SE" sz="1200" i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”Ett barn hade knappt någon närvaro på förskolan, kunde vara borta i flera veckor. Sedan började vi med Familjen läser och pratade med föräldrarna om det. Plötsligt kommer pojken till förskolan, pappan går i studiecirkeln och barnet utvecklas i raketfart!”</a:t>
            </a:r>
            <a:br>
              <a:rPr lang="sv-SE" sz="1200" i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sv-SE" sz="1200" i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sv-SE" sz="1200" i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sv-SE" sz="1200" i="1" kern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”Barnen som började hos oss kunde oftast inte skriva sina egna namn. I år har vi till och med startat en läsgrupp i förskoleklassen!”.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3B5F43A-31F6-3494-EFC7-03543EE91829}"/>
              </a:ext>
            </a:extLst>
          </p:cNvPr>
          <p:cNvSpPr txBox="1"/>
          <p:nvPr/>
        </p:nvSpPr>
        <p:spPr>
          <a:xfrm>
            <a:off x="542181" y="855631"/>
            <a:ext cx="2938112" cy="36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latin typeface="Helsingborg Sans" pitchFamily="2" charset="0"/>
                <a:ea typeface="Roboto" panose="02000000000000000000" pitchFamily="2" charset="0"/>
                <a:cs typeface="Roboto" panose="02000000000000000000" pitchFamily="2" charset="0"/>
              </a:rPr>
              <a:t>Kontakt</a:t>
            </a:r>
            <a:endParaRPr lang="sv-SE" sz="2400" kern="100" dirty="0">
              <a:effectLst/>
              <a:latin typeface="Helsingborg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Allmänna frågor, samarbeten och media</a:t>
            </a:r>
            <a:b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peter.lindqvist@helsingborg.se </a:t>
            </a:r>
            <a:b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0732 – 75 21 74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b="1" i="1" dirty="0">
                <a:latin typeface="Roboto"/>
                <a:ea typeface="Roboto"/>
                <a:cs typeface="Roboto"/>
              </a:rPr>
              <a:t>Familjen läser </a:t>
            </a:r>
            <a:r>
              <a:rPr lang="sv-SE" sz="1100" b="1" dirty="0">
                <a:latin typeface="Roboto"/>
                <a:ea typeface="Roboto"/>
                <a:cs typeface="Roboto"/>
              </a:rPr>
              <a:t>på förskolor</a:t>
            </a:r>
            <a:b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ann-charlotte.ahlin@helsingborg.se </a:t>
            </a:r>
            <a:b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0733 – 22 53 53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b="1" dirty="0">
                <a:latin typeface="Roboto"/>
                <a:ea typeface="Roboto"/>
                <a:cs typeface="Roboto"/>
              </a:rPr>
              <a:t>Utvecklingsarbete med lågstadieföräldrar</a:t>
            </a:r>
            <a:b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maria.nordhhansson@helsingborg.se</a:t>
            </a:r>
            <a:b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0707 – 93 13 08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b="1" dirty="0">
                <a:latin typeface="Roboto"/>
                <a:ea typeface="Roboto"/>
                <a:cs typeface="Roboto"/>
              </a:rPr>
              <a:t>Arbete med romska familjer</a:t>
            </a:r>
            <a:b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mercedez.bogdanov@helsingborg.se </a:t>
            </a:r>
            <a:b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0721 – 76 56 64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Utvecklare</a:t>
            </a:r>
            <a:br>
              <a:rPr lang="sv-SE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anne.eskilsson@helsingborg.se </a:t>
            </a:r>
            <a:b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0702 – 53 32 82 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8357EB8-54F8-2660-5A81-FD8827C269D0}"/>
              </a:ext>
            </a:extLst>
          </p:cNvPr>
          <p:cNvSpPr txBox="1"/>
          <p:nvPr/>
        </p:nvSpPr>
        <p:spPr>
          <a:xfrm>
            <a:off x="6062667" y="2398394"/>
            <a:ext cx="1618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förskolerektor 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2EB327F2-A171-3A30-5A49-9E67DC9738E2}"/>
              </a:ext>
            </a:extLst>
          </p:cNvPr>
          <p:cNvSpPr txBox="1"/>
          <p:nvPr/>
        </p:nvSpPr>
        <p:spPr>
          <a:xfrm>
            <a:off x="5639347" y="3570432"/>
            <a:ext cx="1618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lärare i förskoleklass </a:t>
            </a:r>
          </a:p>
        </p:txBody>
      </p:sp>
    </p:spTree>
    <p:extLst>
      <p:ext uri="{BB962C8B-B14F-4D97-AF65-F5344CB8AC3E}">
        <p14:creationId xmlns:p14="http://schemas.microsoft.com/office/powerpoint/2010/main" val="297475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rganisation Team Document" ma:contentTypeID="0x010100B16161C1156749828247A73D71908800003688C1375AB3496E9D965A30C48E0691007A787D45FDB64A449BAFAF18352FABEC" ma:contentTypeVersion="4" ma:contentTypeDescription="Organisation Team Document Content Type" ma:contentTypeScope="" ma:versionID="fdce75fcd91dd92472aab2e83020328c">
  <xsd:schema xmlns:xsd="http://www.w3.org/2001/XMLSchema" xmlns:xs="http://www.w3.org/2001/XMLSchema" xmlns:p="http://schemas.microsoft.com/office/2006/metadata/properties" xmlns:ns2="d84c9b22-4b2b-411e-a158-334ee370a1ea" xmlns:ns3="7b2ba3d5-ae7e-4872-ab6d-f5dc97d22469" targetNamespace="http://schemas.microsoft.com/office/2006/metadata/properties" ma:root="true" ma:fieldsID="f8c71a2b5aec9f61545e50891cc035dd" ns2:_="" ns3:_="">
    <xsd:import namespace="d84c9b22-4b2b-411e-a158-334ee370a1ea"/>
    <xsd:import namespace="7b2ba3d5-ae7e-4872-ab6d-f5dc97d22469"/>
    <xsd:element name="properties">
      <xsd:complexType>
        <xsd:sequence>
          <xsd:element name="documentManagement">
            <xsd:complexType>
              <xsd:all>
                <xsd:element ref="ns2:kf5321c52a534cb6a765f3faf36eabeb" minOccurs="0"/>
                <xsd:element ref="ns3:TaxCatchAll" minOccurs="0"/>
                <xsd:element ref="ns3:TaxCatchAllLabel" minOccurs="0"/>
                <xsd:element ref="ns2:b89223313b284f2a879bf9c1e2dff82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c9b22-4b2b-411e-a158-334ee370a1ea" elementFormDefault="qualified">
    <xsd:import namespace="http://schemas.microsoft.com/office/2006/documentManagement/types"/>
    <xsd:import namespace="http://schemas.microsoft.com/office/infopath/2007/PartnerControls"/>
    <xsd:element name="kf5321c52a534cb6a765f3faf36eabeb" ma:index="8" nillable="true" ma:taxonomy="true" ma:internalName="kf5321c52a534cb6a765f3faf36eabeb" ma:taxonomyFieldName="DWDivision" ma:displayName="Förvaltning/bolag" ma:default="30;#Socialförvaltningen|22ddddca-241d-40fc-b61e-70ff9071dfb3" ma:fieldId="{4f5321c5-2a53-4cb6-a765-f3faf36eabeb}" ma:sspId="754130b2-2ff3-49ba-9a00-32ff45e7998b" ma:termSetId="575a2405-2654-44ea-af94-f4d16c8f5d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9223313b284f2a879bf9c1e2dff829" ma:index="12" nillable="true" ma:taxonomy="true" ma:internalName="b89223313b284f2a879bf9c1e2dff829" ma:taxonomyFieldName="DWTaxonomyDocumentType" ma:displayName="Dokumenttyp (taggar)" ma:fieldId="{b8922331-3b28-4f2a-879b-f9c1e2dff829}" ma:sspId="754130b2-2ff3-49ba-9a00-32ff45e7998b" ma:termSetId="8d307d21-41b6-4f7d-a6c8-085fb531d5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ba3d5-ae7e-4872-ab6d-f5dc97d2246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f4ef614d-3aa1-4cca-9a26-63803d99daa7}" ma:internalName="TaxCatchAll" ma:showField="CatchAllData" ma:web="d84c9b22-4b2b-411e-a158-334ee370a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4ef614d-3aa1-4cca-9a26-63803d99daa7}" ma:internalName="TaxCatchAllLabel" ma:readOnly="true" ma:showField="CatchAllDataLabel" ma:web="d84c9b22-4b2b-411e-a158-334ee370a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2ba3d5-ae7e-4872-ab6d-f5dc97d22469">
      <Value>30</Value>
    </TaxCatchAll>
    <b89223313b284f2a879bf9c1e2dff829 xmlns="d84c9b22-4b2b-411e-a158-334ee370a1ea">
      <Terms xmlns="http://schemas.microsoft.com/office/infopath/2007/PartnerControls"/>
    </b89223313b284f2a879bf9c1e2dff829>
    <kf5321c52a534cb6a765f3faf36eabeb xmlns="d84c9b22-4b2b-411e-a158-334ee370a1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Socialförvaltningen</TermName>
          <TermId xmlns="http://schemas.microsoft.com/office/infopath/2007/PartnerControls">22ddddca-241d-40fc-b61e-70ff9071dfb3</TermId>
        </TermInfo>
      </Terms>
    </kf5321c52a534cb6a765f3faf36eabeb>
  </documentManagement>
</p:properties>
</file>

<file path=customXml/itemProps1.xml><?xml version="1.0" encoding="utf-8"?>
<ds:datastoreItem xmlns:ds="http://schemas.openxmlformats.org/officeDocument/2006/customXml" ds:itemID="{70986548-8375-4E9B-9FFC-BA55EE6FDA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E097D-0E0F-4D00-9E53-324BF85B91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4c9b22-4b2b-411e-a158-334ee370a1ea"/>
    <ds:schemaRef ds:uri="7b2ba3d5-ae7e-4872-ab6d-f5dc97d22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540B24-D1AD-4619-AEBA-83CBABA7A4E1}">
  <ds:schemaRefs>
    <ds:schemaRef ds:uri="7b2ba3d5-ae7e-4872-ab6d-f5dc97d22469"/>
    <ds:schemaRef ds:uri="http://schemas.microsoft.com/office/2006/metadata/properties"/>
    <ds:schemaRef ds:uri="d84c9b22-4b2b-411e-a158-334ee370a1e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9d330d53-2165-4f85-94db-103f1cffbe1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489</Words>
  <Application>Microsoft Office PowerPoint</Application>
  <PresentationFormat>Bredbild</PresentationFormat>
  <Paragraphs>113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Helsingborg Sans</vt:lpstr>
      <vt:lpstr>Roboto</vt:lpstr>
      <vt:lpstr>Office-tema</vt:lpstr>
      <vt:lpstr>PowerPoint-presentation</vt:lpstr>
      <vt:lpstr>PowerPoint-presentation</vt:lpstr>
    </vt:vector>
  </TitlesOfParts>
  <Company>Helsingborgs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Lindqvist Peter - SOF</dc:creator>
  <cp:lastModifiedBy>Lindqvist Peter - SOF</cp:lastModifiedBy>
  <cp:revision>10</cp:revision>
  <cp:lastPrinted>2025-01-28T11:58:03Z</cp:lastPrinted>
  <dcterms:created xsi:type="dcterms:W3CDTF">2024-11-25T08:05:28Z</dcterms:created>
  <dcterms:modified xsi:type="dcterms:W3CDTF">2025-02-14T20:31:16Z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lcf76f155ced4ddcb4097134ff3c332f">
    <vt:lpwstr/>
  </property>
  <property fmtid="{D5CDD505-2E9C-101B-9397-08002B2CF9AE}" pid="4" name="DWDivision">
    <vt:lpwstr>30;#Socialförvaltningen|22ddddca-241d-40fc-b61e-70ff9071dfb3</vt:lpwstr>
  </property>
  <property fmtid="{D5CDD505-2E9C-101B-9397-08002B2CF9AE}" pid="5" name="DWTaxonomyDocumentType">
    <vt:lpwstr/>
  </property>
  <property fmtid="{D5CDD505-2E9C-101B-9397-08002B2CF9AE}" pid="6" name="ContentTypeId">
    <vt:lpwstr>0x010100B16161C1156749828247A73D71908800003688C1375AB3496E9D965A30C48E0691007A787D45FDB64A449BAFAF18352FABEC</vt:lpwstr>
  </property>
</Properties>
</file>