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handoutMasterIdLst>
    <p:handoutMasterId r:id="rId18"/>
  </p:handoutMasterIdLst>
  <p:sldIdLst>
    <p:sldId id="325" r:id="rId5"/>
    <p:sldId id="334" r:id="rId6"/>
    <p:sldId id="335" r:id="rId7"/>
    <p:sldId id="337" r:id="rId8"/>
    <p:sldId id="326" r:id="rId9"/>
    <p:sldId id="327" r:id="rId10"/>
    <p:sldId id="329" r:id="rId11"/>
    <p:sldId id="328" r:id="rId12"/>
    <p:sldId id="330" r:id="rId13"/>
    <p:sldId id="331" r:id="rId14"/>
    <p:sldId id="336" r:id="rId15"/>
    <p:sldId id="333" r:id="rId16"/>
  </p:sldIdLst>
  <p:sldSz cx="12192000" cy="6858000"/>
  <p:notesSz cx="6794500" cy="99314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BFBFD"/>
    <a:srgbClr val="0000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244" y="4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7D65378C-9756-4A8D-9D53-65F9498A789E}"/>
              </a:ext>
            </a:extLst>
          </p:cNvPr>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7394C747-5445-837A-4426-8761EA6992AD}"/>
              </a:ext>
            </a:extLst>
          </p:cNvPr>
          <p:cNvSpPr>
            <a:spLocks noGrp="1"/>
          </p:cNvSpPr>
          <p:nvPr>
            <p:ph type="dt" sz="quarter" idx="1"/>
          </p:nvPr>
        </p:nvSpPr>
        <p:spPr>
          <a:xfrm>
            <a:off x="3848645" y="0"/>
            <a:ext cx="2944283" cy="498295"/>
          </a:xfrm>
          <a:prstGeom prst="rect">
            <a:avLst/>
          </a:prstGeom>
        </p:spPr>
        <p:txBody>
          <a:bodyPr vert="horz" lIns="91440" tIns="45720" rIns="91440" bIns="45720" rtlCol="0"/>
          <a:lstStyle>
            <a:lvl1pPr algn="r">
              <a:defRPr sz="1200"/>
            </a:lvl1pPr>
          </a:lstStyle>
          <a:p>
            <a:fld id="{C5F21866-095D-4852-B6E5-9C82EBAF978D}" type="datetimeFigureOut">
              <a:rPr lang="sv-SE" smtClean="0"/>
              <a:t>2026-03-12</a:t>
            </a:fld>
            <a:endParaRPr lang="sv-SE"/>
          </a:p>
        </p:txBody>
      </p:sp>
      <p:sp>
        <p:nvSpPr>
          <p:cNvPr id="4" name="Platshållare för sidfot 3">
            <a:extLst>
              <a:ext uri="{FF2B5EF4-FFF2-40B4-BE49-F238E27FC236}">
                <a16:creationId xmlns:a16="http://schemas.microsoft.com/office/drawing/2014/main" id="{E25B01BB-65BC-CBBF-7389-8C62B732F532}"/>
              </a:ext>
            </a:extLst>
          </p:cNvPr>
          <p:cNvSpPr>
            <a:spLocks noGrp="1"/>
          </p:cNvSpPr>
          <p:nvPr>
            <p:ph type="ftr" sz="quarter" idx="2"/>
          </p:nvPr>
        </p:nvSpPr>
        <p:spPr>
          <a:xfrm>
            <a:off x="0" y="9433107"/>
            <a:ext cx="2944283" cy="498294"/>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CEAB6D50-86F4-4184-5E50-1922D3DBD920}"/>
              </a:ext>
            </a:extLst>
          </p:cNvPr>
          <p:cNvSpPr>
            <a:spLocks noGrp="1"/>
          </p:cNvSpPr>
          <p:nvPr>
            <p:ph type="sldNum" sz="quarter" idx="3"/>
          </p:nvPr>
        </p:nvSpPr>
        <p:spPr>
          <a:xfrm>
            <a:off x="3848645" y="9433107"/>
            <a:ext cx="2944283" cy="498294"/>
          </a:xfrm>
          <a:prstGeom prst="rect">
            <a:avLst/>
          </a:prstGeom>
        </p:spPr>
        <p:txBody>
          <a:bodyPr vert="horz" lIns="91440" tIns="45720" rIns="91440" bIns="45720" rtlCol="0" anchor="b"/>
          <a:lstStyle>
            <a:lvl1pPr algn="r">
              <a:defRPr sz="1200"/>
            </a:lvl1pPr>
          </a:lstStyle>
          <a:p>
            <a:fld id="{096CB813-50CF-4A54-BA21-B00E718CA7B6}" type="slidenum">
              <a:rPr lang="sv-SE" smtClean="0"/>
              <a:t>‹#›</a:t>
            </a:fld>
            <a:endParaRPr lang="sv-SE"/>
          </a:p>
        </p:txBody>
      </p:sp>
    </p:spTree>
    <p:extLst>
      <p:ext uri="{BB962C8B-B14F-4D97-AF65-F5344CB8AC3E}">
        <p14:creationId xmlns:p14="http://schemas.microsoft.com/office/powerpoint/2010/main" val="26634515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fld id="{CF83DF88-8ED1-427F-9E18-7E521320AAF8}" type="datetimeFigureOut">
              <a:rPr lang="sv-SE" smtClean="0"/>
              <a:t>2026-03-12</a:t>
            </a:fld>
            <a:endParaRPr lang="sv-SE"/>
          </a:p>
        </p:txBody>
      </p:sp>
      <p:sp>
        <p:nvSpPr>
          <p:cNvPr id="4" name="Platshållare för bildobjekt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3107"/>
            <a:ext cx="2944283" cy="498294"/>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48645" y="9433107"/>
            <a:ext cx="2944283" cy="498294"/>
          </a:xfrm>
          <a:prstGeom prst="rect">
            <a:avLst/>
          </a:prstGeom>
        </p:spPr>
        <p:txBody>
          <a:bodyPr vert="horz" lIns="91440" tIns="45720" rIns="91440" bIns="45720" rtlCol="0" anchor="b"/>
          <a:lstStyle>
            <a:lvl1pPr algn="r">
              <a:defRPr sz="1200"/>
            </a:lvl1pPr>
          </a:lstStyle>
          <a:p>
            <a:fld id="{1F9B17E5-A6B9-4D6C-BF7C-BF8B0203A82C}" type="slidenum">
              <a:rPr lang="sv-SE" smtClean="0"/>
              <a:t>‹#›</a:t>
            </a:fld>
            <a:endParaRPr lang="sv-SE"/>
          </a:p>
        </p:txBody>
      </p:sp>
    </p:spTree>
    <p:extLst>
      <p:ext uri="{BB962C8B-B14F-4D97-AF65-F5344CB8AC3E}">
        <p14:creationId xmlns:p14="http://schemas.microsoft.com/office/powerpoint/2010/main" val="3848074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1F9B17E5-A6B9-4D6C-BF7C-BF8B0203A82C}" type="slidenum">
              <a:rPr lang="sv-SE" smtClean="0"/>
              <a:t>3</a:t>
            </a:fld>
            <a:endParaRPr lang="sv-SE"/>
          </a:p>
        </p:txBody>
      </p:sp>
    </p:spTree>
    <p:extLst>
      <p:ext uri="{BB962C8B-B14F-4D97-AF65-F5344CB8AC3E}">
        <p14:creationId xmlns:p14="http://schemas.microsoft.com/office/powerpoint/2010/main" val="2569226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1F9B17E5-A6B9-4D6C-BF7C-BF8B0203A82C}" type="slidenum">
              <a:rPr lang="sv-SE" smtClean="0"/>
              <a:t>4</a:t>
            </a:fld>
            <a:endParaRPr lang="sv-SE"/>
          </a:p>
        </p:txBody>
      </p:sp>
    </p:spTree>
    <p:extLst>
      <p:ext uri="{BB962C8B-B14F-4D97-AF65-F5344CB8AC3E}">
        <p14:creationId xmlns:p14="http://schemas.microsoft.com/office/powerpoint/2010/main" val="3632171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7FB66-B27A-4028-9D47-F4195DAE21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sv-SE"/>
          </a:p>
        </p:txBody>
      </p:sp>
      <p:sp>
        <p:nvSpPr>
          <p:cNvPr id="3" name="Subtitle 2">
            <a:extLst>
              <a:ext uri="{FF2B5EF4-FFF2-40B4-BE49-F238E27FC236}">
                <a16:creationId xmlns:a16="http://schemas.microsoft.com/office/drawing/2014/main" id="{09065353-AFD8-4076-8BE7-82CF72AC76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v-SE"/>
          </a:p>
        </p:txBody>
      </p:sp>
      <p:sp>
        <p:nvSpPr>
          <p:cNvPr id="4" name="Date Placeholder 3">
            <a:extLst>
              <a:ext uri="{FF2B5EF4-FFF2-40B4-BE49-F238E27FC236}">
                <a16:creationId xmlns:a16="http://schemas.microsoft.com/office/drawing/2014/main" id="{23720B7B-256E-42FF-BC18-BEE018347C96}"/>
              </a:ext>
            </a:extLst>
          </p:cNvPr>
          <p:cNvSpPr>
            <a:spLocks noGrp="1"/>
          </p:cNvSpPr>
          <p:nvPr>
            <p:ph type="dt" sz="half" idx="10"/>
          </p:nvPr>
        </p:nvSpPr>
        <p:spPr/>
        <p:txBody>
          <a:bodyPr/>
          <a:lstStyle/>
          <a:p>
            <a:fld id="{F07CCC43-0271-477E-88DA-1AA5FFD2E14B}" type="datetimeFigureOut">
              <a:rPr lang="sv-SE" smtClean="0"/>
              <a:t>2026-03-12</a:t>
            </a:fld>
            <a:endParaRPr lang="sv-SE"/>
          </a:p>
        </p:txBody>
      </p:sp>
      <p:sp>
        <p:nvSpPr>
          <p:cNvPr id="5" name="Footer Placeholder 4">
            <a:extLst>
              <a:ext uri="{FF2B5EF4-FFF2-40B4-BE49-F238E27FC236}">
                <a16:creationId xmlns:a16="http://schemas.microsoft.com/office/drawing/2014/main" id="{3F0EB58D-C8F9-4CAF-A381-ED3ED55ED02C}"/>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9D69882A-919D-477F-BA00-6F11C938AF65}"/>
              </a:ext>
            </a:extLst>
          </p:cNvPr>
          <p:cNvSpPr>
            <a:spLocks noGrp="1"/>
          </p:cNvSpPr>
          <p:nvPr>
            <p:ph type="sldNum" sz="quarter" idx="12"/>
          </p:nvPr>
        </p:nvSpPr>
        <p:spPr/>
        <p:txBody>
          <a:bodyPr/>
          <a:lstStyle/>
          <a:p>
            <a:fld id="{DCFE9E41-B0A4-4DF6-BF7C-F7E2C33B31E1}" type="slidenum">
              <a:rPr lang="sv-SE" smtClean="0"/>
              <a:t>‹#›</a:t>
            </a:fld>
            <a:endParaRPr lang="sv-SE"/>
          </a:p>
        </p:txBody>
      </p:sp>
    </p:spTree>
    <p:extLst>
      <p:ext uri="{BB962C8B-B14F-4D97-AF65-F5344CB8AC3E}">
        <p14:creationId xmlns:p14="http://schemas.microsoft.com/office/powerpoint/2010/main" val="4094880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B827C-474D-49F8-8B8C-7184F642BCB0}"/>
              </a:ext>
            </a:extLst>
          </p:cNvPr>
          <p:cNvSpPr>
            <a:spLocks noGrp="1"/>
          </p:cNvSpPr>
          <p:nvPr>
            <p:ph type="title"/>
          </p:nvPr>
        </p:nvSpPr>
        <p:spPr/>
        <p:txBody>
          <a:bodyPr/>
          <a:lstStyle/>
          <a:p>
            <a:r>
              <a:rPr lang="en-US"/>
              <a:t>Click to edit Master title style</a:t>
            </a:r>
            <a:endParaRPr lang="sv-SE"/>
          </a:p>
        </p:txBody>
      </p:sp>
      <p:sp>
        <p:nvSpPr>
          <p:cNvPr id="3" name="Vertical Text Placeholder 2">
            <a:extLst>
              <a:ext uri="{FF2B5EF4-FFF2-40B4-BE49-F238E27FC236}">
                <a16:creationId xmlns:a16="http://schemas.microsoft.com/office/drawing/2014/main" id="{2455A3F5-8610-4137-8444-5988100EE6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a:extLst>
              <a:ext uri="{FF2B5EF4-FFF2-40B4-BE49-F238E27FC236}">
                <a16:creationId xmlns:a16="http://schemas.microsoft.com/office/drawing/2014/main" id="{3681D63E-C0F2-4A73-9FDB-50345ED87D45}"/>
              </a:ext>
            </a:extLst>
          </p:cNvPr>
          <p:cNvSpPr>
            <a:spLocks noGrp="1"/>
          </p:cNvSpPr>
          <p:nvPr>
            <p:ph type="dt" sz="half" idx="10"/>
          </p:nvPr>
        </p:nvSpPr>
        <p:spPr/>
        <p:txBody>
          <a:bodyPr/>
          <a:lstStyle/>
          <a:p>
            <a:fld id="{F07CCC43-0271-477E-88DA-1AA5FFD2E14B}" type="datetimeFigureOut">
              <a:rPr lang="sv-SE" smtClean="0"/>
              <a:t>2026-03-12</a:t>
            </a:fld>
            <a:endParaRPr lang="sv-SE"/>
          </a:p>
        </p:txBody>
      </p:sp>
      <p:sp>
        <p:nvSpPr>
          <p:cNvPr id="5" name="Footer Placeholder 4">
            <a:extLst>
              <a:ext uri="{FF2B5EF4-FFF2-40B4-BE49-F238E27FC236}">
                <a16:creationId xmlns:a16="http://schemas.microsoft.com/office/drawing/2014/main" id="{F043EEB6-92DC-44CB-85FA-043DD868E53E}"/>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EDF44054-7A1C-406E-8BCB-70D9DE091421}"/>
              </a:ext>
            </a:extLst>
          </p:cNvPr>
          <p:cNvSpPr>
            <a:spLocks noGrp="1"/>
          </p:cNvSpPr>
          <p:nvPr>
            <p:ph type="sldNum" sz="quarter" idx="12"/>
          </p:nvPr>
        </p:nvSpPr>
        <p:spPr/>
        <p:txBody>
          <a:bodyPr/>
          <a:lstStyle/>
          <a:p>
            <a:fld id="{DCFE9E41-B0A4-4DF6-BF7C-F7E2C33B31E1}" type="slidenum">
              <a:rPr lang="sv-SE" smtClean="0"/>
              <a:t>‹#›</a:t>
            </a:fld>
            <a:endParaRPr lang="sv-SE"/>
          </a:p>
        </p:txBody>
      </p:sp>
    </p:spTree>
    <p:extLst>
      <p:ext uri="{BB962C8B-B14F-4D97-AF65-F5344CB8AC3E}">
        <p14:creationId xmlns:p14="http://schemas.microsoft.com/office/powerpoint/2010/main" val="3072610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AEDE75-9895-43E2-8C36-B713C4FCC96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sv-SE"/>
          </a:p>
        </p:txBody>
      </p:sp>
      <p:sp>
        <p:nvSpPr>
          <p:cNvPr id="3" name="Vertical Text Placeholder 2">
            <a:extLst>
              <a:ext uri="{FF2B5EF4-FFF2-40B4-BE49-F238E27FC236}">
                <a16:creationId xmlns:a16="http://schemas.microsoft.com/office/drawing/2014/main" id="{37966CED-60C5-4742-950F-D084C2C00E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a:extLst>
              <a:ext uri="{FF2B5EF4-FFF2-40B4-BE49-F238E27FC236}">
                <a16:creationId xmlns:a16="http://schemas.microsoft.com/office/drawing/2014/main" id="{E987B087-DDE9-4AB5-AAC3-3F35BBE3C0EF}"/>
              </a:ext>
            </a:extLst>
          </p:cNvPr>
          <p:cNvSpPr>
            <a:spLocks noGrp="1"/>
          </p:cNvSpPr>
          <p:nvPr>
            <p:ph type="dt" sz="half" idx="10"/>
          </p:nvPr>
        </p:nvSpPr>
        <p:spPr/>
        <p:txBody>
          <a:bodyPr/>
          <a:lstStyle/>
          <a:p>
            <a:fld id="{F07CCC43-0271-477E-88DA-1AA5FFD2E14B}" type="datetimeFigureOut">
              <a:rPr lang="sv-SE" smtClean="0"/>
              <a:t>2026-03-12</a:t>
            </a:fld>
            <a:endParaRPr lang="sv-SE"/>
          </a:p>
        </p:txBody>
      </p:sp>
      <p:sp>
        <p:nvSpPr>
          <p:cNvPr id="5" name="Footer Placeholder 4">
            <a:extLst>
              <a:ext uri="{FF2B5EF4-FFF2-40B4-BE49-F238E27FC236}">
                <a16:creationId xmlns:a16="http://schemas.microsoft.com/office/drawing/2014/main" id="{1AFF31B3-8109-4B20-807E-BA88848F37EC}"/>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79914C3A-382D-4E66-9E93-2A2BFC88101A}"/>
              </a:ext>
            </a:extLst>
          </p:cNvPr>
          <p:cNvSpPr>
            <a:spLocks noGrp="1"/>
          </p:cNvSpPr>
          <p:nvPr>
            <p:ph type="sldNum" sz="quarter" idx="12"/>
          </p:nvPr>
        </p:nvSpPr>
        <p:spPr/>
        <p:txBody>
          <a:bodyPr/>
          <a:lstStyle/>
          <a:p>
            <a:fld id="{DCFE9E41-B0A4-4DF6-BF7C-F7E2C33B31E1}" type="slidenum">
              <a:rPr lang="sv-SE" smtClean="0"/>
              <a:t>‹#›</a:t>
            </a:fld>
            <a:endParaRPr lang="sv-SE"/>
          </a:p>
        </p:txBody>
      </p:sp>
    </p:spTree>
    <p:extLst>
      <p:ext uri="{BB962C8B-B14F-4D97-AF65-F5344CB8AC3E}">
        <p14:creationId xmlns:p14="http://schemas.microsoft.com/office/powerpoint/2010/main" val="642197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9D545-3716-44FE-9FE0-50F26F027910}"/>
              </a:ext>
            </a:extLst>
          </p:cNvPr>
          <p:cNvSpPr>
            <a:spLocks noGrp="1"/>
          </p:cNvSpPr>
          <p:nvPr>
            <p:ph type="title"/>
          </p:nvPr>
        </p:nvSpPr>
        <p:spPr>
          <a:xfrm>
            <a:off x="838201" y="365125"/>
            <a:ext cx="9233452" cy="1325563"/>
          </a:xfrm>
        </p:spPr>
        <p:txBody>
          <a:bodyPr/>
          <a:lstStyle/>
          <a:p>
            <a:r>
              <a:rPr lang="en-US"/>
              <a:t>Click to edit Master title style</a:t>
            </a:r>
            <a:endParaRPr lang="sv-SE"/>
          </a:p>
        </p:txBody>
      </p:sp>
      <p:sp>
        <p:nvSpPr>
          <p:cNvPr id="3" name="Content Placeholder 2">
            <a:extLst>
              <a:ext uri="{FF2B5EF4-FFF2-40B4-BE49-F238E27FC236}">
                <a16:creationId xmlns:a16="http://schemas.microsoft.com/office/drawing/2014/main" id="{897D8D5B-BBAA-48FF-98D4-65EE7550A211}"/>
              </a:ext>
            </a:extLst>
          </p:cNvPr>
          <p:cNvSpPr>
            <a:spLocks noGrp="1"/>
          </p:cNvSpPr>
          <p:nvPr>
            <p:ph idx="1"/>
          </p:nvPr>
        </p:nvSpPr>
        <p:spPr>
          <a:xfrm>
            <a:off x="838201" y="1825625"/>
            <a:ext cx="9233452" cy="4351338"/>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a:extLst>
              <a:ext uri="{FF2B5EF4-FFF2-40B4-BE49-F238E27FC236}">
                <a16:creationId xmlns:a16="http://schemas.microsoft.com/office/drawing/2014/main" id="{7A3BBDC4-D71D-4738-AC67-CE3381C03640}"/>
              </a:ext>
            </a:extLst>
          </p:cNvPr>
          <p:cNvSpPr>
            <a:spLocks noGrp="1"/>
          </p:cNvSpPr>
          <p:nvPr>
            <p:ph type="dt" sz="half" idx="10"/>
          </p:nvPr>
        </p:nvSpPr>
        <p:spPr/>
        <p:txBody>
          <a:bodyPr/>
          <a:lstStyle/>
          <a:p>
            <a:fld id="{F07CCC43-0271-477E-88DA-1AA5FFD2E14B}" type="datetimeFigureOut">
              <a:rPr lang="sv-SE" smtClean="0"/>
              <a:t>2026-03-12</a:t>
            </a:fld>
            <a:endParaRPr lang="sv-SE"/>
          </a:p>
        </p:txBody>
      </p:sp>
      <p:sp>
        <p:nvSpPr>
          <p:cNvPr id="5" name="Footer Placeholder 4">
            <a:extLst>
              <a:ext uri="{FF2B5EF4-FFF2-40B4-BE49-F238E27FC236}">
                <a16:creationId xmlns:a16="http://schemas.microsoft.com/office/drawing/2014/main" id="{329BDF06-322D-4D11-9686-D2CB450F65F7}"/>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32958DDA-9947-4318-9EFB-1F6A8DC7F191}"/>
              </a:ext>
            </a:extLst>
          </p:cNvPr>
          <p:cNvSpPr>
            <a:spLocks noGrp="1"/>
          </p:cNvSpPr>
          <p:nvPr>
            <p:ph type="sldNum" sz="quarter" idx="12"/>
          </p:nvPr>
        </p:nvSpPr>
        <p:spPr/>
        <p:txBody>
          <a:bodyPr/>
          <a:lstStyle/>
          <a:p>
            <a:fld id="{DCFE9E41-B0A4-4DF6-BF7C-F7E2C33B31E1}" type="slidenum">
              <a:rPr lang="sv-SE" smtClean="0"/>
              <a:t>‹#›</a:t>
            </a:fld>
            <a:endParaRPr lang="sv-SE"/>
          </a:p>
        </p:txBody>
      </p:sp>
    </p:spTree>
    <p:extLst>
      <p:ext uri="{BB962C8B-B14F-4D97-AF65-F5344CB8AC3E}">
        <p14:creationId xmlns:p14="http://schemas.microsoft.com/office/powerpoint/2010/main" val="970313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601DD-D284-400E-B313-935C9E82D5E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sv-SE"/>
          </a:p>
        </p:txBody>
      </p:sp>
      <p:sp>
        <p:nvSpPr>
          <p:cNvPr id="3" name="Text Placeholder 2">
            <a:extLst>
              <a:ext uri="{FF2B5EF4-FFF2-40B4-BE49-F238E27FC236}">
                <a16:creationId xmlns:a16="http://schemas.microsoft.com/office/drawing/2014/main" id="{7276B3E8-CFAC-4028-A47B-6807A0FFD63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8D1B103-D48E-49C1-A1D6-E70E6CA24A41}"/>
              </a:ext>
            </a:extLst>
          </p:cNvPr>
          <p:cNvSpPr>
            <a:spLocks noGrp="1"/>
          </p:cNvSpPr>
          <p:nvPr>
            <p:ph type="dt" sz="half" idx="10"/>
          </p:nvPr>
        </p:nvSpPr>
        <p:spPr/>
        <p:txBody>
          <a:bodyPr/>
          <a:lstStyle/>
          <a:p>
            <a:fld id="{F07CCC43-0271-477E-88DA-1AA5FFD2E14B}" type="datetimeFigureOut">
              <a:rPr lang="sv-SE" smtClean="0"/>
              <a:t>2026-03-12</a:t>
            </a:fld>
            <a:endParaRPr lang="sv-SE"/>
          </a:p>
        </p:txBody>
      </p:sp>
      <p:sp>
        <p:nvSpPr>
          <p:cNvPr id="5" name="Footer Placeholder 4">
            <a:extLst>
              <a:ext uri="{FF2B5EF4-FFF2-40B4-BE49-F238E27FC236}">
                <a16:creationId xmlns:a16="http://schemas.microsoft.com/office/drawing/2014/main" id="{34C36872-2F68-40FB-AF2B-C602D9229550}"/>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D2FCE7DD-C3C4-4FCA-97A1-1DDEEAB53CD8}"/>
              </a:ext>
            </a:extLst>
          </p:cNvPr>
          <p:cNvSpPr>
            <a:spLocks noGrp="1"/>
          </p:cNvSpPr>
          <p:nvPr>
            <p:ph type="sldNum" sz="quarter" idx="12"/>
          </p:nvPr>
        </p:nvSpPr>
        <p:spPr/>
        <p:txBody>
          <a:bodyPr/>
          <a:lstStyle/>
          <a:p>
            <a:fld id="{DCFE9E41-B0A4-4DF6-BF7C-F7E2C33B31E1}" type="slidenum">
              <a:rPr lang="sv-SE" smtClean="0"/>
              <a:t>‹#›</a:t>
            </a:fld>
            <a:endParaRPr lang="sv-SE"/>
          </a:p>
        </p:txBody>
      </p:sp>
    </p:spTree>
    <p:extLst>
      <p:ext uri="{BB962C8B-B14F-4D97-AF65-F5344CB8AC3E}">
        <p14:creationId xmlns:p14="http://schemas.microsoft.com/office/powerpoint/2010/main" val="3335424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FC379-9667-40A5-9F4D-728690140947}"/>
              </a:ext>
            </a:extLst>
          </p:cNvPr>
          <p:cNvSpPr>
            <a:spLocks noGrp="1"/>
          </p:cNvSpPr>
          <p:nvPr>
            <p:ph type="title"/>
          </p:nvPr>
        </p:nvSpPr>
        <p:spPr>
          <a:xfrm>
            <a:off x="838200" y="365125"/>
            <a:ext cx="10035209" cy="1325563"/>
          </a:xfrm>
        </p:spPr>
        <p:txBody>
          <a:bodyPr/>
          <a:lstStyle/>
          <a:p>
            <a:r>
              <a:rPr lang="en-US"/>
              <a:t>Click to edit Master title style</a:t>
            </a:r>
            <a:endParaRPr lang="sv-SE"/>
          </a:p>
        </p:txBody>
      </p:sp>
      <p:sp>
        <p:nvSpPr>
          <p:cNvPr id="3" name="Content Placeholder 2">
            <a:extLst>
              <a:ext uri="{FF2B5EF4-FFF2-40B4-BE49-F238E27FC236}">
                <a16:creationId xmlns:a16="http://schemas.microsoft.com/office/drawing/2014/main" id="{1F7241FC-5AA2-49A7-9C17-42912E661268}"/>
              </a:ext>
            </a:extLst>
          </p:cNvPr>
          <p:cNvSpPr>
            <a:spLocks noGrp="1"/>
          </p:cNvSpPr>
          <p:nvPr>
            <p:ph sz="half" idx="1"/>
          </p:nvPr>
        </p:nvSpPr>
        <p:spPr>
          <a:xfrm>
            <a:off x="838200" y="1825625"/>
            <a:ext cx="470120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Content Placeholder 3">
            <a:extLst>
              <a:ext uri="{FF2B5EF4-FFF2-40B4-BE49-F238E27FC236}">
                <a16:creationId xmlns:a16="http://schemas.microsoft.com/office/drawing/2014/main" id="{60289EBC-4376-44B6-B458-3D7925B48A5A}"/>
              </a:ext>
            </a:extLst>
          </p:cNvPr>
          <p:cNvSpPr>
            <a:spLocks noGrp="1"/>
          </p:cNvSpPr>
          <p:nvPr>
            <p:ph sz="half" idx="2"/>
          </p:nvPr>
        </p:nvSpPr>
        <p:spPr>
          <a:xfrm>
            <a:off x="6172200" y="1825625"/>
            <a:ext cx="470120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Date Placeholder 4">
            <a:extLst>
              <a:ext uri="{FF2B5EF4-FFF2-40B4-BE49-F238E27FC236}">
                <a16:creationId xmlns:a16="http://schemas.microsoft.com/office/drawing/2014/main" id="{E070FFFA-156A-46F0-B309-C252FA6BBC66}"/>
              </a:ext>
            </a:extLst>
          </p:cNvPr>
          <p:cNvSpPr>
            <a:spLocks noGrp="1"/>
          </p:cNvSpPr>
          <p:nvPr>
            <p:ph type="dt" sz="half" idx="10"/>
          </p:nvPr>
        </p:nvSpPr>
        <p:spPr/>
        <p:txBody>
          <a:bodyPr/>
          <a:lstStyle/>
          <a:p>
            <a:fld id="{F07CCC43-0271-477E-88DA-1AA5FFD2E14B}" type="datetimeFigureOut">
              <a:rPr lang="sv-SE" smtClean="0"/>
              <a:t>2026-03-12</a:t>
            </a:fld>
            <a:endParaRPr lang="sv-SE"/>
          </a:p>
        </p:txBody>
      </p:sp>
      <p:sp>
        <p:nvSpPr>
          <p:cNvPr id="6" name="Footer Placeholder 5">
            <a:extLst>
              <a:ext uri="{FF2B5EF4-FFF2-40B4-BE49-F238E27FC236}">
                <a16:creationId xmlns:a16="http://schemas.microsoft.com/office/drawing/2014/main" id="{DE0E0A21-55A7-4A2A-8E81-563E9032D5B6}"/>
              </a:ext>
            </a:extLst>
          </p:cNvPr>
          <p:cNvSpPr>
            <a:spLocks noGrp="1"/>
          </p:cNvSpPr>
          <p:nvPr>
            <p:ph type="ftr" sz="quarter" idx="11"/>
          </p:nvPr>
        </p:nvSpPr>
        <p:spPr/>
        <p:txBody>
          <a:bodyPr/>
          <a:lstStyle/>
          <a:p>
            <a:endParaRPr lang="sv-SE"/>
          </a:p>
        </p:txBody>
      </p:sp>
      <p:sp>
        <p:nvSpPr>
          <p:cNvPr id="7" name="Slide Number Placeholder 6">
            <a:extLst>
              <a:ext uri="{FF2B5EF4-FFF2-40B4-BE49-F238E27FC236}">
                <a16:creationId xmlns:a16="http://schemas.microsoft.com/office/drawing/2014/main" id="{53794F66-188C-4B5C-8B53-187932936BD8}"/>
              </a:ext>
            </a:extLst>
          </p:cNvPr>
          <p:cNvSpPr>
            <a:spLocks noGrp="1"/>
          </p:cNvSpPr>
          <p:nvPr>
            <p:ph type="sldNum" sz="quarter" idx="12"/>
          </p:nvPr>
        </p:nvSpPr>
        <p:spPr/>
        <p:txBody>
          <a:bodyPr/>
          <a:lstStyle/>
          <a:p>
            <a:fld id="{DCFE9E41-B0A4-4DF6-BF7C-F7E2C33B31E1}" type="slidenum">
              <a:rPr lang="sv-SE" smtClean="0"/>
              <a:t>‹#›</a:t>
            </a:fld>
            <a:endParaRPr lang="sv-SE"/>
          </a:p>
        </p:txBody>
      </p:sp>
    </p:spTree>
    <p:extLst>
      <p:ext uri="{BB962C8B-B14F-4D97-AF65-F5344CB8AC3E}">
        <p14:creationId xmlns:p14="http://schemas.microsoft.com/office/powerpoint/2010/main" val="4032456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713A9-FE85-488D-9D2F-A3D4AA82008B}"/>
              </a:ext>
            </a:extLst>
          </p:cNvPr>
          <p:cNvSpPr>
            <a:spLocks noGrp="1"/>
          </p:cNvSpPr>
          <p:nvPr>
            <p:ph type="title"/>
          </p:nvPr>
        </p:nvSpPr>
        <p:spPr>
          <a:xfrm>
            <a:off x="839788" y="365125"/>
            <a:ext cx="10515600" cy="1325563"/>
          </a:xfrm>
        </p:spPr>
        <p:txBody>
          <a:bodyPr/>
          <a:lstStyle/>
          <a:p>
            <a:r>
              <a:rPr lang="en-US"/>
              <a:t>Click to edit Master title style</a:t>
            </a:r>
            <a:endParaRPr lang="sv-SE"/>
          </a:p>
        </p:txBody>
      </p:sp>
      <p:sp>
        <p:nvSpPr>
          <p:cNvPr id="3" name="Text Placeholder 2">
            <a:extLst>
              <a:ext uri="{FF2B5EF4-FFF2-40B4-BE49-F238E27FC236}">
                <a16:creationId xmlns:a16="http://schemas.microsoft.com/office/drawing/2014/main" id="{7728F674-7C15-4778-8E10-87C84AC504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D9C5624-4F75-4633-9C8A-2453FE6E7C3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Text Placeholder 4">
            <a:extLst>
              <a:ext uri="{FF2B5EF4-FFF2-40B4-BE49-F238E27FC236}">
                <a16:creationId xmlns:a16="http://schemas.microsoft.com/office/drawing/2014/main" id="{63B7DBC4-84DB-4780-9913-5A98AAAD0D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1FC3BBA-AB33-4C95-B92E-4BF0234BE78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7" name="Date Placeholder 6">
            <a:extLst>
              <a:ext uri="{FF2B5EF4-FFF2-40B4-BE49-F238E27FC236}">
                <a16:creationId xmlns:a16="http://schemas.microsoft.com/office/drawing/2014/main" id="{94C19B8F-FBDF-4370-A9FD-CDB0FF46F569}"/>
              </a:ext>
            </a:extLst>
          </p:cNvPr>
          <p:cNvSpPr>
            <a:spLocks noGrp="1"/>
          </p:cNvSpPr>
          <p:nvPr>
            <p:ph type="dt" sz="half" idx="10"/>
          </p:nvPr>
        </p:nvSpPr>
        <p:spPr/>
        <p:txBody>
          <a:bodyPr/>
          <a:lstStyle/>
          <a:p>
            <a:fld id="{F07CCC43-0271-477E-88DA-1AA5FFD2E14B}" type="datetimeFigureOut">
              <a:rPr lang="sv-SE" smtClean="0"/>
              <a:t>2026-03-12</a:t>
            </a:fld>
            <a:endParaRPr lang="sv-SE"/>
          </a:p>
        </p:txBody>
      </p:sp>
      <p:sp>
        <p:nvSpPr>
          <p:cNvPr id="8" name="Footer Placeholder 7">
            <a:extLst>
              <a:ext uri="{FF2B5EF4-FFF2-40B4-BE49-F238E27FC236}">
                <a16:creationId xmlns:a16="http://schemas.microsoft.com/office/drawing/2014/main" id="{0037306A-4427-4AB0-B99E-422A1CC49B23}"/>
              </a:ext>
            </a:extLst>
          </p:cNvPr>
          <p:cNvSpPr>
            <a:spLocks noGrp="1"/>
          </p:cNvSpPr>
          <p:nvPr>
            <p:ph type="ftr" sz="quarter" idx="11"/>
          </p:nvPr>
        </p:nvSpPr>
        <p:spPr/>
        <p:txBody>
          <a:bodyPr/>
          <a:lstStyle/>
          <a:p>
            <a:endParaRPr lang="sv-SE"/>
          </a:p>
        </p:txBody>
      </p:sp>
      <p:sp>
        <p:nvSpPr>
          <p:cNvPr id="9" name="Slide Number Placeholder 8">
            <a:extLst>
              <a:ext uri="{FF2B5EF4-FFF2-40B4-BE49-F238E27FC236}">
                <a16:creationId xmlns:a16="http://schemas.microsoft.com/office/drawing/2014/main" id="{88370F37-B081-421F-A494-01F368115807}"/>
              </a:ext>
            </a:extLst>
          </p:cNvPr>
          <p:cNvSpPr>
            <a:spLocks noGrp="1"/>
          </p:cNvSpPr>
          <p:nvPr>
            <p:ph type="sldNum" sz="quarter" idx="12"/>
          </p:nvPr>
        </p:nvSpPr>
        <p:spPr/>
        <p:txBody>
          <a:bodyPr/>
          <a:lstStyle/>
          <a:p>
            <a:fld id="{DCFE9E41-B0A4-4DF6-BF7C-F7E2C33B31E1}" type="slidenum">
              <a:rPr lang="sv-SE" smtClean="0"/>
              <a:t>‹#›</a:t>
            </a:fld>
            <a:endParaRPr lang="sv-SE"/>
          </a:p>
        </p:txBody>
      </p:sp>
    </p:spTree>
    <p:extLst>
      <p:ext uri="{BB962C8B-B14F-4D97-AF65-F5344CB8AC3E}">
        <p14:creationId xmlns:p14="http://schemas.microsoft.com/office/powerpoint/2010/main" val="1312613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5E8B6-2C24-4FE4-9D3B-D2E6EA7A3B9C}"/>
              </a:ext>
            </a:extLst>
          </p:cNvPr>
          <p:cNvSpPr>
            <a:spLocks noGrp="1"/>
          </p:cNvSpPr>
          <p:nvPr>
            <p:ph type="title"/>
          </p:nvPr>
        </p:nvSpPr>
        <p:spPr/>
        <p:txBody>
          <a:bodyPr/>
          <a:lstStyle/>
          <a:p>
            <a:r>
              <a:rPr lang="en-US"/>
              <a:t>Click to edit Master title style</a:t>
            </a:r>
            <a:endParaRPr lang="sv-SE"/>
          </a:p>
        </p:txBody>
      </p:sp>
      <p:sp>
        <p:nvSpPr>
          <p:cNvPr id="3" name="Date Placeholder 2">
            <a:extLst>
              <a:ext uri="{FF2B5EF4-FFF2-40B4-BE49-F238E27FC236}">
                <a16:creationId xmlns:a16="http://schemas.microsoft.com/office/drawing/2014/main" id="{2D685CA7-0942-4F41-B9EB-C30E6B0662CC}"/>
              </a:ext>
            </a:extLst>
          </p:cNvPr>
          <p:cNvSpPr>
            <a:spLocks noGrp="1"/>
          </p:cNvSpPr>
          <p:nvPr>
            <p:ph type="dt" sz="half" idx="10"/>
          </p:nvPr>
        </p:nvSpPr>
        <p:spPr/>
        <p:txBody>
          <a:bodyPr/>
          <a:lstStyle/>
          <a:p>
            <a:fld id="{F07CCC43-0271-477E-88DA-1AA5FFD2E14B}" type="datetimeFigureOut">
              <a:rPr lang="sv-SE" smtClean="0"/>
              <a:t>2026-03-12</a:t>
            </a:fld>
            <a:endParaRPr lang="sv-SE"/>
          </a:p>
        </p:txBody>
      </p:sp>
      <p:sp>
        <p:nvSpPr>
          <p:cNvPr id="4" name="Footer Placeholder 3">
            <a:extLst>
              <a:ext uri="{FF2B5EF4-FFF2-40B4-BE49-F238E27FC236}">
                <a16:creationId xmlns:a16="http://schemas.microsoft.com/office/drawing/2014/main" id="{D61F1655-D71F-44DE-ACD9-BB446DBBA5D8}"/>
              </a:ext>
            </a:extLst>
          </p:cNvPr>
          <p:cNvSpPr>
            <a:spLocks noGrp="1"/>
          </p:cNvSpPr>
          <p:nvPr>
            <p:ph type="ftr" sz="quarter" idx="11"/>
          </p:nvPr>
        </p:nvSpPr>
        <p:spPr/>
        <p:txBody>
          <a:bodyPr/>
          <a:lstStyle/>
          <a:p>
            <a:endParaRPr lang="sv-SE"/>
          </a:p>
        </p:txBody>
      </p:sp>
      <p:sp>
        <p:nvSpPr>
          <p:cNvPr id="5" name="Slide Number Placeholder 4">
            <a:extLst>
              <a:ext uri="{FF2B5EF4-FFF2-40B4-BE49-F238E27FC236}">
                <a16:creationId xmlns:a16="http://schemas.microsoft.com/office/drawing/2014/main" id="{1A85EEBC-CF50-471E-88C4-F4FC5062C343}"/>
              </a:ext>
            </a:extLst>
          </p:cNvPr>
          <p:cNvSpPr>
            <a:spLocks noGrp="1"/>
          </p:cNvSpPr>
          <p:nvPr>
            <p:ph type="sldNum" sz="quarter" idx="12"/>
          </p:nvPr>
        </p:nvSpPr>
        <p:spPr/>
        <p:txBody>
          <a:bodyPr/>
          <a:lstStyle/>
          <a:p>
            <a:fld id="{DCFE9E41-B0A4-4DF6-BF7C-F7E2C33B31E1}" type="slidenum">
              <a:rPr lang="sv-SE" smtClean="0"/>
              <a:t>‹#›</a:t>
            </a:fld>
            <a:endParaRPr lang="sv-SE"/>
          </a:p>
        </p:txBody>
      </p:sp>
    </p:spTree>
    <p:extLst>
      <p:ext uri="{BB962C8B-B14F-4D97-AF65-F5344CB8AC3E}">
        <p14:creationId xmlns:p14="http://schemas.microsoft.com/office/powerpoint/2010/main" val="178758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0645D2-B7B5-4840-B270-6C3B9E71D2B0}"/>
              </a:ext>
            </a:extLst>
          </p:cNvPr>
          <p:cNvSpPr>
            <a:spLocks noGrp="1"/>
          </p:cNvSpPr>
          <p:nvPr>
            <p:ph type="dt" sz="half" idx="10"/>
          </p:nvPr>
        </p:nvSpPr>
        <p:spPr/>
        <p:txBody>
          <a:bodyPr/>
          <a:lstStyle/>
          <a:p>
            <a:fld id="{F07CCC43-0271-477E-88DA-1AA5FFD2E14B}" type="datetimeFigureOut">
              <a:rPr lang="sv-SE" smtClean="0"/>
              <a:t>2026-03-12</a:t>
            </a:fld>
            <a:endParaRPr lang="sv-SE"/>
          </a:p>
        </p:txBody>
      </p:sp>
      <p:sp>
        <p:nvSpPr>
          <p:cNvPr id="3" name="Footer Placeholder 2">
            <a:extLst>
              <a:ext uri="{FF2B5EF4-FFF2-40B4-BE49-F238E27FC236}">
                <a16:creationId xmlns:a16="http://schemas.microsoft.com/office/drawing/2014/main" id="{385A07BA-5F15-482C-93F2-FF312EEEDEBE}"/>
              </a:ext>
            </a:extLst>
          </p:cNvPr>
          <p:cNvSpPr>
            <a:spLocks noGrp="1"/>
          </p:cNvSpPr>
          <p:nvPr>
            <p:ph type="ftr" sz="quarter" idx="11"/>
          </p:nvPr>
        </p:nvSpPr>
        <p:spPr/>
        <p:txBody>
          <a:bodyPr/>
          <a:lstStyle/>
          <a:p>
            <a:endParaRPr lang="sv-SE"/>
          </a:p>
        </p:txBody>
      </p:sp>
      <p:sp>
        <p:nvSpPr>
          <p:cNvPr id="4" name="Slide Number Placeholder 3">
            <a:extLst>
              <a:ext uri="{FF2B5EF4-FFF2-40B4-BE49-F238E27FC236}">
                <a16:creationId xmlns:a16="http://schemas.microsoft.com/office/drawing/2014/main" id="{2D1D73FE-FE27-498C-B4C7-95596D01E300}"/>
              </a:ext>
            </a:extLst>
          </p:cNvPr>
          <p:cNvSpPr>
            <a:spLocks noGrp="1"/>
          </p:cNvSpPr>
          <p:nvPr>
            <p:ph type="sldNum" sz="quarter" idx="12"/>
          </p:nvPr>
        </p:nvSpPr>
        <p:spPr/>
        <p:txBody>
          <a:bodyPr/>
          <a:lstStyle/>
          <a:p>
            <a:fld id="{DCFE9E41-B0A4-4DF6-BF7C-F7E2C33B31E1}" type="slidenum">
              <a:rPr lang="sv-SE" smtClean="0"/>
              <a:t>‹#›</a:t>
            </a:fld>
            <a:endParaRPr lang="sv-SE"/>
          </a:p>
        </p:txBody>
      </p:sp>
    </p:spTree>
    <p:extLst>
      <p:ext uri="{BB962C8B-B14F-4D97-AF65-F5344CB8AC3E}">
        <p14:creationId xmlns:p14="http://schemas.microsoft.com/office/powerpoint/2010/main" val="1415831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28270-3B2C-4F6F-AA30-A7D97E14E0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v-SE"/>
          </a:p>
        </p:txBody>
      </p:sp>
      <p:sp>
        <p:nvSpPr>
          <p:cNvPr id="3" name="Content Placeholder 2">
            <a:extLst>
              <a:ext uri="{FF2B5EF4-FFF2-40B4-BE49-F238E27FC236}">
                <a16:creationId xmlns:a16="http://schemas.microsoft.com/office/drawing/2014/main" id="{A57C803B-C7F1-4BB8-86D1-E8CA909AB4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Text Placeholder 3">
            <a:extLst>
              <a:ext uri="{FF2B5EF4-FFF2-40B4-BE49-F238E27FC236}">
                <a16:creationId xmlns:a16="http://schemas.microsoft.com/office/drawing/2014/main" id="{968142E6-D7D8-40A3-A0A6-32668B5C3F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643FD3-F2AA-40D2-B13D-B28B8D74EC07}"/>
              </a:ext>
            </a:extLst>
          </p:cNvPr>
          <p:cNvSpPr>
            <a:spLocks noGrp="1"/>
          </p:cNvSpPr>
          <p:nvPr>
            <p:ph type="dt" sz="half" idx="10"/>
          </p:nvPr>
        </p:nvSpPr>
        <p:spPr/>
        <p:txBody>
          <a:bodyPr/>
          <a:lstStyle/>
          <a:p>
            <a:fld id="{F07CCC43-0271-477E-88DA-1AA5FFD2E14B}" type="datetimeFigureOut">
              <a:rPr lang="sv-SE" smtClean="0"/>
              <a:t>2026-03-12</a:t>
            </a:fld>
            <a:endParaRPr lang="sv-SE"/>
          </a:p>
        </p:txBody>
      </p:sp>
      <p:sp>
        <p:nvSpPr>
          <p:cNvPr id="6" name="Footer Placeholder 5">
            <a:extLst>
              <a:ext uri="{FF2B5EF4-FFF2-40B4-BE49-F238E27FC236}">
                <a16:creationId xmlns:a16="http://schemas.microsoft.com/office/drawing/2014/main" id="{3E90480F-CC5F-4E05-8175-07194249A486}"/>
              </a:ext>
            </a:extLst>
          </p:cNvPr>
          <p:cNvSpPr>
            <a:spLocks noGrp="1"/>
          </p:cNvSpPr>
          <p:nvPr>
            <p:ph type="ftr" sz="quarter" idx="11"/>
          </p:nvPr>
        </p:nvSpPr>
        <p:spPr/>
        <p:txBody>
          <a:bodyPr/>
          <a:lstStyle/>
          <a:p>
            <a:endParaRPr lang="sv-SE"/>
          </a:p>
        </p:txBody>
      </p:sp>
      <p:sp>
        <p:nvSpPr>
          <p:cNvPr id="7" name="Slide Number Placeholder 6">
            <a:extLst>
              <a:ext uri="{FF2B5EF4-FFF2-40B4-BE49-F238E27FC236}">
                <a16:creationId xmlns:a16="http://schemas.microsoft.com/office/drawing/2014/main" id="{2927FEDD-6459-459A-872E-5AB938EC2691}"/>
              </a:ext>
            </a:extLst>
          </p:cNvPr>
          <p:cNvSpPr>
            <a:spLocks noGrp="1"/>
          </p:cNvSpPr>
          <p:nvPr>
            <p:ph type="sldNum" sz="quarter" idx="12"/>
          </p:nvPr>
        </p:nvSpPr>
        <p:spPr/>
        <p:txBody>
          <a:bodyPr/>
          <a:lstStyle/>
          <a:p>
            <a:fld id="{DCFE9E41-B0A4-4DF6-BF7C-F7E2C33B31E1}" type="slidenum">
              <a:rPr lang="sv-SE" smtClean="0"/>
              <a:t>‹#›</a:t>
            </a:fld>
            <a:endParaRPr lang="sv-SE"/>
          </a:p>
        </p:txBody>
      </p:sp>
    </p:spTree>
    <p:extLst>
      <p:ext uri="{BB962C8B-B14F-4D97-AF65-F5344CB8AC3E}">
        <p14:creationId xmlns:p14="http://schemas.microsoft.com/office/powerpoint/2010/main" val="2183462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3BC54-AD93-4DE1-B91D-B90F35F9BF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v-SE"/>
          </a:p>
        </p:txBody>
      </p:sp>
      <p:sp>
        <p:nvSpPr>
          <p:cNvPr id="3" name="Picture Placeholder 2">
            <a:extLst>
              <a:ext uri="{FF2B5EF4-FFF2-40B4-BE49-F238E27FC236}">
                <a16:creationId xmlns:a16="http://schemas.microsoft.com/office/drawing/2014/main" id="{F380FA55-F6F2-4026-9E0B-D212F6016E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Text Placeholder 3">
            <a:extLst>
              <a:ext uri="{FF2B5EF4-FFF2-40B4-BE49-F238E27FC236}">
                <a16:creationId xmlns:a16="http://schemas.microsoft.com/office/drawing/2014/main" id="{E984FB55-00E3-4D7A-A773-EF2951F9BB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D49B8F-99E5-483C-AEB3-8EAD9B7D2891}"/>
              </a:ext>
            </a:extLst>
          </p:cNvPr>
          <p:cNvSpPr>
            <a:spLocks noGrp="1"/>
          </p:cNvSpPr>
          <p:nvPr>
            <p:ph type="dt" sz="half" idx="10"/>
          </p:nvPr>
        </p:nvSpPr>
        <p:spPr/>
        <p:txBody>
          <a:bodyPr/>
          <a:lstStyle/>
          <a:p>
            <a:fld id="{F07CCC43-0271-477E-88DA-1AA5FFD2E14B}" type="datetimeFigureOut">
              <a:rPr lang="sv-SE" smtClean="0"/>
              <a:t>2026-03-12</a:t>
            </a:fld>
            <a:endParaRPr lang="sv-SE"/>
          </a:p>
        </p:txBody>
      </p:sp>
      <p:sp>
        <p:nvSpPr>
          <p:cNvPr id="6" name="Footer Placeholder 5">
            <a:extLst>
              <a:ext uri="{FF2B5EF4-FFF2-40B4-BE49-F238E27FC236}">
                <a16:creationId xmlns:a16="http://schemas.microsoft.com/office/drawing/2014/main" id="{1912D0B9-8F47-4845-90D5-1BBDE582FD12}"/>
              </a:ext>
            </a:extLst>
          </p:cNvPr>
          <p:cNvSpPr>
            <a:spLocks noGrp="1"/>
          </p:cNvSpPr>
          <p:nvPr>
            <p:ph type="ftr" sz="quarter" idx="11"/>
          </p:nvPr>
        </p:nvSpPr>
        <p:spPr/>
        <p:txBody>
          <a:bodyPr/>
          <a:lstStyle/>
          <a:p>
            <a:endParaRPr lang="sv-SE"/>
          </a:p>
        </p:txBody>
      </p:sp>
      <p:sp>
        <p:nvSpPr>
          <p:cNvPr id="7" name="Slide Number Placeholder 6">
            <a:extLst>
              <a:ext uri="{FF2B5EF4-FFF2-40B4-BE49-F238E27FC236}">
                <a16:creationId xmlns:a16="http://schemas.microsoft.com/office/drawing/2014/main" id="{25098D18-27B1-4647-96AF-3802B9EE9BCC}"/>
              </a:ext>
            </a:extLst>
          </p:cNvPr>
          <p:cNvSpPr>
            <a:spLocks noGrp="1"/>
          </p:cNvSpPr>
          <p:nvPr>
            <p:ph type="sldNum" sz="quarter" idx="12"/>
          </p:nvPr>
        </p:nvSpPr>
        <p:spPr/>
        <p:txBody>
          <a:bodyPr/>
          <a:lstStyle/>
          <a:p>
            <a:fld id="{DCFE9E41-B0A4-4DF6-BF7C-F7E2C33B31E1}" type="slidenum">
              <a:rPr lang="sv-SE" smtClean="0"/>
              <a:t>‹#›</a:t>
            </a:fld>
            <a:endParaRPr lang="sv-SE"/>
          </a:p>
        </p:txBody>
      </p:sp>
    </p:spTree>
    <p:extLst>
      <p:ext uri="{BB962C8B-B14F-4D97-AF65-F5344CB8AC3E}">
        <p14:creationId xmlns:p14="http://schemas.microsoft.com/office/powerpoint/2010/main" val="3610507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18" Type="http://schemas.openxmlformats.org/officeDocument/2006/relationships/image" Target="../media/image6.png"/><Relationship Id="rId3" Type="http://schemas.openxmlformats.org/officeDocument/2006/relationships/slideLayout" Target="../slideLayouts/slideLayout3.xml"/><Relationship Id="rId21" Type="http://schemas.openxmlformats.org/officeDocument/2006/relationships/image" Target="../media/image9.png"/><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20" Type="http://schemas.openxmlformats.org/officeDocument/2006/relationships/image" Target="../media/image8.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2.png"/><Relationship Id="rId5" Type="http://schemas.openxmlformats.org/officeDocument/2006/relationships/slideLayout" Target="../slideLayouts/slideLayout5.xml"/><Relationship Id="rId15" Type="http://schemas.openxmlformats.org/officeDocument/2006/relationships/image" Target="../media/image3.png"/><Relationship Id="rId23" Type="http://schemas.openxmlformats.org/officeDocument/2006/relationships/image" Target="../media/image11.png"/><Relationship Id="rId10" Type="http://schemas.openxmlformats.org/officeDocument/2006/relationships/slideLayout" Target="../slideLayouts/slideLayout10.xml"/><Relationship Id="rId19" Type="http://schemas.openxmlformats.org/officeDocument/2006/relationships/image" Target="../media/image7.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 Id="rId22" Type="http://schemas.openxmlformats.org/officeDocument/2006/relationships/image" Target="../media/image10.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4EF7B4-754A-4396-987B-D0971285BB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v-SE"/>
          </a:p>
        </p:txBody>
      </p:sp>
      <p:sp>
        <p:nvSpPr>
          <p:cNvPr id="3" name="Text Placeholder 2">
            <a:extLst>
              <a:ext uri="{FF2B5EF4-FFF2-40B4-BE49-F238E27FC236}">
                <a16:creationId xmlns:a16="http://schemas.microsoft.com/office/drawing/2014/main" id="{05A50558-B29C-423F-BDE0-98FE3EF4A8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a:extLst>
              <a:ext uri="{FF2B5EF4-FFF2-40B4-BE49-F238E27FC236}">
                <a16:creationId xmlns:a16="http://schemas.microsoft.com/office/drawing/2014/main" id="{A0686FAE-586C-464F-85F5-EB2A7179D3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7CCC43-0271-477E-88DA-1AA5FFD2E14B}" type="datetimeFigureOut">
              <a:rPr lang="sv-SE" smtClean="0"/>
              <a:t>2026-03-12</a:t>
            </a:fld>
            <a:endParaRPr lang="sv-SE"/>
          </a:p>
        </p:txBody>
      </p:sp>
      <p:sp>
        <p:nvSpPr>
          <p:cNvPr id="5" name="Footer Placeholder 4">
            <a:extLst>
              <a:ext uri="{FF2B5EF4-FFF2-40B4-BE49-F238E27FC236}">
                <a16:creationId xmlns:a16="http://schemas.microsoft.com/office/drawing/2014/main" id="{0AD432D4-DBB4-4420-9A17-6ACDC1ABF7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Slide Number Placeholder 5">
            <a:extLst>
              <a:ext uri="{FF2B5EF4-FFF2-40B4-BE49-F238E27FC236}">
                <a16:creationId xmlns:a16="http://schemas.microsoft.com/office/drawing/2014/main" id="{1F6C5BBE-EE89-48D5-B496-8001A2B90B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FE9E41-B0A4-4DF6-BF7C-F7E2C33B31E1}" type="slidenum">
              <a:rPr lang="sv-SE" smtClean="0"/>
              <a:t>‹#›</a:t>
            </a:fld>
            <a:endParaRPr lang="sv-SE"/>
          </a:p>
        </p:txBody>
      </p:sp>
      <p:sp>
        <p:nvSpPr>
          <p:cNvPr id="7" name="Rektangel 6">
            <a:extLst>
              <a:ext uri="{FF2B5EF4-FFF2-40B4-BE49-F238E27FC236}">
                <a16:creationId xmlns:a16="http://schemas.microsoft.com/office/drawing/2014/main" id="{BE325CB6-DBFB-40E5-45C6-41C94FE00E09}"/>
              </a:ext>
            </a:extLst>
          </p:cNvPr>
          <p:cNvSpPr/>
          <p:nvPr userDrawn="1"/>
        </p:nvSpPr>
        <p:spPr>
          <a:xfrm>
            <a:off x="10779369" y="0"/>
            <a:ext cx="1412631" cy="6858000"/>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Platshållare för innehåll 16">
            <a:extLst>
              <a:ext uri="{FF2B5EF4-FFF2-40B4-BE49-F238E27FC236}">
                <a16:creationId xmlns:a16="http://schemas.microsoft.com/office/drawing/2014/main" id="{ED33C8F9-30EC-092F-1937-CA6CA3467815}"/>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l="41368" t="35918" r="41368" b="35540"/>
          <a:stretch/>
        </p:blipFill>
        <p:spPr>
          <a:xfrm>
            <a:off x="11079183" y="124307"/>
            <a:ext cx="813003" cy="756000"/>
          </a:xfrm>
          <a:prstGeom prst="rect">
            <a:avLst/>
          </a:prstGeom>
        </p:spPr>
      </p:pic>
      <p:pic>
        <p:nvPicPr>
          <p:cNvPr id="10" name="Bildobjekt 9" descr="En bild som visar krona, prydnad, tecknad serie, symbol&#10;&#10;Automatiskt genererad beskrivning">
            <a:extLst>
              <a:ext uri="{FF2B5EF4-FFF2-40B4-BE49-F238E27FC236}">
                <a16:creationId xmlns:a16="http://schemas.microsoft.com/office/drawing/2014/main" id="{544A40E2-5672-8CCB-1092-9DCA86EF8B3E}"/>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1174604" y="4000697"/>
            <a:ext cx="622161" cy="516316"/>
          </a:xfrm>
          <a:prstGeom prst="rect">
            <a:avLst/>
          </a:prstGeom>
        </p:spPr>
      </p:pic>
      <p:pic>
        <p:nvPicPr>
          <p:cNvPr id="11" name="Bildobjekt 10" descr="En bild som visar logotyp, symbol, emblem, prydnad&#10;&#10;Automatiskt genererad beskrivning">
            <a:extLst>
              <a:ext uri="{FF2B5EF4-FFF2-40B4-BE49-F238E27FC236}">
                <a16:creationId xmlns:a16="http://schemas.microsoft.com/office/drawing/2014/main" id="{5D459C23-8FDF-F73F-873B-29975B7929CD}"/>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l="18793" t="15134" r="17245" b="15059"/>
          <a:stretch/>
        </p:blipFill>
        <p:spPr>
          <a:xfrm>
            <a:off x="11149684" y="2683657"/>
            <a:ext cx="672001" cy="733390"/>
          </a:xfrm>
          <a:prstGeom prst="rect">
            <a:avLst/>
          </a:prstGeom>
        </p:spPr>
      </p:pic>
      <p:pic>
        <p:nvPicPr>
          <p:cNvPr id="12" name="Bildobjekt 11" descr="En bild som visar Grafik, Teckensnitt, grafisk design, design&#10;&#10;Automatiskt genererad beskrivning">
            <a:extLst>
              <a:ext uri="{FF2B5EF4-FFF2-40B4-BE49-F238E27FC236}">
                <a16:creationId xmlns:a16="http://schemas.microsoft.com/office/drawing/2014/main" id="{F6523130-BB12-C1DE-7096-0D2477B8CC02}"/>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1035685" y="3475583"/>
            <a:ext cx="899999" cy="396000"/>
          </a:xfrm>
          <a:prstGeom prst="rect">
            <a:avLst/>
          </a:prstGeom>
        </p:spPr>
      </p:pic>
      <p:pic>
        <p:nvPicPr>
          <p:cNvPr id="13" name="Bildobjekt 12" descr="En bild som visar Teckensnitt, logotyp, Grafik, grafisk design&#10;&#10;Automatiskt genererad beskrivning">
            <a:extLst>
              <a:ext uri="{FF2B5EF4-FFF2-40B4-BE49-F238E27FC236}">
                <a16:creationId xmlns:a16="http://schemas.microsoft.com/office/drawing/2014/main" id="{575FC1E4-7918-3E6B-E093-55A20F49CB94}"/>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1055440" y="1032492"/>
            <a:ext cx="860489" cy="352800"/>
          </a:xfrm>
          <a:prstGeom prst="rect">
            <a:avLst/>
          </a:prstGeom>
        </p:spPr>
      </p:pic>
      <p:pic>
        <p:nvPicPr>
          <p:cNvPr id="14" name="Bildobjekt 13" descr="En bild som visar logotyp, symbol, emblem, Grafik&#10;&#10;Automatiskt genererad beskrivning">
            <a:extLst>
              <a:ext uri="{FF2B5EF4-FFF2-40B4-BE49-F238E27FC236}">
                <a16:creationId xmlns:a16="http://schemas.microsoft.com/office/drawing/2014/main" id="{1EDB0815-211F-9696-8EFC-6EA4AFA6E164}"/>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014281" y="5899357"/>
            <a:ext cx="942806" cy="360000"/>
          </a:xfrm>
          <a:prstGeom prst="rect">
            <a:avLst/>
          </a:prstGeom>
        </p:spPr>
      </p:pic>
      <p:pic>
        <p:nvPicPr>
          <p:cNvPr id="15" name="Bild 14">
            <a:extLst>
              <a:ext uri="{FF2B5EF4-FFF2-40B4-BE49-F238E27FC236}">
                <a16:creationId xmlns:a16="http://schemas.microsoft.com/office/drawing/2014/main" id="{2258C2A4-AD9E-FFD9-E546-AE818E32B6E8}"/>
              </a:ext>
            </a:extLst>
          </p:cNvPr>
          <p:cNvPicPr>
            <a:picLocks noChangeAspect="1"/>
          </p:cNvPicPr>
          <p:nvPr userDrawn="1"/>
        </p:nvPicPr>
        <p:blipFill rotWithShape="1">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b="13741"/>
          <a:stretch/>
        </p:blipFill>
        <p:spPr>
          <a:xfrm>
            <a:off x="11051836" y="4657406"/>
            <a:ext cx="867697" cy="360000"/>
          </a:xfrm>
          <a:prstGeom prst="rect">
            <a:avLst/>
          </a:prstGeom>
        </p:spPr>
      </p:pic>
      <p:pic>
        <p:nvPicPr>
          <p:cNvPr id="16" name="Bildobjekt 15" descr="En bild som visar hjul, design&#10;&#10;Automatiskt genererad beskrivning med medelhög exakthet">
            <a:extLst>
              <a:ext uri="{FF2B5EF4-FFF2-40B4-BE49-F238E27FC236}">
                <a16:creationId xmlns:a16="http://schemas.microsoft.com/office/drawing/2014/main" id="{7C0E64BB-A7AA-DFFE-679C-9AB85D91A126}"/>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283158" y="5162777"/>
            <a:ext cx="405053" cy="590702"/>
          </a:xfrm>
          <a:prstGeom prst="rect">
            <a:avLst/>
          </a:prstGeom>
        </p:spPr>
      </p:pic>
      <p:pic>
        <p:nvPicPr>
          <p:cNvPr id="17" name="Bildobjekt 16" descr="En bild som visar Teckensnitt, Grafik, logotyp, grafisk design&#10;&#10;Automatiskt genererad beskrivning">
            <a:extLst>
              <a:ext uri="{FF2B5EF4-FFF2-40B4-BE49-F238E27FC236}">
                <a16:creationId xmlns:a16="http://schemas.microsoft.com/office/drawing/2014/main" id="{53047C40-650B-D275-6E2A-7F72DAF8C839}"/>
              </a:ext>
            </a:extLs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010947" y="6398991"/>
            <a:ext cx="949475" cy="360000"/>
          </a:xfrm>
          <a:prstGeom prst="rect">
            <a:avLst/>
          </a:prstGeom>
        </p:spPr>
      </p:pic>
      <p:pic>
        <p:nvPicPr>
          <p:cNvPr id="18" name="Bildobjekt 17" descr="En bild som visar Teckensnitt, Grafik, design&#10;&#10;Automatiskt genererad beskrivning">
            <a:extLst>
              <a:ext uri="{FF2B5EF4-FFF2-40B4-BE49-F238E27FC236}">
                <a16:creationId xmlns:a16="http://schemas.microsoft.com/office/drawing/2014/main" id="{C9B97F57-1DF1-F876-5378-94CB60C69460}"/>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021168" y="1536550"/>
            <a:ext cx="929033" cy="288000"/>
          </a:xfrm>
          <a:prstGeom prst="rect">
            <a:avLst/>
          </a:prstGeom>
        </p:spPr>
      </p:pic>
      <p:pic>
        <p:nvPicPr>
          <p:cNvPr id="21" name="Bildobjekt 20" descr="En bild som visar text, logotyp, Teckensnitt, design&#10;&#10;Automatiskt genererad beskrivning">
            <a:extLst>
              <a:ext uri="{FF2B5EF4-FFF2-40B4-BE49-F238E27FC236}">
                <a16:creationId xmlns:a16="http://schemas.microsoft.com/office/drawing/2014/main" id="{A0335342-ACB3-F27D-19A4-8CDA953B06AA}"/>
              </a:ext>
            </a:extLs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177656" y="1972184"/>
            <a:ext cx="616056" cy="616056"/>
          </a:xfrm>
          <a:prstGeom prst="rect">
            <a:avLst/>
          </a:prstGeom>
        </p:spPr>
      </p:pic>
    </p:spTree>
    <p:extLst>
      <p:ext uri="{BB962C8B-B14F-4D97-AF65-F5344CB8AC3E}">
        <p14:creationId xmlns:p14="http://schemas.microsoft.com/office/powerpoint/2010/main" val="42333752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vardgivare.skane.se/siteassets/4.-uppdrag-och-avtal/kommunsamverkan/svu/utskrivning-av-patienter-som-enbart-har-kommunal-insats-i-form-av-trygghetslarm.pdf" TargetMode="External"/><Relationship Id="rId3" Type="http://schemas.openxmlformats.org/officeDocument/2006/relationships/hyperlink" Target="https://vardgivare.skane.se/kompetens-utveckling/utbildningar/webb/samordnad-individuell-plan---webbutbildning/" TargetMode="External"/><Relationship Id="rId7" Type="http://schemas.openxmlformats.org/officeDocument/2006/relationships/hyperlink" Target="https://vardgivare.skane.se/siteassets/4.-uppdrag-och-avtal/kommunsamverkan/svu/tillagg-till-rutin-och-vagledning-vid-storre-helger-2026--2027.pdf" TargetMode="Externa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hyperlink" Target="https://vardgivare.skane.se/siteassets/4.-uppdrag-och-avtal/kommunsamverkan/svu/rutin-samverkan-vid-utskrivning.pdf" TargetMode="External"/><Relationship Id="rId5" Type="http://schemas.openxmlformats.org/officeDocument/2006/relationships/hyperlink" Target="https://larportalenextern.skane.se/external/listing/74" TargetMode="External"/><Relationship Id="rId4" Type="http://schemas.openxmlformats.org/officeDocument/2006/relationships/hyperlink" Target="https://v&#229;rdsamverkansk&#229;ne.se/stodmaterial/sip-och-svu/"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helsingborgsstad.sharepoint.com/:w:/r/sites/SOF-Systemfrvaltning/_layouts/15/Doc2.aspx?action=edit&amp;sourcedoc=%7B072cf494-f858-4c48-94ea-251dc0730c07%7D&amp;wdOrigin=TEAMS-MAGLEV.teamsSdk_ns.rwc&amp;wdExp=TEAMS-TREATMENT&amp;wdhostclicktime=1773224281119&amp;web=1" TargetMode="External"/><Relationship Id="rId2" Type="http://schemas.openxmlformats.org/officeDocument/2006/relationships/hyperlink" Target="https://seservice.helsingborg.se/S029" TargetMode="Externa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hyperlink" Target="https://oppnasoc.helsingborg.se/utveckling/brister-i-samverkan/"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seservice.helsingborg.se/S029" TargetMode="External"/><Relationship Id="rId4" Type="http://schemas.openxmlformats.org/officeDocument/2006/relationships/hyperlink" Target="https://intranat.helsingborg.se/wp-content/uploads/sites/12/2025/03/rutin-for-brister-i-samverkan-2025-2.pdf"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B0AEDA2-DC1C-C6E5-FC53-4BF46B25462B}"/>
              </a:ext>
            </a:extLst>
          </p:cNvPr>
          <p:cNvSpPr>
            <a:spLocks noGrp="1"/>
          </p:cNvSpPr>
          <p:nvPr>
            <p:ph type="ctrTitle"/>
          </p:nvPr>
        </p:nvSpPr>
        <p:spPr>
          <a:xfrm>
            <a:off x="293676" y="748748"/>
            <a:ext cx="5866844" cy="1614960"/>
          </a:xfrm>
        </p:spPr>
        <p:txBody>
          <a:bodyPr>
            <a:normAutofit fontScale="90000"/>
          </a:bodyPr>
          <a:lstStyle/>
          <a:p>
            <a:pPr algn="l"/>
            <a:r>
              <a:rPr lang="sv-SE" b="1" dirty="0"/>
              <a:t>Brister i samverkan 2025</a:t>
            </a:r>
          </a:p>
        </p:txBody>
      </p:sp>
      <p:sp>
        <p:nvSpPr>
          <p:cNvPr id="3" name="Underrubrik 2">
            <a:extLst>
              <a:ext uri="{FF2B5EF4-FFF2-40B4-BE49-F238E27FC236}">
                <a16:creationId xmlns:a16="http://schemas.microsoft.com/office/drawing/2014/main" id="{C82FCF9E-7C62-6D99-B368-968414C50EDD}"/>
              </a:ext>
            </a:extLst>
          </p:cNvPr>
          <p:cNvSpPr>
            <a:spLocks noGrp="1"/>
          </p:cNvSpPr>
          <p:nvPr>
            <p:ph type="subTitle" idx="1"/>
          </p:nvPr>
        </p:nvSpPr>
        <p:spPr>
          <a:xfrm>
            <a:off x="293676" y="2555115"/>
            <a:ext cx="5866844" cy="1374155"/>
          </a:xfrm>
        </p:spPr>
        <p:txBody>
          <a:bodyPr/>
          <a:lstStyle/>
          <a:p>
            <a:pPr algn="l"/>
            <a:r>
              <a:rPr lang="sv-SE" dirty="0"/>
              <a:t>När vi inte bär så brister det</a:t>
            </a:r>
          </a:p>
        </p:txBody>
      </p:sp>
      <p:pic>
        <p:nvPicPr>
          <p:cNvPr id="4" name="Bildobjekt 3" descr="Två personer med pratbubblor">
            <a:extLst>
              <a:ext uri="{FF2B5EF4-FFF2-40B4-BE49-F238E27FC236}">
                <a16:creationId xmlns:a16="http://schemas.microsoft.com/office/drawing/2014/main" id="{C922B04A-FAAA-AF11-AF29-C8D98B092DA9}"/>
              </a:ext>
            </a:extLst>
          </p:cNvPr>
          <p:cNvPicPr>
            <a:picLocks noChangeAspect="1"/>
          </p:cNvPicPr>
          <p:nvPr/>
        </p:nvPicPr>
        <p:blipFill rotWithShape="1">
          <a:blip r:embed="rId2">
            <a:alphaModFix amt="30000"/>
            <a:extLst>
              <a:ext uri="{28A0092B-C50C-407E-A947-70E740481C1C}">
                <a14:useLocalDpi xmlns:a14="http://schemas.microsoft.com/office/drawing/2010/main" val="0"/>
              </a:ext>
            </a:extLst>
          </a:blip>
          <a:srcRect r="7689"/>
          <a:stretch/>
        </p:blipFill>
        <p:spPr>
          <a:xfrm>
            <a:off x="6258036" y="0"/>
            <a:ext cx="4641879" cy="6858000"/>
          </a:xfrm>
          <a:prstGeom prst="rect">
            <a:avLst/>
          </a:prstGeom>
          <a:ln>
            <a:noFill/>
          </a:ln>
        </p:spPr>
      </p:pic>
    </p:spTree>
    <p:extLst>
      <p:ext uri="{BB962C8B-B14F-4D97-AF65-F5344CB8AC3E}">
        <p14:creationId xmlns:p14="http://schemas.microsoft.com/office/powerpoint/2010/main" val="3528022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60473B-F697-887C-E1F0-9390FE723B8F}"/>
            </a:ext>
          </a:extLst>
        </p:cNvPr>
        <p:cNvGrpSpPr/>
        <p:nvPr/>
      </p:nvGrpSpPr>
      <p:grpSpPr>
        <a:xfrm>
          <a:off x="0" y="0"/>
          <a:ext cx="0" cy="0"/>
          <a:chOff x="0" y="0"/>
          <a:chExt cx="0" cy="0"/>
        </a:xfrm>
      </p:grpSpPr>
      <p:pic>
        <p:nvPicPr>
          <p:cNvPr id="7" name="Bildobjekt 6" descr="Två personer med pratbubblor">
            <a:extLst>
              <a:ext uri="{FF2B5EF4-FFF2-40B4-BE49-F238E27FC236}">
                <a16:creationId xmlns:a16="http://schemas.microsoft.com/office/drawing/2014/main" id="{54D67D1C-168D-9F4F-2403-1635FB2D5417}"/>
              </a:ext>
            </a:extLst>
          </p:cNvPr>
          <p:cNvPicPr>
            <a:picLocks noChangeAspect="1"/>
          </p:cNvPicPr>
          <p:nvPr/>
        </p:nvPicPr>
        <p:blipFill rotWithShape="1">
          <a:blip r:embed="rId2">
            <a:alphaModFix amt="7000"/>
            <a:extLst>
              <a:ext uri="{28A0092B-C50C-407E-A947-70E740481C1C}">
                <a14:useLocalDpi xmlns:a14="http://schemas.microsoft.com/office/drawing/2010/main" val="0"/>
              </a:ext>
            </a:extLst>
          </a:blip>
          <a:srcRect r="7689"/>
          <a:stretch/>
        </p:blipFill>
        <p:spPr>
          <a:xfrm>
            <a:off x="6258036" y="0"/>
            <a:ext cx="4641879" cy="6858000"/>
          </a:xfrm>
          <a:prstGeom prst="rect">
            <a:avLst/>
          </a:prstGeom>
          <a:ln>
            <a:noFill/>
          </a:ln>
        </p:spPr>
      </p:pic>
      <p:sp>
        <p:nvSpPr>
          <p:cNvPr id="2" name="Rubrik 1">
            <a:extLst>
              <a:ext uri="{FF2B5EF4-FFF2-40B4-BE49-F238E27FC236}">
                <a16:creationId xmlns:a16="http://schemas.microsoft.com/office/drawing/2014/main" id="{4CCE8332-98E1-43A1-607E-BB02A6FBDF52}"/>
              </a:ext>
            </a:extLst>
          </p:cNvPr>
          <p:cNvSpPr>
            <a:spLocks noGrp="1"/>
          </p:cNvSpPr>
          <p:nvPr>
            <p:ph type="title"/>
          </p:nvPr>
        </p:nvSpPr>
        <p:spPr/>
        <p:txBody>
          <a:bodyPr/>
          <a:lstStyle/>
          <a:p>
            <a:r>
              <a:rPr lang="sv-SE" b="1"/>
              <a:t>Öppna frågor för dialog</a:t>
            </a:r>
          </a:p>
        </p:txBody>
      </p:sp>
      <p:sp>
        <p:nvSpPr>
          <p:cNvPr id="3" name="Platshållare för innehåll 2">
            <a:extLst>
              <a:ext uri="{FF2B5EF4-FFF2-40B4-BE49-F238E27FC236}">
                <a16:creationId xmlns:a16="http://schemas.microsoft.com/office/drawing/2014/main" id="{F6FB4A66-3F02-717D-260D-3716A36CB311}"/>
              </a:ext>
            </a:extLst>
          </p:cNvPr>
          <p:cNvSpPr>
            <a:spLocks noGrp="1"/>
          </p:cNvSpPr>
          <p:nvPr>
            <p:ph idx="1"/>
          </p:nvPr>
        </p:nvSpPr>
        <p:spPr/>
        <p:txBody>
          <a:bodyPr>
            <a:noAutofit/>
          </a:bodyPr>
          <a:lstStyle/>
          <a:p>
            <a:pPr marL="0" indent="0">
              <a:buNone/>
            </a:pPr>
            <a:r>
              <a:rPr lang="sv-SE" i="0" u="none" strike="noStrike" baseline="0" dirty="0">
                <a:solidFill>
                  <a:srgbClr val="000000"/>
                </a:solidFill>
              </a:rPr>
              <a:t>Arbetsgruppen och Delregionalt samråd psykiatri nordvästra Skåne vill uppmuntra till att ta upp rapporten i respektive verksamhet för dialog och lärande. Nedan följer öppna frågor att ha dialog om inom sina verksamheter. </a:t>
            </a:r>
          </a:p>
          <a:p>
            <a:pPr marL="0" indent="0">
              <a:buNone/>
            </a:pPr>
            <a:endParaRPr lang="sv-SE" b="1" i="0" u="none" strike="noStrike" baseline="0" dirty="0">
              <a:solidFill>
                <a:srgbClr val="000000"/>
              </a:solidFill>
            </a:endParaRPr>
          </a:p>
          <a:p>
            <a:pPr marL="0" indent="0">
              <a:buNone/>
            </a:pPr>
            <a:r>
              <a:rPr lang="sv-SE" b="1" i="0" u="none" strike="noStrike" baseline="0" dirty="0">
                <a:solidFill>
                  <a:srgbClr val="000000"/>
                </a:solidFill>
              </a:rPr>
              <a:t>Hur kan vi i vår verksamhet:</a:t>
            </a:r>
            <a:endParaRPr lang="sv-SE" b="1" dirty="0">
              <a:solidFill>
                <a:srgbClr val="000000"/>
              </a:solidFill>
            </a:endParaRPr>
          </a:p>
          <a:p>
            <a:r>
              <a:rPr lang="sv-SE" dirty="0">
                <a:solidFill>
                  <a:srgbClr val="000000"/>
                </a:solidFill>
              </a:rPr>
              <a:t>Säkra att befintliga rutiner och kommunikationsvägar är uppdaterade och tillgängliga för alla?</a:t>
            </a:r>
          </a:p>
          <a:p>
            <a:pPr>
              <a:lnSpc>
                <a:spcPct val="120000"/>
              </a:lnSpc>
              <a:spcBef>
                <a:spcPts val="0"/>
              </a:spcBef>
            </a:pPr>
            <a:r>
              <a:rPr lang="sv-SE" dirty="0">
                <a:solidFill>
                  <a:srgbClr val="000000"/>
                </a:solidFill>
              </a:rPr>
              <a:t>Skapa förståelsen för varandras verksamheter och uppdrag?</a:t>
            </a:r>
          </a:p>
          <a:p>
            <a:pPr>
              <a:lnSpc>
                <a:spcPct val="120000"/>
              </a:lnSpc>
              <a:spcBef>
                <a:spcPts val="0"/>
              </a:spcBef>
            </a:pPr>
            <a:r>
              <a:rPr lang="sv-SE" dirty="0">
                <a:solidFill>
                  <a:srgbClr val="000000"/>
                </a:solidFill>
              </a:rPr>
              <a:t>Säkra ett professionellt gott bemötande och en helhetssyn samverkansparter emellan så individen inte hamnar mellan stolarna?</a:t>
            </a:r>
          </a:p>
          <a:p>
            <a:pPr>
              <a:lnSpc>
                <a:spcPct val="120000"/>
              </a:lnSpc>
              <a:spcBef>
                <a:spcPts val="0"/>
              </a:spcBef>
            </a:pPr>
            <a:r>
              <a:rPr lang="sv-SE" dirty="0">
                <a:solidFill>
                  <a:srgbClr val="000000"/>
                </a:solidFill>
              </a:rPr>
              <a:t>Säkerställa att individen får sina behov tillgodosedda i samverkan, under hela förloppet?</a:t>
            </a:r>
          </a:p>
        </p:txBody>
      </p:sp>
    </p:spTree>
    <p:extLst>
      <p:ext uri="{BB962C8B-B14F-4D97-AF65-F5344CB8AC3E}">
        <p14:creationId xmlns:p14="http://schemas.microsoft.com/office/powerpoint/2010/main" val="176382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60473B-F697-887C-E1F0-9390FE723B8F}"/>
            </a:ext>
          </a:extLst>
        </p:cNvPr>
        <p:cNvGrpSpPr/>
        <p:nvPr/>
      </p:nvGrpSpPr>
      <p:grpSpPr>
        <a:xfrm>
          <a:off x="0" y="0"/>
          <a:ext cx="0" cy="0"/>
          <a:chOff x="0" y="0"/>
          <a:chExt cx="0" cy="0"/>
        </a:xfrm>
      </p:grpSpPr>
      <p:pic>
        <p:nvPicPr>
          <p:cNvPr id="7" name="Bildobjekt 6" descr="Två personer med pratbubblor">
            <a:extLst>
              <a:ext uri="{FF2B5EF4-FFF2-40B4-BE49-F238E27FC236}">
                <a16:creationId xmlns:a16="http://schemas.microsoft.com/office/drawing/2014/main" id="{54D67D1C-168D-9F4F-2403-1635FB2D5417}"/>
              </a:ext>
            </a:extLst>
          </p:cNvPr>
          <p:cNvPicPr>
            <a:picLocks noChangeAspect="1"/>
          </p:cNvPicPr>
          <p:nvPr/>
        </p:nvPicPr>
        <p:blipFill rotWithShape="1">
          <a:blip r:embed="rId2">
            <a:alphaModFix amt="7000"/>
            <a:extLst>
              <a:ext uri="{28A0092B-C50C-407E-A947-70E740481C1C}">
                <a14:useLocalDpi xmlns:a14="http://schemas.microsoft.com/office/drawing/2010/main" val="0"/>
              </a:ext>
            </a:extLst>
          </a:blip>
          <a:srcRect r="7689"/>
          <a:stretch/>
        </p:blipFill>
        <p:spPr>
          <a:xfrm>
            <a:off x="6258036" y="0"/>
            <a:ext cx="4641879" cy="6858000"/>
          </a:xfrm>
          <a:prstGeom prst="rect">
            <a:avLst/>
          </a:prstGeom>
          <a:ln>
            <a:noFill/>
          </a:ln>
        </p:spPr>
      </p:pic>
      <p:sp>
        <p:nvSpPr>
          <p:cNvPr id="2" name="Rubrik 1">
            <a:extLst>
              <a:ext uri="{FF2B5EF4-FFF2-40B4-BE49-F238E27FC236}">
                <a16:creationId xmlns:a16="http://schemas.microsoft.com/office/drawing/2014/main" id="{4CCE8332-98E1-43A1-607E-BB02A6FBDF52}"/>
              </a:ext>
            </a:extLst>
          </p:cNvPr>
          <p:cNvSpPr>
            <a:spLocks noGrp="1"/>
          </p:cNvSpPr>
          <p:nvPr>
            <p:ph type="title"/>
          </p:nvPr>
        </p:nvSpPr>
        <p:spPr/>
        <p:txBody>
          <a:bodyPr/>
          <a:lstStyle/>
          <a:p>
            <a:r>
              <a:rPr lang="sv-SE" b="1" dirty="0"/>
              <a:t>Arbetsgruppens rekommendationer</a:t>
            </a:r>
          </a:p>
        </p:txBody>
      </p:sp>
      <p:sp>
        <p:nvSpPr>
          <p:cNvPr id="3" name="Platshållare för innehåll 2">
            <a:extLst>
              <a:ext uri="{FF2B5EF4-FFF2-40B4-BE49-F238E27FC236}">
                <a16:creationId xmlns:a16="http://schemas.microsoft.com/office/drawing/2014/main" id="{F6FB4A66-3F02-717D-260D-3716A36CB311}"/>
              </a:ext>
            </a:extLst>
          </p:cNvPr>
          <p:cNvSpPr>
            <a:spLocks noGrp="1"/>
          </p:cNvSpPr>
          <p:nvPr>
            <p:ph idx="1"/>
          </p:nvPr>
        </p:nvSpPr>
        <p:spPr/>
        <p:txBody>
          <a:bodyPr>
            <a:noAutofit/>
          </a:bodyPr>
          <a:lstStyle/>
          <a:p>
            <a:pPr marL="342900" lvl="0" indent="-342900">
              <a:buFont typeface="+mj-lt"/>
              <a:buAutoNum type="arabicPeriod"/>
            </a:pPr>
            <a:r>
              <a:rPr lang="sv-SE" dirty="0"/>
              <a:t>Ta upp rapporten i respektive verksamhet för dialog och lärande. </a:t>
            </a:r>
          </a:p>
          <a:p>
            <a:pPr marL="342900" lvl="0" indent="-342900">
              <a:buFont typeface="+mj-lt"/>
              <a:buAutoNum type="arabicPeriod"/>
            </a:pPr>
            <a:r>
              <a:rPr lang="sv-SE" dirty="0"/>
              <a:t>Gå igenom rutinen för Brister i samverkan i er verksamhet så medarbetare har kännedom om e-tjänsten om de upplever att en samverkan brister. </a:t>
            </a:r>
          </a:p>
          <a:p>
            <a:pPr marL="342900" lvl="0" indent="-342900">
              <a:buFont typeface="+mj-lt"/>
              <a:buAutoNum type="arabicPeriod"/>
            </a:pPr>
            <a:r>
              <a:rPr lang="sv-SE" dirty="0"/>
              <a:t>Ta del av informationen om SIP och webbutbildningen för SIP: </a:t>
            </a:r>
            <a:r>
              <a:rPr lang="sv-SE" u="sng" dirty="0">
                <a:hlinkClick r:id="rId3"/>
              </a:rPr>
              <a:t>SIP - Samordnad Individuell Plan - Vårdgivare Skåne</a:t>
            </a:r>
            <a:r>
              <a:rPr lang="sv-SE" dirty="0"/>
              <a:t>. Här lär du dig om hur SIP hjälper till att samordna vård och stöd för den enskilde och hur du använder IT-stödet Mina planer för att samordna SIP-möten och deltagare. På Vårdsamverkan Skåne finns även annan gemensam information och filmer om Samordnad individuell plan samt Samverkan vid utskrivning: </a:t>
            </a:r>
            <a:r>
              <a:rPr lang="sv-SE" u="sng" dirty="0">
                <a:hlinkClick r:id="rId4"/>
              </a:rPr>
              <a:t>SIP och SVU - Vårdsamverkan Skåne</a:t>
            </a:r>
            <a:r>
              <a:rPr lang="sv-SE" dirty="0"/>
              <a:t>. En ny SIP-utbildning anpassad till äldre, ”Alfred”, finns nu tillgänglig: </a:t>
            </a:r>
            <a:r>
              <a:rPr lang="sv-SE" u="sng" dirty="0">
                <a:hlinkClick r:id="rId5"/>
              </a:rPr>
              <a:t>Region Skånes öppna läraktiviteter</a:t>
            </a:r>
            <a:endParaRPr lang="sv-SE" dirty="0"/>
          </a:p>
          <a:p>
            <a:pPr marL="342900" lvl="0" indent="-342900">
              <a:buFont typeface="+mj-lt"/>
              <a:buAutoNum type="arabicPeriod"/>
            </a:pPr>
            <a:r>
              <a:rPr lang="sv-SE" dirty="0"/>
              <a:t>Ta del av informationen om SVU-processen: </a:t>
            </a:r>
            <a:r>
              <a:rPr lang="sv-SE" u="sng" dirty="0">
                <a:hlinkClick r:id="rId6"/>
              </a:rPr>
              <a:t>Rutin samverkan vid utskrivning</a:t>
            </a:r>
            <a:r>
              <a:rPr lang="sv-SE" dirty="0"/>
              <a:t>, </a:t>
            </a:r>
            <a:r>
              <a:rPr lang="sv-SE" u="sng" dirty="0">
                <a:hlinkClick r:id="rId7"/>
              </a:rPr>
              <a:t>Tillägg till rutin och vägledning vid större helger 2026- 2027</a:t>
            </a:r>
            <a:r>
              <a:rPr lang="sv-SE" dirty="0"/>
              <a:t> och </a:t>
            </a:r>
            <a:r>
              <a:rPr lang="sv-SE" u="sng" dirty="0">
                <a:hlinkClick r:id="rId8"/>
              </a:rPr>
              <a:t>Utskrivning av patienter som enbart har kommunal insats i form av trygghetslarm</a:t>
            </a:r>
            <a:r>
              <a:rPr lang="sv-SE" dirty="0"/>
              <a:t>.</a:t>
            </a:r>
          </a:p>
          <a:p>
            <a:pPr marL="342900" indent="-342900">
              <a:buFont typeface="+mj-lt"/>
              <a:buAutoNum type="arabicPeriod"/>
            </a:pPr>
            <a:endParaRPr lang="sv-SE" dirty="0">
              <a:solidFill>
                <a:srgbClr val="000000"/>
              </a:solidFill>
            </a:endParaRPr>
          </a:p>
        </p:txBody>
      </p:sp>
    </p:spTree>
    <p:extLst>
      <p:ext uri="{BB962C8B-B14F-4D97-AF65-F5344CB8AC3E}">
        <p14:creationId xmlns:p14="http://schemas.microsoft.com/office/powerpoint/2010/main" val="410909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09E21C-B117-6E80-9EE3-785719D8E808}"/>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BB9EDC64-19F0-C896-964D-699E32C6669B}"/>
              </a:ext>
            </a:extLst>
          </p:cNvPr>
          <p:cNvSpPr>
            <a:spLocks noGrp="1"/>
          </p:cNvSpPr>
          <p:nvPr>
            <p:ph type="title"/>
          </p:nvPr>
        </p:nvSpPr>
        <p:spPr>
          <a:xfrm>
            <a:off x="838201" y="897785"/>
            <a:ext cx="5257799" cy="1325563"/>
          </a:xfrm>
        </p:spPr>
        <p:txBody>
          <a:bodyPr/>
          <a:lstStyle/>
          <a:p>
            <a:r>
              <a:rPr lang="sv-SE" b="1"/>
              <a:t>Tack för visat intresse!</a:t>
            </a:r>
          </a:p>
        </p:txBody>
      </p:sp>
      <p:sp>
        <p:nvSpPr>
          <p:cNvPr id="3" name="Platshållare för innehåll 2">
            <a:extLst>
              <a:ext uri="{FF2B5EF4-FFF2-40B4-BE49-F238E27FC236}">
                <a16:creationId xmlns:a16="http://schemas.microsoft.com/office/drawing/2014/main" id="{1AF4CBAE-8CB3-3036-3AE6-95A533F3ABB8}"/>
              </a:ext>
            </a:extLst>
          </p:cNvPr>
          <p:cNvSpPr>
            <a:spLocks noGrp="1"/>
          </p:cNvSpPr>
          <p:nvPr>
            <p:ph idx="1"/>
          </p:nvPr>
        </p:nvSpPr>
        <p:spPr>
          <a:xfrm>
            <a:off x="838201" y="3429000"/>
            <a:ext cx="4925991" cy="3005172"/>
          </a:xfrm>
        </p:spPr>
        <p:txBody>
          <a:bodyPr>
            <a:noAutofit/>
          </a:bodyPr>
          <a:lstStyle/>
          <a:p>
            <a:pPr marL="0" indent="0">
              <a:lnSpc>
                <a:spcPts val="2100"/>
              </a:lnSpc>
              <a:buNone/>
            </a:pPr>
            <a:r>
              <a:rPr lang="sv-SE" b="1" dirty="0"/>
              <a:t>E-tjänst för Brister i samverkan: </a:t>
            </a:r>
            <a:r>
              <a:rPr lang="sv-SE" sz="1800" u="sng" dirty="0">
                <a:solidFill>
                  <a:srgbClr val="000000"/>
                </a:solidFill>
                <a:effectLst/>
                <a:ea typeface="Cambria" panose="02040503050406030204" pitchFamily="18" charset="0"/>
                <a:cs typeface="Times New Roman" panose="02020603050405020304" pitchFamily="18" charset="0"/>
                <a:hlinkClick r:id="rId2"/>
              </a:rPr>
              <a:t>Brister i samverkan via e-tjänst</a:t>
            </a:r>
            <a:endParaRPr lang="sv-SE" b="1" dirty="0"/>
          </a:p>
          <a:p>
            <a:pPr marL="0" indent="0">
              <a:lnSpc>
                <a:spcPts val="2100"/>
              </a:lnSpc>
              <a:buNone/>
            </a:pPr>
            <a:r>
              <a:rPr lang="sv-SE" b="1" dirty="0"/>
              <a:t>Rapporten Brister i samverkan 2025: </a:t>
            </a:r>
            <a:r>
              <a:rPr lang="sv-SE" dirty="0">
                <a:hlinkClick r:id="rId3"/>
              </a:rPr>
              <a:t>Rapport om brister i samverkan 2025.docx</a:t>
            </a:r>
            <a:endParaRPr lang="sv-SE" b="1" dirty="0"/>
          </a:p>
          <a:p>
            <a:pPr marL="0" indent="0">
              <a:lnSpc>
                <a:spcPts val="2100"/>
              </a:lnSpc>
              <a:buNone/>
            </a:pPr>
            <a:r>
              <a:rPr lang="sv-SE" b="1" dirty="0"/>
              <a:t>Mer information: </a:t>
            </a:r>
            <a:r>
              <a:rPr lang="sv-SE" dirty="0">
                <a:highlight>
                  <a:srgbClr val="FFFFFF"/>
                </a:highlight>
                <a:hlinkClick r:id="rId4"/>
              </a:rPr>
              <a:t>Brister i samverkan | </a:t>
            </a:r>
            <a:r>
              <a:rPr lang="sv-SE" dirty="0" err="1">
                <a:highlight>
                  <a:srgbClr val="FFFFFF"/>
                </a:highlight>
                <a:hlinkClick r:id="rId4"/>
              </a:rPr>
              <a:t>Öppnasoc</a:t>
            </a:r>
            <a:endParaRPr lang="sv-SE" b="0" i="0" u="none" strike="noStrike" baseline="0" dirty="0">
              <a:solidFill>
                <a:srgbClr val="000000"/>
              </a:solidFill>
              <a:highlight>
                <a:srgbClr val="FFFFFF"/>
              </a:highlight>
            </a:endParaRPr>
          </a:p>
        </p:txBody>
      </p:sp>
      <p:pic>
        <p:nvPicPr>
          <p:cNvPr id="4" name="Bildobjekt 3" descr="Två personer med pratbubblor">
            <a:extLst>
              <a:ext uri="{FF2B5EF4-FFF2-40B4-BE49-F238E27FC236}">
                <a16:creationId xmlns:a16="http://schemas.microsoft.com/office/drawing/2014/main" id="{2826A170-E7B2-9A6C-1D9A-F7CBBE604BEB}"/>
              </a:ext>
            </a:extLst>
          </p:cNvPr>
          <p:cNvPicPr>
            <a:picLocks noChangeAspect="1"/>
          </p:cNvPicPr>
          <p:nvPr/>
        </p:nvPicPr>
        <p:blipFill rotWithShape="1">
          <a:blip r:embed="rId5">
            <a:alphaModFix amt="30000"/>
            <a:extLst>
              <a:ext uri="{28A0092B-C50C-407E-A947-70E740481C1C}">
                <a14:useLocalDpi xmlns:a14="http://schemas.microsoft.com/office/drawing/2010/main" val="0"/>
              </a:ext>
            </a:extLst>
          </a:blip>
          <a:srcRect r="7689"/>
          <a:stretch/>
        </p:blipFill>
        <p:spPr>
          <a:xfrm>
            <a:off x="6258036" y="0"/>
            <a:ext cx="4641879" cy="6858000"/>
          </a:xfrm>
          <a:prstGeom prst="rect">
            <a:avLst/>
          </a:prstGeom>
          <a:ln>
            <a:noFill/>
          </a:ln>
        </p:spPr>
      </p:pic>
    </p:spTree>
    <p:extLst>
      <p:ext uri="{BB962C8B-B14F-4D97-AF65-F5344CB8AC3E}">
        <p14:creationId xmlns:p14="http://schemas.microsoft.com/office/powerpoint/2010/main" val="4230942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F1BD7B-63EF-53DB-DF9C-3BF44F3BBFA1}"/>
            </a:ext>
          </a:extLst>
        </p:cNvPr>
        <p:cNvGrpSpPr/>
        <p:nvPr/>
      </p:nvGrpSpPr>
      <p:grpSpPr>
        <a:xfrm>
          <a:off x="0" y="0"/>
          <a:ext cx="0" cy="0"/>
          <a:chOff x="0" y="0"/>
          <a:chExt cx="0" cy="0"/>
        </a:xfrm>
      </p:grpSpPr>
      <p:pic>
        <p:nvPicPr>
          <p:cNvPr id="7" name="Bildobjekt 6" descr="Två personer med pratbubblor">
            <a:extLst>
              <a:ext uri="{FF2B5EF4-FFF2-40B4-BE49-F238E27FC236}">
                <a16:creationId xmlns:a16="http://schemas.microsoft.com/office/drawing/2014/main" id="{586FCF72-615F-7C75-F1DC-C61796408555}"/>
              </a:ext>
            </a:extLst>
          </p:cNvPr>
          <p:cNvPicPr>
            <a:picLocks noChangeAspect="1"/>
          </p:cNvPicPr>
          <p:nvPr/>
        </p:nvPicPr>
        <p:blipFill rotWithShape="1">
          <a:blip r:embed="rId2">
            <a:alphaModFix amt="7000"/>
            <a:extLst>
              <a:ext uri="{28A0092B-C50C-407E-A947-70E740481C1C}">
                <a14:useLocalDpi xmlns:a14="http://schemas.microsoft.com/office/drawing/2010/main" val="0"/>
              </a:ext>
            </a:extLst>
          </a:blip>
          <a:srcRect r="7689"/>
          <a:stretch/>
        </p:blipFill>
        <p:spPr>
          <a:xfrm>
            <a:off x="6258036" y="0"/>
            <a:ext cx="4641879" cy="6858000"/>
          </a:xfrm>
          <a:prstGeom prst="rect">
            <a:avLst/>
          </a:prstGeom>
          <a:ln>
            <a:noFill/>
          </a:ln>
        </p:spPr>
      </p:pic>
      <p:sp>
        <p:nvSpPr>
          <p:cNvPr id="2" name="Rubrik 1">
            <a:extLst>
              <a:ext uri="{FF2B5EF4-FFF2-40B4-BE49-F238E27FC236}">
                <a16:creationId xmlns:a16="http://schemas.microsoft.com/office/drawing/2014/main" id="{26D76AB4-9DD4-84BF-27FC-5E14B9AE875C}"/>
              </a:ext>
            </a:extLst>
          </p:cNvPr>
          <p:cNvSpPr>
            <a:spLocks noGrp="1"/>
          </p:cNvSpPr>
          <p:nvPr>
            <p:ph type="title"/>
          </p:nvPr>
        </p:nvSpPr>
        <p:spPr/>
        <p:txBody>
          <a:bodyPr/>
          <a:lstStyle/>
          <a:p>
            <a:r>
              <a:rPr lang="sv-SE" b="1"/>
              <a:t>Brister i samverkan</a:t>
            </a:r>
          </a:p>
        </p:txBody>
      </p:sp>
      <p:sp>
        <p:nvSpPr>
          <p:cNvPr id="3" name="Platshållare för innehåll 2">
            <a:extLst>
              <a:ext uri="{FF2B5EF4-FFF2-40B4-BE49-F238E27FC236}">
                <a16:creationId xmlns:a16="http://schemas.microsoft.com/office/drawing/2014/main" id="{C351CBC6-C600-BB4A-821F-FB25D3894A02}"/>
              </a:ext>
            </a:extLst>
          </p:cNvPr>
          <p:cNvSpPr>
            <a:spLocks noGrp="1"/>
          </p:cNvSpPr>
          <p:nvPr>
            <p:ph idx="1"/>
          </p:nvPr>
        </p:nvSpPr>
        <p:spPr/>
        <p:txBody>
          <a:bodyPr>
            <a:normAutofit/>
          </a:bodyPr>
          <a:lstStyle/>
          <a:p>
            <a:pPr marL="0" indent="0" fontAlgn="base">
              <a:buNone/>
            </a:pPr>
            <a:r>
              <a:rPr lang="sv-SE" sz="1600" b="1" dirty="0"/>
              <a:t>Varför jobba med brister i samverkan?</a:t>
            </a:r>
            <a:br>
              <a:rPr lang="sv-SE" sz="1600" b="1" dirty="0"/>
            </a:br>
            <a:r>
              <a:rPr lang="sv-SE" sz="1600" dirty="0"/>
              <a:t>Syftet med att skriva brister i samverkan är att uppmärksamma situationer där samverkan mellan kommuner och region kring enskilda individer inte har fungerat inom </a:t>
            </a:r>
            <a:r>
              <a:rPr lang="sv-SE" sz="1600" dirty="0">
                <a:solidFill>
                  <a:srgbClr val="252525"/>
                </a:solidFill>
              </a:rPr>
              <a:t>Delregionalt samråd psykiatri Nordväst</a:t>
            </a:r>
            <a:r>
              <a:rPr lang="sv-SE" sz="1600" dirty="0"/>
              <a:t>. Tillsammans möts sedan samverkansparterna för att lära sig av varandra och skapa goda förutsättningar för att möta individens behov av insatser. Brister i samverkan bör därför ses som en kvalitetssäkring av verksamheterna. Ärendena är främst till för att synliggöra strukturer och samverkan i verksamheten som inte fungerar fullt ut, vilket kan medföra en problematik i samverkan med andra aktörer vilket i slutskedet ofta drabbar individen.</a:t>
            </a:r>
          </a:p>
          <a:p>
            <a:pPr marL="0" indent="0" fontAlgn="base">
              <a:buNone/>
            </a:pPr>
            <a:endParaRPr lang="sv-SE" sz="1600" dirty="0"/>
          </a:p>
          <a:p>
            <a:pPr marL="0" indent="0" fontAlgn="base">
              <a:buNone/>
            </a:pPr>
            <a:r>
              <a:rPr lang="sv-SE" sz="1600" b="1" dirty="0"/>
              <a:t>Vad är en brist?</a:t>
            </a:r>
            <a:br>
              <a:rPr lang="sv-SE" sz="1600" b="1" dirty="0"/>
            </a:br>
            <a:r>
              <a:rPr lang="sv-SE" sz="1600" dirty="0"/>
              <a:t>En brist kan innebära att en samordnad individuell plan (SIP) blir fördröjd eller inte blir av. Det kan även handla om att verksamheter inte respekterar varandras arbetssätt och uppdrag. Vidare kan det handla om brister i bemötande, SVU-processen, helhetssyn, klientfokus, kommunikation och/eller information. Det kan också handla om bristande kompetens, tillit till varandras professionella bedömningar eller att rutiner saknas eller inte fungerar som de ska.</a:t>
            </a:r>
          </a:p>
        </p:txBody>
      </p:sp>
      <p:sp>
        <p:nvSpPr>
          <p:cNvPr id="4" name="textruta 3">
            <a:extLst>
              <a:ext uri="{FF2B5EF4-FFF2-40B4-BE49-F238E27FC236}">
                <a16:creationId xmlns:a16="http://schemas.microsoft.com/office/drawing/2014/main" id="{DC3B3F97-693E-30B8-9E76-99066A3C9F87}"/>
              </a:ext>
            </a:extLst>
          </p:cNvPr>
          <p:cNvSpPr txBox="1"/>
          <p:nvPr/>
        </p:nvSpPr>
        <p:spPr>
          <a:xfrm>
            <a:off x="7244953" y="577783"/>
            <a:ext cx="3240831" cy="900246"/>
          </a:xfrm>
          <a:prstGeom prst="rect">
            <a:avLst/>
          </a:prstGeom>
          <a:noFill/>
        </p:spPr>
        <p:txBody>
          <a:bodyPr wrap="square" rtlCol="0">
            <a:spAutoFit/>
          </a:bodyPr>
          <a:lstStyle/>
          <a:p>
            <a:pPr algn="r">
              <a:lnSpc>
                <a:spcPts val="2100"/>
              </a:lnSpc>
            </a:pPr>
            <a:r>
              <a:rPr lang="sv-SE" i="1" dirty="0">
                <a:highlight>
                  <a:srgbClr val="FFFFFF"/>
                </a:highlight>
              </a:rPr>
              <a:t>”Brister i samverkan kan ses som en kvalitetssäkring av verksamheterna”</a:t>
            </a:r>
          </a:p>
        </p:txBody>
      </p:sp>
    </p:spTree>
    <p:extLst>
      <p:ext uri="{BB962C8B-B14F-4D97-AF65-F5344CB8AC3E}">
        <p14:creationId xmlns:p14="http://schemas.microsoft.com/office/powerpoint/2010/main" val="2059853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FA1282-717B-DDC7-E324-FDFB8240092A}"/>
            </a:ext>
          </a:extLst>
        </p:cNvPr>
        <p:cNvGrpSpPr/>
        <p:nvPr/>
      </p:nvGrpSpPr>
      <p:grpSpPr>
        <a:xfrm>
          <a:off x="0" y="0"/>
          <a:ext cx="0" cy="0"/>
          <a:chOff x="0" y="0"/>
          <a:chExt cx="0" cy="0"/>
        </a:xfrm>
      </p:grpSpPr>
      <p:pic>
        <p:nvPicPr>
          <p:cNvPr id="7" name="Bildobjekt 6" descr="Två personer med pratbubblor">
            <a:extLst>
              <a:ext uri="{FF2B5EF4-FFF2-40B4-BE49-F238E27FC236}">
                <a16:creationId xmlns:a16="http://schemas.microsoft.com/office/drawing/2014/main" id="{B0B78366-46C5-D1B8-D6FF-EF8D3212EB44}"/>
              </a:ext>
            </a:extLst>
          </p:cNvPr>
          <p:cNvPicPr>
            <a:picLocks noChangeAspect="1"/>
          </p:cNvPicPr>
          <p:nvPr/>
        </p:nvPicPr>
        <p:blipFill rotWithShape="1">
          <a:blip r:embed="rId3">
            <a:alphaModFix amt="7000"/>
            <a:extLst>
              <a:ext uri="{28A0092B-C50C-407E-A947-70E740481C1C}">
                <a14:useLocalDpi xmlns:a14="http://schemas.microsoft.com/office/drawing/2010/main" val="0"/>
              </a:ext>
            </a:extLst>
          </a:blip>
          <a:srcRect r="7689"/>
          <a:stretch/>
        </p:blipFill>
        <p:spPr>
          <a:xfrm>
            <a:off x="6258036" y="0"/>
            <a:ext cx="4641879" cy="6858000"/>
          </a:xfrm>
          <a:prstGeom prst="rect">
            <a:avLst/>
          </a:prstGeom>
          <a:ln>
            <a:noFill/>
          </a:ln>
        </p:spPr>
      </p:pic>
      <p:sp>
        <p:nvSpPr>
          <p:cNvPr id="2" name="Rubrik 1">
            <a:extLst>
              <a:ext uri="{FF2B5EF4-FFF2-40B4-BE49-F238E27FC236}">
                <a16:creationId xmlns:a16="http://schemas.microsoft.com/office/drawing/2014/main" id="{0DEB90AB-8FDF-C26F-4868-71B29A998A9D}"/>
              </a:ext>
            </a:extLst>
          </p:cNvPr>
          <p:cNvSpPr>
            <a:spLocks noGrp="1"/>
          </p:cNvSpPr>
          <p:nvPr>
            <p:ph type="title"/>
          </p:nvPr>
        </p:nvSpPr>
        <p:spPr/>
        <p:txBody>
          <a:bodyPr/>
          <a:lstStyle/>
          <a:p>
            <a:r>
              <a:rPr lang="sv-SE" b="1"/>
              <a:t>Brister i samverkan</a:t>
            </a:r>
          </a:p>
        </p:txBody>
      </p:sp>
      <p:sp>
        <p:nvSpPr>
          <p:cNvPr id="3" name="Platshållare för innehåll 2">
            <a:extLst>
              <a:ext uri="{FF2B5EF4-FFF2-40B4-BE49-F238E27FC236}">
                <a16:creationId xmlns:a16="http://schemas.microsoft.com/office/drawing/2014/main" id="{E4EE0BFF-12ED-0094-924B-75B711A98FA9}"/>
              </a:ext>
            </a:extLst>
          </p:cNvPr>
          <p:cNvSpPr>
            <a:spLocks noGrp="1"/>
          </p:cNvSpPr>
          <p:nvPr>
            <p:ph idx="1"/>
          </p:nvPr>
        </p:nvSpPr>
        <p:spPr>
          <a:xfrm>
            <a:off x="838201" y="1825625"/>
            <a:ext cx="9233452" cy="4667250"/>
          </a:xfrm>
        </p:spPr>
        <p:txBody>
          <a:bodyPr>
            <a:normAutofit/>
          </a:bodyPr>
          <a:lstStyle/>
          <a:p>
            <a:pPr marL="0" indent="0" fontAlgn="base">
              <a:buNone/>
            </a:pPr>
            <a:r>
              <a:rPr lang="sv-SE" b="1" dirty="0"/>
              <a:t>Hur gör man när man upptäcker en brist i samverkan?</a:t>
            </a:r>
            <a:br>
              <a:rPr lang="sv-SE" b="1" dirty="0"/>
            </a:br>
            <a:r>
              <a:rPr lang="sv-SE" dirty="0"/>
              <a:t>Brister i samverkan ska i första hand hanteras och lösas av närmaste tjänstepersoner och deras chefer, med mandat att fatta beslut i aktuell fråga. Samverkansproblem ska lösas skyndsamt med fokus på den enskildes behov och återkoppling ska ske till alla berörda parter som är ansvariga för hanteringen.</a:t>
            </a:r>
          </a:p>
          <a:p>
            <a:pPr marL="0" indent="0" fontAlgn="base">
              <a:buNone/>
            </a:pPr>
            <a:endParaRPr lang="sv-SE" dirty="0"/>
          </a:p>
          <a:p>
            <a:pPr marL="0" indent="0" fontAlgn="base">
              <a:buNone/>
            </a:pPr>
            <a:r>
              <a:rPr lang="sv-SE" sz="1800" dirty="0">
                <a:solidFill>
                  <a:srgbClr val="000000"/>
                </a:solidFill>
                <a:effectLst/>
                <a:ea typeface="Cambria" panose="02040503050406030204" pitchFamily="18" charset="0"/>
                <a:cs typeface="Times New Roman" panose="02020603050405020304" pitchFamily="18" charset="0"/>
              </a:rPr>
              <a:t>Rutinen för brister i samverkan har uppdaterats för 2025. En e-tjänst har tagits fram för att underlätta arbetsgången. Upplägget i e-tjänsten är densamma som i den ifyllbara PDF-filen som tidigare använts. PDF-filen finns kvar som stöd i dialogen med samverkansparten. När bristen är inskickad via e-tjänsten mottas den av psykiatrisamordnaren i Helsingborgs stad som ser till att den kommer </a:t>
            </a:r>
            <a:r>
              <a:rPr lang="sv-SE" dirty="0">
                <a:solidFill>
                  <a:srgbClr val="252525"/>
                </a:solidFill>
              </a:rPr>
              <a:t>Delregionalt samråd psykiatri Nordväst </a:t>
            </a:r>
            <a:r>
              <a:rPr lang="sv-SE" sz="1800" dirty="0">
                <a:solidFill>
                  <a:srgbClr val="000000"/>
                </a:solidFill>
                <a:effectLst/>
                <a:ea typeface="Cambria" panose="02040503050406030204" pitchFamily="18" charset="0"/>
                <a:cs typeface="Times New Roman" panose="02020603050405020304" pitchFamily="18" charset="0"/>
              </a:rPr>
              <a:t>till del. </a:t>
            </a:r>
          </a:p>
        </p:txBody>
      </p:sp>
    </p:spTree>
    <p:extLst>
      <p:ext uri="{BB962C8B-B14F-4D97-AF65-F5344CB8AC3E}">
        <p14:creationId xmlns:p14="http://schemas.microsoft.com/office/powerpoint/2010/main" val="290623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FA1282-717B-DDC7-E324-FDFB8240092A}"/>
            </a:ext>
          </a:extLst>
        </p:cNvPr>
        <p:cNvGrpSpPr/>
        <p:nvPr/>
      </p:nvGrpSpPr>
      <p:grpSpPr>
        <a:xfrm>
          <a:off x="0" y="0"/>
          <a:ext cx="0" cy="0"/>
          <a:chOff x="0" y="0"/>
          <a:chExt cx="0" cy="0"/>
        </a:xfrm>
      </p:grpSpPr>
      <p:pic>
        <p:nvPicPr>
          <p:cNvPr id="7" name="Bildobjekt 6" descr="Två personer med pratbubblor">
            <a:extLst>
              <a:ext uri="{FF2B5EF4-FFF2-40B4-BE49-F238E27FC236}">
                <a16:creationId xmlns:a16="http://schemas.microsoft.com/office/drawing/2014/main" id="{B0B78366-46C5-D1B8-D6FF-EF8D3212EB44}"/>
              </a:ext>
            </a:extLst>
          </p:cNvPr>
          <p:cNvPicPr>
            <a:picLocks noChangeAspect="1"/>
          </p:cNvPicPr>
          <p:nvPr/>
        </p:nvPicPr>
        <p:blipFill rotWithShape="1">
          <a:blip r:embed="rId3">
            <a:alphaModFix amt="7000"/>
            <a:extLst>
              <a:ext uri="{28A0092B-C50C-407E-A947-70E740481C1C}">
                <a14:useLocalDpi xmlns:a14="http://schemas.microsoft.com/office/drawing/2010/main" val="0"/>
              </a:ext>
            </a:extLst>
          </a:blip>
          <a:srcRect r="7689"/>
          <a:stretch/>
        </p:blipFill>
        <p:spPr>
          <a:xfrm>
            <a:off x="6258036" y="0"/>
            <a:ext cx="4641879" cy="6858000"/>
          </a:xfrm>
          <a:prstGeom prst="rect">
            <a:avLst/>
          </a:prstGeom>
          <a:ln>
            <a:noFill/>
          </a:ln>
        </p:spPr>
      </p:pic>
      <p:sp>
        <p:nvSpPr>
          <p:cNvPr id="2" name="Rubrik 1">
            <a:extLst>
              <a:ext uri="{FF2B5EF4-FFF2-40B4-BE49-F238E27FC236}">
                <a16:creationId xmlns:a16="http://schemas.microsoft.com/office/drawing/2014/main" id="{0DEB90AB-8FDF-C26F-4868-71B29A998A9D}"/>
              </a:ext>
            </a:extLst>
          </p:cNvPr>
          <p:cNvSpPr>
            <a:spLocks noGrp="1"/>
          </p:cNvSpPr>
          <p:nvPr>
            <p:ph type="title"/>
          </p:nvPr>
        </p:nvSpPr>
        <p:spPr/>
        <p:txBody>
          <a:bodyPr/>
          <a:lstStyle/>
          <a:p>
            <a:r>
              <a:rPr lang="sv-SE" b="1"/>
              <a:t>Brister i samverkan via e-tjänst</a:t>
            </a:r>
          </a:p>
        </p:txBody>
      </p:sp>
      <p:sp>
        <p:nvSpPr>
          <p:cNvPr id="3" name="Platshållare för innehåll 2">
            <a:extLst>
              <a:ext uri="{FF2B5EF4-FFF2-40B4-BE49-F238E27FC236}">
                <a16:creationId xmlns:a16="http://schemas.microsoft.com/office/drawing/2014/main" id="{E4EE0BFF-12ED-0094-924B-75B711A98FA9}"/>
              </a:ext>
            </a:extLst>
          </p:cNvPr>
          <p:cNvSpPr>
            <a:spLocks noGrp="1"/>
          </p:cNvSpPr>
          <p:nvPr>
            <p:ph idx="1"/>
          </p:nvPr>
        </p:nvSpPr>
        <p:spPr>
          <a:xfrm>
            <a:off x="838201" y="1825625"/>
            <a:ext cx="9233452" cy="4667250"/>
          </a:xfrm>
        </p:spPr>
        <p:txBody>
          <a:bodyPr vert="horz" lIns="91440" tIns="45720" rIns="91440" bIns="45720" rtlCol="0" anchor="t">
            <a:normAutofit/>
          </a:bodyPr>
          <a:lstStyle/>
          <a:p>
            <a:pPr marL="0" marR="0" lvl="0" indent="0" algn="l" defTabSz="914400" rtl="0" eaLnBrk="1" fontAlgn="base" latinLnBrk="0" hangingPunct="1">
              <a:lnSpc>
                <a:spcPct val="90000"/>
              </a:lnSpc>
              <a:spcBef>
                <a:spcPts val="1000"/>
              </a:spcBef>
              <a:spcAft>
                <a:spcPts val="0"/>
              </a:spcAft>
              <a:buClrTx/>
              <a:buSzTx/>
              <a:buFont typeface="Arial" panose="020B0604020202020204" pitchFamily="34" charset="0"/>
              <a:buNone/>
              <a:tabLst/>
              <a:defRPr/>
            </a:pPr>
            <a:r>
              <a:rPr kumimoji="0" lang="sv-SE" sz="1800" b="1" i="0" u="none" strike="noStrike" kern="1200" cap="none" spc="0" normalizeH="0" baseline="0" noProof="0" dirty="0">
                <a:ln>
                  <a:noFill/>
                </a:ln>
                <a:solidFill>
                  <a:prstClr val="black"/>
                </a:solidFill>
                <a:effectLst/>
                <a:uLnTx/>
                <a:uFillTx/>
                <a:latin typeface="Calibri" panose="020F0502020204030204"/>
                <a:ea typeface="+mn-ea"/>
                <a:cs typeface="+mn-cs"/>
              </a:rPr>
              <a:t>Rutin för brister i samverkan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sv-SE" sz="18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342900" marR="0" lvl="0" indent="-342900" algn="l" defTabSz="914400" rtl="0" eaLnBrk="1" fontAlgn="auto" latinLnBrk="0" hangingPunct="1">
              <a:lnSpc>
                <a:spcPct val="110000"/>
              </a:lnSpc>
              <a:spcBef>
                <a:spcPts val="0"/>
              </a:spcBef>
              <a:spcAft>
                <a:spcPts val="0"/>
              </a:spcAft>
              <a:buClrTx/>
              <a:buSzTx/>
              <a:buFont typeface="+mj-lt"/>
              <a:buAutoNum type="arabicPeriod"/>
              <a:tabLst/>
              <a:defRPr/>
            </a:pPr>
            <a:r>
              <a:rPr kumimoji="0" lang="sv-SE" sz="1600" b="0" i="0" u="none" strike="noStrike" kern="1200" cap="none" spc="0" normalizeH="0" baseline="0" noProof="0" dirty="0">
                <a:ln>
                  <a:noFill/>
                </a:ln>
                <a:solidFill>
                  <a:srgbClr val="000000"/>
                </a:solidFill>
                <a:effectLst/>
                <a:uLnTx/>
                <a:uFillTx/>
                <a:latin typeface="Calibri" panose="020F0502020204030204"/>
                <a:ea typeface="+mn-ea"/>
                <a:cs typeface="+mn-cs"/>
              </a:rPr>
              <a:t>Lös problemet för individen.</a:t>
            </a:r>
          </a:p>
          <a:p>
            <a:pPr marL="342900" marR="0" lvl="0" indent="-342900" algn="l" defTabSz="914400" rtl="0" eaLnBrk="1" fontAlgn="auto" latinLnBrk="0" hangingPunct="1">
              <a:lnSpc>
                <a:spcPct val="110000"/>
              </a:lnSpc>
              <a:spcBef>
                <a:spcPts val="0"/>
              </a:spcBef>
              <a:spcAft>
                <a:spcPts val="0"/>
              </a:spcAft>
              <a:buClrTx/>
              <a:buSzTx/>
              <a:buFont typeface="+mj-lt"/>
              <a:buAutoNum type="arabicPeriod"/>
              <a:tabLst/>
              <a:defRPr/>
            </a:pPr>
            <a:endParaRPr kumimoji="0" lang="sv-SE" sz="16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342900" marR="0" lvl="0" indent="-342900" algn="l" defTabSz="914400" rtl="0" eaLnBrk="1" fontAlgn="auto" latinLnBrk="0" hangingPunct="1">
              <a:lnSpc>
                <a:spcPct val="110000"/>
              </a:lnSpc>
              <a:spcBef>
                <a:spcPts val="0"/>
              </a:spcBef>
              <a:spcAft>
                <a:spcPts val="0"/>
              </a:spcAft>
              <a:buClrTx/>
              <a:buSzTx/>
              <a:buFont typeface="+mj-lt"/>
              <a:buAutoNum type="arabicPeriod"/>
              <a:tabLst/>
              <a:defRPr/>
            </a:pPr>
            <a:r>
              <a:rPr kumimoji="0" lang="sv-SE" sz="1600" b="0" i="0" u="none" strike="noStrike" kern="1200" cap="none" spc="0" normalizeH="0" baseline="0" noProof="0" dirty="0">
                <a:ln>
                  <a:noFill/>
                </a:ln>
                <a:solidFill>
                  <a:srgbClr val="000000"/>
                </a:solidFill>
                <a:effectLst/>
                <a:uLnTx/>
                <a:uFillTx/>
                <a:latin typeface="Calibri" panose="020F0502020204030204"/>
                <a:ea typeface="+mn-ea"/>
                <a:cs typeface="+mn-cs"/>
              </a:rPr>
              <a:t>Ha dialog med din närmsta chef om bristen och planering av kontakt med samverkanspart.</a:t>
            </a:r>
          </a:p>
          <a:p>
            <a:pPr marL="342900" marR="0" lvl="0" indent="-342900" algn="l" defTabSz="914400" rtl="0" eaLnBrk="1" fontAlgn="auto" latinLnBrk="0" hangingPunct="1">
              <a:lnSpc>
                <a:spcPct val="110000"/>
              </a:lnSpc>
              <a:spcBef>
                <a:spcPts val="0"/>
              </a:spcBef>
              <a:spcAft>
                <a:spcPts val="0"/>
              </a:spcAft>
              <a:buClrTx/>
              <a:buSzTx/>
              <a:buFont typeface="+mj-lt"/>
              <a:buAutoNum type="arabicPeriod"/>
              <a:tabLst/>
              <a:defRPr/>
            </a:pPr>
            <a:endParaRPr kumimoji="0" lang="sv-SE" sz="16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342900" marR="0" lvl="0" indent="-342900" algn="l" defTabSz="914400" rtl="0" eaLnBrk="1" fontAlgn="auto" latinLnBrk="0" hangingPunct="1">
              <a:lnSpc>
                <a:spcPct val="110000"/>
              </a:lnSpc>
              <a:spcBef>
                <a:spcPts val="0"/>
              </a:spcBef>
              <a:spcAft>
                <a:spcPts val="0"/>
              </a:spcAft>
              <a:buClrTx/>
              <a:buSzTx/>
              <a:buFont typeface="+mj-lt"/>
              <a:buAutoNum type="arabicPeriod"/>
              <a:tabLst/>
              <a:defRPr/>
            </a:pPr>
            <a:r>
              <a:rPr kumimoji="0" lang="sv-SE" sz="1600" b="0" i="0" u="none" strike="noStrike" kern="1200" cap="none" spc="0" normalizeH="0" baseline="0" noProof="0" dirty="0">
                <a:ln>
                  <a:noFill/>
                </a:ln>
                <a:solidFill>
                  <a:srgbClr val="000000"/>
                </a:solidFill>
                <a:effectLst/>
                <a:uLnTx/>
                <a:uFillTx/>
                <a:latin typeface="Calibri" panose="020F0502020204030204"/>
                <a:ea typeface="+mn-ea"/>
                <a:cs typeface="+mn-cs"/>
              </a:rPr>
              <a:t>Använd </a:t>
            </a:r>
            <a:r>
              <a:rPr kumimoji="0" lang="sv-SE" sz="1600" b="0" i="0" u="sng" strike="noStrike" kern="1200" cap="none" spc="0" normalizeH="0" baseline="0" noProof="0" dirty="0">
                <a:ln>
                  <a:noFill/>
                </a:ln>
                <a:solidFill>
                  <a:srgbClr val="000000"/>
                </a:solidFill>
                <a:effectLst/>
                <a:uLnTx/>
                <a:uFillTx/>
                <a:latin typeface="Calibri" panose="020F0502020204030204"/>
                <a:ea typeface="+mn-ea"/>
                <a:cs typeface="+mn-cs"/>
                <a:hlinkClick r:id="rId4" tooltip="Öppnas i nytt fönster."/>
              </a:rPr>
              <a:t>den här blanketten</a:t>
            </a:r>
            <a:r>
              <a:rPr kumimoji="0" lang="sv-SE" sz="1600" b="0" i="0" u="none" strike="noStrike" kern="1200" cap="none" spc="0" normalizeH="0" baseline="0" noProof="0" dirty="0">
                <a:ln>
                  <a:noFill/>
                </a:ln>
                <a:solidFill>
                  <a:srgbClr val="000000"/>
                </a:solidFill>
                <a:effectLst/>
                <a:uLnTx/>
                <a:uFillTx/>
                <a:latin typeface="Calibri" panose="020F0502020204030204"/>
                <a:ea typeface="+mn-ea"/>
                <a:cs typeface="+mn-cs"/>
              </a:rPr>
              <a:t> som stöd när det gäller del ett: ”Beskriv händelsen och vilka åtgärder ni vidtagit för att lösa individens ärende”.</a:t>
            </a:r>
          </a:p>
          <a:p>
            <a:pPr marL="342900" marR="0" lvl="0" indent="-342900" algn="l" defTabSz="914400" rtl="0" eaLnBrk="1" fontAlgn="auto" latinLnBrk="0" hangingPunct="1">
              <a:lnSpc>
                <a:spcPct val="110000"/>
              </a:lnSpc>
              <a:spcBef>
                <a:spcPts val="0"/>
              </a:spcBef>
              <a:spcAft>
                <a:spcPts val="0"/>
              </a:spcAft>
              <a:buClrTx/>
              <a:buSzTx/>
              <a:buFont typeface="+mj-lt"/>
              <a:buAutoNum type="arabicPeriod"/>
              <a:tabLst/>
              <a:defRPr/>
            </a:pPr>
            <a:endParaRPr kumimoji="0" lang="sv-SE" sz="16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342900" marR="0" lvl="0" indent="-342900" algn="l" defTabSz="914400" rtl="0" eaLnBrk="1" fontAlgn="auto" latinLnBrk="0" hangingPunct="1">
              <a:lnSpc>
                <a:spcPct val="110000"/>
              </a:lnSpc>
              <a:spcBef>
                <a:spcPts val="0"/>
              </a:spcBef>
              <a:spcAft>
                <a:spcPts val="0"/>
              </a:spcAft>
              <a:buClrTx/>
              <a:buSzTx/>
              <a:buFont typeface="+mj-lt"/>
              <a:buAutoNum type="arabicPeriod"/>
              <a:tabLst/>
              <a:defRPr/>
            </a:pPr>
            <a:r>
              <a:rPr kumimoji="0" lang="sv-SE" sz="1600" b="0" i="0" u="none" strike="noStrike" kern="1200" cap="none" spc="0" normalizeH="0" baseline="0" noProof="0" dirty="0">
                <a:ln>
                  <a:noFill/>
                </a:ln>
                <a:solidFill>
                  <a:srgbClr val="000000"/>
                </a:solidFill>
                <a:effectLst/>
                <a:uLnTx/>
                <a:uFillTx/>
                <a:latin typeface="Calibri" panose="020F0502020204030204"/>
                <a:ea typeface="+mn-ea"/>
                <a:cs typeface="+mn-cs"/>
              </a:rPr>
              <a:t>Ta kontakt med samverkansparten för dialog och skicka en kopia på blanketten där den beskrivna händelsen står med. Kom gemensamt fram till vilka åtgärder ni behöver vidta för att lösa bristen i samverkan. Fyll i del två på blanketten.</a:t>
            </a:r>
          </a:p>
          <a:p>
            <a:pPr marL="342900" marR="0" lvl="0" indent="-342900" algn="l" defTabSz="914400" rtl="0" eaLnBrk="1" fontAlgn="auto" latinLnBrk="0" hangingPunct="1">
              <a:lnSpc>
                <a:spcPct val="110000"/>
              </a:lnSpc>
              <a:spcBef>
                <a:spcPts val="0"/>
              </a:spcBef>
              <a:spcAft>
                <a:spcPts val="0"/>
              </a:spcAft>
              <a:buClrTx/>
              <a:buSzTx/>
              <a:buFont typeface="+mj-lt"/>
              <a:buAutoNum type="arabicPeriod"/>
              <a:tabLst/>
              <a:defRPr/>
            </a:pPr>
            <a:endParaRPr kumimoji="0" lang="sv-SE" sz="16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342900" marR="0" lvl="0" indent="-342900" algn="l" defTabSz="914400" rtl="0" eaLnBrk="1" fontAlgn="auto" latinLnBrk="0" hangingPunct="1">
              <a:lnSpc>
                <a:spcPct val="110000"/>
              </a:lnSpc>
              <a:spcBef>
                <a:spcPts val="0"/>
              </a:spcBef>
              <a:spcAft>
                <a:spcPts val="0"/>
              </a:spcAft>
              <a:buClrTx/>
              <a:buSzTx/>
              <a:buFont typeface="+mj-lt"/>
              <a:buAutoNum type="arabicPeriod"/>
              <a:tabLst/>
              <a:defRPr/>
            </a:pPr>
            <a:r>
              <a:rPr kumimoji="0" lang="sv-SE" sz="1600" b="0" i="0" u="none" strike="noStrike" kern="1200" cap="none" spc="0" normalizeH="0" baseline="0" noProof="0" dirty="0">
                <a:ln>
                  <a:noFill/>
                </a:ln>
                <a:solidFill>
                  <a:srgbClr val="000000"/>
                </a:solidFill>
                <a:effectLst/>
                <a:uLnTx/>
                <a:uFillTx/>
                <a:latin typeface="Calibri" panose="020F0502020204030204"/>
                <a:ea typeface="+mn-ea"/>
                <a:cs typeface="+mn-cs"/>
                <a:hlinkClick r:id="rId5"/>
              </a:rPr>
              <a:t>Lägg in uppgifterna i vår e-tjänst</a:t>
            </a:r>
            <a:r>
              <a:rPr kumimoji="0" lang="sv-SE" sz="1600" b="0" i="0" u="none" strike="noStrike" kern="1200" cap="none" spc="0" normalizeH="0" baseline="0" noProof="0" dirty="0">
                <a:ln>
                  <a:noFill/>
                </a:ln>
                <a:solidFill>
                  <a:srgbClr val="000000"/>
                </a:solidFill>
                <a:effectLst/>
                <a:uLnTx/>
                <a:uFillTx/>
                <a:latin typeface="Calibri" panose="020F0502020204030204"/>
                <a:ea typeface="+mn-ea"/>
                <a:cs typeface="+mn-cs"/>
              </a:rPr>
              <a:t>. Rapporten skickas där in för diarieföring och hantering till psykiatrisamordnare Anna Åkerman och samordnare för suicidprevention och psykisk hälsa Viktoria Nilsson i Helsingborgs stad.</a:t>
            </a:r>
          </a:p>
        </p:txBody>
      </p:sp>
    </p:spTree>
    <p:extLst>
      <p:ext uri="{BB962C8B-B14F-4D97-AF65-F5344CB8AC3E}">
        <p14:creationId xmlns:p14="http://schemas.microsoft.com/office/powerpoint/2010/main" val="1388679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A23497-A70B-74BC-1EA1-941422D68D29}"/>
            </a:ext>
          </a:extLst>
        </p:cNvPr>
        <p:cNvGrpSpPr/>
        <p:nvPr/>
      </p:nvGrpSpPr>
      <p:grpSpPr>
        <a:xfrm>
          <a:off x="0" y="0"/>
          <a:ext cx="0" cy="0"/>
          <a:chOff x="0" y="0"/>
          <a:chExt cx="0" cy="0"/>
        </a:xfrm>
      </p:grpSpPr>
      <p:pic>
        <p:nvPicPr>
          <p:cNvPr id="7" name="Bildobjekt 6" descr="Två personer med pratbubblor">
            <a:extLst>
              <a:ext uri="{FF2B5EF4-FFF2-40B4-BE49-F238E27FC236}">
                <a16:creationId xmlns:a16="http://schemas.microsoft.com/office/drawing/2014/main" id="{BDCCFDE9-2FC1-F19E-498B-6004188E8185}"/>
              </a:ext>
            </a:extLst>
          </p:cNvPr>
          <p:cNvPicPr>
            <a:picLocks noChangeAspect="1"/>
          </p:cNvPicPr>
          <p:nvPr/>
        </p:nvPicPr>
        <p:blipFill rotWithShape="1">
          <a:blip r:embed="rId2">
            <a:alphaModFix amt="7000"/>
            <a:extLst>
              <a:ext uri="{28A0092B-C50C-407E-A947-70E740481C1C}">
                <a14:useLocalDpi xmlns:a14="http://schemas.microsoft.com/office/drawing/2010/main" val="0"/>
              </a:ext>
            </a:extLst>
          </a:blip>
          <a:srcRect r="7689"/>
          <a:stretch/>
        </p:blipFill>
        <p:spPr>
          <a:xfrm>
            <a:off x="6258036" y="0"/>
            <a:ext cx="4641879" cy="6858000"/>
          </a:xfrm>
          <a:prstGeom prst="rect">
            <a:avLst/>
          </a:prstGeom>
          <a:ln>
            <a:noFill/>
          </a:ln>
        </p:spPr>
      </p:pic>
      <p:sp>
        <p:nvSpPr>
          <p:cNvPr id="2" name="Rubrik 1">
            <a:extLst>
              <a:ext uri="{FF2B5EF4-FFF2-40B4-BE49-F238E27FC236}">
                <a16:creationId xmlns:a16="http://schemas.microsoft.com/office/drawing/2014/main" id="{613D6150-198F-4123-DBE3-703669C4DF9F}"/>
              </a:ext>
            </a:extLst>
          </p:cNvPr>
          <p:cNvSpPr>
            <a:spLocks noGrp="1"/>
          </p:cNvSpPr>
          <p:nvPr>
            <p:ph type="title"/>
          </p:nvPr>
        </p:nvSpPr>
        <p:spPr/>
        <p:txBody>
          <a:bodyPr/>
          <a:lstStyle/>
          <a:p>
            <a:r>
              <a:rPr lang="sv-SE" b="1"/>
              <a:t>Arbetsgrupp och rapporten</a:t>
            </a:r>
          </a:p>
        </p:txBody>
      </p:sp>
      <p:sp>
        <p:nvSpPr>
          <p:cNvPr id="3" name="Platshållare för innehåll 2">
            <a:extLst>
              <a:ext uri="{FF2B5EF4-FFF2-40B4-BE49-F238E27FC236}">
                <a16:creationId xmlns:a16="http://schemas.microsoft.com/office/drawing/2014/main" id="{34D0493B-35F4-9C99-CAA8-2A2A0563C0B0}"/>
              </a:ext>
            </a:extLst>
          </p:cNvPr>
          <p:cNvSpPr>
            <a:spLocks noGrp="1"/>
          </p:cNvSpPr>
          <p:nvPr>
            <p:ph idx="1"/>
          </p:nvPr>
        </p:nvSpPr>
        <p:spPr/>
        <p:txBody>
          <a:bodyPr>
            <a:normAutofit/>
          </a:bodyPr>
          <a:lstStyle/>
          <a:p>
            <a:pPr marL="0" indent="0" fontAlgn="base">
              <a:buNone/>
            </a:pPr>
            <a:r>
              <a:rPr lang="sv-SE" b="1" dirty="0">
                <a:solidFill>
                  <a:srgbClr val="252525"/>
                </a:solidFill>
              </a:rPr>
              <a:t>Arbetsgruppen</a:t>
            </a:r>
            <a:br>
              <a:rPr lang="sv-SE" dirty="0">
                <a:solidFill>
                  <a:srgbClr val="252525"/>
                </a:solidFill>
              </a:rPr>
            </a:br>
            <a:r>
              <a:rPr lang="sv-SE" dirty="0">
                <a:solidFill>
                  <a:srgbClr val="252525"/>
                </a:solidFill>
              </a:rPr>
              <a:t>Psykiatrisamordnaren i Helsingborg stad har fått i uppdrag av Delregionalt samråd psykiatri Nordväst att årligen sammanställa de brister i samverkan som rapporterats in och skriva en rapport. Detta arbete görs tillsammans med en arbetsgrupp som går igenom och analyserar bristerna. </a:t>
            </a:r>
          </a:p>
          <a:p>
            <a:pPr marL="0" indent="0" fontAlgn="base">
              <a:buNone/>
            </a:pPr>
            <a:r>
              <a:rPr lang="sv-SE" dirty="0">
                <a:solidFill>
                  <a:srgbClr val="252525"/>
                </a:solidFill>
              </a:rPr>
              <a:t>Arbetsgruppen består bland annat av brukarrepresentant, Personligt Ombud Skåne samt representanter från ett antal kommuner i nordvästra Skåne samt Region Skånes verksamheter. Innan genomgången avidentifieras och anonymiseras alla inkomna brister i samverkan.</a:t>
            </a:r>
          </a:p>
          <a:p>
            <a:pPr marL="0" indent="0" fontAlgn="base">
              <a:buNone/>
            </a:pPr>
            <a:endParaRPr lang="sv-SE" dirty="0">
              <a:solidFill>
                <a:srgbClr val="252525"/>
              </a:solidFill>
            </a:endParaRPr>
          </a:p>
          <a:p>
            <a:pPr marL="0" indent="0">
              <a:buNone/>
            </a:pPr>
            <a:r>
              <a:rPr lang="sv-SE" b="1" dirty="0">
                <a:solidFill>
                  <a:srgbClr val="000000"/>
                </a:solidFill>
              </a:rPr>
              <a:t>Rapporten</a:t>
            </a:r>
            <a:br>
              <a:rPr lang="sv-SE" dirty="0">
                <a:solidFill>
                  <a:srgbClr val="000000"/>
                </a:solidFill>
              </a:rPr>
            </a:br>
            <a:r>
              <a:rPr lang="sv-SE" dirty="0">
                <a:solidFill>
                  <a:srgbClr val="000000"/>
                </a:solidFill>
              </a:rPr>
              <a:t>I denna presentation finns de tre vanligaste bristerna beskrivna. Övriga brister och bakomliggande orsaker återges i rapporten Brister i samverkan 2025.</a:t>
            </a:r>
          </a:p>
          <a:p>
            <a:pPr marL="0" indent="0">
              <a:buNone/>
            </a:pPr>
            <a:r>
              <a:rPr lang="sv-SE" dirty="0">
                <a:solidFill>
                  <a:srgbClr val="000000"/>
                </a:solidFill>
              </a:rPr>
              <a:t>I rapporten uppmärksammas särskilt en brist i samverkan vid utskrivning från inneliggande vård.</a:t>
            </a:r>
          </a:p>
          <a:p>
            <a:pPr marL="0" indent="0">
              <a:buNone/>
            </a:pPr>
            <a:r>
              <a:rPr lang="sv-SE" dirty="0">
                <a:solidFill>
                  <a:srgbClr val="000000"/>
                </a:solidFill>
              </a:rPr>
              <a:t>Rapporten innehåller även en sammanfattning och analys kring årets brister i samverkan. </a:t>
            </a:r>
          </a:p>
          <a:p>
            <a:pPr marL="0" indent="0" fontAlgn="base">
              <a:buNone/>
            </a:pPr>
            <a:endParaRPr lang="sv-SE" dirty="0">
              <a:solidFill>
                <a:srgbClr val="252525"/>
              </a:solidFill>
            </a:endParaRPr>
          </a:p>
        </p:txBody>
      </p:sp>
    </p:spTree>
    <p:extLst>
      <p:ext uri="{BB962C8B-B14F-4D97-AF65-F5344CB8AC3E}">
        <p14:creationId xmlns:p14="http://schemas.microsoft.com/office/powerpoint/2010/main" val="31665168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0A5A6-AC51-25A1-233F-98E954FF163C}"/>
            </a:ext>
          </a:extLst>
        </p:cNvPr>
        <p:cNvGrpSpPr/>
        <p:nvPr/>
      </p:nvGrpSpPr>
      <p:grpSpPr>
        <a:xfrm>
          <a:off x="0" y="0"/>
          <a:ext cx="0" cy="0"/>
          <a:chOff x="0" y="0"/>
          <a:chExt cx="0" cy="0"/>
        </a:xfrm>
      </p:grpSpPr>
      <p:pic>
        <p:nvPicPr>
          <p:cNvPr id="5" name="Bildobjekt 4" descr="Två personer med pratbubblor">
            <a:extLst>
              <a:ext uri="{FF2B5EF4-FFF2-40B4-BE49-F238E27FC236}">
                <a16:creationId xmlns:a16="http://schemas.microsoft.com/office/drawing/2014/main" id="{1B482E1A-822A-0FF4-4CB6-678A0020DC02}"/>
              </a:ext>
            </a:extLst>
          </p:cNvPr>
          <p:cNvPicPr>
            <a:picLocks noChangeAspect="1"/>
          </p:cNvPicPr>
          <p:nvPr/>
        </p:nvPicPr>
        <p:blipFill rotWithShape="1">
          <a:blip r:embed="rId2">
            <a:alphaModFix amt="7000"/>
            <a:extLst>
              <a:ext uri="{28A0092B-C50C-407E-A947-70E740481C1C}">
                <a14:useLocalDpi xmlns:a14="http://schemas.microsoft.com/office/drawing/2010/main" val="0"/>
              </a:ext>
            </a:extLst>
          </a:blip>
          <a:srcRect l="45137" t="68309" r="7689"/>
          <a:stretch/>
        </p:blipFill>
        <p:spPr>
          <a:xfrm>
            <a:off x="8527774" y="4684642"/>
            <a:ext cx="2372141" cy="2173357"/>
          </a:xfrm>
          <a:prstGeom prst="rect">
            <a:avLst/>
          </a:prstGeom>
          <a:ln>
            <a:noFill/>
          </a:ln>
        </p:spPr>
      </p:pic>
      <p:sp>
        <p:nvSpPr>
          <p:cNvPr id="2" name="Rubrik 1">
            <a:extLst>
              <a:ext uri="{FF2B5EF4-FFF2-40B4-BE49-F238E27FC236}">
                <a16:creationId xmlns:a16="http://schemas.microsoft.com/office/drawing/2014/main" id="{BAE80B5C-6FC6-B65B-0DB1-3E8205E4ABC2}"/>
              </a:ext>
            </a:extLst>
          </p:cNvPr>
          <p:cNvSpPr>
            <a:spLocks noGrp="1"/>
          </p:cNvSpPr>
          <p:nvPr>
            <p:ph type="title"/>
          </p:nvPr>
        </p:nvSpPr>
        <p:spPr/>
        <p:txBody>
          <a:bodyPr/>
          <a:lstStyle/>
          <a:p>
            <a:r>
              <a:rPr lang="sv-SE" b="1"/>
              <a:t>Bakomliggande orsaker</a:t>
            </a:r>
          </a:p>
        </p:txBody>
      </p:sp>
      <p:sp>
        <p:nvSpPr>
          <p:cNvPr id="3" name="Platshållare för innehåll 2">
            <a:extLst>
              <a:ext uri="{FF2B5EF4-FFF2-40B4-BE49-F238E27FC236}">
                <a16:creationId xmlns:a16="http://schemas.microsoft.com/office/drawing/2014/main" id="{A9D93F20-7118-9A33-FE26-BD9E60FCFB5A}"/>
              </a:ext>
            </a:extLst>
          </p:cNvPr>
          <p:cNvSpPr>
            <a:spLocks noGrp="1"/>
          </p:cNvSpPr>
          <p:nvPr>
            <p:ph idx="1"/>
          </p:nvPr>
        </p:nvSpPr>
        <p:spPr>
          <a:xfrm>
            <a:off x="838201" y="1825625"/>
            <a:ext cx="4005469" cy="4351338"/>
          </a:xfrm>
        </p:spPr>
        <p:txBody>
          <a:bodyPr/>
          <a:lstStyle/>
          <a:p>
            <a:pPr marL="0" indent="0">
              <a:buNone/>
            </a:pPr>
            <a:r>
              <a:rPr lang="sv-SE" sz="1800" dirty="0"/>
              <a:t>Under 2025 inkom </a:t>
            </a:r>
            <a:r>
              <a:rPr lang="sv-SE" dirty="0"/>
              <a:t>29</a:t>
            </a:r>
            <a:r>
              <a:rPr lang="sv-SE" sz="1800" dirty="0"/>
              <a:t> brister i samverkan.</a:t>
            </a:r>
          </a:p>
          <a:p>
            <a:pPr marL="0" indent="0">
              <a:buNone/>
            </a:pPr>
            <a:r>
              <a:rPr lang="sv-SE" sz="1800" dirty="0"/>
              <a:t>Bakomliggande orsaker har delats in i följande kategorier: kommunikation, rutiner, SIP</a:t>
            </a:r>
            <a:r>
              <a:rPr lang="sv-SE" dirty="0"/>
              <a:t>, SVU/</a:t>
            </a:r>
            <a:r>
              <a:rPr lang="sv-SE" sz="1800" dirty="0"/>
              <a:t>Mina planer, </a:t>
            </a:r>
            <a:r>
              <a:rPr lang="sv-SE" dirty="0"/>
              <a:t>individfokus, </a:t>
            </a:r>
            <a:r>
              <a:rPr lang="sv-SE" sz="1800" dirty="0"/>
              <a:t>bristande </a:t>
            </a:r>
            <a:r>
              <a:rPr lang="sv-SE" dirty="0"/>
              <a:t>helhetssyn, förståelse för varandras uppdrag, </a:t>
            </a:r>
            <a:r>
              <a:rPr lang="sv-SE" sz="1800" dirty="0"/>
              <a:t>bemötande/bristande engagemang samt </a:t>
            </a:r>
            <a:r>
              <a:rPr lang="sv-SE" dirty="0"/>
              <a:t>kompetens hos den enskilde individen eller inom verksamheten.</a:t>
            </a:r>
          </a:p>
          <a:p>
            <a:pPr marL="0" indent="0">
              <a:buNone/>
            </a:pPr>
            <a:r>
              <a:rPr lang="sv-SE" sz="1800" dirty="0"/>
              <a:t>En brist kan innehålla flera orsaker och ingå i flera kategorier.</a:t>
            </a:r>
          </a:p>
        </p:txBody>
      </p:sp>
      <p:pic>
        <p:nvPicPr>
          <p:cNvPr id="4" name="drawing">
            <a:extLst>
              <a:ext uri="{FF2B5EF4-FFF2-40B4-BE49-F238E27FC236}">
                <a16:creationId xmlns:a16="http://schemas.microsoft.com/office/drawing/2014/main" id="{5C187E36-2078-0B03-B4DA-15476BF2576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43670" y="1690688"/>
            <a:ext cx="4968431" cy="3064192"/>
          </a:xfrm>
          <a:prstGeom prst="rect">
            <a:avLst/>
          </a:prstGeom>
        </p:spPr>
      </p:pic>
    </p:spTree>
    <p:extLst>
      <p:ext uri="{BB962C8B-B14F-4D97-AF65-F5344CB8AC3E}">
        <p14:creationId xmlns:p14="http://schemas.microsoft.com/office/powerpoint/2010/main" val="2266395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06652E-D2E1-1CE9-866A-74AD37860AE6}"/>
            </a:ext>
          </a:extLst>
        </p:cNvPr>
        <p:cNvGrpSpPr/>
        <p:nvPr/>
      </p:nvGrpSpPr>
      <p:grpSpPr>
        <a:xfrm>
          <a:off x="0" y="0"/>
          <a:ext cx="0" cy="0"/>
          <a:chOff x="0" y="0"/>
          <a:chExt cx="0" cy="0"/>
        </a:xfrm>
      </p:grpSpPr>
      <p:pic>
        <p:nvPicPr>
          <p:cNvPr id="7" name="Bildobjekt 6" descr="Två personer med pratbubblor">
            <a:extLst>
              <a:ext uri="{FF2B5EF4-FFF2-40B4-BE49-F238E27FC236}">
                <a16:creationId xmlns:a16="http://schemas.microsoft.com/office/drawing/2014/main" id="{9CC4CAC3-FB0D-5A67-0995-64CF0F5A7FE0}"/>
              </a:ext>
            </a:extLst>
          </p:cNvPr>
          <p:cNvPicPr>
            <a:picLocks noChangeAspect="1"/>
          </p:cNvPicPr>
          <p:nvPr/>
        </p:nvPicPr>
        <p:blipFill rotWithShape="1">
          <a:blip r:embed="rId2">
            <a:alphaModFix amt="7000"/>
            <a:extLst>
              <a:ext uri="{28A0092B-C50C-407E-A947-70E740481C1C}">
                <a14:useLocalDpi xmlns:a14="http://schemas.microsoft.com/office/drawing/2010/main" val="0"/>
              </a:ext>
            </a:extLst>
          </a:blip>
          <a:srcRect r="7689"/>
          <a:stretch/>
        </p:blipFill>
        <p:spPr>
          <a:xfrm>
            <a:off x="6258036" y="0"/>
            <a:ext cx="4641879" cy="6858000"/>
          </a:xfrm>
          <a:prstGeom prst="rect">
            <a:avLst/>
          </a:prstGeom>
          <a:ln>
            <a:noFill/>
          </a:ln>
        </p:spPr>
      </p:pic>
      <p:sp>
        <p:nvSpPr>
          <p:cNvPr id="2" name="Rubrik 1">
            <a:extLst>
              <a:ext uri="{FF2B5EF4-FFF2-40B4-BE49-F238E27FC236}">
                <a16:creationId xmlns:a16="http://schemas.microsoft.com/office/drawing/2014/main" id="{7CDD9772-8ECC-E9C3-DDE8-F29E0CE7744C}"/>
              </a:ext>
            </a:extLst>
          </p:cNvPr>
          <p:cNvSpPr>
            <a:spLocks noGrp="1"/>
          </p:cNvSpPr>
          <p:nvPr>
            <p:ph type="title"/>
          </p:nvPr>
        </p:nvSpPr>
        <p:spPr/>
        <p:txBody>
          <a:bodyPr/>
          <a:lstStyle/>
          <a:p>
            <a:r>
              <a:rPr lang="sv-SE" b="1" dirty="0"/>
              <a:t>Kommunikation</a:t>
            </a:r>
          </a:p>
        </p:txBody>
      </p:sp>
      <p:sp>
        <p:nvSpPr>
          <p:cNvPr id="3" name="Platshållare för innehåll 2">
            <a:extLst>
              <a:ext uri="{FF2B5EF4-FFF2-40B4-BE49-F238E27FC236}">
                <a16:creationId xmlns:a16="http://schemas.microsoft.com/office/drawing/2014/main" id="{D1953F10-E876-2F96-C06C-ABBDC32A222E}"/>
              </a:ext>
            </a:extLst>
          </p:cNvPr>
          <p:cNvSpPr>
            <a:spLocks noGrp="1"/>
          </p:cNvSpPr>
          <p:nvPr>
            <p:ph idx="1"/>
          </p:nvPr>
        </p:nvSpPr>
        <p:spPr/>
        <p:txBody>
          <a:bodyPr>
            <a:normAutofit/>
          </a:bodyPr>
          <a:lstStyle/>
          <a:p>
            <a:r>
              <a:rPr lang="sv-SE" sz="1800" b="0" i="0" u="none" strike="noStrike" baseline="0" dirty="0">
                <a:solidFill>
                  <a:srgbClr val="000000"/>
                </a:solidFill>
              </a:rPr>
              <a:t>Kommunikation är den mest frekventa bristen som arbetsgruppen har uppmärksammat i år.</a:t>
            </a:r>
          </a:p>
          <a:p>
            <a:r>
              <a:rPr lang="sv-SE" sz="1800" b="0" i="0" u="none" strike="noStrike" baseline="0" dirty="0">
                <a:solidFill>
                  <a:srgbClr val="000000"/>
                </a:solidFill>
              </a:rPr>
              <a:t>En ej fungerande kommunikation kan </a:t>
            </a:r>
            <a:r>
              <a:rPr lang="sv-SE" dirty="0">
                <a:solidFill>
                  <a:srgbClr val="000000"/>
                </a:solidFill>
              </a:rPr>
              <a:t>leda till oförståelse mellan parterna och deras uppdrag. Det kan även innebära fördröjning av patientens vård eller bristande rapportering i Mina Planer i samband med SVU-processen.</a:t>
            </a:r>
          </a:p>
          <a:p>
            <a:r>
              <a:rPr lang="sv-SE" sz="1800" b="0" i="0" u="none" strike="noStrike" baseline="0" dirty="0">
                <a:solidFill>
                  <a:srgbClr val="000000"/>
                </a:solidFill>
              </a:rPr>
              <a:t>Kommunikationen är viktig för ett väl fungerande samarbete mellan olika professioner där dialogen genomgående bör  genomsyras av prestigelöshet och ömsesidig respekt för varandras yrkeskunnande inom respektive gebit.</a:t>
            </a:r>
          </a:p>
          <a:p>
            <a:r>
              <a:rPr lang="sv-SE" sz="1800" b="0" i="0" u="none" strike="noStrike" baseline="0" dirty="0">
                <a:solidFill>
                  <a:srgbClr val="000000"/>
                </a:solidFill>
              </a:rPr>
              <a:t>I vissa ärenden har insatser försenats eller uteblivit på grund av en frånvarande dialog. Därför är det av stor vikt att verksamheter säkerställer rutiner om att informationen når alla berörda och att återkoppling och dialog sker.</a:t>
            </a:r>
          </a:p>
          <a:p>
            <a:r>
              <a:rPr lang="sv-SE" dirty="0"/>
              <a:t>Bristande kommunikation leder ofta till andra brister. Därför är god kommunikation avgörande för att minska risker inom andra områden. Om en verksamhet saknar återkoppling eller information bör den kontakta berörd samverkanspart och vid uteblivet svar lyfta frågan vidare till nästa ansvarsnivå.</a:t>
            </a:r>
            <a:endParaRPr lang="sv-SE" sz="1800" b="0" i="0" u="none" strike="noStrike" baseline="0" dirty="0">
              <a:solidFill>
                <a:srgbClr val="000000"/>
              </a:solidFill>
            </a:endParaRPr>
          </a:p>
        </p:txBody>
      </p:sp>
    </p:spTree>
    <p:extLst>
      <p:ext uri="{BB962C8B-B14F-4D97-AF65-F5344CB8AC3E}">
        <p14:creationId xmlns:p14="http://schemas.microsoft.com/office/powerpoint/2010/main" val="2794818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AB4750-B8BE-9176-73CA-24D1D1A244B0}"/>
            </a:ext>
          </a:extLst>
        </p:cNvPr>
        <p:cNvGrpSpPr/>
        <p:nvPr/>
      </p:nvGrpSpPr>
      <p:grpSpPr>
        <a:xfrm>
          <a:off x="0" y="0"/>
          <a:ext cx="0" cy="0"/>
          <a:chOff x="0" y="0"/>
          <a:chExt cx="0" cy="0"/>
        </a:xfrm>
      </p:grpSpPr>
      <p:pic>
        <p:nvPicPr>
          <p:cNvPr id="7" name="Bildobjekt 6" descr="Två personer med pratbubblor">
            <a:extLst>
              <a:ext uri="{FF2B5EF4-FFF2-40B4-BE49-F238E27FC236}">
                <a16:creationId xmlns:a16="http://schemas.microsoft.com/office/drawing/2014/main" id="{DE12D033-D1A2-6E75-D5FD-AC8A55703A1F}"/>
              </a:ext>
            </a:extLst>
          </p:cNvPr>
          <p:cNvPicPr>
            <a:picLocks noChangeAspect="1"/>
          </p:cNvPicPr>
          <p:nvPr/>
        </p:nvPicPr>
        <p:blipFill rotWithShape="1">
          <a:blip r:embed="rId2">
            <a:alphaModFix amt="7000"/>
            <a:extLst>
              <a:ext uri="{28A0092B-C50C-407E-A947-70E740481C1C}">
                <a14:useLocalDpi xmlns:a14="http://schemas.microsoft.com/office/drawing/2010/main" val="0"/>
              </a:ext>
            </a:extLst>
          </a:blip>
          <a:srcRect r="7689"/>
          <a:stretch/>
        </p:blipFill>
        <p:spPr>
          <a:xfrm>
            <a:off x="6258036" y="0"/>
            <a:ext cx="4641879" cy="6858000"/>
          </a:xfrm>
          <a:prstGeom prst="rect">
            <a:avLst/>
          </a:prstGeom>
          <a:ln>
            <a:noFill/>
          </a:ln>
        </p:spPr>
      </p:pic>
      <p:sp>
        <p:nvSpPr>
          <p:cNvPr id="2" name="Rubrik 1">
            <a:extLst>
              <a:ext uri="{FF2B5EF4-FFF2-40B4-BE49-F238E27FC236}">
                <a16:creationId xmlns:a16="http://schemas.microsoft.com/office/drawing/2014/main" id="{CAC32744-EF06-C019-5BCA-D941E4FCB043}"/>
              </a:ext>
            </a:extLst>
          </p:cNvPr>
          <p:cNvSpPr>
            <a:spLocks noGrp="1"/>
          </p:cNvSpPr>
          <p:nvPr>
            <p:ph type="title"/>
          </p:nvPr>
        </p:nvSpPr>
        <p:spPr/>
        <p:txBody>
          <a:bodyPr/>
          <a:lstStyle/>
          <a:p>
            <a:r>
              <a:rPr lang="sv-SE" b="1" dirty="0"/>
              <a:t>Rutiner</a:t>
            </a:r>
          </a:p>
        </p:txBody>
      </p:sp>
      <p:sp>
        <p:nvSpPr>
          <p:cNvPr id="3" name="Platshållare för innehåll 2">
            <a:extLst>
              <a:ext uri="{FF2B5EF4-FFF2-40B4-BE49-F238E27FC236}">
                <a16:creationId xmlns:a16="http://schemas.microsoft.com/office/drawing/2014/main" id="{9885F314-7227-D24D-4E01-9F9B120EA43D}"/>
              </a:ext>
            </a:extLst>
          </p:cNvPr>
          <p:cNvSpPr>
            <a:spLocks noGrp="1"/>
          </p:cNvSpPr>
          <p:nvPr>
            <p:ph idx="1"/>
          </p:nvPr>
        </p:nvSpPr>
        <p:spPr>
          <a:xfrm>
            <a:off x="838201" y="1554692"/>
            <a:ext cx="9233452" cy="4351338"/>
          </a:xfrm>
        </p:spPr>
        <p:txBody>
          <a:bodyPr>
            <a:normAutofit/>
          </a:bodyPr>
          <a:lstStyle/>
          <a:p>
            <a:endParaRPr lang="sv-SE" dirty="0">
              <a:solidFill>
                <a:srgbClr val="000000"/>
              </a:solidFill>
            </a:endParaRPr>
          </a:p>
          <a:p>
            <a:r>
              <a:rPr lang="sv-SE" dirty="0">
                <a:solidFill>
                  <a:srgbClr val="000000"/>
                </a:solidFill>
              </a:rPr>
              <a:t>Rutiner tydliggör uppdrag, ansvarsfördelning och arbetsprocesser i individens vård och behandling.</a:t>
            </a:r>
          </a:p>
          <a:p>
            <a:r>
              <a:rPr lang="sv-SE" dirty="0">
                <a:solidFill>
                  <a:srgbClr val="000000"/>
                </a:solidFill>
              </a:rPr>
              <a:t>Ett återkommande förbättringsområde är bristande efterlevnad av rutiner i synnerhet vid SVU, Mina Planer och deltagande i SIP-möten.</a:t>
            </a:r>
          </a:p>
          <a:p>
            <a:r>
              <a:rPr lang="sv-SE" dirty="0">
                <a:solidFill>
                  <a:srgbClr val="000000"/>
                </a:solidFill>
              </a:rPr>
              <a:t>I flera verksamheter saknas tydliga rutiner för ersättare vid tillfällig frånvaro vilket är en återkommande orsak samordning.</a:t>
            </a:r>
          </a:p>
          <a:p>
            <a:r>
              <a:rPr lang="sv-SE" dirty="0">
                <a:solidFill>
                  <a:srgbClr val="000000"/>
                </a:solidFill>
              </a:rPr>
              <a:t>Verksamheter bör därför regelbundet se över sina rutiner och uppdatera vid behov samt betona vikten av de genomgående i det dagliga arbetet.</a:t>
            </a:r>
          </a:p>
          <a:p>
            <a:r>
              <a:rPr lang="sv-SE" dirty="0">
                <a:solidFill>
                  <a:srgbClr val="000000"/>
                </a:solidFill>
              </a:rPr>
              <a:t>Rutiner bör finnas gällande kommunikationen då det i vissa fall varit svårt för samverkansparter att få kontakt med varandra, vilket har lett till brist på information och uppföljning.</a:t>
            </a:r>
            <a:endParaRPr lang="sv-SE" dirty="0">
              <a:solidFill>
                <a:srgbClr val="000000"/>
              </a:solidFill>
              <a:highlight>
                <a:srgbClr val="FFFF00"/>
              </a:highlight>
            </a:endParaRPr>
          </a:p>
          <a:p>
            <a:endParaRPr lang="sv-SE" sz="1800" b="0" i="0" u="none" strike="noStrike" baseline="0" dirty="0">
              <a:solidFill>
                <a:srgbClr val="000000"/>
              </a:solidFill>
            </a:endParaRPr>
          </a:p>
        </p:txBody>
      </p:sp>
    </p:spTree>
    <p:extLst>
      <p:ext uri="{BB962C8B-B14F-4D97-AF65-F5344CB8AC3E}">
        <p14:creationId xmlns:p14="http://schemas.microsoft.com/office/powerpoint/2010/main" val="21396539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E11555-32FB-0D53-8778-A4B9C1D2DF72}"/>
            </a:ext>
          </a:extLst>
        </p:cNvPr>
        <p:cNvGrpSpPr/>
        <p:nvPr/>
      </p:nvGrpSpPr>
      <p:grpSpPr>
        <a:xfrm>
          <a:off x="0" y="0"/>
          <a:ext cx="0" cy="0"/>
          <a:chOff x="0" y="0"/>
          <a:chExt cx="0" cy="0"/>
        </a:xfrm>
      </p:grpSpPr>
      <p:pic>
        <p:nvPicPr>
          <p:cNvPr id="7" name="Bildobjekt 6" descr="Två personer med pratbubblor">
            <a:extLst>
              <a:ext uri="{FF2B5EF4-FFF2-40B4-BE49-F238E27FC236}">
                <a16:creationId xmlns:a16="http://schemas.microsoft.com/office/drawing/2014/main" id="{E864A993-681B-D6A9-27FC-C345C38B2368}"/>
              </a:ext>
            </a:extLst>
          </p:cNvPr>
          <p:cNvPicPr>
            <a:picLocks noChangeAspect="1"/>
          </p:cNvPicPr>
          <p:nvPr/>
        </p:nvPicPr>
        <p:blipFill rotWithShape="1">
          <a:blip r:embed="rId2">
            <a:alphaModFix amt="7000"/>
            <a:extLst>
              <a:ext uri="{28A0092B-C50C-407E-A947-70E740481C1C}">
                <a14:useLocalDpi xmlns:a14="http://schemas.microsoft.com/office/drawing/2010/main" val="0"/>
              </a:ext>
            </a:extLst>
          </a:blip>
          <a:srcRect r="7689"/>
          <a:stretch/>
        </p:blipFill>
        <p:spPr>
          <a:xfrm>
            <a:off x="6258036" y="0"/>
            <a:ext cx="4641879" cy="6858000"/>
          </a:xfrm>
          <a:prstGeom prst="rect">
            <a:avLst/>
          </a:prstGeom>
          <a:ln>
            <a:noFill/>
          </a:ln>
        </p:spPr>
      </p:pic>
      <p:sp>
        <p:nvSpPr>
          <p:cNvPr id="2" name="Rubrik 1">
            <a:extLst>
              <a:ext uri="{FF2B5EF4-FFF2-40B4-BE49-F238E27FC236}">
                <a16:creationId xmlns:a16="http://schemas.microsoft.com/office/drawing/2014/main" id="{391A383F-48FA-98D1-4EB7-CC06E9550747}"/>
              </a:ext>
            </a:extLst>
          </p:cNvPr>
          <p:cNvSpPr>
            <a:spLocks noGrp="1"/>
          </p:cNvSpPr>
          <p:nvPr>
            <p:ph type="title"/>
          </p:nvPr>
        </p:nvSpPr>
        <p:spPr/>
        <p:txBody>
          <a:bodyPr/>
          <a:lstStyle/>
          <a:p>
            <a:r>
              <a:rPr lang="sv-SE" b="1" dirty="0"/>
              <a:t>Samordnad individuell plan (SIP)</a:t>
            </a:r>
          </a:p>
        </p:txBody>
      </p:sp>
      <p:sp>
        <p:nvSpPr>
          <p:cNvPr id="3" name="Platshållare för innehåll 2">
            <a:extLst>
              <a:ext uri="{FF2B5EF4-FFF2-40B4-BE49-F238E27FC236}">
                <a16:creationId xmlns:a16="http://schemas.microsoft.com/office/drawing/2014/main" id="{C4D4181D-2D7C-1B25-4127-F5D140B149DE}"/>
              </a:ext>
            </a:extLst>
          </p:cNvPr>
          <p:cNvSpPr>
            <a:spLocks noGrp="1"/>
          </p:cNvSpPr>
          <p:nvPr>
            <p:ph idx="1"/>
          </p:nvPr>
        </p:nvSpPr>
        <p:spPr/>
        <p:txBody>
          <a:bodyPr>
            <a:normAutofit/>
          </a:bodyPr>
          <a:lstStyle/>
          <a:p>
            <a:r>
              <a:rPr lang="sv-SE" dirty="0"/>
              <a:t>Ett flertal av de identifierade bristerna avser SIP-möten där överenskommen närvaro har uteblivit, vilket har medfört fördröjning i individens fortsatta vård och behandling. </a:t>
            </a:r>
          </a:p>
          <a:p>
            <a:r>
              <a:rPr lang="sv-SE" dirty="0"/>
              <a:t>Ytterligare brister har identifierats avseende obesvarade SIP-kallelser i Mina planer, vilket har bidragit till att möten har uteblivit eller förskjutits. Rutiner för kallelser och bevakning i Mina planer behöver förbättras för att säkerställa kontinuitet och samordning i ärenden.</a:t>
            </a:r>
          </a:p>
          <a:p>
            <a:r>
              <a:rPr lang="sv-SE" dirty="0"/>
              <a:t>Vissa parter har bedömt att SIP inte behövts, vilket har lett till att möten inte initierats förrän detta har påtalats av den andra parten då det strider mot gällande överenskommelser.</a:t>
            </a:r>
          </a:p>
          <a:p>
            <a:r>
              <a:rPr lang="sv-SE" b="0" i="0" u="none" strike="noStrike" baseline="0" dirty="0">
                <a:solidFill>
                  <a:srgbClr val="000000"/>
                </a:solidFill>
              </a:rPr>
              <a:t>Ansvarsförskjutning och brister i planering samt verkställande under SIP-möten påverkar individen negativt och motverkar samverkan mellan kommun och region.</a:t>
            </a:r>
          </a:p>
          <a:p>
            <a:pPr marL="0" indent="0">
              <a:buNone/>
            </a:pPr>
            <a:endParaRPr lang="sv-SE" dirty="0">
              <a:solidFill>
                <a:srgbClr val="000000"/>
              </a:solidFill>
            </a:endParaRPr>
          </a:p>
        </p:txBody>
      </p:sp>
    </p:spTree>
    <p:extLst>
      <p:ext uri="{BB962C8B-B14F-4D97-AF65-F5344CB8AC3E}">
        <p14:creationId xmlns:p14="http://schemas.microsoft.com/office/powerpoint/2010/main" val="232141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b2ba3d5-ae7e-4872-ab6d-f5dc97d22469">
      <Value>3</Value>
    </TaxCatchAll>
    <g1656f42af3a438d9db0edcc912e91a7 xmlns="9d330d53-2165-4f85-94db-103f1cffbe12">
      <Terms xmlns="http://schemas.microsoft.com/office/infopath/2007/PartnerControls"/>
    </g1656f42af3a438d9db0edcc912e91a7>
    <SharedWithUsers xmlns="d84c9b22-4b2b-411e-a158-334ee370a1ea">
      <UserInfo>
        <DisplayName/>
        <AccountId xsi:nil="true"/>
        <AccountType/>
      </UserInfo>
    </SharedWithUsers>
    <lcf76f155ced4ddcb4097134ff3c332f xmlns="9d330d53-2165-4f85-94db-103f1cffbe12">
      <Terms xmlns="http://schemas.microsoft.com/office/infopath/2007/PartnerControls"/>
    </lcf76f155ced4ddcb4097134ff3c332f>
    <Sk_x00e4_ltillbeslutet xmlns="9d330d53-2165-4f85-94db-103f1cffbe1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211A6F6954133344BB67F3759E3BC4D2" ma:contentTypeVersion="18" ma:contentTypeDescription="Skapa ett nytt dokument." ma:contentTypeScope="" ma:versionID="cec0e26ac3192ca644a7f08dabc51516">
  <xsd:schema xmlns:xsd="http://www.w3.org/2001/XMLSchema" xmlns:xs="http://www.w3.org/2001/XMLSchema" xmlns:p="http://schemas.microsoft.com/office/2006/metadata/properties" xmlns:ns2="9d330d53-2165-4f85-94db-103f1cffbe12" xmlns:ns3="7b2ba3d5-ae7e-4872-ab6d-f5dc97d22469" xmlns:ns4="d84c9b22-4b2b-411e-a158-334ee370a1ea" targetNamespace="http://schemas.microsoft.com/office/2006/metadata/properties" ma:root="true" ma:fieldsID="61fcfb5818182b90eb59c3cf83edc104" ns2:_="" ns3:_="" ns4:_="">
    <xsd:import namespace="9d330d53-2165-4f85-94db-103f1cffbe12"/>
    <xsd:import namespace="7b2ba3d5-ae7e-4872-ab6d-f5dc97d22469"/>
    <xsd:import namespace="d84c9b22-4b2b-411e-a158-334ee370a1e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g1656f42af3a438d9db0edcc912e91a7" minOccurs="0"/>
                <xsd:element ref="ns3:TaxCatchAll" minOccurs="0"/>
                <xsd:element ref="ns4:SharedWithUsers" minOccurs="0"/>
                <xsd:element ref="ns4:SharedWithDetails" minOccurs="0"/>
                <xsd:element ref="ns2:MediaServiceDateTaken" minOccurs="0"/>
                <xsd:element ref="ns2:MediaLengthInSeconds" minOccurs="0"/>
                <xsd:element ref="ns2:MediaServiceObjectDetectorVersions" minOccurs="0"/>
                <xsd:element ref="ns2:MediaServiceSearchProperties" minOccurs="0"/>
                <xsd:element ref="ns2:MediaServiceGenerationTime" minOccurs="0"/>
                <xsd:element ref="ns2:MediaServiceEventHashCode" minOccurs="0"/>
                <xsd:element ref="ns2:lcf76f155ced4ddcb4097134ff3c332f" minOccurs="0"/>
                <xsd:element ref="ns2:Sk_x00e4_ltillbeslute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330d53-2165-4f85-94db-103f1cffbe1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g1656f42af3a438d9db0edcc912e91a7" ma:index="13" nillable="true" ma:taxonomy="true" ma:internalName="g1656f42af3a438d9db0edcc912e91a7" ma:taxonomyFieldName="metadata" ma:displayName="metadata" ma:default="" ma:fieldId="{01656f42-af3a-438d-9db0-edcc912e91a7}" ma:sspId="754130b2-2ff3-49ba-9a00-32ff45e7998b" ma:termSetId="4e41cc5e-6096-47a8-8740-a27153f0431a" ma:anchorId="6e078c27-ea07-4823-a84d-df64fd1f2579"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lcf76f155ced4ddcb4097134ff3c332f" ma:index="24" nillable="true" ma:taxonomy="true" ma:internalName="lcf76f155ced4ddcb4097134ff3c332f" ma:taxonomyFieldName="MediaServiceImageTags" ma:displayName="Bildmarkeringar" ma:readOnly="false" ma:fieldId="{5cf76f15-5ced-4ddc-b409-7134ff3c332f}" ma:taxonomyMulti="true" ma:sspId="754130b2-2ff3-49ba-9a00-32ff45e7998b" ma:termSetId="09814cd3-568e-fe90-9814-8d621ff8fb84" ma:anchorId="fba54fb3-c3e1-fe81-a776-ca4b69148c4d" ma:open="true" ma:isKeyword="false">
      <xsd:complexType>
        <xsd:sequence>
          <xsd:element ref="pc:Terms" minOccurs="0" maxOccurs="1"/>
        </xsd:sequence>
      </xsd:complexType>
    </xsd:element>
    <xsd:element name="Sk_x00e4_ltillbeslutet" ma:index="25" nillable="true" ma:displayName="Skäl till beslutet" ma:format="Dropdown" ma:internalName="Sk_x00e4_ltillbeslutet">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b2ba3d5-ae7e-4872-ab6d-f5dc97d2246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e0f79109-a3f8-4002-acfb-db13fe765c91}" ma:internalName="TaxCatchAll" ma:showField="CatchAllData" ma:web="d84c9b22-4b2b-411e-a158-334ee370a1e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84c9b22-4b2b-411e-a158-334ee370a1ea" elementFormDefault="qualified">
    <xsd:import namespace="http://schemas.microsoft.com/office/2006/documentManagement/types"/>
    <xsd:import namespace="http://schemas.microsoft.com/office/infopath/2007/PartnerControls"/>
    <xsd:element name="SharedWithUsers" ma:index="15"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A17FC2C-900A-494E-8652-8092656DF470}">
  <ds:schemaRefs>
    <ds:schemaRef ds:uri="http://schemas.microsoft.com/office/2006/metadata/properties"/>
    <ds:schemaRef ds:uri="http://schemas.microsoft.com/office/2006/documentManagement/types"/>
    <ds:schemaRef ds:uri="http://purl.org/dc/elements/1.1/"/>
    <ds:schemaRef ds:uri="http://schemas.microsoft.com/office/infopath/2007/PartnerControls"/>
    <ds:schemaRef ds:uri="http://purl.org/dc/dcmitype/"/>
    <ds:schemaRef ds:uri="http://schemas.openxmlformats.org/package/2006/metadata/core-properties"/>
    <ds:schemaRef ds:uri="d84c9b22-4b2b-411e-a158-334ee370a1ea"/>
    <ds:schemaRef ds:uri="http://purl.org/dc/terms/"/>
    <ds:schemaRef ds:uri="7b2ba3d5-ae7e-4872-ab6d-f5dc97d22469"/>
    <ds:schemaRef ds:uri="9d330d53-2165-4f85-94db-103f1cffbe12"/>
    <ds:schemaRef ds:uri="http://www.w3.org/XML/1998/namespace"/>
  </ds:schemaRefs>
</ds:datastoreItem>
</file>

<file path=customXml/itemProps2.xml><?xml version="1.0" encoding="utf-8"?>
<ds:datastoreItem xmlns:ds="http://schemas.openxmlformats.org/officeDocument/2006/customXml" ds:itemID="{D8AD45A7-86FA-4DF0-9DE9-6AC66E571C92}">
  <ds:schemaRefs>
    <ds:schemaRef ds:uri="http://schemas.microsoft.com/sharepoint/v3/contenttype/forms"/>
  </ds:schemaRefs>
</ds:datastoreItem>
</file>

<file path=customXml/itemProps3.xml><?xml version="1.0" encoding="utf-8"?>
<ds:datastoreItem xmlns:ds="http://schemas.openxmlformats.org/officeDocument/2006/customXml" ds:itemID="{9244BF37-21DC-47E1-BE73-7F7D5D251105}">
  <ds:schemaRefs>
    <ds:schemaRef ds:uri="7b2ba3d5-ae7e-4872-ab6d-f5dc97d22469"/>
    <ds:schemaRef ds:uri="9d330d53-2165-4f85-94db-103f1cffbe12"/>
    <ds:schemaRef ds:uri="d84c9b22-4b2b-411e-a158-334ee370a1e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538</TotalTime>
  <Words>1372</Words>
  <Application>Microsoft Office PowerPoint</Application>
  <PresentationFormat>Bredbild</PresentationFormat>
  <Paragraphs>71</Paragraphs>
  <Slides>12</Slides>
  <Notes>2</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12</vt:i4>
      </vt:variant>
    </vt:vector>
  </HeadingPairs>
  <TitlesOfParts>
    <vt:vector size="18" baseType="lpstr">
      <vt:lpstr>Aptos</vt:lpstr>
      <vt:lpstr>Arial</vt:lpstr>
      <vt:lpstr>Calibri</vt:lpstr>
      <vt:lpstr>Calibri Light</vt:lpstr>
      <vt:lpstr>Cambria</vt:lpstr>
      <vt:lpstr>Office Theme</vt:lpstr>
      <vt:lpstr>Brister i samverkan 2025</vt:lpstr>
      <vt:lpstr>Brister i samverkan</vt:lpstr>
      <vt:lpstr>Brister i samverkan</vt:lpstr>
      <vt:lpstr>Brister i samverkan via e-tjänst</vt:lpstr>
      <vt:lpstr>Arbetsgrupp och rapporten</vt:lpstr>
      <vt:lpstr>Bakomliggande orsaker</vt:lpstr>
      <vt:lpstr>Kommunikation</vt:lpstr>
      <vt:lpstr>Rutiner</vt:lpstr>
      <vt:lpstr>Samordnad individuell plan (SIP)</vt:lpstr>
      <vt:lpstr>Öppna frågor för dialog</vt:lpstr>
      <vt:lpstr>Arbetsgruppens rekommendationer</vt:lpstr>
      <vt:lpstr>Tack för visat intresse!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Åkerman</dc:creator>
  <cp:lastModifiedBy>Bergström David - SOF</cp:lastModifiedBy>
  <cp:revision>11</cp:revision>
  <cp:lastPrinted>2025-10-14T06:51:01Z</cp:lastPrinted>
  <dcterms:created xsi:type="dcterms:W3CDTF">2021-04-30T08:56:31Z</dcterms:created>
  <dcterms:modified xsi:type="dcterms:W3CDTF">2026-03-12T11:48:33Z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0bc4404-d96b-4544-9544-a30b749faca9_Enabled">
    <vt:lpwstr>True</vt:lpwstr>
  </property>
  <property fmtid="{D5CDD505-2E9C-101B-9397-08002B2CF9AE}" pid="3" name="MSIP_Label_f0bc4404-d96b-4544-9544-a30b749faca9_SiteId">
    <vt:lpwstr>176bdcf0-2ce3-4610-962a-d59c1f5ce9f6</vt:lpwstr>
  </property>
  <property fmtid="{D5CDD505-2E9C-101B-9397-08002B2CF9AE}" pid="4" name="MSIP_Label_f0bc4404-d96b-4544-9544-a30b749faca9_Owner">
    <vt:lpwstr>marcus.a.gustafsson@ica.se</vt:lpwstr>
  </property>
  <property fmtid="{D5CDD505-2E9C-101B-9397-08002B2CF9AE}" pid="5" name="MSIP_Label_f0bc4404-d96b-4544-9544-a30b749faca9_SetDate">
    <vt:lpwstr>2021-04-30T09:14:44.2075306Z</vt:lpwstr>
  </property>
  <property fmtid="{D5CDD505-2E9C-101B-9397-08002B2CF9AE}" pid="6" name="MSIP_Label_f0bc4404-d96b-4544-9544-a30b749faca9_Name">
    <vt:lpwstr>S3 (Intra-company)</vt:lpwstr>
  </property>
  <property fmtid="{D5CDD505-2E9C-101B-9397-08002B2CF9AE}" pid="7" name="MSIP_Label_f0bc4404-d96b-4544-9544-a30b749faca9_Application">
    <vt:lpwstr>Microsoft Azure Information Protection</vt:lpwstr>
  </property>
  <property fmtid="{D5CDD505-2E9C-101B-9397-08002B2CF9AE}" pid="8" name="MSIP_Label_f0bc4404-d96b-4544-9544-a30b749faca9_ActionId">
    <vt:lpwstr>337337e9-1625-4dfd-9aed-7323c15f1524</vt:lpwstr>
  </property>
  <property fmtid="{D5CDD505-2E9C-101B-9397-08002B2CF9AE}" pid="9" name="MSIP_Label_f0bc4404-d96b-4544-9544-a30b749faca9_Extended_MSFT_Method">
    <vt:lpwstr>Automatic</vt:lpwstr>
  </property>
  <property fmtid="{D5CDD505-2E9C-101B-9397-08002B2CF9AE}" pid="10" name="Sensitivity">
    <vt:lpwstr>S3 (Intra-company)</vt:lpwstr>
  </property>
  <property fmtid="{D5CDD505-2E9C-101B-9397-08002B2CF9AE}" pid="11" name="ContentTypeId">
    <vt:lpwstr>0x010100211A6F6954133344BB67F3759E3BC4D2</vt:lpwstr>
  </property>
  <property fmtid="{D5CDD505-2E9C-101B-9397-08002B2CF9AE}" pid="12" name="DWDivisions">
    <vt:lpwstr>3;#Socialförvaltningen|22ddddca-241d-40fc-b61e-70ff9071dfb3</vt:lpwstr>
  </property>
  <property fmtid="{D5CDD505-2E9C-101B-9397-08002B2CF9AE}" pid="13" name="DWTaxonomyDocumentType">
    <vt:lpwstr/>
  </property>
  <property fmtid="{D5CDD505-2E9C-101B-9397-08002B2CF9AE}" pid="14" name="xd_ProgID">
    <vt:lpwstr/>
  </property>
  <property fmtid="{D5CDD505-2E9C-101B-9397-08002B2CF9AE}" pid="15" name="ComplianceAssetId">
    <vt:lpwstr/>
  </property>
  <property fmtid="{D5CDD505-2E9C-101B-9397-08002B2CF9AE}" pid="16" name="TemplateUrl">
    <vt:lpwstr/>
  </property>
  <property fmtid="{D5CDD505-2E9C-101B-9397-08002B2CF9AE}" pid="17" name="_ExtendedDescription">
    <vt:lpwstr/>
  </property>
  <property fmtid="{D5CDD505-2E9C-101B-9397-08002B2CF9AE}" pid="18" name="TriggerFlowInfo">
    <vt:lpwstr/>
  </property>
  <property fmtid="{D5CDD505-2E9C-101B-9397-08002B2CF9AE}" pid="19" name="xd_Signature">
    <vt:bool>false</vt:bool>
  </property>
  <property fmtid="{D5CDD505-2E9C-101B-9397-08002B2CF9AE}" pid="20" name="f1aee8533cf548f1ae3f00b1ba124e03">
    <vt:lpwstr>Socialförvaltningen|22ddddca-241d-40fc-b61e-70ff9071dfb3</vt:lpwstr>
  </property>
  <property fmtid="{D5CDD505-2E9C-101B-9397-08002B2CF9AE}" pid="21" name="metadata">
    <vt:lpwstr/>
  </property>
  <property fmtid="{D5CDD505-2E9C-101B-9397-08002B2CF9AE}" pid="22" name="MediaServiceImageTags">
    <vt:lpwstr/>
  </property>
  <property fmtid="{D5CDD505-2E9C-101B-9397-08002B2CF9AE}" pid="23" name="b89223313b284f2a879bf9c1e2dff829">
    <vt:lpwstr/>
  </property>
</Properties>
</file>