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68" r:id="rId4"/>
    <p:sldMasterId id="2147484233" r:id="rId5"/>
    <p:sldMasterId id="2147484248" r:id="rId6"/>
    <p:sldMasterId id="2147484261" r:id="rId7"/>
    <p:sldMasterId id="2147484274" r:id="rId8"/>
    <p:sldMasterId id="2147484287" r:id="rId9"/>
    <p:sldMasterId id="2147484300" r:id="rId10"/>
    <p:sldMasterId id="2147484329" r:id="rId11"/>
    <p:sldMasterId id="2147484342" r:id="rId12"/>
  </p:sldMasterIdLst>
  <p:notesMasterIdLst>
    <p:notesMasterId r:id="rId14"/>
  </p:notesMasterIdLst>
  <p:handoutMasterIdLst>
    <p:handoutMasterId r:id="rId15"/>
  </p:handoutMasterIdLst>
  <p:sldIdLst>
    <p:sldId id="2147473230" r:id="rId13"/>
  </p:sldIdLst>
  <p:sldSz cx="12192000" cy="6858000"/>
  <p:notesSz cx="6797675" cy="9928225"/>
  <p:embeddedFontLst>
    <p:embeddedFont>
      <p:font typeface="Helsingborg Sans" pitchFamily="2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200"/>
    <a:srgbClr val="FCB000"/>
    <a:srgbClr val="00C3B4"/>
    <a:srgbClr val="EBE8E1"/>
    <a:srgbClr val="F6F4F0"/>
    <a:srgbClr val="FFEEF3"/>
    <a:srgbClr val="FEFAD3"/>
    <a:srgbClr val="FCF5A7"/>
    <a:srgbClr val="DFECF8"/>
    <a:srgbClr val="FF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57" autoAdjust="0"/>
  </p:normalViewPr>
  <p:slideViewPr>
    <p:cSldViewPr snapToGrid="0">
      <p:cViewPr varScale="1">
        <p:scale>
          <a:sx n="76" d="100"/>
          <a:sy n="76" d="100"/>
        </p:scale>
        <p:origin x="3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Master" Target="slideMasters/slideMaster7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A907-EAA3-4700-AB73-3FDE7AD6B0F1}" type="datetimeFigureOut">
              <a:rPr lang="sv-SE" smtClean="0"/>
              <a:t>2026-01-23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34E5F-C909-488A-9CE0-60DFFFFC8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9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CDDA-ECDF-441D-AA30-F627962CB67D}" type="datetimeFigureOut">
              <a:rPr lang="sv-SE" smtClean="0"/>
              <a:t>2026-01-23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5D1D-61DE-406F-8114-F47C63AA3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85D1D-61DE-406F-8114-F47C63AA312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7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C03C412-E5E0-E79A-BF43-C55DA58A8547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2961000"/>
            <a:ext cx="936000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6417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41CD61-46B5-4EC0-6372-56E0193FDFFA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48309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46136"/>
            <a:ext cx="9144000" cy="2269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Helsingborg Sans" pitchFamily="2" charset="77"/>
                <a:ea typeface="Roboto Light" panose="02000000000000000000" pitchFamily="2" charset="0"/>
                <a:cs typeface="Helsingborg Sans" pitchFamily="2" charset="77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60843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657226"/>
            <a:ext cx="4512296" cy="2771774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D209402-0BA7-B4F5-9D7F-6489CEEE3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813" y="3992547"/>
            <a:ext cx="4969575" cy="2208227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A491AC19-DF60-9037-96EA-C3C88074E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8388" y="651751"/>
            <a:ext cx="5904798" cy="333532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56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7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415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1255813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2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3890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3933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6DB0430-C350-F4BF-50DF-D0544F3BD3FB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2731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med centrera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27123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5539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5043B457-52D4-43D2-5F6D-071B72F54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051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93D3E2-3E2E-2A1C-24C9-5911C5BDCEBE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1153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7BC12F-692E-C6EC-7ED9-B6552DA150D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887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A6B11-3553-C317-26FC-B375D540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BFE72F-1D13-70E2-3A3B-FC9F4B50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8A7DCD-6739-A78A-066D-EC33EBB3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45DD-1AF6-B343-A293-FBEE5F2DE184}" type="datetimeFigureOut">
              <a:rPr lang="sv-SE" smtClean="0"/>
              <a:t>2026-01-23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69363-FAF3-B65B-559F-325E2883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3C5F7F-4E2F-508E-994D-0112ADD2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A6E1-9E9E-DC4B-BE5F-130CDB18A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79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nehåll 2 kolumner (jämförelse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B46E42BB-B57B-4777-8843-87E60759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502920"/>
            <a:ext cx="9902952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Exempel på sidfotstext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872132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7" y="2510632"/>
            <a:ext cx="4872133" cy="3684588"/>
          </a:xfrm>
        </p:spPr>
        <p:txBody>
          <a:bodyPr rtlCol="0"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89809" y="1681163"/>
            <a:ext cx="4849909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89810" y="2505075"/>
            <a:ext cx="4872134" cy="3684588"/>
          </a:xfrm>
        </p:spPr>
        <p:txBody>
          <a:bodyPr rtlCol="0"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v-SE" noProof="0"/>
              <a:t>20XX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C8B8A27-DF03-4546-BA93-21C967D57E5C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71570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ABD02C8-03A3-8AFE-D8A0-966C11C8343F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2961000"/>
            <a:ext cx="935480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37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296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1255813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3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7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2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4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143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7EC2C2B-6B04-19F7-0998-92E1897676E1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87843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9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0FB093E-D9BE-A64C-7F32-26C182FC55C2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7475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988D454-77BB-347D-11EC-1BB11729F0D8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601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1255813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2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1255813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2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1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63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8152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2986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AC383C6-796B-F29D-7137-55C9EC0376F6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7017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6DAF0A-6B85-A239-49DF-C17884E0DEC3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96734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78BA074-6E04-C44F-8577-16A4BDF78F3C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02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8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1255813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5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0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6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3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96109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05130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6700E7-B5FD-F003-E51B-BD4DAAE8FE5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49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9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1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DF8636-0D14-752B-1CB3-627509B6191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6643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B78850D-C698-E80C-E050-6BCB4D42A610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2961000"/>
            <a:ext cx="935097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49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296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1255813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6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9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3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07332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1715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C6CBC3-7981-30B4-E74B-B4C9AC8C1098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4265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0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64E026E-AB14-1166-1496-592AC4FC6B98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53540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6DF855-C6D6-E391-B1B8-76CB196ECFE6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2961000"/>
            <a:ext cx="935027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10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296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4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1255813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2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6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6185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6482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1B079B-828A-3AED-E40C-7D9A72D76A13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5635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6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29160D-1D43-669D-96CC-93628242BAB0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2410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8B292A0-02B3-063C-95DB-F1C5C28C76D5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2961000"/>
            <a:ext cx="934994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02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296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1255813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5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2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210019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13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07251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1396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6DB0430-C350-F4BF-50DF-D0544F3BD3FB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6697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93D3E2-3E2E-2A1C-24C9-5911C5BDCEBE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837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988D454-77BB-347D-11EC-1BB11729F0D8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94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orient="horz" pos="186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1255813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2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96115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3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ikoner för att lägga till innehåll</a:t>
            </a:r>
          </a:p>
          <a:p>
            <a:pPr lvl="1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9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7396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34732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AC383C6-796B-F29D-7137-55C9EC0376F6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54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6DAF0A-6B85-A239-49DF-C17884E0DEC3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4688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8B292A0-02B3-063C-95DB-F1C5C28C76D5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75" y="2961000"/>
            <a:ext cx="934994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38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orient="horz" pos="18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633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313" r:id="rId13"/>
    <p:sldLayoutId id="2147484328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75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27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0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02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08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96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785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55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43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5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4F7DB48-F0F6-28F1-8725-40FF62CBF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07" y="327412"/>
            <a:ext cx="9576883" cy="400128"/>
          </a:xfrm>
        </p:spPr>
        <p:txBody>
          <a:bodyPr wrap="square" anchor="b">
            <a:normAutofit/>
          </a:bodyPr>
          <a:lstStyle/>
          <a:p>
            <a:r>
              <a:rPr lang="sv-SE" sz="2700" dirty="0">
                <a:latin typeface="Helsingborg Sans" pitchFamily="2" charset="0"/>
              </a:rPr>
              <a:t>Aktiviteter för likvärdig samverkan med omvärlden</a:t>
            </a:r>
            <a:endParaRPr lang="sv-SE" dirty="0">
              <a:latin typeface="Helsingborg Sans" pitchFamily="2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BC75AA6-2EB3-24D3-9B54-BEB7423093DB}"/>
              </a:ext>
            </a:extLst>
          </p:cNvPr>
          <p:cNvSpPr txBox="1"/>
          <p:nvPr/>
        </p:nvSpPr>
        <p:spPr>
          <a:xfrm>
            <a:off x="354104" y="4487304"/>
            <a:ext cx="2366790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Förskoleklass</a:t>
            </a:r>
          </a:p>
          <a:p>
            <a:pPr marL="285750" marR="0" lvl="0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30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Helsingborg Sans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98438" marR="0" lvl="0" indent="-1984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Leka yrken</a:t>
            </a:r>
          </a:p>
          <a:p>
            <a:pPr marL="198438" marR="0" lvl="0" indent="-1984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Skriva och rita om yrke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30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8485E5-795F-B3DD-F967-6F0623EE98FC}"/>
              </a:ext>
            </a:extLst>
          </p:cNvPr>
          <p:cNvSpPr txBox="1"/>
          <p:nvPr/>
        </p:nvSpPr>
        <p:spPr>
          <a:xfrm>
            <a:off x="198306" y="1083867"/>
            <a:ext cx="4848008" cy="2267287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Studiebesök på exempelvis: Fredriksdal, Miljöverkstaden, NSR,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Dunkers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kulturhus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Arbete med yrken i närområdet 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Yrkes/arbetslivs- tema exempelvis besök av föräldrar eller yrkespersoner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Externa aktörer exempelvis Swedbank,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Framtidsfrön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eller Ung företagsamhet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30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Helsingborg Sans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Årskurs 1 -3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351260-FAC3-1263-2FD4-BE6CF89A986B}"/>
              </a:ext>
            </a:extLst>
          </p:cNvPr>
          <p:cNvSpPr txBox="1"/>
          <p:nvPr/>
        </p:nvSpPr>
        <p:spPr>
          <a:xfrm>
            <a:off x="4236017" y="4256520"/>
            <a:ext cx="576337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Årskurs 4 -6</a:t>
            </a:r>
          </a:p>
          <a:p>
            <a:pPr marL="285750" marR="0" lvl="0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30000" noProof="0" dirty="0">
              <a:ln>
                <a:noFill/>
              </a:ln>
              <a:solidFill>
                <a:srgbClr val="8D9AAE"/>
              </a:solidFill>
              <a:effectLst/>
              <a:uLnTx/>
              <a:uFillTx/>
              <a:latin typeface="Helsingborg Sans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98120" marR="0" lvl="0" indent="-19812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Yrkes/arbetslivs- tema exempelvis besök av föräldrar eller yrkespersoner</a:t>
            </a:r>
          </a:p>
          <a:p>
            <a:pPr marL="198120" marR="0" lvl="0" indent="-19812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Studiebesök på exempelvis NSVA,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Öresundskraft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eller Brandorama</a:t>
            </a:r>
          </a:p>
          <a:p>
            <a:pPr marL="198120" marR="0" lvl="0" indent="-19812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SKAL- samarbete med matchat företag</a:t>
            </a:r>
          </a:p>
          <a:p>
            <a:pPr marL="198120" marR="0" lvl="0" indent="-19812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Besök Yrkesprogrammen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Externa aktörer exempelvis Swedbank,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Framtidsfrön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eller Ung Företagsamhet</a:t>
            </a:r>
          </a:p>
          <a:p>
            <a:pPr marL="198120" marR="0" lvl="0" indent="-19812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1" i="0" u="none" strike="noStrike" kern="1200" cap="none" spc="0" normalizeH="0" baseline="30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D9351B5-DF1E-7A83-C632-38E4263EB74D}"/>
              </a:ext>
            </a:extLst>
          </p:cNvPr>
          <p:cNvSpPr txBox="1"/>
          <p:nvPr/>
        </p:nvSpPr>
        <p:spPr>
          <a:xfrm>
            <a:off x="5831747" y="734429"/>
            <a:ext cx="5553702" cy="263661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-25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Roboto"/>
              <a:ea typeface="Calibri"/>
              <a:cs typeface="Calibri"/>
            </a:endParaRP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Digital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WorkWalk</a:t>
            </a:r>
            <a:endParaRPr kumimoji="0" lang="sv-SE" sz="2400" b="0" i="0" u="none" strike="noStrike" kern="1200" cap="none" spc="0" normalizeH="0" baseline="3000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Helsingborg Sans" pitchFamily="2" charset="0"/>
              <a:ea typeface="Roboto Light"/>
              <a:cs typeface="Roboto Light"/>
            </a:endParaRP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Inför skollovspraktik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Prao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</a:t>
            </a: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åk 8 och 9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(gemensamt före under efter material) 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Yrkes/arbetslivstema exempelvis besök av föräldrar eller yrkespersoner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Yrkesmässa </a:t>
            </a:r>
          </a:p>
          <a:p>
            <a:pPr marL="180975" marR="0" lvl="0" indent="-18097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Externa aktörer exempelvis E-kampen, Mentor </a:t>
            </a:r>
            <a:r>
              <a:rPr kumimoji="0" lang="sv-SE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Inspo</a:t>
            </a:r>
            <a:r>
              <a:rPr kumimoji="0" lang="sv-SE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 , Ung Omsorg eller Smart matte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</a:rPr>
              <a:t>		                </a:t>
            </a:r>
            <a:r>
              <a:rPr kumimoji="0" lang="sv-SE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Helsingborg Sans" pitchFamily="2" charset="0"/>
                <a:ea typeface="Roboto Light"/>
                <a:cs typeface="Roboto Light"/>
              </a:rPr>
              <a:t>Årskurs 7 -9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F3660"/>
              </a:solidFill>
              <a:effectLst/>
              <a:uLnTx/>
              <a:uFillTx/>
              <a:latin typeface="Helsingborg Sans" pitchFamily="2" charset="0"/>
              <a:ea typeface="Calibri"/>
              <a:cs typeface="Calibri"/>
            </a:endParaRPr>
          </a:p>
        </p:txBody>
      </p:sp>
      <p:cxnSp>
        <p:nvCxnSpPr>
          <p:cNvPr id="12" name="Rak pilkoppling 11" descr="En horisontell tidslinje.">
            <a:extLst>
              <a:ext uri="{FF2B5EF4-FFF2-40B4-BE49-F238E27FC236}">
                <a16:creationId xmlns:a16="http://schemas.microsoft.com/office/drawing/2014/main" id="{804CFE89-5FA8-F69D-EFE7-E28AF604D3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354104" y="3866347"/>
            <a:ext cx="10258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Rak koppling 14" descr="Första anhalt på en tidslinje.">
            <a:extLst>
              <a:ext uri="{FF2B5EF4-FFF2-40B4-BE49-F238E27FC236}">
                <a16:creationId xmlns:a16="http://schemas.microsoft.com/office/drawing/2014/main" id="{48F03B4C-9593-46BB-EB9C-C9082E59F740}"/>
              </a:ext>
            </a:extLst>
          </p:cNvPr>
          <p:cNvCxnSpPr>
            <a:cxnSpLocks/>
          </p:cNvCxnSpPr>
          <p:nvPr/>
        </p:nvCxnSpPr>
        <p:spPr>
          <a:xfrm>
            <a:off x="2298793" y="3560096"/>
            <a:ext cx="0" cy="495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ak koppling 4" descr="Anhalt på tidslinjen.">
            <a:extLst>
              <a:ext uri="{FF2B5EF4-FFF2-40B4-BE49-F238E27FC236}">
                <a16:creationId xmlns:a16="http://schemas.microsoft.com/office/drawing/2014/main" id="{C8395E1F-D23B-F9E8-1D81-B8CC7AFE633B}"/>
              </a:ext>
            </a:extLst>
          </p:cNvPr>
          <p:cNvCxnSpPr>
            <a:cxnSpLocks/>
          </p:cNvCxnSpPr>
          <p:nvPr/>
        </p:nvCxnSpPr>
        <p:spPr>
          <a:xfrm>
            <a:off x="4502197" y="3605634"/>
            <a:ext cx="0" cy="495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Rak koppling 17" descr="Anhalt på tidslinjen.">
            <a:extLst>
              <a:ext uri="{FF2B5EF4-FFF2-40B4-BE49-F238E27FC236}">
                <a16:creationId xmlns:a16="http://schemas.microsoft.com/office/drawing/2014/main" id="{FD653AF3-F413-5B76-F7E1-F22859978DDB}"/>
              </a:ext>
            </a:extLst>
          </p:cNvPr>
          <p:cNvCxnSpPr>
            <a:cxnSpLocks/>
          </p:cNvCxnSpPr>
          <p:nvPr/>
        </p:nvCxnSpPr>
        <p:spPr>
          <a:xfrm>
            <a:off x="6591758" y="3519708"/>
            <a:ext cx="0" cy="5580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Rak koppling 21" descr="Anhalt på tidslinjen.">
            <a:extLst>
              <a:ext uri="{FF2B5EF4-FFF2-40B4-BE49-F238E27FC236}">
                <a16:creationId xmlns:a16="http://schemas.microsoft.com/office/drawing/2014/main" id="{DAD8F155-7ACC-A133-A609-E55286562667}"/>
              </a:ext>
            </a:extLst>
          </p:cNvPr>
          <p:cNvCxnSpPr>
            <a:cxnSpLocks/>
          </p:cNvCxnSpPr>
          <p:nvPr/>
        </p:nvCxnSpPr>
        <p:spPr>
          <a:xfrm>
            <a:off x="8608598" y="3560096"/>
            <a:ext cx="0" cy="495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8646"/>
      </p:ext>
    </p:extLst>
  </p:cSld>
  <p:clrMapOvr>
    <a:masterClrMapping/>
  </p:clrMapOvr>
</p:sld>
</file>

<file path=ppt/theme/theme1.xml><?xml version="1.0" encoding="utf-8"?>
<a:theme xmlns:a="http://schemas.openxmlformats.org/drawingml/2006/main" name="1_HBG-Helsingborgstegel">
  <a:themeElements>
    <a:clrScheme name="HBG_Tegel">
      <a:dk1>
        <a:srgbClr val="1A355C"/>
      </a:dk1>
      <a:lt1>
        <a:srgbClr val="FEFFFF"/>
      </a:lt1>
      <a:dk2>
        <a:srgbClr val="75232F"/>
      </a:dk2>
      <a:lt2>
        <a:srgbClr val="FFDBE5"/>
      </a:lt2>
      <a:accent1>
        <a:srgbClr val="DA281C"/>
      </a:accent1>
      <a:accent2>
        <a:srgbClr val="76232F"/>
      </a:accent2>
      <a:accent3>
        <a:srgbClr val="F64200"/>
      </a:accent3>
      <a:accent4>
        <a:srgbClr val="FBAF00"/>
      </a:accent4>
      <a:accent5>
        <a:srgbClr val="BA9197"/>
      </a:accent5>
      <a:accent6>
        <a:srgbClr val="EC938D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D0A8BE35-0D78-194C-BFBA-6BFC52B69E7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BG-Palsjo">
  <a:themeElements>
    <a:clrScheme name="HBG_Palsjo-2">
      <a:dk1>
        <a:srgbClr val="1A355C"/>
      </a:dk1>
      <a:lt1>
        <a:srgbClr val="FEFFFF"/>
      </a:lt1>
      <a:dk2>
        <a:srgbClr val="00833D"/>
      </a:dk2>
      <a:lt2>
        <a:srgbClr val="ECE7E1"/>
      </a:lt2>
      <a:accent1>
        <a:srgbClr val="00BFB3"/>
      </a:accent1>
      <a:accent2>
        <a:srgbClr val="0071CE"/>
      </a:accent2>
      <a:accent3>
        <a:srgbClr val="1B365D"/>
      </a:accent3>
      <a:accent4>
        <a:srgbClr val="00833C"/>
      </a:accent4>
      <a:accent5>
        <a:srgbClr val="7FC19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861659E7-1DD0-FE44-8F71-EF841F5B2422}"/>
    </a:ext>
  </a:extLst>
</a:theme>
</file>

<file path=ppt/theme/theme3.xml><?xml version="1.0" encoding="utf-8"?>
<a:theme xmlns:a="http://schemas.openxmlformats.org/drawingml/2006/main" name="3_HBG-Vintersund">
  <a:themeElements>
    <a:clrScheme name="HBG_Vintersund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0071CE"/>
      </a:accent1>
      <a:accent2>
        <a:srgbClr val="00C2B3"/>
      </a:accent2>
      <a:accent3>
        <a:srgbClr val="0F3660"/>
      </a:accent3>
      <a:accent4>
        <a:srgbClr val="7FB8E6"/>
      </a:accent4>
      <a:accent5>
        <a:srgbClr val="7FDFD9"/>
      </a:accent5>
      <a:accent6>
        <a:srgbClr val="8D9AAE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49F6D4E3-406E-C845-AEDE-A73ECF7DC068}"/>
    </a:ext>
  </a:extLst>
</a:theme>
</file>

<file path=ppt/theme/theme4.xml><?xml version="1.0" encoding="utf-8"?>
<a:theme xmlns:a="http://schemas.openxmlformats.org/drawingml/2006/main" name="4_HBG-Raps">
  <a:themeElements>
    <a:clrScheme name="HBG_Gul">
      <a:dk1>
        <a:srgbClr val="1A355C"/>
      </a:dk1>
      <a:lt1>
        <a:srgbClr val="FEFFFF"/>
      </a:lt1>
      <a:dk2>
        <a:srgbClr val="EFB323"/>
      </a:dk2>
      <a:lt2>
        <a:srgbClr val="ECE7E1"/>
      </a:lt2>
      <a:accent1>
        <a:srgbClr val="E35105"/>
      </a:accent1>
      <a:accent2>
        <a:srgbClr val="75232F"/>
      </a:accent2>
      <a:accent3>
        <a:srgbClr val="ED0000"/>
      </a:accent3>
      <a:accent4>
        <a:srgbClr val="FBAF00"/>
      </a:accent4>
      <a:accent5>
        <a:srgbClr val="BA9197"/>
      </a:accent5>
      <a:accent6>
        <a:srgbClr val="EC938D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770E2F6C-A769-3C4A-83D4-9A06265A54CB}"/>
    </a:ext>
  </a:extLst>
</a:theme>
</file>

<file path=ppt/theme/theme5.xml><?xml version="1.0" encoding="utf-8"?>
<a:theme xmlns:a="http://schemas.openxmlformats.org/drawingml/2006/main" name="5_HBG-Sommarsund">
  <a:themeElements>
    <a:clrScheme name="HBG_Sommarsund">
      <a:dk1>
        <a:srgbClr val="1A355C"/>
      </a:dk1>
      <a:lt1>
        <a:srgbClr val="FEFFFF"/>
      </a:lt1>
      <a:dk2>
        <a:srgbClr val="00C2B3"/>
      </a:dk2>
      <a:lt2>
        <a:srgbClr val="EAE7E0"/>
      </a:lt2>
      <a:accent1>
        <a:srgbClr val="008633"/>
      </a:accent1>
      <a:accent2>
        <a:srgbClr val="0074D4"/>
      </a:accent2>
      <a:accent3>
        <a:srgbClr val="0F3660"/>
      </a:accent3>
      <a:accent4>
        <a:srgbClr val="00BFB3"/>
      </a:accent4>
      <a:accent5>
        <a:srgbClr val="7FC19E"/>
      </a:accent5>
      <a:accent6>
        <a:srgbClr val="8D9AAE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E5C19ECD-84A7-B142-B410-F5CD5DD6DB10}"/>
    </a:ext>
  </a:extLst>
</a:theme>
</file>

<file path=ppt/theme/theme6.xml><?xml version="1.0" encoding="utf-8"?>
<a:theme xmlns:a="http://schemas.openxmlformats.org/drawingml/2006/main" name="6_HBG-Vit-Rhododendron">
  <a:themeElements>
    <a:clrScheme name="HBG_Ljus_Tegel">
      <a:dk1>
        <a:srgbClr val="75232F"/>
      </a:dk1>
      <a:lt1>
        <a:srgbClr val="FFFFFF"/>
      </a:lt1>
      <a:dk2>
        <a:srgbClr val="FEEEF2"/>
      </a:dk2>
      <a:lt2>
        <a:srgbClr val="FEFFFF"/>
      </a:lt2>
      <a:accent1>
        <a:srgbClr val="DA281C"/>
      </a:accent1>
      <a:accent2>
        <a:srgbClr val="76232F"/>
      </a:accent2>
      <a:accent3>
        <a:srgbClr val="E35105"/>
      </a:accent3>
      <a:accent4>
        <a:srgbClr val="F0B323"/>
      </a:accent4>
      <a:accent5>
        <a:srgbClr val="BA9197"/>
      </a:accent5>
      <a:accent6>
        <a:srgbClr val="EC938D"/>
      </a:accent6>
      <a:hlink>
        <a:srgbClr val="0563C1"/>
      </a:hlink>
      <a:folHlink>
        <a:srgbClr val="954F72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5F504634-346A-AB4E-8DB8-2C521B2F4541}"/>
    </a:ext>
  </a:extLst>
</a:theme>
</file>

<file path=ppt/theme/theme7.xml><?xml version="1.0" encoding="utf-8"?>
<a:theme xmlns:a="http://schemas.openxmlformats.org/drawingml/2006/main" name="7_HBG-Vit-Bris">
  <a:themeElements>
    <a:clrScheme name="HBG_Ljus_Vintersund">
      <a:dk1>
        <a:srgbClr val="0F3660"/>
      </a:dk1>
      <a:lt1>
        <a:srgbClr val="FFFFFF"/>
      </a:lt1>
      <a:dk2>
        <a:srgbClr val="DEEBF7"/>
      </a:dk2>
      <a:lt2>
        <a:srgbClr val="FEFFFF"/>
      </a:lt2>
      <a:accent1>
        <a:srgbClr val="0071CE"/>
      </a:accent1>
      <a:accent2>
        <a:srgbClr val="00BFB3"/>
      </a:accent2>
      <a:accent3>
        <a:srgbClr val="1B365D"/>
      </a:accent3>
      <a:accent4>
        <a:srgbClr val="7FB8E6"/>
      </a:accent4>
      <a:accent5>
        <a:srgbClr val="7FDFD9"/>
      </a:accent5>
      <a:accent6>
        <a:srgbClr val="8D9AAE"/>
      </a:accent6>
      <a:hlink>
        <a:srgbClr val="0563C1"/>
      </a:hlink>
      <a:folHlink>
        <a:srgbClr val="954F72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8EFF27F8-6E54-BA43-BB35-7FD757B4989B}"/>
    </a:ext>
  </a:extLst>
</a:theme>
</file>

<file path=ppt/theme/theme8.xml><?xml version="1.0" encoding="utf-8"?>
<a:theme xmlns:a="http://schemas.openxmlformats.org/drawingml/2006/main" name="4_HBG-Vintersund">
  <a:themeElements>
    <a:clrScheme name="HBG_Vintersund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0071CE"/>
      </a:accent1>
      <a:accent2>
        <a:srgbClr val="00C2B3"/>
      </a:accent2>
      <a:accent3>
        <a:srgbClr val="0F3660"/>
      </a:accent3>
      <a:accent4>
        <a:srgbClr val="7FB8E6"/>
      </a:accent4>
      <a:accent5>
        <a:srgbClr val="7FDFD9"/>
      </a:accent5>
      <a:accent6>
        <a:srgbClr val="8D9AAE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HBG_PPT_Mall_Ny-tema-färger_v2.2.1" id="{BED9A7AE-3342-D742-83F9-B66BFC6CFDBC}" vid="{E1E1DB9B-6C5E-6946-B6A0-DD907E1AD521}"/>
    </a:ext>
  </a:extLst>
</a:theme>
</file>

<file path=ppt/theme/theme9.xml><?xml version="1.0" encoding="utf-8"?>
<a:theme xmlns:a="http://schemas.openxmlformats.org/drawingml/2006/main" name="Extras">
  <a:themeElements>
    <a:clrScheme name="HBG_Ljus_Vintersund">
      <a:dk1>
        <a:srgbClr val="0F3660"/>
      </a:dk1>
      <a:lt1>
        <a:srgbClr val="FFFFFF"/>
      </a:lt1>
      <a:dk2>
        <a:srgbClr val="DEEBF7"/>
      </a:dk2>
      <a:lt2>
        <a:srgbClr val="FEFFFF"/>
      </a:lt2>
      <a:accent1>
        <a:srgbClr val="0071CE"/>
      </a:accent1>
      <a:accent2>
        <a:srgbClr val="00BFB3"/>
      </a:accent2>
      <a:accent3>
        <a:srgbClr val="1B365D"/>
      </a:accent3>
      <a:accent4>
        <a:srgbClr val="7FB8E6"/>
      </a:accent4>
      <a:accent5>
        <a:srgbClr val="7FDFD9"/>
      </a:accent5>
      <a:accent6>
        <a:srgbClr val="8D9AAE"/>
      </a:accent6>
      <a:hlink>
        <a:srgbClr val="0563C1"/>
      </a:hlink>
      <a:folHlink>
        <a:srgbClr val="954F72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HBG_PPT_Mall_Ny-tema-färger_v2.2.1" id="{BED9A7AE-3342-D742-83F9-B66BFC6CFDBC}" vid="{D8B2885B-77C5-C544-8CE1-4CF234FD4BA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9173cc-6ecd-4ef4-8b48-804f03693085">
      <Value>1</Value>
    </TaxCatchAll>
    <f1aee8533cf548f1ae3f00b1ba124e03 xmlns="999173cc-6ecd-4ef4-8b48-804f03693085">
      <Terms xmlns="http://schemas.microsoft.com/office/infopath/2007/PartnerControls"/>
    </f1aee8533cf548f1ae3f00b1ba124e03>
    <b89223313b284f2a879bf9c1e2dff829 xmlns="999173cc-6ecd-4ef4-8b48-804f03693085">
      <Terms xmlns="http://schemas.microsoft.com/office/infopath/2007/PartnerControls"/>
    </b89223313b284f2a879bf9c1e2dff82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llaboration Team Document" ma:contentTypeID="0x010100B16161C1156749828247A73D7190880000E1BF22F44F074BC5BE282C55B010BFF1005A28049ED2E98C4CAB9CEF39A0FA5466" ma:contentTypeVersion="7" ma:contentTypeDescription="Collaboration Team Document Content Type" ma:contentTypeScope="" ma:versionID="7ad55be951de40aa4fee345b26e86af9">
  <xsd:schema xmlns:xsd="http://www.w3.org/2001/XMLSchema" xmlns:xs="http://www.w3.org/2001/XMLSchema" xmlns:p="http://schemas.microsoft.com/office/2006/metadata/properties" xmlns:ns2="999173cc-6ecd-4ef4-8b48-804f03693085" xmlns:ns3="39d84797-3a4d-422c-839f-7f1c0e85e12c" targetNamespace="http://schemas.microsoft.com/office/2006/metadata/properties" ma:root="true" ma:fieldsID="b95c3956e41271247bc157ac922d3eb0" ns2:_="" ns3:_="">
    <xsd:import namespace="999173cc-6ecd-4ef4-8b48-804f03693085"/>
    <xsd:import namespace="39d84797-3a4d-422c-839f-7f1c0e85e12c"/>
    <xsd:element name="properties">
      <xsd:complexType>
        <xsd:sequence>
          <xsd:element name="documentManagement">
            <xsd:complexType>
              <xsd:all>
                <xsd:element ref="ns2:f1aee8533cf548f1ae3f00b1ba124e03" minOccurs="0"/>
                <xsd:element ref="ns2:TaxCatchAll" minOccurs="0"/>
                <xsd:element ref="ns2:TaxCatchAllLabel" minOccurs="0"/>
                <xsd:element ref="ns2:b89223313b284f2a879bf9c1e2dff829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173cc-6ecd-4ef4-8b48-804f03693085" elementFormDefault="qualified">
    <xsd:import namespace="http://schemas.microsoft.com/office/2006/documentManagement/types"/>
    <xsd:import namespace="http://schemas.microsoft.com/office/infopath/2007/PartnerControls"/>
    <xsd:element name="f1aee8533cf548f1ae3f00b1ba124e03" ma:index="8" nillable="true" ma:taxonomy="true" ma:internalName="f1aee8533cf548f1ae3f00b1ba124e03" ma:taxonomyFieldName="DWDivisions" ma:displayName="Förvaltning/bolag" ma:fieldId="{f1aee853-3cf5-48f1-ae3f-00b1ba124e03}" ma:taxonomyMulti="true" ma:sspId="754130b2-2ff3-49ba-9a00-32ff45e7998b" ma:termSetId="575a2405-2654-44ea-af94-f4d16c8f5d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6b5365c-35e1-4cf1-9625-9e8b102a4c7e}" ma:internalName="TaxCatchAll" ma:showField="CatchAllData" ma:web="999173cc-6ecd-4ef4-8b48-804f03693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6b5365c-35e1-4cf1-9625-9e8b102a4c7e}" ma:internalName="TaxCatchAllLabel" ma:readOnly="true" ma:showField="CatchAllDataLabel" ma:web="999173cc-6ecd-4ef4-8b48-804f03693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89223313b284f2a879bf9c1e2dff829" ma:index="12" nillable="true" ma:taxonomy="true" ma:internalName="b89223313b284f2a879bf9c1e2dff829" ma:taxonomyFieldName="DWTaxonomyDocumentType" ma:displayName="Dokumenttyp (taggar)" ma:fieldId="{b8922331-3b28-4f2a-879b-f9c1e2dff829}" ma:sspId="754130b2-2ff3-49ba-9a00-32ff45e7998b" ma:termSetId="8d307d21-41b6-4f7d-a6c8-085fb531d5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84797-3a4d-422c-839f-7f1c0e85e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12BB2-E732-436A-B277-2DBDCAA4D4D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999173cc-6ecd-4ef4-8b48-804f03693085"/>
    <ds:schemaRef ds:uri="http://purl.org/dc/terms/"/>
    <ds:schemaRef ds:uri="39d84797-3a4d-422c-839f-7f1c0e85e12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A39671-92B8-42A1-BB4A-F1D1E1A4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173cc-6ecd-4ef4-8b48-804f03693085"/>
    <ds:schemaRef ds:uri="39d84797-3a4d-422c-839f-7f1c0e85e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6E28F-A2AD-40A0-9993-3F32C4CD8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HBG_PPT_Mall</Template>
  <TotalTime>10495</TotalTime>
  <Words>139</Words>
  <Application>Microsoft Office PowerPoint</Application>
  <PresentationFormat>Bredbild</PresentationFormat>
  <Paragraphs>27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1</vt:i4>
      </vt:variant>
    </vt:vector>
  </HeadingPairs>
  <TitlesOfParts>
    <vt:vector size="15" baseType="lpstr">
      <vt:lpstr>Calibri</vt:lpstr>
      <vt:lpstr>Arial</vt:lpstr>
      <vt:lpstr>Helsingborg Sans</vt:lpstr>
      <vt:lpstr>Roboto</vt:lpstr>
      <vt:lpstr>Roboto Light</vt:lpstr>
      <vt:lpstr>1_HBG-Helsingborgstegel</vt:lpstr>
      <vt:lpstr>2_HBG-Palsjo</vt:lpstr>
      <vt:lpstr>3_HBG-Vintersund</vt:lpstr>
      <vt:lpstr>4_HBG-Raps</vt:lpstr>
      <vt:lpstr>5_HBG-Sommarsund</vt:lpstr>
      <vt:lpstr>6_HBG-Vit-Rhododendron</vt:lpstr>
      <vt:lpstr>7_HBG-Vit-Bris</vt:lpstr>
      <vt:lpstr>4_HBG-Vintersund</vt:lpstr>
      <vt:lpstr>Extras</vt:lpstr>
      <vt:lpstr>Aktiviteter för likvärdig samverkan med omvärlden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Aktiviteter för likvärdig samverkan</dc:title>
  <dc:creator>Engman Maria - SFF</dc:creator>
  <cp:lastModifiedBy>Hultén Josefine - SFF</cp:lastModifiedBy>
  <cp:revision>12</cp:revision>
  <cp:lastPrinted>2025-10-08T07:09:32Z</cp:lastPrinted>
  <dcterms:created xsi:type="dcterms:W3CDTF">2025-03-03T07:40:14Z</dcterms:created>
  <dcterms:modified xsi:type="dcterms:W3CDTF">2026-01-23T12:51:57Z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0x010100B16161C1156749828247A73D7190880000E1BF22F44F074BC5BE282C55B010BFF1005A28049ED2E98C4CAB9CEF39A0FA5466</vt:lpwstr>
  </property>
</Properties>
</file>