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48" r:id="rId4"/>
    <p:sldMasterId id="2147484087" r:id="rId5"/>
    <p:sldMasterId id="2147484076" r:id="rId6"/>
    <p:sldMasterId id="2147484065" r:id="rId7"/>
    <p:sldMasterId id="2147484100" r:id="rId8"/>
    <p:sldMasterId id="2147484120" r:id="rId9"/>
    <p:sldMasterId id="2147484137" r:id="rId10"/>
  </p:sldMasterIdLst>
  <p:notesMasterIdLst>
    <p:notesMasterId r:id="rId63"/>
  </p:notesMasterIdLst>
  <p:handoutMasterIdLst>
    <p:handoutMasterId r:id="rId64"/>
  </p:handoutMasterIdLst>
  <p:sldIdLst>
    <p:sldId id="983" r:id="rId11"/>
    <p:sldId id="1102" r:id="rId12"/>
    <p:sldId id="1060" r:id="rId13"/>
    <p:sldId id="1061" r:id="rId14"/>
    <p:sldId id="1090" r:id="rId15"/>
    <p:sldId id="1103" r:id="rId16"/>
    <p:sldId id="1037" r:id="rId17"/>
    <p:sldId id="1087" r:id="rId18"/>
    <p:sldId id="1063" r:id="rId19"/>
    <p:sldId id="1038" r:id="rId20"/>
    <p:sldId id="1104" r:id="rId21"/>
    <p:sldId id="1088" r:id="rId22"/>
    <p:sldId id="1000" r:id="rId23"/>
    <p:sldId id="998" r:id="rId24"/>
    <p:sldId id="1040" r:id="rId25"/>
    <p:sldId id="1064" r:id="rId26"/>
    <p:sldId id="1005" r:id="rId27"/>
    <p:sldId id="1118" r:id="rId28"/>
    <p:sldId id="1065" r:id="rId29"/>
    <p:sldId id="1099" r:id="rId30"/>
    <p:sldId id="1097" r:id="rId31"/>
    <p:sldId id="1117" r:id="rId32"/>
    <p:sldId id="1043" r:id="rId33"/>
    <p:sldId id="1044" r:id="rId34"/>
    <p:sldId id="1053" r:id="rId35"/>
    <p:sldId id="1119" r:id="rId36"/>
    <p:sldId id="1120" r:id="rId37"/>
    <p:sldId id="1096" r:id="rId38"/>
    <p:sldId id="1123" r:id="rId39"/>
    <p:sldId id="1006" r:id="rId40"/>
    <p:sldId id="1122" r:id="rId41"/>
    <p:sldId id="1105" r:id="rId42"/>
    <p:sldId id="1020" r:id="rId43"/>
    <p:sldId id="1115" r:id="rId44"/>
    <p:sldId id="986" r:id="rId45"/>
    <p:sldId id="984" r:id="rId46"/>
    <p:sldId id="1007" r:id="rId47"/>
    <p:sldId id="1008" r:id="rId48"/>
    <p:sldId id="1125" r:id="rId49"/>
    <p:sldId id="1003" r:id="rId50"/>
    <p:sldId id="1004" r:id="rId51"/>
    <p:sldId id="1017" r:id="rId52"/>
    <p:sldId id="999" r:id="rId53"/>
    <p:sldId id="978" r:id="rId54"/>
    <p:sldId id="979" r:id="rId55"/>
    <p:sldId id="989" r:id="rId56"/>
    <p:sldId id="987" r:id="rId57"/>
    <p:sldId id="1013" r:id="rId58"/>
    <p:sldId id="1002" r:id="rId59"/>
    <p:sldId id="1126" r:id="rId60"/>
    <p:sldId id="1124" r:id="rId61"/>
    <p:sldId id="1091" r:id="rId62"/>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Helsingborg Sans" pitchFamily="2" charset="0"/>
      <p:regular r:id="rId71"/>
      <p:bold r:id="rId72"/>
    </p:embeddedFont>
    <p:embeddedFont>
      <p:font typeface="Helsingborg Sans bold" pitchFamily="2" charset="0"/>
      <p:regular r:id="rId73"/>
      <p:bold r:id="rId74"/>
    </p:embeddedFont>
    <p:embeddedFont>
      <p:font typeface="Helsingborg Sans Light" pitchFamily="2" charset="0"/>
      <p:regular r:id="rId75"/>
    </p:embeddedFont>
    <p:embeddedFont>
      <p:font typeface="Helsingborg Sans Medium" pitchFamily="2" charset="0"/>
      <p:regular r:id="rId76"/>
    </p:embeddedFont>
    <p:embeddedFont>
      <p:font typeface="Roboto" panose="02000000000000000000" pitchFamily="2" charset="0"/>
      <p:regular r:id="rId77"/>
      <p:bold r:id="rId78"/>
      <p:italic r:id="rId79"/>
      <p:boldItalic r:id="rId80"/>
    </p:embeddedFont>
    <p:embeddedFont>
      <p:font typeface="Roboto Bold" panose="02000000000000000000" pitchFamily="2" charset="0"/>
      <p:bold r:id="rId81"/>
    </p:embeddedFont>
    <p:embeddedFont>
      <p:font typeface="Roboto Light" panose="02000000000000000000" pitchFamily="2" charset="0"/>
      <p:regular r:id="rId82"/>
      <p:italic r:id="rId83"/>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55C"/>
    <a:srgbClr val="50801B"/>
    <a:srgbClr val="E35205"/>
    <a:srgbClr val="1A355D"/>
    <a:srgbClr val="FCDDE5"/>
    <a:srgbClr val="FFFFFF"/>
    <a:srgbClr val="F6F4F0"/>
    <a:srgbClr val="FFEEF3"/>
    <a:srgbClr val="FEFAD3"/>
    <a:srgbClr val="FCF5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9" autoAdjust="0"/>
    <p:restoredTop sz="75238" autoAdjust="0"/>
  </p:normalViewPr>
  <p:slideViewPr>
    <p:cSldViewPr snapToGrid="0">
      <p:cViewPr varScale="1">
        <p:scale>
          <a:sx n="50" d="100"/>
          <a:sy n="50" d="100"/>
        </p:scale>
        <p:origin x="1072" y="36"/>
      </p:cViewPr>
      <p:guideLst>
        <p:guide orient="horz" pos="2160"/>
        <p:guide pos="3840"/>
      </p:guideLst>
    </p:cSldViewPr>
  </p:slideViewPr>
  <p:notesTextViewPr>
    <p:cViewPr>
      <p:scale>
        <a:sx n="3" d="2"/>
        <a:sy n="3" d="2"/>
      </p:scale>
      <p:origin x="0" y="0"/>
    </p:cViewPr>
  </p:notesTextViewPr>
  <p:sorterViewPr>
    <p:cViewPr>
      <p:scale>
        <a:sx n="81" d="100"/>
        <a:sy n="81" d="100"/>
      </p:scale>
      <p:origin x="0" y="-3028"/>
    </p:cViewPr>
  </p:sorterViewPr>
  <p:notesViewPr>
    <p:cSldViewPr snapToGrid="0">
      <p:cViewPr varScale="1">
        <p:scale>
          <a:sx n="77" d="100"/>
          <a:sy n="77" d="100"/>
        </p:scale>
        <p:origin x="2812" y="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font" Target="fonts/font3.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2.fntdata"/><Relationship Id="rId7" Type="http://schemas.openxmlformats.org/officeDocument/2006/relationships/slideMaster" Target="slideMasters/slideMaster4.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2.fntdata"/><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2023-05-25</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2023-05-25</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a:t>
            </a:fld>
            <a:endParaRPr lang="sv-SE"/>
          </a:p>
        </p:txBody>
      </p:sp>
    </p:spTree>
    <p:extLst>
      <p:ext uri="{BB962C8B-B14F-4D97-AF65-F5344CB8AC3E}">
        <p14:creationId xmlns:p14="http://schemas.microsoft.com/office/powerpoint/2010/main" val="569360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07793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Innovationsstöd - driver, utvecklar och agerar stadens stöd för leverans, samverkan, implementering och skalbarhet inom välfärdsinnovation till förvaltningar och bolag.​​ Erbjuder metodik och processledning för innovationsutveckling, effektmätning och effekthemtagning. Sammanhållande ansvar och uppföljning av förvaltningarnas innovationsarbete. Ansvarar för att driva en neutral innovationsmötesplats och innovations </a:t>
            </a:r>
            <a:r>
              <a:rPr kumimoji="0" lang="sv-SE"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community</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för koncernen. </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sz="1000" dirty="0">
                <a:latin typeface="Arial" panose="020B0604020202020204" pitchFamily="34" charset="0"/>
                <a:cs typeface="Arial" panose="020B0604020202020204" pitchFamily="34" charset="0"/>
              </a:rPr>
            </a:br>
            <a:r>
              <a:rPr lang="sv-SE" sz="1000" dirty="0">
                <a:latin typeface="Arial" panose="020B0604020202020204" pitchFamily="34" charset="0"/>
                <a:cs typeface="Arial" panose="020B0604020202020204" pitchFamily="34" charset="0"/>
              </a:rPr>
              <a:t>Programstöd</a:t>
            </a:r>
            <a:r>
              <a:rPr lang="sv-SE" sz="1000" baseline="0" dirty="0">
                <a:latin typeface="Arial" panose="020B0604020202020204" pitchFamily="34" charset="0"/>
                <a:cs typeface="Arial" panose="020B0604020202020204" pitchFamily="34" charset="0"/>
              </a:rPr>
              <a:t> - </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utvecklar, stöttar och håller ihop program- och portföljhantering för större och komplexa innovationsprojekt inom stadens transformationsområden. Processleder och samordnar samverkan med externa aktörer </a:t>
            </a:r>
            <a:r>
              <a:rPr kumimoji="0" lang="sv-SE"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inkl</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ansökningar och finansieringslösningar. Nätverk och stöd för samverkan med akademiska miljöer baserat på stadens utmaningar. Processledning och metodik för staden som testbädd och </a:t>
            </a:r>
            <a:r>
              <a:rPr kumimoji="0" lang="sv-SE"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living</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labs</a:t>
            </a:r>
            <a:endPar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endParaRPr lang="sv-SE" sz="1050"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88020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vårt ständiga arbete så når vi igenom bruset, det måste vi fortsätta att göra. Helsingborg ska vara en självklar stad att arbeta tillsammans med, </a:t>
            </a:r>
            <a:r>
              <a:rPr lang="sv-SE" baseline="0" dirty="0"/>
              <a:t>och </a:t>
            </a:r>
            <a:r>
              <a:rPr lang="sv-SE" dirty="0"/>
              <a:t>testa nya lösningar i. </a:t>
            </a:r>
            <a:br>
              <a:rPr lang="sv-SE" dirty="0">
                <a:cs typeface="+mn-lt"/>
              </a:rPr>
            </a:br>
            <a:endParaRPr lang="sv-SE" baseline="0" dirty="0"/>
          </a:p>
          <a:p>
            <a:r>
              <a:rPr lang="sv-SE" baseline="0" dirty="0"/>
              <a:t>Vi </a:t>
            </a:r>
            <a:r>
              <a:rPr lang="sv-SE" dirty="0"/>
              <a:t>ligger före inom </a:t>
            </a:r>
            <a:r>
              <a:rPr lang="sv-SE" baseline="0" dirty="0"/>
              <a:t>många </a:t>
            </a:r>
            <a:r>
              <a:rPr lang="sv-SE" dirty="0"/>
              <a:t>områden, </a:t>
            </a:r>
            <a:r>
              <a:rPr lang="sv-SE" baseline="0" dirty="0"/>
              <a:t>och </a:t>
            </a:r>
            <a:r>
              <a:rPr lang="sv-SE" dirty="0"/>
              <a:t>staden har gjort en imponerande resa</a:t>
            </a:r>
            <a:r>
              <a:rPr lang="sv-SE" baseline="0" dirty="0"/>
              <a:t>. </a:t>
            </a:r>
            <a:r>
              <a:rPr lang="sv-SE" dirty="0"/>
              <a:t>Vi visar </a:t>
            </a:r>
            <a:r>
              <a:rPr lang="sv-SE" baseline="0" dirty="0"/>
              <a:t>att vi </a:t>
            </a:r>
            <a:r>
              <a:rPr lang="sv-SE" dirty="0"/>
              <a:t>ständigt strävar efter </a:t>
            </a:r>
            <a:r>
              <a:rPr lang="sv-SE" baseline="0" dirty="0"/>
              <a:t>att </a:t>
            </a:r>
            <a:r>
              <a:rPr lang="sv-SE" dirty="0"/>
              <a:t>bli bättre och signalerar </a:t>
            </a:r>
            <a:r>
              <a:rPr lang="sv-SE" baseline="0" dirty="0"/>
              <a:t>att vi inte </a:t>
            </a:r>
            <a:r>
              <a:rPr lang="sv-SE" dirty="0"/>
              <a:t>är rädda </a:t>
            </a:r>
            <a:r>
              <a:rPr lang="sv-SE" baseline="0" dirty="0"/>
              <a:t>för att </a:t>
            </a:r>
            <a:r>
              <a:rPr lang="sv-SE" dirty="0"/>
              <a:t>vara först och testa. Det modet behövs om man ska sticka ut och sitta i förarsätet i den gröna </a:t>
            </a:r>
            <a:r>
              <a:rPr lang="sv-SE" baseline="0" dirty="0"/>
              <a:t>omställningen.</a:t>
            </a:r>
            <a:r>
              <a:rPr lang="sv-SE" dirty="0"/>
              <a:t> </a:t>
            </a:r>
          </a:p>
        </p:txBody>
      </p:sp>
      <p:sp>
        <p:nvSpPr>
          <p:cNvPr id="4" name="Platshållare för bildnummer 3"/>
          <p:cNvSpPr>
            <a:spLocks noGrp="1"/>
          </p:cNvSpPr>
          <p:nvPr>
            <p:ph type="sldNum" sz="quarter" idx="10"/>
          </p:nvPr>
        </p:nvSpPr>
        <p:spPr/>
        <p:txBody>
          <a:bodyPr/>
          <a:lstStyle/>
          <a:p>
            <a:fld id="{1A885D1D-61DE-406F-8114-F47C63AA3126}" type="slidenum">
              <a:rPr lang="sv-SE" smtClean="0"/>
              <a:t>27</a:t>
            </a:fld>
            <a:endParaRPr lang="sv-SE"/>
          </a:p>
        </p:txBody>
      </p:sp>
    </p:spTree>
    <p:extLst>
      <p:ext uri="{BB962C8B-B14F-4D97-AF65-F5344CB8AC3E}">
        <p14:creationId xmlns:p14="http://schemas.microsoft.com/office/powerpoint/2010/main" val="174519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a:t>
            </a:r>
            <a:r>
              <a:rPr lang="sv-SE" baseline="0" dirty="0"/>
              <a:t> nå klimatneutralitet till 2030 är ett tufft mål. Genom vår medverkan i den nationella satsningen, Klimatneutrala städer 2030, som drivs av </a:t>
            </a:r>
            <a:r>
              <a:rPr lang="sv-SE" baseline="0" dirty="0" err="1"/>
              <a:t>Viable</a:t>
            </a:r>
            <a:r>
              <a:rPr lang="sv-SE" baseline="0" dirty="0"/>
              <a:t> </a:t>
            </a:r>
            <a:r>
              <a:rPr lang="sv-SE" baseline="0" dirty="0" err="1"/>
              <a:t>Cities</a:t>
            </a:r>
            <a:r>
              <a:rPr lang="sv-SE" baseline="0" dirty="0"/>
              <a:t> samt vår medverkan i EU:s satsning 100 klimatneutrala och smarta städer till 2030 har vi vässat vår ambition om att nå klimatneutralitet, från 2035 till 2030.</a:t>
            </a:r>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28</a:t>
            </a:fld>
            <a:endParaRPr lang="sv-SE"/>
          </a:p>
        </p:txBody>
      </p:sp>
    </p:spTree>
    <p:extLst>
      <p:ext uri="{BB962C8B-B14F-4D97-AF65-F5344CB8AC3E}">
        <p14:creationId xmlns:p14="http://schemas.microsoft.com/office/powerpoint/2010/main" val="36263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latin typeface="Arial" panose="020B0604020202020204" pitchFamily="34" charset="0"/>
                <a:cs typeface="Arial" panose="020B0604020202020204" pitchFamily="34" charset="0"/>
              </a:rPr>
              <a:t>Så</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här</a:t>
            </a:r>
            <a:r>
              <a:rPr lang="en-US" sz="1100" dirty="0">
                <a:latin typeface="Arial" panose="020B0604020202020204" pitchFamily="34" charset="0"/>
                <a:cs typeface="Arial" panose="020B0604020202020204" pitchFamily="34" charset="0"/>
              </a:rPr>
              <a:t> ser </a:t>
            </a:r>
            <a:r>
              <a:rPr lang="en-US" sz="1100" dirty="0" err="1">
                <a:latin typeface="Arial" panose="020B0604020202020204" pitchFamily="34" charset="0"/>
                <a:cs typeface="Arial" panose="020B0604020202020204" pitchFamily="34" charset="0"/>
              </a:rPr>
              <a:t>utsläppen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ut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inom</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Helsingborgs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kommungränser</a:t>
            </a:r>
            <a:r>
              <a:rPr lang="en-US" sz="1100" dirty="0">
                <a:latin typeface="Arial" panose="020B0604020202020204" pitchFamily="34" charset="0"/>
                <a:cs typeface="Arial" panose="020B0604020202020204" pitchFamily="34" charset="0"/>
              </a:rPr>
              <a:t> för 2020. </a:t>
            </a:r>
            <a:r>
              <a:rPr lang="en-US" sz="1100" dirty="0" err="1">
                <a:latin typeface="Arial" panose="020B0604020202020204" pitchFamily="34" charset="0"/>
                <a:cs typeface="Arial" panose="020B0604020202020204" pitchFamily="34" charset="0"/>
              </a:rPr>
              <a:t>Transporterna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står</a:t>
            </a:r>
            <a:r>
              <a:rPr lang="en-US" sz="1100" dirty="0">
                <a:latin typeface="Arial" panose="020B0604020202020204" pitchFamily="34" charset="0"/>
                <a:cs typeface="Arial" panose="020B0604020202020204" pitchFamily="34" charset="0"/>
              </a:rPr>
              <a:t> för </a:t>
            </a:r>
            <a:r>
              <a:rPr lang="en-US" sz="1100" dirty="0" err="1">
                <a:latin typeface="Arial" panose="020B0604020202020204" pitchFamily="34" charset="0"/>
                <a:cs typeface="Arial" panose="020B0604020202020204" pitchFamily="34" charset="0"/>
              </a:rPr>
              <a:t>nästan</a:t>
            </a:r>
            <a:r>
              <a:rPr lang="en-US" sz="1100" dirty="0">
                <a:latin typeface="Arial" panose="020B0604020202020204" pitchFamily="34" charset="0"/>
                <a:cs typeface="Arial" panose="020B0604020202020204" pitchFamily="34" charset="0"/>
              </a:rPr>
              <a:t> 40 </a:t>
            </a:r>
            <a:r>
              <a:rPr lang="en-US" sz="1100" dirty="0" err="1">
                <a:latin typeface="Arial" panose="020B0604020202020204" pitchFamily="34" charset="0"/>
                <a:cs typeface="Arial" panose="020B0604020202020204" pitchFamily="34" charset="0"/>
              </a:rPr>
              <a:t>procent</a:t>
            </a:r>
            <a:r>
              <a:rPr lang="en-US" sz="1100" dirty="0">
                <a:latin typeface="Arial" panose="020B0604020202020204" pitchFamily="34" charset="0"/>
                <a:cs typeface="Arial" panose="020B0604020202020204" pitchFamily="34" charset="0"/>
              </a:rPr>
              <a:t> av </a:t>
            </a:r>
            <a:r>
              <a:rPr lang="en-US" sz="1100" dirty="0" err="1">
                <a:latin typeface="Arial" panose="020B0604020202020204" pitchFamily="34" charset="0"/>
                <a:cs typeface="Arial" panose="020B0604020202020204" pitchFamily="34" charset="0"/>
              </a:rPr>
              <a:t>våra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totala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utsläpp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Persontransporter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står</a:t>
            </a:r>
            <a:r>
              <a:rPr lang="en-US" sz="1100" dirty="0">
                <a:latin typeface="Arial" panose="020B0604020202020204" pitchFamily="34" charset="0"/>
                <a:cs typeface="Arial" panose="020B0604020202020204" pitchFamily="34" charset="0"/>
              </a:rPr>
              <a:t> för 25 </a:t>
            </a:r>
            <a:r>
              <a:rPr lang="en-US" sz="1100" dirty="0" err="1">
                <a:latin typeface="Arial" panose="020B0604020202020204" pitchFamily="34" charset="0"/>
                <a:cs typeface="Arial" panose="020B0604020202020204" pitchFamily="34" charset="0"/>
              </a:rPr>
              <a:t>procent</a:t>
            </a:r>
            <a:r>
              <a:rPr lang="en-US" sz="1100" dirty="0">
                <a:latin typeface="Arial" panose="020B0604020202020204" pitchFamily="34" charset="0"/>
                <a:cs typeface="Arial" panose="020B0604020202020204" pitchFamily="34" charset="0"/>
              </a:rPr>
              <a:t> av </a:t>
            </a:r>
            <a:r>
              <a:rPr lang="en-US" sz="1100" dirty="0" err="1">
                <a:latin typeface="Arial" panose="020B0604020202020204" pitchFamily="34" charset="0"/>
                <a:cs typeface="Arial" panose="020B0604020202020204" pitchFamily="34" charset="0"/>
              </a:rPr>
              <a:t>våra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totala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utsläpp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På</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andra</a:t>
            </a:r>
            <a:r>
              <a:rPr lang="en-US" sz="1100" dirty="0">
                <a:latin typeface="Arial" panose="020B0604020202020204" pitchFamily="34" charset="0"/>
                <a:cs typeface="Arial" panose="020B0604020202020204" pitchFamily="34" charset="0"/>
              </a:rPr>
              <a:t> plats </a:t>
            </a:r>
            <a:r>
              <a:rPr lang="en-US" sz="1100" dirty="0" err="1">
                <a:latin typeface="Arial" panose="020B0604020202020204" pitchFamily="34" charset="0"/>
                <a:cs typeface="Arial" panose="020B0604020202020204" pitchFamily="34" charset="0"/>
              </a:rPr>
              <a:t>kommer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el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och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fjärrvärmeanvändning</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och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på</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tredje</a:t>
            </a:r>
            <a:r>
              <a:rPr lang="en-US" sz="1100" dirty="0">
                <a:latin typeface="Arial" panose="020B0604020202020204" pitchFamily="34" charset="0"/>
                <a:cs typeface="Arial" panose="020B0604020202020204" pitchFamily="34" charset="0"/>
              </a:rPr>
              <a:t> plats </a:t>
            </a:r>
            <a:r>
              <a:rPr lang="en-US" sz="1100" dirty="0" err="1">
                <a:latin typeface="Arial" panose="020B0604020202020204" pitchFamily="34" charset="0"/>
                <a:cs typeface="Arial" panose="020B0604020202020204" pitchFamily="34" charset="0"/>
              </a:rPr>
              <a:t>utsläpp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från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våra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industrier</a:t>
            </a:r>
            <a:r>
              <a:rPr lang="en-US" sz="1100" dirty="0">
                <a:latin typeface="Arial" panose="020B0604020202020204" pitchFamily="34" charset="0"/>
                <a:cs typeface="Arial" panose="020B0604020202020204" pitchFamily="34" charset="0"/>
              </a:rPr>
              <a:t>. </a:t>
            </a:r>
          </a:p>
          <a:p>
            <a:endParaRPr lang="en-US" dirty="0"/>
          </a:p>
          <a:p>
            <a:r>
              <a:rPr lang="en-US" dirty="0"/>
              <a:t>Vi </a:t>
            </a:r>
            <a:r>
              <a:rPr lang="en-US" dirty="0" err="1"/>
              <a:t>som</a:t>
            </a:r>
            <a:r>
              <a:rPr lang="en-US" dirty="0"/>
              <a:t> </a:t>
            </a:r>
            <a:r>
              <a:rPr lang="en-US" dirty="0" err="1"/>
              <a:t>stad</a:t>
            </a:r>
            <a:r>
              <a:rPr lang="en-US" dirty="0"/>
              <a:t> </a:t>
            </a:r>
            <a:r>
              <a:rPr lang="en-US" dirty="0" err="1"/>
              <a:t>har</a:t>
            </a:r>
            <a:r>
              <a:rPr lang="en-US" dirty="0"/>
              <a:t> </a:t>
            </a:r>
            <a:r>
              <a:rPr lang="en-US" dirty="0" err="1"/>
              <a:t>inte</a:t>
            </a:r>
            <a:r>
              <a:rPr lang="en-US" dirty="0"/>
              <a:t> </a:t>
            </a:r>
            <a:r>
              <a:rPr lang="en-US" dirty="0" err="1"/>
              <a:t>ensam</a:t>
            </a:r>
            <a:r>
              <a:rPr lang="en-US" dirty="0"/>
              <a:t> </a:t>
            </a:r>
            <a:r>
              <a:rPr lang="en-US" dirty="0" err="1"/>
              <a:t>rådighet</a:t>
            </a:r>
            <a:r>
              <a:rPr lang="en-US" dirty="0"/>
              <a:t> </a:t>
            </a:r>
            <a:r>
              <a:rPr lang="en-US" dirty="0" err="1"/>
              <a:t>över</a:t>
            </a:r>
            <a:r>
              <a:rPr lang="en-US" dirty="0"/>
              <a:t> </a:t>
            </a:r>
            <a:r>
              <a:rPr lang="en-US" dirty="0" err="1"/>
              <a:t>alla</a:t>
            </a:r>
            <a:r>
              <a:rPr lang="en-US" dirty="0"/>
              <a:t> dessa </a:t>
            </a:r>
            <a:r>
              <a:rPr lang="en-US" dirty="0" err="1"/>
              <a:t>utsläpp</a:t>
            </a:r>
            <a:r>
              <a:rPr lang="en-US" dirty="0"/>
              <a:t>. Vi </a:t>
            </a:r>
            <a:r>
              <a:rPr lang="en-US" dirty="0" err="1"/>
              <a:t>måste</a:t>
            </a:r>
            <a:r>
              <a:rPr lang="en-US" dirty="0"/>
              <a:t> </a:t>
            </a:r>
            <a:r>
              <a:rPr lang="en-US" dirty="0" err="1"/>
              <a:t>därför</a:t>
            </a:r>
            <a:r>
              <a:rPr lang="en-US" dirty="0"/>
              <a:t> </a:t>
            </a:r>
            <a:r>
              <a:rPr lang="en-US" dirty="0" err="1"/>
              <a:t>kroka</a:t>
            </a:r>
            <a:r>
              <a:rPr lang="en-US" dirty="0"/>
              <a:t> arm med </a:t>
            </a:r>
            <a:r>
              <a:rPr lang="en-US" dirty="0" err="1"/>
              <a:t>andra</a:t>
            </a:r>
            <a:r>
              <a:rPr lang="en-US" dirty="0"/>
              <a:t> för </a:t>
            </a:r>
            <a:r>
              <a:rPr lang="en-US" dirty="0" err="1"/>
              <a:t>att</a:t>
            </a:r>
            <a:r>
              <a:rPr lang="en-US" dirty="0"/>
              <a:t> </a:t>
            </a:r>
            <a:r>
              <a:rPr lang="en-US" dirty="0" err="1"/>
              <a:t>lyckas</a:t>
            </a:r>
            <a:r>
              <a:rPr lang="en-US" dirty="0"/>
              <a:t> med </a:t>
            </a:r>
            <a:r>
              <a:rPr lang="en-US" dirty="0" err="1"/>
              <a:t>vårt</a:t>
            </a:r>
            <a:r>
              <a:rPr lang="en-US" dirty="0"/>
              <a:t> </a:t>
            </a:r>
            <a:r>
              <a:rPr lang="en-US" dirty="0" err="1"/>
              <a:t>omställningsarbete</a:t>
            </a:r>
            <a:r>
              <a:rPr lang="en-US" dirty="0"/>
              <a:t>. Vi </a:t>
            </a:r>
            <a:r>
              <a:rPr lang="en-US" dirty="0" err="1"/>
              <a:t>behöver</a:t>
            </a:r>
            <a:r>
              <a:rPr lang="en-US" dirty="0"/>
              <a:t> </a:t>
            </a:r>
            <a:r>
              <a:rPr lang="en-US" dirty="0" err="1"/>
              <a:t>hitta</a:t>
            </a:r>
            <a:r>
              <a:rPr lang="en-US" dirty="0"/>
              <a:t> </a:t>
            </a:r>
            <a:r>
              <a:rPr lang="en-US" dirty="0" err="1"/>
              <a:t>smarta</a:t>
            </a:r>
            <a:r>
              <a:rPr lang="en-US" dirty="0"/>
              <a:t> </a:t>
            </a:r>
            <a:r>
              <a:rPr lang="en-US" dirty="0" err="1"/>
              <a:t>och</a:t>
            </a:r>
            <a:r>
              <a:rPr lang="en-US" dirty="0"/>
              <a:t> </a:t>
            </a:r>
            <a:r>
              <a:rPr lang="en-US" dirty="0" err="1"/>
              <a:t>effektiva</a:t>
            </a:r>
            <a:r>
              <a:rPr lang="en-US" dirty="0"/>
              <a:t> </a:t>
            </a:r>
            <a:r>
              <a:rPr lang="en-US" dirty="0" err="1"/>
              <a:t>sätt</a:t>
            </a:r>
            <a:r>
              <a:rPr lang="en-US" dirty="0"/>
              <a:t> </a:t>
            </a:r>
            <a:r>
              <a:rPr lang="en-US" dirty="0" err="1"/>
              <a:t>att</a:t>
            </a:r>
            <a:r>
              <a:rPr lang="en-US" dirty="0"/>
              <a:t> </a:t>
            </a:r>
            <a:r>
              <a:rPr lang="en-US" dirty="0" err="1"/>
              <a:t>samarbeta</a:t>
            </a:r>
            <a:r>
              <a:rPr lang="en-US" dirty="0"/>
              <a:t> </a:t>
            </a:r>
            <a:r>
              <a:rPr lang="en-US" dirty="0" err="1"/>
              <a:t>på</a:t>
            </a:r>
            <a:r>
              <a:rPr lang="en-US" dirty="0"/>
              <a:t> </a:t>
            </a:r>
            <a:r>
              <a:rPr lang="en-US" dirty="0" err="1"/>
              <a:t>tillsammans</a:t>
            </a:r>
            <a:r>
              <a:rPr lang="en-US" dirty="0"/>
              <a:t> med </a:t>
            </a:r>
            <a:r>
              <a:rPr lang="en-US" dirty="0" err="1"/>
              <a:t>näringsliv</a:t>
            </a:r>
            <a:r>
              <a:rPr lang="en-US" dirty="0"/>
              <a:t>, </a:t>
            </a:r>
            <a:r>
              <a:rPr lang="en-US" dirty="0" err="1"/>
              <a:t>invånare</a:t>
            </a:r>
            <a:r>
              <a:rPr lang="en-US" dirty="0"/>
              <a:t> </a:t>
            </a:r>
            <a:r>
              <a:rPr lang="en-US" dirty="0" err="1"/>
              <a:t>och</a:t>
            </a:r>
            <a:r>
              <a:rPr lang="en-US" dirty="0"/>
              <a:t> </a:t>
            </a:r>
            <a:r>
              <a:rPr lang="en-US" dirty="0" err="1"/>
              <a:t>akademi</a:t>
            </a:r>
            <a:r>
              <a:rPr lang="en-US" dirty="0"/>
              <a:t>. Det </a:t>
            </a:r>
            <a:r>
              <a:rPr lang="en-US" dirty="0" err="1"/>
              <a:t>som</a:t>
            </a:r>
            <a:r>
              <a:rPr lang="en-US" dirty="0"/>
              <a:t> </a:t>
            </a:r>
            <a:r>
              <a:rPr lang="en-US" dirty="0" err="1"/>
              <a:t>krävs</a:t>
            </a:r>
            <a:r>
              <a:rPr lang="en-US" dirty="0"/>
              <a:t> för </a:t>
            </a:r>
            <a:r>
              <a:rPr lang="en-US" dirty="0" err="1"/>
              <a:t>att</a:t>
            </a:r>
            <a:r>
              <a:rPr lang="en-US" dirty="0"/>
              <a:t> Helsingborg ska </a:t>
            </a:r>
            <a:r>
              <a:rPr lang="en-US" dirty="0" err="1"/>
              <a:t>vara</a:t>
            </a:r>
            <a:r>
              <a:rPr lang="en-US" dirty="0"/>
              <a:t> </a:t>
            </a:r>
            <a:r>
              <a:rPr lang="en-US" dirty="0" err="1"/>
              <a:t>en</a:t>
            </a:r>
            <a:r>
              <a:rPr lang="en-US" dirty="0"/>
              <a:t> </a:t>
            </a:r>
            <a:r>
              <a:rPr lang="en-US" dirty="0" err="1"/>
              <a:t>klimatneutral</a:t>
            </a:r>
            <a:r>
              <a:rPr lang="en-US" dirty="0"/>
              <a:t> </a:t>
            </a:r>
            <a:r>
              <a:rPr lang="en-US" dirty="0" err="1"/>
              <a:t>stad</a:t>
            </a:r>
            <a:r>
              <a:rPr lang="en-US" dirty="0"/>
              <a:t> </a:t>
            </a:r>
            <a:r>
              <a:rPr lang="en-US" dirty="0" err="1"/>
              <a:t>senast</a:t>
            </a:r>
            <a:r>
              <a:rPr lang="en-US" dirty="0"/>
              <a:t> 2030 </a:t>
            </a:r>
            <a:r>
              <a:rPr lang="en-US" dirty="0" err="1"/>
              <a:t>är</a:t>
            </a:r>
            <a:r>
              <a:rPr lang="en-US" dirty="0"/>
              <a:t> </a:t>
            </a:r>
            <a:r>
              <a:rPr lang="en-US" dirty="0" err="1"/>
              <a:t>att</a:t>
            </a:r>
            <a:r>
              <a:rPr lang="en-US" dirty="0"/>
              <a:t> ta </a:t>
            </a:r>
            <a:r>
              <a:rPr lang="en-US" dirty="0" err="1"/>
              <a:t>täten</a:t>
            </a:r>
            <a:r>
              <a:rPr lang="en-US" dirty="0"/>
              <a:t> </a:t>
            </a:r>
            <a:r>
              <a:rPr lang="en-US" dirty="0" err="1"/>
              <a:t>i</a:t>
            </a:r>
            <a:r>
              <a:rPr lang="en-US" dirty="0"/>
              <a:t> </a:t>
            </a:r>
            <a:r>
              <a:rPr lang="en-US" dirty="0" err="1"/>
              <a:t>flera</a:t>
            </a:r>
            <a:r>
              <a:rPr lang="en-US" dirty="0"/>
              <a:t> </a:t>
            </a:r>
            <a:r>
              <a:rPr lang="en-US" dirty="0" err="1"/>
              <a:t>radikala</a:t>
            </a:r>
            <a:r>
              <a:rPr lang="en-US" dirty="0"/>
              <a:t> </a:t>
            </a:r>
            <a:r>
              <a:rPr lang="en-US" dirty="0" err="1"/>
              <a:t>förändringar</a:t>
            </a:r>
            <a:r>
              <a:rPr lang="en-US" dirty="0"/>
              <a:t>, </a:t>
            </a:r>
            <a:r>
              <a:rPr lang="en-US" dirty="0" err="1"/>
              <a:t>inom</a:t>
            </a:r>
            <a:r>
              <a:rPr lang="en-US" dirty="0"/>
              <a:t> </a:t>
            </a:r>
            <a:r>
              <a:rPr lang="en-US" dirty="0" err="1"/>
              <a:t>flera</a:t>
            </a:r>
            <a:r>
              <a:rPr lang="en-US" dirty="0"/>
              <a:t> </a:t>
            </a:r>
            <a:r>
              <a:rPr lang="en-US" dirty="0" err="1"/>
              <a:t>sektorer</a:t>
            </a:r>
            <a:r>
              <a:rPr lang="en-US" dirty="0"/>
              <a:t> </a:t>
            </a:r>
            <a:r>
              <a:rPr lang="en-US" dirty="0" err="1"/>
              <a:t>och</a:t>
            </a:r>
            <a:r>
              <a:rPr lang="en-US" dirty="0"/>
              <a:t> </a:t>
            </a:r>
            <a:r>
              <a:rPr lang="en-US" dirty="0" err="1"/>
              <a:t>verksamhetsområden</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1A885D1D-61DE-406F-8114-F47C63AA3126}" type="slidenum">
              <a:rPr lang="sv-SE" smtClean="0"/>
              <a:t>29</a:t>
            </a:fld>
            <a:endParaRPr lang="sv-SE"/>
          </a:p>
        </p:txBody>
      </p:sp>
    </p:spTree>
    <p:extLst>
      <p:ext uri="{BB962C8B-B14F-4D97-AF65-F5344CB8AC3E}">
        <p14:creationId xmlns:p14="http://schemas.microsoft.com/office/powerpoint/2010/main" val="243606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Helsingborgsdeklarationen är en satsning som innebär att staden tillsammans med aktörer från hela logistikkedjan tar sikte på att Helsingborgsregionen ska bli Europas mest snabbrörliga och hållbara logistiknav.</a:t>
            </a:r>
            <a:r>
              <a:rPr lang="sv-SE" sz="1200" b="0" i="0" kern="1200" baseline="0" dirty="0">
                <a:solidFill>
                  <a:schemeClr val="tx1"/>
                </a:solidFill>
                <a:effectLst/>
                <a:latin typeface="+mn-lt"/>
                <a:ea typeface="+mn-ea"/>
                <a:cs typeface="+mn-cs"/>
              </a:rPr>
              <a:t> </a:t>
            </a:r>
          </a:p>
          <a:p>
            <a:endParaRPr lang="sv-SE" sz="1200" b="0" i="0"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Helsingborgsdeklarationen är ett initiativ som samordnas av Helsingborgs stad. Syftet är att möjliggöra en ökande klimatomställning genom konkreta samarbetsprojekt.</a:t>
            </a: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1A885D1D-61DE-406F-8114-F47C63AA3126}" type="slidenum">
              <a:rPr lang="sv-SE" smtClean="0"/>
              <a:t>30</a:t>
            </a:fld>
            <a:endParaRPr lang="sv-SE"/>
          </a:p>
        </p:txBody>
      </p:sp>
    </p:spTree>
    <p:extLst>
      <p:ext uri="{BB962C8B-B14F-4D97-AF65-F5344CB8AC3E}">
        <p14:creationId xmlns:p14="http://schemas.microsoft.com/office/powerpoint/2010/main" val="337587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Klimatavtal</a:t>
            </a:r>
            <a:r>
              <a:rPr lang="sv-SE" baseline="0" dirty="0"/>
              <a:t> Helsingborg riktar sig till små och medelstora företag samt till föreningar. Det är en överenskommelse mellan staden och avtalspartnern om att jobba för ett klimatneutralt Helsingborg 2030. Avtalet signeras av staden och företaget/föreningen. </a:t>
            </a:r>
            <a:br>
              <a:rPr lang="sv-SE" baseline="0" dirty="0"/>
            </a:br>
            <a:endParaRPr lang="sv-SE" baseline="0" dirty="0"/>
          </a:p>
          <a:p>
            <a:r>
              <a:rPr lang="sv-SE" baseline="0" dirty="0"/>
              <a:t>Det är gratis att vara med och finns inga konsekvenser om företaget/föreningen inte lever upp till de åtgärder de skriver in. Det är en ömsesidig överenskommelse och vi från staden kommunicerar att vi förväntar oss att de som signerar är seriösa och tar frågorna på allvar. Sen hjälps vi åt – tillsammans!</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 håller på att fundera på hur vi kan ta nästa steg för Klimatavtalets räkning. Att skriva ett avtal gör ingen klimatskillnad i sig. Det är bara starten på det arbete som behöver växlas upp och där staden kan ha en viktig roll i att exempelvis höja kunskap, bidra med kontakter, skapa plattformar för samarbete kring utmaningar och att visa på vägar till finansiering och </a:t>
            </a:r>
            <a:r>
              <a:rPr lang="sv-SE" baseline="0" dirty="0" err="1"/>
              <a:t>uppskalning</a:t>
            </a:r>
            <a:r>
              <a:rPr lang="sv-SE" baseline="0" dirty="0"/>
              <a:t> av projekt och idéer.   </a:t>
            </a:r>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31</a:t>
            </a:fld>
            <a:endParaRPr lang="sv-SE"/>
          </a:p>
        </p:txBody>
      </p:sp>
    </p:spTree>
    <p:extLst>
      <p:ext uri="{BB962C8B-B14F-4D97-AF65-F5344CB8AC3E}">
        <p14:creationId xmlns:p14="http://schemas.microsoft.com/office/powerpoint/2010/main" val="346905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D7A33E5-216B-774F-BD29-E549E2B2A852}" type="slidenum">
              <a:rPr lang="sv-SE" smtClean="0"/>
              <a:t>33</a:t>
            </a:fld>
            <a:endParaRPr lang="sv-SE"/>
          </a:p>
        </p:txBody>
      </p:sp>
    </p:spTree>
    <p:extLst>
      <p:ext uri="{BB962C8B-B14F-4D97-AF65-F5344CB8AC3E}">
        <p14:creationId xmlns:p14="http://schemas.microsoft.com/office/powerpoint/2010/main" val="76225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Light" panose="020F0302020204030204" pitchFamily="34" charset="0"/>
                <a:ea typeface="Calibri" panose="020F0502020204030204" pitchFamily="34" charset="0"/>
                <a:cs typeface="Times New Roman" panose="02020603050405020304" pitchFamily="18" charset="0"/>
              </a:rPr>
              <a:t>Siffror från Telia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Insight</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visar att expons huvudområden sammantaget har haft runt en miljon besök mellan 30 maj och 3 juli.</a:t>
            </a:r>
            <a:r>
              <a:rPr lang="sv-SE" sz="1200" dirty="0">
                <a:solidFill>
                  <a:srgbClr val="434343"/>
                </a:solidFill>
                <a:effectLst/>
                <a:latin typeface="Calibri Light" panose="020F0302020204030204" pitchFamily="34" charset="0"/>
                <a:ea typeface="Calibri" panose="020F0502020204030204" pitchFamily="34" charset="0"/>
                <a:cs typeface="Times New Roman" panose="02020603050405020304" pitchFamily="18" charset="0"/>
              </a:rPr>
              <a:t> </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De </a:t>
            </a:r>
            <a:r>
              <a:rPr lang="sv-SE" sz="1200" dirty="0" err="1">
                <a:effectLst/>
                <a:latin typeface="Calibri Light" panose="020F0302020204030204" pitchFamily="34" charset="0"/>
                <a:ea typeface="Calibri" panose="020F0502020204030204" pitchFamily="34" charset="0"/>
                <a:cs typeface="Times New Roman" panose="02020603050405020304" pitchFamily="18" charset="0"/>
              </a:rPr>
              <a:t>mediarelaterade</a:t>
            </a:r>
            <a:r>
              <a:rPr lang="sv-SE" sz="1200" dirty="0">
                <a:effectLst/>
                <a:latin typeface="Calibri Light" panose="020F0302020204030204" pitchFamily="34" charset="0"/>
                <a:ea typeface="Calibri" panose="020F0502020204030204" pitchFamily="34" charset="0"/>
                <a:cs typeface="Times New Roman" panose="02020603050405020304" pitchFamily="18" charset="0"/>
              </a:rPr>
              <a:t> siffrorna kommer från rapporten gjord av Retriever. Antalet länder är utifrån deltagande i programpunkter/konferenser. Antalet partners har legat stadigt över 100 stycken sen ett år innan H22 City Expo gick av stapeln. Övriga siffror är uppskattade utifrån information från partners, förvaltningar, bolag, expowebben, konferensanordnare och eventarrangörer.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2612669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254937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Bilden syftar till att ge korta fakta om Helsingborg.</a:t>
            </a:r>
          </a:p>
        </p:txBody>
      </p:sp>
    </p:spTree>
    <p:extLst>
      <p:ext uri="{BB962C8B-B14F-4D97-AF65-F5344CB8AC3E}">
        <p14:creationId xmlns:p14="http://schemas.microsoft.com/office/powerpoint/2010/main" val="3755866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69474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407386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39140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15695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84080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3028978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Oceanhamnens olika delar knyts samman av broar och mötesplatser. Kanalen på bilden är mellan de två första byggnadsetapperna. Längst bort i bild syns den renoverade hamnkranen som kommer att bli en del av den nya </a:t>
            </a:r>
            <a:r>
              <a:rPr lang="sv-SE" dirty="0" err="1"/>
              <a:t>Dockanparken</a:t>
            </a:r>
            <a:r>
              <a:rPr lang="sv-SE" dirty="0"/>
              <a:t>.</a:t>
            </a:r>
            <a:br>
              <a:rPr lang="sv-SE" dirty="0"/>
            </a:br>
            <a:br>
              <a:rPr lang="sv-SE" dirty="0"/>
            </a:br>
            <a:r>
              <a:rPr lang="sv-SE" dirty="0"/>
              <a:t>Grönska och lek spelar en viktig roll för att skapa en trivsam livsmiljö och det är </a:t>
            </a:r>
            <a:r>
              <a:rPr lang="sv-SE" dirty="0" err="1"/>
              <a:t>Dockanparken</a:t>
            </a:r>
            <a:r>
              <a:rPr lang="sv-SE" dirty="0"/>
              <a:t> och </a:t>
            </a:r>
            <a:r>
              <a:rPr lang="sv-SE" dirty="0" err="1"/>
              <a:t>Djungellekan</a:t>
            </a:r>
            <a:r>
              <a:rPr lang="sv-SE" dirty="0"/>
              <a:t> (Lekplats med djungeltema) en del av. </a:t>
            </a:r>
            <a:r>
              <a:rPr lang="sv-SE" dirty="0" err="1"/>
              <a:t>Dockanparken</a:t>
            </a:r>
            <a:r>
              <a:rPr lang="sv-SE" dirty="0"/>
              <a:t> bygger vi i den gamla torrdockan som hörde till Helsingborgs varv och knyter på så sätt an till stadsdelens historia.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687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Tre rör ut </a:t>
            </a:r>
            <a:r>
              <a:rPr lang="sv-SE" dirty="0"/>
              <a:t>är namnet på det världsunika källsorterande avloppssystem som byggs i stadsdelen Oceanhamnen i Helsingborg. Genom att källsortera avloppsvattnet fås en ökad biogasproduktion, näringsämnen återvinns och läkemedelsreningen energieffektiviseras. </a:t>
            </a:r>
          </a:p>
          <a:p>
            <a:endParaRPr lang="sv-SE" dirty="0"/>
          </a:p>
          <a:p>
            <a:r>
              <a:rPr lang="sv-SE" dirty="0"/>
              <a:t>Då den nya stadsdelen Oceanhamnen ligger så nära reningsverket i Helsingborg har NSVA, NSR och Helsingborgs stad beslutat att testa ny modern teknik för att ta hand om spillvatten och matavfall i området.</a:t>
            </a:r>
          </a:p>
          <a:p>
            <a:endParaRPr lang="sv-SE" dirty="0"/>
          </a:p>
          <a:p>
            <a:r>
              <a:rPr lang="sv-SE" dirty="0"/>
              <a:t>Våren 2021 invigdes </a:t>
            </a:r>
            <a:r>
              <a:rPr lang="sv-SE" dirty="0" err="1"/>
              <a:t>RecoLab</a:t>
            </a:r>
            <a:r>
              <a:rPr lang="sv-SE" dirty="0"/>
              <a:t>, en utvecklingsanläggning med testbädd för forskning samt en utställningshall för besökare. Anläggningen är ett världsunikt system för källsorterat avloppsvatten som återvinner resurser från avlopp och matavfall.</a:t>
            </a:r>
          </a:p>
          <a:p>
            <a:endParaRPr lang="sv-SE" dirty="0"/>
          </a:p>
          <a:p>
            <a:r>
              <a:rPr lang="sv-SE" dirty="0"/>
              <a:t>Testbädden och utställningshallen är en samverkan mellan </a:t>
            </a:r>
            <a:r>
              <a:rPr lang="sv-SE" dirty="0" err="1"/>
              <a:t>Öresundskraft</a:t>
            </a:r>
            <a:r>
              <a:rPr lang="sv-SE" dirty="0"/>
              <a:t>, Nordvästra Skånes Renhållning (NSR), Nordvästra Skånes Vatten och Avlopp (NSVA) och Helsingborgs Stad.</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35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vinnande förslaget är </a:t>
            </a:r>
            <a:r>
              <a:rPr lang="sv-SE" dirty="0" err="1"/>
              <a:t>Niveau</a:t>
            </a:r>
            <a:r>
              <a:rPr lang="sv-SE" dirty="0"/>
              <a:t>+</a:t>
            </a:r>
          </a:p>
          <a:p>
            <a:r>
              <a:rPr lang="en-US" dirty="0" err="1"/>
              <a:t>Oceanbadet</a:t>
            </a:r>
            <a:r>
              <a:rPr lang="en-US" dirty="0"/>
              <a:t> vid </a:t>
            </a:r>
            <a:r>
              <a:rPr lang="en-US" dirty="0" err="1"/>
              <a:t>hamnbassängen</a:t>
            </a:r>
            <a:r>
              <a:rPr lang="en-US" dirty="0"/>
              <a:t>, </a:t>
            </a:r>
            <a:r>
              <a:rPr lang="en-US" dirty="0" err="1"/>
              <a:t>bild</a:t>
            </a:r>
            <a:r>
              <a:rPr lang="en-US" dirty="0"/>
              <a:t> </a:t>
            </a:r>
            <a:r>
              <a:rPr lang="en-US" dirty="0" err="1"/>
              <a:t>från</a:t>
            </a:r>
            <a:r>
              <a:rPr lang="en-US" dirty="0"/>
              <a:t> </a:t>
            </a:r>
            <a:r>
              <a:rPr lang="en-US" dirty="0" err="1"/>
              <a:t>entrétorget</a:t>
            </a:r>
            <a:r>
              <a:rPr lang="en-US" dirty="0"/>
              <a:t>.</a:t>
            </a:r>
          </a:p>
          <a:p>
            <a:r>
              <a:rPr lang="en-US" dirty="0" err="1"/>
              <a:t>Planen</a:t>
            </a:r>
            <a:r>
              <a:rPr lang="en-US" dirty="0"/>
              <a:t> </a:t>
            </a:r>
            <a:r>
              <a:rPr lang="en-US" dirty="0" err="1"/>
              <a:t>är</a:t>
            </a:r>
            <a:r>
              <a:rPr lang="en-US" dirty="0"/>
              <a:t> </a:t>
            </a:r>
            <a:r>
              <a:rPr lang="en-US" dirty="0" err="1"/>
              <a:t>att</a:t>
            </a:r>
            <a:r>
              <a:rPr lang="en-US" dirty="0"/>
              <a:t> </a:t>
            </a:r>
            <a:r>
              <a:rPr lang="en-US" dirty="0" err="1"/>
              <a:t>badhuset</a:t>
            </a:r>
            <a:r>
              <a:rPr lang="en-US" dirty="0"/>
              <a:t> ska </a:t>
            </a:r>
            <a:r>
              <a:rPr lang="en-US" dirty="0" err="1"/>
              <a:t>stå</a:t>
            </a:r>
            <a:r>
              <a:rPr lang="en-US" dirty="0"/>
              <a:t> </a:t>
            </a:r>
            <a:r>
              <a:rPr lang="en-US" dirty="0" err="1"/>
              <a:t>klart</a:t>
            </a:r>
            <a:r>
              <a:rPr lang="en-US" dirty="0"/>
              <a:t> 2027.</a:t>
            </a:r>
            <a:br>
              <a:rPr lang="en-US" dirty="0"/>
            </a:br>
            <a:endParaRPr lang="sv-SE" dirty="0">
              <a:solidFill>
                <a:srgbClr val="1A355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1A355D"/>
                </a:solidFill>
              </a:rPr>
              <a:t>Det nya badhuset ska vara en attraktiv plats för vattensport, motion, nöje och rekreation, som tillvaratar platsens unika förutsättningar och bidrar med nya kvaliteter till stadsdelen. </a:t>
            </a:r>
          </a:p>
          <a:p>
            <a:endParaRPr lang="sv-SE" dirty="0" err="1"/>
          </a:p>
        </p:txBody>
      </p:sp>
      <p:sp>
        <p:nvSpPr>
          <p:cNvPr id="4" name="Platshållare för bildnummer 3"/>
          <p:cNvSpPr>
            <a:spLocks noGrp="1"/>
          </p:cNvSpPr>
          <p:nvPr>
            <p:ph type="sldNum" sz="quarter" idx="5"/>
          </p:nvPr>
        </p:nvSpPr>
        <p:spPr/>
        <p:txBody>
          <a:bodyPr/>
          <a:lstStyle/>
          <a:p>
            <a:fld id="{1A885D1D-61DE-406F-8114-F47C63AA3126}" type="slidenum">
              <a:rPr lang="sv-SE" smtClean="0"/>
              <a:t>46</a:t>
            </a:fld>
            <a:endParaRPr lang="sv-SE"/>
          </a:p>
        </p:txBody>
      </p:sp>
    </p:spTree>
    <p:extLst>
      <p:ext uri="{BB962C8B-B14F-4D97-AF65-F5344CB8AC3E}">
        <p14:creationId xmlns:p14="http://schemas.microsoft.com/office/powerpoint/2010/main" val="2581717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t>Oceanbadet</a:t>
            </a:r>
            <a:r>
              <a:rPr lang="en-US" dirty="0"/>
              <a:t> - del av </a:t>
            </a:r>
            <a:r>
              <a:rPr lang="en-US" dirty="0" err="1"/>
              <a:t>familjebadet</a:t>
            </a:r>
            <a:endParaRPr lang="sv-SE" dirty="0" err="1"/>
          </a:p>
        </p:txBody>
      </p:sp>
      <p:sp>
        <p:nvSpPr>
          <p:cNvPr id="4" name="Platshållare för bildnummer 3"/>
          <p:cNvSpPr>
            <a:spLocks noGrp="1"/>
          </p:cNvSpPr>
          <p:nvPr>
            <p:ph type="sldNum" sz="quarter" idx="5"/>
          </p:nvPr>
        </p:nvSpPr>
        <p:spPr/>
        <p:txBody>
          <a:bodyPr/>
          <a:lstStyle/>
          <a:p>
            <a:fld id="{1A885D1D-61DE-406F-8114-F47C63AA3126}" type="slidenum">
              <a:rPr lang="sv-SE" smtClean="0"/>
              <a:t>47</a:t>
            </a:fld>
            <a:endParaRPr lang="sv-SE"/>
          </a:p>
        </p:txBody>
      </p:sp>
    </p:spTree>
    <p:extLst>
      <p:ext uri="{BB962C8B-B14F-4D97-AF65-F5344CB8AC3E}">
        <p14:creationId xmlns:p14="http://schemas.microsoft.com/office/powerpoint/2010/main" val="312921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4</a:t>
            </a:fld>
            <a:endParaRPr lang="sv-SE"/>
          </a:p>
        </p:txBody>
      </p:sp>
    </p:spTree>
    <p:extLst>
      <p:ext uri="{BB962C8B-B14F-4D97-AF65-F5344CB8AC3E}">
        <p14:creationId xmlns:p14="http://schemas.microsoft.com/office/powerpoint/2010/main" val="3808010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2594386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2162012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br>
              <a:rPr lang="sv-SE" baseline="0" dirty="0"/>
            </a:br>
            <a:endParaRPr lang="sv-SE" dirty="0"/>
          </a:p>
          <a:p>
            <a:endParaRPr lang="sv-SE" dirty="0"/>
          </a:p>
        </p:txBody>
      </p:sp>
    </p:spTree>
    <p:extLst>
      <p:ext uri="{BB962C8B-B14F-4D97-AF65-F5344CB8AC3E}">
        <p14:creationId xmlns:p14="http://schemas.microsoft.com/office/powerpoint/2010/main" val="843984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ska bygga till och bygga om stadsbiblioteket i Stadsparken med stor respekt för historiska och gröna värden. Vi bygger till den befintliga biblioteksbyggnaden och samtidigt rustar vi upp en av stadens mest populära parker och lekplatser.</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182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52</a:t>
            </a:fld>
            <a:endParaRPr lang="sv-SE"/>
          </a:p>
        </p:txBody>
      </p:sp>
    </p:spTree>
    <p:extLst>
      <p:ext uri="{BB962C8B-B14F-4D97-AF65-F5344CB8AC3E}">
        <p14:creationId xmlns:p14="http://schemas.microsoft.com/office/powerpoint/2010/main" val="383319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5409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359763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84156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5"/>
          </p:nvPr>
        </p:nvSpPr>
        <p:spPr/>
        <p:txBody>
          <a:bodyPr/>
          <a:lstStyle/>
          <a:p>
            <a:fld id="{BD0D7956-D49C-454E-B18D-EF401F340EA0}" type="slidenum">
              <a:rPr lang="sv-SE" smtClean="0"/>
              <a:t>13</a:t>
            </a:fld>
            <a:endParaRPr lang="sv-SE"/>
          </a:p>
        </p:txBody>
      </p:sp>
    </p:spTree>
    <p:extLst>
      <p:ext uri="{BB962C8B-B14F-4D97-AF65-F5344CB8AC3E}">
        <p14:creationId xmlns:p14="http://schemas.microsoft.com/office/powerpoint/2010/main" val="308312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147515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viktigaste</a:t>
            </a:r>
            <a:r>
              <a:rPr lang="sv-SE" baseline="0" dirty="0"/>
              <a:t> byggstenarna i målbilden. Även tidshorisonten 2027 är en viktig del. </a:t>
            </a:r>
            <a:endParaRPr lang="sv-SE" dirty="0"/>
          </a:p>
          <a:p>
            <a:endParaRPr lang="sv-SE" dirty="0"/>
          </a:p>
        </p:txBody>
      </p:sp>
      <p:sp>
        <p:nvSpPr>
          <p:cNvPr id="4" name="Platshållare för bildnummer 3"/>
          <p:cNvSpPr>
            <a:spLocks noGrp="1"/>
          </p:cNvSpPr>
          <p:nvPr>
            <p:ph type="sldNum" sz="quarter" idx="10"/>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3408213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03E0DEE2-831C-2D92-5DF1-D6D2FC251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40618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vå delar">
    <p:spTree>
      <p:nvGrpSpPr>
        <p:cNvPr id="1" name=""/>
        <p:cNvGrpSpPr/>
        <p:nvPr/>
      </p:nvGrpSpPr>
      <p:grpSpPr>
        <a:xfrm>
          <a:off x="0" y="0"/>
          <a:ext cx="0" cy="0"/>
          <a:chOff x="0" y="0"/>
          <a:chExt cx="0" cy="0"/>
        </a:xfrm>
      </p:grpSpPr>
      <p:sp>
        <p:nvSpPr>
          <p:cNvPr id="38" name="Titeltext"/>
          <p:cNvSpPr txBox="1">
            <a:spLocks noGrp="1"/>
          </p:cNvSpPr>
          <p:nvPr>
            <p:ph type="title"/>
          </p:nvPr>
        </p:nvSpPr>
        <p:spPr>
          <a:prstGeom prst="rect">
            <a:avLst/>
          </a:prstGeom>
        </p:spPr>
        <p:txBody>
          <a:bodyPr/>
          <a:lstStyle/>
          <a:p>
            <a:r>
              <a:t>Titeltext</a:t>
            </a:r>
          </a:p>
        </p:txBody>
      </p:sp>
      <p:sp>
        <p:nvSpPr>
          <p:cNvPr id="39" name="Brödtext nivå ett…"/>
          <p:cNvSpPr txBox="1">
            <a:spLocks noGrp="1"/>
          </p:cNvSpPr>
          <p:nvPr>
            <p:ph type="body" sz="half" idx="1"/>
          </p:nvPr>
        </p:nvSpPr>
        <p:spPr>
          <a:xfrm>
            <a:off x="838200" y="1825625"/>
            <a:ext cx="5181600" cy="4351338"/>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148704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55151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3" name="Bildobjekt 2">
            <a:extLst>
              <a:ext uri="{FF2B5EF4-FFF2-40B4-BE49-F238E27FC236}">
                <a16:creationId xmlns:a16="http://schemas.microsoft.com/office/drawing/2014/main" id="{5815D81A-816A-C5FB-8999-AC305C6842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1434185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5" name="Bildobjekt 4">
            <a:extLst>
              <a:ext uri="{FF2B5EF4-FFF2-40B4-BE49-F238E27FC236}">
                <a16:creationId xmlns:a16="http://schemas.microsoft.com/office/drawing/2014/main" id="{ABB509AD-924F-09E1-A276-375395E348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2667643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4" name="Bildobjekt 3">
            <a:extLst>
              <a:ext uri="{FF2B5EF4-FFF2-40B4-BE49-F238E27FC236}">
                <a16:creationId xmlns:a16="http://schemas.microsoft.com/office/drawing/2014/main" id="{61798A76-8860-E7E1-F1DB-4F9F64FA8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1268116"/>
            <a:ext cx="910799" cy="910799"/>
          </a:xfrm>
          <a:prstGeom prst="rect">
            <a:avLst/>
          </a:prstGeom>
        </p:spPr>
      </p:pic>
    </p:spTree>
    <p:extLst>
      <p:ext uri="{BB962C8B-B14F-4D97-AF65-F5344CB8AC3E}">
        <p14:creationId xmlns:p14="http://schemas.microsoft.com/office/powerpoint/2010/main" val="4233453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B282E32C-4024-D884-E607-059B185C89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2827179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150BF057-A8AD-255D-2327-0CFD1E61F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894016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7727994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3659BF82-4D19-633E-2728-5BD94DADC6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0664586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17B0EC5F-53AD-9C6E-E66F-00464DC4EF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9646515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7" name="Bildobjekt 6">
            <a:extLst>
              <a:ext uri="{FF2B5EF4-FFF2-40B4-BE49-F238E27FC236}">
                <a16:creationId xmlns:a16="http://schemas.microsoft.com/office/drawing/2014/main" id="{01DAEBCF-EC9C-96A0-630A-78C20B7D5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1721728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2" name="Bildobjekt 1">
            <a:extLst>
              <a:ext uri="{FF2B5EF4-FFF2-40B4-BE49-F238E27FC236}">
                <a16:creationId xmlns:a16="http://schemas.microsoft.com/office/drawing/2014/main" id="{8C59C2C8-8516-DC3C-1553-C2F8E4D80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90000"/>
            <a:ext cx="910799" cy="910799"/>
          </a:xfrm>
          <a:prstGeom prst="rect">
            <a:avLst/>
          </a:prstGeom>
        </p:spPr>
      </p:pic>
    </p:spTree>
    <p:extLst>
      <p:ext uri="{BB962C8B-B14F-4D97-AF65-F5344CB8AC3E}">
        <p14:creationId xmlns:p14="http://schemas.microsoft.com/office/powerpoint/2010/main" val="31685076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3019181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21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2561367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6" name="Bildobjekt 5">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240543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1268116"/>
            <a:ext cx="910799" cy="910799"/>
          </a:xfrm>
          <a:prstGeom prst="rect">
            <a:avLst/>
          </a:prstGeom>
        </p:spPr>
      </p:pic>
    </p:spTree>
    <p:extLst>
      <p:ext uri="{BB962C8B-B14F-4D97-AF65-F5344CB8AC3E}">
        <p14:creationId xmlns:p14="http://schemas.microsoft.com/office/powerpoint/2010/main" val="738946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15880034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579160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6376831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2124569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6" name="Bildobjekt 5">
            <a:extLst>
              <a:ext uri="{FF2B5EF4-FFF2-40B4-BE49-F238E27FC236}">
                <a16:creationId xmlns:a16="http://schemas.microsoft.com/office/drawing/2014/main" id="{93063157-771C-F6C8-7F76-6142B337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1268413"/>
            <a:ext cx="910799" cy="910799"/>
          </a:xfrm>
          <a:prstGeom prst="rect">
            <a:avLst/>
          </a:prstGeom>
        </p:spPr>
      </p:pic>
    </p:spTree>
    <p:extLst>
      <p:ext uri="{BB962C8B-B14F-4D97-AF65-F5344CB8AC3E}">
        <p14:creationId xmlns:p14="http://schemas.microsoft.com/office/powerpoint/2010/main" val="3352184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6922314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0402420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20878354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B524928-6D6D-EA4A-B9FB-A142FFF9B86C}"/>
              </a:ext>
            </a:extLst>
          </p:cNvPr>
          <p:cNvSpPr>
            <a:spLocks noGrp="1"/>
          </p:cNvSpPr>
          <p:nvPr>
            <p:ph type="dt" sz="half" idx="10"/>
          </p:nvPr>
        </p:nvSpPr>
        <p:spPr/>
        <p:txBody>
          <a:bodyPr/>
          <a:lstStyle/>
          <a:p>
            <a:fld id="{BE4F1DA6-6544-8140-A543-A4FACCB0391B}" type="datetimeFigureOut">
              <a:rPr lang="sv-SE" smtClean="0"/>
              <a:t>2023-05-25</a:t>
            </a:fld>
            <a:endParaRPr lang="sv-SE"/>
          </a:p>
        </p:txBody>
      </p:sp>
      <p:sp>
        <p:nvSpPr>
          <p:cNvPr id="3" name="Platshållare för sidfot 2">
            <a:extLst>
              <a:ext uri="{FF2B5EF4-FFF2-40B4-BE49-F238E27FC236}">
                <a16:creationId xmlns:a16="http://schemas.microsoft.com/office/drawing/2014/main" id="{2B859C37-4B5E-1F41-B0FD-1E343ABA93C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5462C9A-A12F-5B49-A5BC-6E952E882DAD}"/>
              </a:ext>
            </a:extLst>
          </p:cNvPr>
          <p:cNvSpPr>
            <a:spLocks noGrp="1"/>
          </p:cNvSpPr>
          <p:nvPr>
            <p:ph type="sldNum" sz="quarter" idx="12"/>
          </p:nvPr>
        </p:nvSpPr>
        <p:spPr/>
        <p:txBody>
          <a:bodyPr/>
          <a:lstStyle/>
          <a:p>
            <a:fld id="{3EDFEE4B-213D-304B-BE6A-BD4AF3E100B7}" type="slidenum">
              <a:rPr lang="sv-SE" smtClean="0"/>
              <a:t>‹#›</a:t>
            </a:fld>
            <a:endParaRPr lang="sv-SE"/>
          </a:p>
        </p:txBody>
      </p:sp>
    </p:spTree>
    <p:extLst>
      <p:ext uri="{BB962C8B-B14F-4D97-AF65-F5344CB8AC3E}">
        <p14:creationId xmlns:p14="http://schemas.microsoft.com/office/powerpoint/2010/main" val="355989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1302008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6" name="Bildobjekt 5">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3582294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1268116"/>
            <a:ext cx="910799" cy="910799"/>
          </a:xfrm>
          <a:prstGeom prst="rect">
            <a:avLst/>
          </a:prstGeom>
        </p:spPr>
      </p:pic>
    </p:spTree>
    <p:extLst>
      <p:ext uri="{BB962C8B-B14F-4D97-AF65-F5344CB8AC3E}">
        <p14:creationId xmlns:p14="http://schemas.microsoft.com/office/powerpoint/2010/main" val="4257108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4672314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982462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18324174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634B3C61-0B6D-F0CA-8C53-C6C8656E51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41889725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8892985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726900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20291361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36840637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Rubrikbild-med-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3885897"/>
            <a:ext cx="9144000" cy="1495794"/>
          </a:xfrm>
        </p:spPr>
        <p:txBody>
          <a:bodyPr lIns="0" tIns="0" rIns="0" bIns="0" anchor="t" anchorCtr="0">
            <a:spAutoFit/>
          </a:bodyPr>
          <a:lstStyle>
            <a:lvl1pPr algn="l">
              <a:defRPr sz="5400">
                <a:solidFill>
                  <a:schemeClr val="bg1"/>
                </a:solidFill>
                <a:latin typeface="+mj-lt"/>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p:nvPr>
        </p:nvSpPr>
        <p:spPr>
          <a:xfrm>
            <a:off x="864000" y="6004787"/>
            <a:ext cx="9144000" cy="332399"/>
          </a:xfrm>
        </p:spPr>
        <p:txBody>
          <a:bodyPr lIns="0" tIns="0" rIns="0" bIns="0">
            <a:sp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endParaRPr lang="sv-SE" dirty="0"/>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a:noAutofit/>
          </a:bodyPr>
          <a:lstStyle/>
          <a:p>
            <a:r>
              <a:rPr lang="sv-SE"/>
              <a:t>Klicka på ikonen för att lägga till en bild</a:t>
            </a:r>
          </a:p>
        </p:txBody>
      </p:sp>
      <p:pic>
        <p:nvPicPr>
          <p:cNvPr id="3" name="Bildobjekt 2">
            <a:extLst>
              <a:ext uri="{FF2B5EF4-FFF2-40B4-BE49-F238E27FC236}">
                <a16:creationId xmlns:a16="http://schemas.microsoft.com/office/drawing/2014/main" id="{F599B866-8922-BDF4-5752-FEF5440CC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3392450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720000"/>
            <a:ext cx="9144000" cy="2387600"/>
          </a:xfrm>
        </p:spPr>
        <p:txBody>
          <a:bodyPr lIns="0" tIns="0" rIns="0" bIns="0" anchor="b">
            <a:noAutofit/>
          </a:bodyPr>
          <a:lstStyle>
            <a:lvl1pPr algn="l">
              <a:defRPr sz="5400">
                <a:solidFill>
                  <a:srgbClr val="1A355D"/>
                </a:solidFill>
                <a:latin typeface="+mj-lt"/>
              </a:defRPr>
            </a:lvl1pPr>
          </a:lstStyle>
          <a:p>
            <a:r>
              <a:rPr lang="sv-SE"/>
              <a:t>Klicka här för att ändra mall för rubrikformat</a:t>
            </a:r>
            <a:endParaRPr lang="sv-SE" dirty="0"/>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p:nvPr>
        </p:nvSpPr>
        <p:spPr>
          <a:xfrm>
            <a:off x="864000" y="3885897"/>
            <a:ext cx="9144000" cy="1655233"/>
          </a:xfrm>
        </p:spPr>
        <p:txBody>
          <a:bodyPr lIns="0" tIns="0" rIns="0" bIns="0">
            <a:norm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endParaRPr lang="sv-SE" dirty="0"/>
          </a:p>
        </p:txBody>
      </p:sp>
      <p:pic>
        <p:nvPicPr>
          <p:cNvPr id="5" name="Bildobjekt 4">
            <a:extLst>
              <a:ext uri="{FF2B5EF4-FFF2-40B4-BE49-F238E27FC236}">
                <a16:creationId xmlns:a16="http://schemas.microsoft.com/office/drawing/2014/main" id="{27A75E99-1B95-36B2-00F4-8B9A2ED49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2973600"/>
            <a:ext cx="910799" cy="910799"/>
          </a:xfrm>
          <a:prstGeom prst="rect">
            <a:avLst/>
          </a:prstGeom>
        </p:spPr>
      </p:pic>
    </p:spTree>
    <p:extLst>
      <p:ext uri="{BB962C8B-B14F-4D97-AF65-F5344CB8AC3E}">
        <p14:creationId xmlns:p14="http://schemas.microsoft.com/office/powerpoint/2010/main" val="1849253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userDrawn="1"/>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a:solidFill>
                  <a:schemeClr val="bg1"/>
                </a:solidFill>
                <a:latin typeface="+mj-lt"/>
              </a:defRPr>
            </a:lvl1pPr>
          </a:lstStyle>
          <a:p>
            <a:r>
              <a:rPr lang="sv-SE" dirty="0"/>
              <a:t>Klicka här för rubrikformat</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028F3C7E-AB13-1631-F451-3966117A59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1268413"/>
            <a:ext cx="910799" cy="910799"/>
          </a:xfrm>
          <a:prstGeom prst="rect">
            <a:avLst/>
          </a:prstGeom>
        </p:spPr>
      </p:pic>
    </p:spTree>
    <p:extLst>
      <p:ext uri="{BB962C8B-B14F-4D97-AF65-F5344CB8AC3E}">
        <p14:creationId xmlns:p14="http://schemas.microsoft.com/office/powerpoint/2010/main" val="4122162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10464000"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5D31C544-E113-F858-B3AF-F75EF718A539}"/>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C49803A4-B1AE-01DE-8765-4C2944D49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87664"/>
            <a:ext cx="910799" cy="910799"/>
          </a:xfrm>
          <a:prstGeom prst="rect">
            <a:avLst/>
          </a:prstGeom>
        </p:spPr>
      </p:pic>
    </p:spTree>
    <p:extLst>
      <p:ext uri="{BB962C8B-B14F-4D97-AF65-F5344CB8AC3E}">
        <p14:creationId xmlns:p14="http://schemas.microsoft.com/office/powerpoint/2010/main" val="10334989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Rubrik+Text_Två spal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a:t>Klicka här för att ändra mall för rubrikformat</a:t>
            </a:r>
            <a:endParaRPr lang="sv-SE" dirty="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p:nvPr>
        </p:nvSpPr>
        <p:spPr>
          <a:xfrm>
            <a:off x="864000" y="1417998"/>
            <a:ext cx="5156200" cy="3367616"/>
          </a:xfrm>
        </p:spPr>
        <p:txBody>
          <a:bodyPr lIns="0" tIns="324000" rIns="0" bIns="0">
            <a:noAutofit/>
          </a:bodyPr>
          <a:lstStyle>
            <a:lvl1pPr marL="0" indent="0">
              <a:buNone/>
              <a:defRPr sz="180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p:nvPr>
        </p:nvSpPr>
        <p:spPr>
          <a:xfrm>
            <a:off x="6223400" y="1417998"/>
            <a:ext cx="5156200" cy="3367616"/>
          </a:xfrm>
        </p:spPr>
        <p:txBody>
          <a:bodyPr lIns="0" tIns="324000" rIns="0">
            <a:noAutofit/>
          </a:bodyPr>
          <a:lstStyle>
            <a:lvl1pPr>
              <a:defRPr sz="1800">
                <a:solidFill>
                  <a:srgbClr val="1A355D"/>
                </a:solidFill>
                <a:latin typeface="+mn-lt"/>
              </a:defRPr>
            </a:lvl1pPr>
            <a:lvl2pPr>
              <a:defRPr sz="1800">
                <a:solidFill>
                  <a:srgbClr val="1A355D"/>
                </a:solidFill>
                <a:latin typeface="+mn-lt"/>
              </a:defRPr>
            </a:lvl2pPr>
            <a:lvl3pPr>
              <a:defRPr sz="1600">
                <a:solidFill>
                  <a:srgbClr val="1A355D"/>
                </a:solidFill>
                <a:latin typeface="+mn-lt"/>
              </a:defRPr>
            </a:lvl3pPr>
            <a:lvl4pPr>
              <a:defRPr sz="1400">
                <a:solidFill>
                  <a:srgbClr val="1A355D"/>
                </a:solidFill>
                <a:latin typeface="+mn-lt"/>
              </a:defRPr>
            </a:lvl4pPr>
            <a:lvl5pPr>
              <a:defRPr sz="1200">
                <a:solidFill>
                  <a:srgbClr val="1A355D"/>
                </a:solidFill>
                <a:latin typeface="+mn-lt"/>
              </a:defRPr>
            </a:lvl5pPr>
            <a:lvl6pPr>
              <a:defRPr sz="2667"/>
            </a:lvl6pPr>
            <a:lvl7pPr>
              <a:defRPr sz="2667"/>
            </a:lvl7pPr>
            <a:lvl8pPr>
              <a:defRPr sz="2667"/>
            </a:lvl8pPr>
            <a:lvl9pPr>
              <a:defRPr sz="266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a:extLst>
              <a:ext uri="{FF2B5EF4-FFF2-40B4-BE49-F238E27FC236}">
                <a16:creationId xmlns:a16="http://schemas.microsoft.com/office/drawing/2014/main" id="{E5378C6F-8D58-E519-D8D2-BB1265C86D00}"/>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0" name="Bildobjekt 9">
            <a:extLst>
              <a:ext uri="{FF2B5EF4-FFF2-40B4-BE49-F238E27FC236}">
                <a16:creationId xmlns:a16="http://schemas.microsoft.com/office/drawing/2014/main" id="{F8631F5F-1199-E827-0161-678550D06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87664"/>
            <a:ext cx="910799" cy="910799"/>
          </a:xfrm>
          <a:prstGeom prst="rect">
            <a:avLst/>
          </a:prstGeom>
        </p:spPr>
      </p:pic>
    </p:spTree>
    <p:extLst>
      <p:ext uri="{BB962C8B-B14F-4D97-AF65-F5344CB8AC3E}">
        <p14:creationId xmlns:p14="http://schemas.microsoft.com/office/powerpoint/2010/main" val="2493572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_Text+höger-bild_alt1">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dirty="0"/>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Tree>
    <p:extLst>
      <p:ext uri="{BB962C8B-B14F-4D97-AF65-F5344CB8AC3E}">
        <p14:creationId xmlns:p14="http://schemas.microsoft.com/office/powerpoint/2010/main" val="23449912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0180860D-BAC7-D497-A1A7-694C253D89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945731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Text+höger-bild_Alt-2">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dirty="0"/>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endParaRPr lang="sv-SE" dirty="0"/>
          </a:p>
        </p:txBody>
      </p:sp>
      <p:sp>
        <p:nvSpPr>
          <p:cNvPr id="2" name="Rektangel 1">
            <a:extLst>
              <a:ext uri="{FF2B5EF4-FFF2-40B4-BE49-F238E27FC236}">
                <a16:creationId xmlns:a16="http://schemas.microsoft.com/office/drawing/2014/main" id="{870FF246-B1B3-74B5-E955-0783D36EF1E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50784C45-5CFF-9186-3702-4BF0D330B9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87664"/>
            <a:ext cx="910799" cy="910799"/>
          </a:xfrm>
          <a:prstGeom prst="rect">
            <a:avLst/>
          </a:prstGeom>
        </p:spPr>
      </p:pic>
    </p:spTree>
    <p:extLst>
      <p:ext uri="{BB962C8B-B14F-4D97-AF65-F5344CB8AC3E}">
        <p14:creationId xmlns:p14="http://schemas.microsoft.com/office/powerpoint/2010/main" val="233413934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2_Text-Diagram_Alt-1">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C284F46B-5E27-137B-D0C5-D47CFD2509E7}"/>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655F109A-5AF1-CA33-D41C-B077A91628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87664"/>
            <a:ext cx="910799" cy="910799"/>
          </a:xfrm>
          <a:prstGeom prst="rect">
            <a:avLst/>
          </a:prstGeom>
        </p:spPr>
      </p:pic>
    </p:spTree>
    <p:extLst>
      <p:ext uri="{BB962C8B-B14F-4D97-AF65-F5344CB8AC3E}">
        <p14:creationId xmlns:p14="http://schemas.microsoft.com/office/powerpoint/2010/main" val="12841923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2_Text-Diagram_Alt-2">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9BACE082-9009-B637-5A2F-ABB40EFFF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2800" y="5487664"/>
            <a:ext cx="910799" cy="910799"/>
          </a:xfrm>
          <a:prstGeom prst="rect">
            <a:avLst/>
          </a:prstGeom>
        </p:spPr>
      </p:pic>
    </p:spTree>
    <p:extLst>
      <p:ext uri="{BB962C8B-B14F-4D97-AF65-F5344CB8AC3E}">
        <p14:creationId xmlns:p14="http://schemas.microsoft.com/office/powerpoint/2010/main" val="2563727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ext+högerbild_Alt-3">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chemeClr val="bg1"/>
                </a:solidFill>
                <a:latin typeface="+mj-lt"/>
              </a:defRPr>
            </a:lvl1pPr>
          </a:lstStyle>
          <a:p>
            <a:r>
              <a:rPr lang="sv-SE" dirty="0"/>
              <a:t>Klicka här för rubrikformat</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a:p>
        </p:txBody>
      </p:sp>
    </p:spTree>
    <p:extLst>
      <p:ext uri="{BB962C8B-B14F-4D97-AF65-F5344CB8AC3E}">
        <p14:creationId xmlns:p14="http://schemas.microsoft.com/office/powerpoint/2010/main" val="17041953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Första sida med 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3885897"/>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64000" y="6004787"/>
            <a:ext cx="9144000" cy="369332"/>
          </a:xfrm>
        </p:spPr>
        <p:txBody>
          <a:bodyPr lIns="0" tIns="0" rIns="0" bIns="0">
            <a:sp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1051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lIns="864000" tIns="720000">
            <a:noAutofit/>
          </a:bodyPr>
          <a:lstStyle>
            <a:lvl1pPr marL="0" indent="0">
              <a:buNone/>
              <a:defRPr/>
            </a:lvl1pPr>
          </a:lstStyle>
          <a:p>
            <a:r>
              <a:rPr lang="sv-SE" dirty="0"/>
              <a:t>Klicka på ikonen för att lägga till en bild</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3675883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Första sida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720000"/>
            <a:ext cx="9144000" cy="2387600"/>
          </a:xfrm>
          <a:noFill/>
        </p:spPr>
        <p:txBody>
          <a:bodyPr lIns="0" tIns="0" rIns="0" bIns="0" anchor="b">
            <a:noAutofit/>
          </a:bodyPr>
          <a:lstStyle>
            <a:lvl1pPr algn="l">
              <a:defRPr sz="5400">
                <a:solidFill>
                  <a:srgbClr val="1A355D"/>
                </a:solidFill>
                <a:latin typeface="+mj-lt"/>
              </a:defRPr>
            </a:lvl1pPr>
          </a:lstStyle>
          <a:p>
            <a:r>
              <a:rPr lang="sv-SE" dirty="0"/>
              <a:t>Klicka här för att lägga till rubrik</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64000" y="3885897"/>
            <a:ext cx="9144000" cy="1655233"/>
          </a:xfrm>
        </p:spPr>
        <p:txBody>
          <a:bodyPr lIns="0" tIns="0" rIns="0" bIns="0">
            <a:normAutofit/>
          </a:bodyPr>
          <a:lstStyle>
            <a:lvl1pPr marL="0" indent="0" algn="l">
              <a:spcBef>
                <a:spcPts val="0"/>
              </a:spcBef>
              <a:buNone/>
              <a:defRPr sz="2400" b="0" i="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pic>
        <p:nvPicPr>
          <p:cNvPr id="6" name="Bildobjekt 5">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4024707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Under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1268116"/>
            <a:ext cx="910799" cy="910799"/>
          </a:xfrm>
          <a:prstGeom prst="rect">
            <a:avLst/>
          </a:prstGeom>
        </p:spPr>
      </p:pic>
    </p:spTree>
    <p:extLst>
      <p:ext uri="{BB962C8B-B14F-4D97-AF65-F5344CB8AC3E}">
        <p14:creationId xmlns:p14="http://schemas.microsoft.com/office/powerpoint/2010/main" val="1368662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Rubrik+Text">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0000"/>
            <a:ext cx="104640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1388259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_Rubrik + innehåll två kolum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dirty="0"/>
              <a:t>Klicka här för att lägga till rubrik</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spcBef>
                <a:spcPts val="0"/>
              </a:spcBef>
              <a:buNone/>
              <a:defRPr sz="1800" baseline="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a:noAutofit/>
          </a:bodyPr>
          <a:lstStyle>
            <a:lvl1pPr marL="0" indent="0">
              <a:spcBef>
                <a:spcPts val="0"/>
              </a:spcBef>
              <a:buNone/>
              <a:defRPr sz="1800">
                <a:solidFill>
                  <a:srgbClr val="1A355D"/>
                </a:solidFill>
                <a:latin typeface="+mn-lt"/>
              </a:defRPr>
            </a:lvl1pPr>
            <a:lvl2pPr marL="609585" indent="0">
              <a:spcBef>
                <a:spcPts val="0"/>
              </a:spcBef>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ikonen för att lägga till innehåll</a:t>
            </a:r>
          </a:p>
          <a:p>
            <a:pPr lvl="1"/>
            <a:endParaRPr lang="sv-SE" dirty="0"/>
          </a:p>
        </p:txBody>
      </p:sp>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Bildobjekt 7">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1572719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11158083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ext + bild utan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lIns="504000" tIns="828000" rIns="36000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endParaRPr lang="sv-SE" dirty="0"/>
          </a:p>
        </p:txBody>
      </p:sp>
    </p:spTree>
    <p:extLst>
      <p:ext uri="{BB962C8B-B14F-4D97-AF65-F5344CB8AC3E}">
        <p14:creationId xmlns:p14="http://schemas.microsoft.com/office/powerpoint/2010/main" val="6981009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 name="Bildobjekt 8">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41459943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3270477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7" name="Bildobjekt 6">
            <a:extLst>
              <a:ext uri="{FF2B5EF4-FFF2-40B4-BE49-F238E27FC236}">
                <a16:creationId xmlns:a16="http://schemas.microsoft.com/office/drawing/2014/main" id="{2373D81F-7C9E-0DB4-3DA1-84AED02CE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999" y="5489999"/>
            <a:ext cx="910799" cy="910799"/>
          </a:xfrm>
          <a:prstGeom prst="rect">
            <a:avLst/>
          </a:prstGeom>
        </p:spPr>
      </p:pic>
    </p:spTree>
    <p:extLst>
      <p:ext uri="{BB962C8B-B14F-4D97-AF65-F5344CB8AC3E}">
        <p14:creationId xmlns:p14="http://schemas.microsoft.com/office/powerpoint/2010/main" val="33343390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ext + höger-bild utan logga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lIns="504000" tIns="828000" rIns="360000"/>
          <a:lstStyle>
            <a:lvl1pPr marL="0" indent="0">
              <a:buNone/>
              <a:defRPr sz="4267"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dirty="0"/>
              <a:t>Klicka på ikonen för att lägga till en bild</a:t>
            </a:r>
          </a:p>
        </p:txBody>
      </p:sp>
    </p:spTree>
    <p:extLst>
      <p:ext uri="{BB962C8B-B14F-4D97-AF65-F5344CB8AC3E}">
        <p14:creationId xmlns:p14="http://schemas.microsoft.com/office/powerpoint/2010/main" val="4737124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11"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12" name="Brödtext nivå ett…"/>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1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147550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780494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vå delar">
    <p:spTree>
      <p:nvGrpSpPr>
        <p:cNvPr id="1" name=""/>
        <p:cNvGrpSpPr/>
        <p:nvPr/>
      </p:nvGrpSpPr>
      <p:grpSpPr>
        <a:xfrm>
          <a:off x="0" y="0"/>
          <a:ext cx="0" cy="0"/>
          <a:chOff x="0" y="0"/>
          <a:chExt cx="0" cy="0"/>
        </a:xfrm>
      </p:grpSpPr>
      <p:sp>
        <p:nvSpPr>
          <p:cNvPr id="38" name="Titeltext"/>
          <p:cNvSpPr txBox="1">
            <a:spLocks noGrp="1"/>
          </p:cNvSpPr>
          <p:nvPr>
            <p:ph type="title"/>
          </p:nvPr>
        </p:nvSpPr>
        <p:spPr>
          <a:prstGeom prst="rect">
            <a:avLst/>
          </a:prstGeom>
        </p:spPr>
        <p:txBody>
          <a:bodyPr/>
          <a:lstStyle/>
          <a:p>
            <a:r>
              <a:t>Titeltext</a:t>
            </a:r>
          </a:p>
        </p:txBody>
      </p:sp>
      <p:sp>
        <p:nvSpPr>
          <p:cNvPr id="39" name="Brödtext nivå ett…"/>
          <p:cNvSpPr txBox="1">
            <a:spLocks noGrp="1"/>
          </p:cNvSpPr>
          <p:nvPr>
            <p:ph type="body" sz="half" idx="1"/>
          </p:nvPr>
        </p:nvSpPr>
        <p:spPr>
          <a:xfrm>
            <a:off x="838200" y="1825625"/>
            <a:ext cx="5181600" cy="4351338"/>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59515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dirty="0"/>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dirty="0"/>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dirty="0"/>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dirty="0"/>
          </a:p>
        </p:txBody>
      </p:sp>
    </p:spTree>
    <p:extLst>
      <p:ext uri="{BB962C8B-B14F-4D97-AF65-F5344CB8AC3E}">
        <p14:creationId xmlns:p14="http://schemas.microsoft.com/office/powerpoint/2010/main" val="1743327686"/>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dirty="0"/>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2961000"/>
            <a:ext cx="935223" cy="936000"/>
          </a:xfrm>
          <a:prstGeom prst="rect">
            <a:avLst/>
          </a:prstGeom>
        </p:spPr>
      </p:pic>
    </p:spTree>
    <p:extLst>
      <p:ext uri="{BB962C8B-B14F-4D97-AF65-F5344CB8AC3E}">
        <p14:creationId xmlns:p14="http://schemas.microsoft.com/office/powerpoint/2010/main" val="299441079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dirty="0"/>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dirty="0"/>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1255813"/>
            <a:ext cx="935223" cy="936000"/>
          </a:xfrm>
          <a:prstGeom prst="rect">
            <a:avLst/>
          </a:prstGeom>
        </p:spPr>
      </p:pic>
    </p:spTree>
    <p:extLst>
      <p:ext uri="{BB962C8B-B14F-4D97-AF65-F5344CB8AC3E}">
        <p14:creationId xmlns:p14="http://schemas.microsoft.com/office/powerpoint/2010/main" val="10105946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ext + bild med logga">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baseline="0">
                <a:solidFill>
                  <a:srgbClr val="1A355D"/>
                </a:solidFill>
                <a:latin typeface="+mj-lt"/>
              </a:defRPr>
            </a:lvl1pPr>
          </a:lstStyle>
          <a:p>
            <a:r>
              <a:rPr lang="sv-SE" dirty="0"/>
              <a:t>Klicka här för att lägga till rubrik</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971996"/>
            <a:ext cx="4419200"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lIns="504000" tIns="828000" rIns="360000">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endParaRPr lang="sv-SE" dirty="0"/>
          </a:p>
        </p:txBody>
      </p:sp>
      <p:sp>
        <p:nvSpPr>
          <p:cNvPr id="2" name="Rektangel 1">
            <a:extLst>
              <a:ext uri="{FF2B5EF4-FFF2-40B4-BE49-F238E27FC236}">
                <a16:creationId xmlns:a16="http://schemas.microsoft.com/office/drawing/2014/main" id="{43908D6E-1D2E-6EE8-4602-EE1BC2B95424}"/>
              </a:ext>
            </a:extLst>
          </p:cNvPr>
          <p:cNvSpPr/>
          <p:nvPr userDrawn="1"/>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2D31428F-86E1-0391-F9E2-E1F94088D3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5490000"/>
            <a:ext cx="910799" cy="910799"/>
          </a:xfrm>
          <a:prstGeom prst="rect">
            <a:avLst/>
          </a:prstGeom>
        </p:spPr>
      </p:pic>
    </p:spTree>
    <p:extLst>
      <p:ext uri="{BB962C8B-B14F-4D97-AF65-F5344CB8AC3E}">
        <p14:creationId xmlns:p14="http://schemas.microsoft.com/office/powerpoint/2010/main" val="17675563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dirty="0"/>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Tree>
    <p:extLst>
      <p:ext uri="{BB962C8B-B14F-4D97-AF65-F5344CB8AC3E}">
        <p14:creationId xmlns:p14="http://schemas.microsoft.com/office/powerpoint/2010/main" val="20506996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dirty="0"/>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Tree>
    <p:extLst>
      <p:ext uri="{BB962C8B-B14F-4D97-AF65-F5344CB8AC3E}">
        <p14:creationId xmlns:p14="http://schemas.microsoft.com/office/powerpoint/2010/main" val="108308646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Tree>
    <p:extLst>
      <p:ext uri="{BB962C8B-B14F-4D97-AF65-F5344CB8AC3E}">
        <p14:creationId xmlns:p14="http://schemas.microsoft.com/office/powerpoint/2010/main" val="182197025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dirty="0"/>
              <a:t>Skriv text här eller klicka på ikoner för att lägga till innehåll</a:t>
            </a:r>
          </a:p>
          <a:p>
            <a:pPr lvl="1"/>
            <a:endParaRPr lang="sv-SE" dirty="0"/>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dirty="0"/>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Tree>
    <p:extLst>
      <p:ext uri="{BB962C8B-B14F-4D97-AF65-F5344CB8AC3E}">
        <p14:creationId xmlns:p14="http://schemas.microsoft.com/office/powerpoint/2010/main" val="64151135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dirty="0"/>
              <a:t>Klicka på ikonen för att </a:t>
            </a:r>
            <a:br>
              <a:rPr lang="sv-SE" dirty="0"/>
            </a:br>
            <a:r>
              <a:rPr lang="sv-SE" dirty="0"/>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dirty="0"/>
              <a:t>Klicka här för att lägga till rubrik</a:t>
            </a:r>
          </a:p>
        </p:txBody>
      </p:sp>
    </p:spTree>
    <p:extLst>
      <p:ext uri="{BB962C8B-B14F-4D97-AF65-F5344CB8AC3E}">
        <p14:creationId xmlns:p14="http://schemas.microsoft.com/office/powerpoint/2010/main" val="293155322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dirty="0"/>
              <a:t>Klicka på ikonen för att </a:t>
            </a:r>
            <a:br>
              <a:rPr lang="sv-SE" dirty="0"/>
            </a:br>
            <a:r>
              <a:rPr lang="sv-SE" dirty="0"/>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dirty="0"/>
              <a:t>Klicka här för att lägga till rubrik</a:t>
            </a:r>
          </a:p>
        </p:txBody>
      </p:sp>
    </p:spTree>
    <p:extLst>
      <p:ext uri="{BB962C8B-B14F-4D97-AF65-F5344CB8AC3E}">
        <p14:creationId xmlns:p14="http://schemas.microsoft.com/office/powerpoint/2010/main" val="400626553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dirty="0"/>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dirty="0"/>
              <a:t>Klicka på ikonen för att </a:t>
            </a:r>
            <a:br>
              <a:rPr lang="sv-SE" dirty="0"/>
            </a:br>
            <a:r>
              <a:rPr lang="sv-SE" dirty="0"/>
              <a:t>lägga till en bild</a:t>
            </a:r>
          </a:p>
        </p:txBody>
      </p:sp>
    </p:spTree>
    <p:extLst>
      <p:ext uri="{BB962C8B-B14F-4D97-AF65-F5344CB8AC3E}">
        <p14:creationId xmlns:p14="http://schemas.microsoft.com/office/powerpoint/2010/main" val="303630915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dirty="0"/>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dirty="0"/>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Tree>
    <p:extLst>
      <p:ext uri="{BB962C8B-B14F-4D97-AF65-F5344CB8AC3E}">
        <p14:creationId xmlns:p14="http://schemas.microsoft.com/office/powerpoint/2010/main" val="156070785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2" r="42"/>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dirty="0"/>
              <a:t>Klicka på ikonen för att lägga till en bild</a:t>
            </a:r>
          </a:p>
        </p:txBody>
      </p:sp>
    </p:spTree>
    <p:extLst>
      <p:ext uri="{BB962C8B-B14F-4D97-AF65-F5344CB8AC3E}">
        <p14:creationId xmlns:p14="http://schemas.microsoft.com/office/powerpoint/2010/main" val="285024982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Text med bild (höger)">
    <p:bg>
      <p:bgPr>
        <a:solidFill>
          <a:srgbClr val="D6D3C4">
            <a:alpha val="49804"/>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85BE81-A376-EA0F-A023-9E8F4E233570}"/>
              </a:ext>
            </a:extLst>
          </p:cNvPr>
          <p:cNvSpPr>
            <a:spLocks noGrp="1"/>
          </p:cNvSpPr>
          <p:nvPr>
            <p:ph type="title"/>
          </p:nvPr>
        </p:nvSpPr>
        <p:spPr>
          <a:xfrm>
            <a:off x="840318" y="1206175"/>
            <a:ext cx="4415999" cy="2222825"/>
          </a:xfrm>
        </p:spPr>
        <p:txBody>
          <a:bodyPr lIns="0" tIns="540000" rIns="0" bIns="180000" anchor="b">
            <a:spAutoFit/>
          </a:bodyPr>
          <a:lstStyle>
            <a:lvl1pPr>
              <a:defRPr sz="3600">
                <a:solidFill>
                  <a:srgbClr val="1A355D"/>
                </a:solidFill>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0A696D6-C928-C4FC-C243-B720E5F8E81A}"/>
              </a:ext>
            </a:extLst>
          </p:cNvPr>
          <p:cNvSpPr>
            <a:spLocks noGrp="1"/>
          </p:cNvSpPr>
          <p:nvPr>
            <p:ph type="body" sz="half" idx="2"/>
          </p:nvPr>
        </p:nvSpPr>
        <p:spPr>
          <a:xfrm>
            <a:off x="840318" y="3464621"/>
            <a:ext cx="4415999" cy="664797"/>
          </a:xfrm>
        </p:spPr>
        <p:txBody>
          <a:bodyPr lIns="0" tIns="0" rIns="0" bIns="0">
            <a:spAutoFit/>
          </a:bodyPr>
          <a:lstStyle>
            <a:lvl1pPr marL="0" indent="0">
              <a:buNone/>
              <a:defRPr sz="24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Klicka här för att ändra format på bakgrundstexten</a:t>
            </a:r>
          </a:p>
        </p:txBody>
      </p:sp>
      <p:sp>
        <p:nvSpPr>
          <p:cNvPr id="5" name="Rektangel 4">
            <a:extLst>
              <a:ext uri="{FF2B5EF4-FFF2-40B4-BE49-F238E27FC236}">
                <a16:creationId xmlns:a16="http://schemas.microsoft.com/office/drawing/2014/main" id="{28E05273-3AFD-4EAE-7CEC-CCEC8F32A10F}"/>
              </a:ext>
            </a:extLst>
          </p:cNvPr>
          <p:cNvSpPr/>
          <p:nvPr userDrawn="1"/>
        </p:nvSpPr>
        <p:spPr>
          <a:xfrm>
            <a:off x="0" y="5946000"/>
            <a:ext cx="12192000" cy="912000"/>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Platshållare för bild 2">
            <a:extLst>
              <a:ext uri="{FF2B5EF4-FFF2-40B4-BE49-F238E27FC236}">
                <a16:creationId xmlns:a16="http://schemas.microsoft.com/office/drawing/2014/main" id="{B506DBE9-BD05-00F3-AF49-548EF0F61088}"/>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a:p>
        </p:txBody>
      </p:sp>
      <p:pic>
        <p:nvPicPr>
          <p:cNvPr id="7" name="Bildobjekt 6">
            <a:extLst>
              <a:ext uri="{FF2B5EF4-FFF2-40B4-BE49-F238E27FC236}">
                <a16:creationId xmlns:a16="http://schemas.microsoft.com/office/drawing/2014/main" id="{F1AF8E5F-9A73-CAD2-BDE4-90121D64067D}"/>
              </a:ext>
            </a:extLst>
          </p:cNvPr>
          <p:cNvPicPr>
            <a:picLocks noChangeAspect="1"/>
          </p:cNvPicPr>
          <p:nvPr userDrawn="1"/>
        </p:nvPicPr>
        <p:blipFill>
          <a:blip r:embed="rId2"/>
          <a:stretch>
            <a:fillRect/>
          </a:stretch>
        </p:blipFill>
        <p:spPr>
          <a:xfrm>
            <a:off x="840318" y="5490000"/>
            <a:ext cx="912000" cy="912000"/>
          </a:xfrm>
          <a:prstGeom prst="rect">
            <a:avLst/>
          </a:prstGeom>
        </p:spPr>
      </p:pic>
      <p:sp>
        <p:nvSpPr>
          <p:cNvPr id="6" name="Platshållare för text 3">
            <a:extLst>
              <a:ext uri="{FF2B5EF4-FFF2-40B4-BE49-F238E27FC236}">
                <a16:creationId xmlns:a16="http://schemas.microsoft.com/office/drawing/2014/main" id="{CF6D8664-D365-0AF7-92D6-4371863A9218}"/>
              </a:ext>
            </a:extLst>
          </p:cNvPr>
          <p:cNvSpPr>
            <a:spLocks noGrp="1"/>
          </p:cNvSpPr>
          <p:nvPr>
            <p:ph type="body" sz="half" idx="10"/>
          </p:nvPr>
        </p:nvSpPr>
        <p:spPr>
          <a:xfrm>
            <a:off x="840001" y="583396"/>
            <a:ext cx="4415999" cy="588605"/>
          </a:xfrm>
        </p:spPr>
        <p:txBody>
          <a:bodyPr lIns="0" tIns="144000" rIns="0" bIns="0">
            <a:spAutoFit/>
          </a:bodyPr>
          <a:lstStyle>
            <a:lvl1pPr marL="0" indent="0">
              <a:buNone/>
              <a:defRPr sz="16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Klicka här för att ändra format på bakgrundstexten</a:t>
            </a:r>
          </a:p>
        </p:txBody>
      </p:sp>
    </p:spTree>
    <p:extLst>
      <p:ext uri="{BB962C8B-B14F-4D97-AF65-F5344CB8AC3E}">
        <p14:creationId xmlns:p14="http://schemas.microsoft.com/office/powerpoint/2010/main" val="1219499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8_Rubrik, text ljus bakgrun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93A87B22-DE9F-9B10-1F07-FA1B488CB886}"/>
              </a:ext>
            </a:extLst>
          </p:cNvPr>
          <p:cNvSpPr/>
          <p:nvPr userDrawn="1"/>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Bildobjekt 4">
            <a:extLst>
              <a:ext uri="{FF2B5EF4-FFF2-40B4-BE49-F238E27FC236}">
                <a16:creationId xmlns:a16="http://schemas.microsoft.com/office/drawing/2014/main" id="{C9C19F31-180F-33B0-2F6D-6FF71076F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5491201"/>
            <a:ext cx="910799" cy="910799"/>
          </a:xfrm>
          <a:prstGeom prst="rect">
            <a:avLst/>
          </a:prstGeom>
        </p:spPr>
      </p:pic>
    </p:spTree>
    <p:extLst>
      <p:ext uri="{BB962C8B-B14F-4D97-AF65-F5344CB8AC3E}">
        <p14:creationId xmlns:p14="http://schemas.microsoft.com/office/powerpoint/2010/main" val="24723492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Rubrik, text mörk bakgrun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dirty="0"/>
              <a:t>Klicka här för att lägga till rubrik</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64000" y="1444103"/>
            <a:ext cx="9576883" cy="604163"/>
          </a:xfrm>
        </p:spPr>
        <p:txBody>
          <a:bodyPr wrap="square" lIns="0" tIns="324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dirty="0"/>
              <a:t>Skriv text här</a:t>
            </a:r>
          </a:p>
        </p:txBody>
      </p:sp>
      <p:pic>
        <p:nvPicPr>
          <p:cNvPr id="5" name="Bildobjekt 4">
            <a:extLst>
              <a:ext uri="{FF2B5EF4-FFF2-40B4-BE49-F238E27FC236}">
                <a16:creationId xmlns:a16="http://schemas.microsoft.com/office/drawing/2014/main" id="{A51F795E-1441-1477-A8CA-44A478A765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000" y="5491200"/>
            <a:ext cx="910799" cy="910799"/>
          </a:xfrm>
          <a:prstGeom prst="rect">
            <a:avLst/>
          </a:prstGeom>
        </p:spPr>
      </p:pic>
    </p:spTree>
    <p:extLst>
      <p:ext uri="{BB962C8B-B14F-4D97-AF65-F5344CB8AC3E}">
        <p14:creationId xmlns:p14="http://schemas.microsoft.com/office/powerpoint/2010/main" val="30125284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86393589"/>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4" r:id="rId5"/>
    <p:sldLayoutId id="2147484055" r:id="rId6"/>
    <p:sldLayoutId id="2147484056" r:id="rId7"/>
    <p:sldLayoutId id="2147484062" r:id="rId8"/>
    <p:sldLayoutId id="2147484063" r:id="rId9"/>
    <p:sldLayoutId id="2147484112" r:id="rId10"/>
    <p:sldLayoutId id="2147484113" r:id="rId11"/>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8E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1219000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114" r:id="rId11"/>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9015317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136" r:id="rId11"/>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4462960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5207399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Lst>
  <p:txStyles>
    <p:titleStyle>
      <a:lvl1pPr algn="l" defTabSz="1219170" rtl="0" eaLnBrk="1" latinLnBrk="0" hangingPunct="1">
        <a:lnSpc>
          <a:spcPct val="90000"/>
        </a:lnSpc>
        <a:spcBef>
          <a:spcPct val="0"/>
        </a:spcBef>
        <a:buNone/>
        <a:defRPr sz="5867" b="1"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409982191"/>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dirty="0"/>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83787928"/>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image" Target="../media/image51.jpeg"/><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79.xml"/><Relationship Id="rId5" Type="http://schemas.openxmlformats.org/officeDocument/2006/relationships/image" Target="../media/image52.jpg"/><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79.xml"/><Relationship Id="rId5" Type="http://schemas.openxmlformats.org/officeDocument/2006/relationships/image" Target="../media/image53.jpeg"/><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79.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4.xml"/><Relationship Id="rId1" Type="http://schemas.openxmlformats.org/officeDocument/2006/relationships/slideLayout" Target="../slideLayouts/slideLayout79.xml"/><Relationship Id="rId5" Type="http://schemas.openxmlformats.org/officeDocument/2006/relationships/image" Target="../media/image57.jpeg"/><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79.xml"/><Relationship Id="rId5" Type="http://schemas.openxmlformats.org/officeDocument/2006/relationships/image" Target="../media/image58.jpeg"/><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79.xml"/><Relationship Id="rId5" Type="http://schemas.openxmlformats.org/officeDocument/2006/relationships/image" Target="../media/image63.jpg"/><Relationship Id="rId4" Type="http://schemas.openxmlformats.org/officeDocument/2006/relationships/image" Target="../media/image50.emf"/></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79.xml"/><Relationship Id="rId5" Type="http://schemas.openxmlformats.org/officeDocument/2006/relationships/image" Target="../media/image64.jpg"/><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79.xml"/><Relationship Id="rId5" Type="http://schemas.openxmlformats.org/officeDocument/2006/relationships/image" Target="../media/image65.jpg"/><Relationship Id="rId4" Type="http://schemas.openxmlformats.org/officeDocument/2006/relationships/image" Target="../media/image50.emf"/></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E20D9D70-3671-4397-0CCC-6CDA85E26DD2}"/>
              </a:ext>
            </a:extLst>
          </p:cNvPr>
          <p:cNvSpPr>
            <a:spLocks noGrp="1"/>
          </p:cNvSpPr>
          <p:nvPr>
            <p:ph type="ctrTitle"/>
          </p:nvPr>
        </p:nvSpPr>
        <p:spPr>
          <a:xfrm>
            <a:off x="767017" y="4406597"/>
            <a:ext cx="10449623" cy="747897"/>
          </a:xfrm>
        </p:spPr>
        <p:txBody>
          <a:bodyPr/>
          <a:lstStyle/>
          <a:p>
            <a:r>
              <a:rPr lang="sv-SE" dirty="0"/>
              <a:t>Välkommen till Helsingborg!</a:t>
            </a:r>
          </a:p>
        </p:txBody>
      </p:sp>
      <p:pic>
        <p:nvPicPr>
          <p:cNvPr id="5" name="Platshållare för bild 4">
            <a:extLst>
              <a:ext uri="{FF2B5EF4-FFF2-40B4-BE49-F238E27FC236}">
                <a16:creationId xmlns:a16="http://schemas.microsoft.com/office/drawing/2014/main" id="{535BD6E3-42C4-2110-F3F2-AE1E11DBB26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5138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2">
            <a:extLst>
              <a:ext uri="{FF2B5EF4-FFF2-40B4-BE49-F238E27FC236}">
                <a16:creationId xmlns:a16="http://schemas.microsoft.com/office/drawing/2014/main" id="{5276F1E9-97A1-FC4A-83DF-8C685903A5F8}"/>
              </a:ext>
            </a:extLst>
          </p:cNvPr>
          <p:cNvSpPr txBox="1">
            <a:spLocks/>
          </p:cNvSpPr>
          <p:nvPr/>
        </p:nvSpPr>
        <p:spPr>
          <a:xfrm>
            <a:off x="1158461" y="2118890"/>
            <a:ext cx="9044318" cy="50930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sv-SE"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Rubrik 2">
            <a:extLst>
              <a:ext uri="{FF2B5EF4-FFF2-40B4-BE49-F238E27FC236}">
                <a16:creationId xmlns:a16="http://schemas.microsoft.com/office/drawing/2014/main" id="{5276F1E9-97A1-FC4A-83DF-8C685903A5F8}"/>
              </a:ext>
            </a:extLst>
          </p:cNvPr>
          <p:cNvSpPr txBox="1">
            <a:spLocks/>
          </p:cNvSpPr>
          <p:nvPr/>
        </p:nvSpPr>
        <p:spPr>
          <a:xfrm>
            <a:off x="485173" y="414946"/>
            <a:ext cx="4703515" cy="3901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b="1" dirty="0">
                <a:solidFill>
                  <a:schemeClr val="bg1"/>
                </a:solidFill>
                <a:latin typeface="Helsingborg Sans Medium" pitchFamily="2" charset="0"/>
                <a:ea typeface="Roboto" panose="02000000000000000000" pitchFamily="2" charset="0"/>
                <a:cs typeface="Roboto" panose="02000000000000000000" pitchFamily="2" charset="0"/>
              </a:rPr>
              <a:t>Våra utmärkelser</a:t>
            </a:r>
            <a:br>
              <a:rPr lang="sv-SE" sz="1800" dirty="0">
                <a:solidFill>
                  <a:schemeClr val="bg1"/>
                </a:solidFill>
                <a:latin typeface="Helsingborg Sans Medium" pitchFamily="2" charset="0"/>
                <a:ea typeface="Roboto Light" panose="02000000000000000000" pitchFamily="2" charset="0"/>
                <a:cs typeface="Roboto" panose="02000000000000000000" pitchFamily="2" charset="0"/>
              </a:rPr>
            </a:br>
            <a:endParaRPr lang="sv-SE" sz="1800" dirty="0">
              <a:solidFill>
                <a:schemeClr val="bg1"/>
              </a:solidFill>
              <a:latin typeface="Helsingborg Sans Medium" pitchFamily="2" charset="0"/>
              <a:ea typeface="Roboto Light" panose="02000000000000000000" pitchFamily="2" charset="0"/>
              <a:cs typeface="Roboto" panose="02000000000000000000" pitchFamily="2" charset="0"/>
            </a:endParaRP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Årets stadskärna 2022</a:t>
            </a:r>
            <a:br>
              <a:rPr lang="sv-SE" sz="1800" dirty="0">
                <a:solidFill>
                  <a:schemeClr val="bg1"/>
                </a:solidFill>
                <a:latin typeface="Helsingborg Sans Light" pitchFamily="2" charset="0"/>
                <a:ea typeface="Roboto Light" panose="02000000000000000000" pitchFamily="2" charset="0"/>
                <a:cs typeface="Roboto" panose="02000000000000000000" pitchFamily="2" charset="0"/>
              </a:rPr>
            </a:b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H22 – Årets nytänkare 2022</a:t>
            </a: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Sveriges bästa logistikläge 2022</a:t>
            </a: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Sveriges miljöbästa kommun 2020</a:t>
            </a:r>
          </a:p>
          <a:p>
            <a:pPr>
              <a:lnSpc>
                <a:spcPct val="100000"/>
              </a:lnSpc>
            </a:pPr>
            <a:endParaRPr lang="sv-SE" sz="1800" dirty="0">
              <a:solidFill>
                <a:schemeClr val="bg1"/>
              </a:solidFill>
              <a:latin typeface="Helsingborg Sans Light" pitchFamily="2" charset="0"/>
              <a:ea typeface="Roboto Light" panose="02000000000000000000" pitchFamily="2" charset="0"/>
              <a:cs typeface="Roboto" panose="02000000000000000000" pitchFamily="2" charset="0"/>
            </a:endParaRPr>
          </a:p>
          <a:p>
            <a:pPr>
              <a:lnSpc>
                <a:spcPct val="100000"/>
              </a:lnSpc>
            </a:pPr>
            <a:r>
              <a:rPr lang="sv-SE" sz="2300" dirty="0">
                <a:solidFill>
                  <a:schemeClr val="bg1"/>
                </a:solidFill>
                <a:latin typeface="Helsingborg Sans bold" pitchFamily="2" charset="0"/>
                <a:ea typeface="Roboto Light" panose="02000000000000000000" pitchFamily="2" charset="0"/>
                <a:cs typeface="Roboto" panose="02000000000000000000" pitchFamily="2" charset="0"/>
              </a:rPr>
              <a:t>Internationellt</a:t>
            </a:r>
          </a:p>
          <a:p>
            <a:pPr>
              <a:lnSpc>
                <a:spcPct val="100000"/>
              </a:lnSpc>
            </a:pPr>
            <a:endParaRPr lang="sv-SE" sz="1000" dirty="0">
              <a:solidFill>
                <a:schemeClr val="bg1"/>
              </a:solidFill>
              <a:latin typeface="Helsingborg Sans Light" pitchFamily="2" charset="0"/>
              <a:ea typeface="Roboto Light" panose="02000000000000000000" pitchFamily="2" charset="0"/>
              <a:cs typeface="Roboto" panose="02000000000000000000" pitchFamily="2" charset="0"/>
            </a:endParaRP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Helsingborg utses till en av </a:t>
            </a:r>
          </a:p>
          <a:p>
            <a:pPr>
              <a:lnSpc>
                <a:spcPct val="100000"/>
              </a:lnSpc>
            </a:pPr>
            <a:r>
              <a:rPr lang="sv-SE" sz="1800" b="1" dirty="0">
                <a:solidFill>
                  <a:schemeClr val="bg1"/>
                </a:solidFill>
                <a:latin typeface="Helsingborg Sans Light" pitchFamily="2" charset="0"/>
                <a:ea typeface="Roboto"/>
                <a:cs typeface="Roboto" panose="02000000000000000000" pitchFamily="2" charset="0"/>
              </a:rPr>
              <a:t>Europas klimatsmarta städer 2022</a:t>
            </a:r>
            <a:br>
              <a:rPr lang="sv-SE" sz="1800" b="1" dirty="0">
                <a:latin typeface="Helsingborg Sans Light" pitchFamily="2" charset="0"/>
                <a:ea typeface="Roboto" panose="02000000000000000000" pitchFamily="2" charset="0"/>
                <a:cs typeface="Roboto" panose="02000000000000000000" pitchFamily="2" charset="0"/>
              </a:rPr>
            </a:br>
            <a:br>
              <a:rPr lang="sv-SE" sz="1800" b="1" dirty="0">
                <a:latin typeface="Helsingborg Sans Light" pitchFamily="2" charset="0"/>
                <a:ea typeface="Roboto" panose="02000000000000000000" pitchFamily="2" charset="0"/>
                <a:cs typeface="Roboto" panose="02000000000000000000" pitchFamily="2" charset="0"/>
              </a:rPr>
            </a:br>
            <a:r>
              <a:rPr lang="sv-SE" sz="1800" b="1" dirty="0">
                <a:solidFill>
                  <a:schemeClr val="bg1"/>
                </a:solidFill>
                <a:latin typeface="Helsingborg Sans Light" pitchFamily="2" charset="0"/>
                <a:ea typeface="Roboto"/>
                <a:cs typeface="Roboto" panose="02000000000000000000" pitchFamily="2" charset="0"/>
              </a:rPr>
              <a:t>Green </a:t>
            </a:r>
            <a:r>
              <a:rPr lang="sv-SE" sz="1800" b="1" dirty="0" err="1">
                <a:solidFill>
                  <a:schemeClr val="bg1"/>
                </a:solidFill>
                <a:latin typeface="Helsingborg Sans Light" pitchFamily="2" charset="0"/>
                <a:ea typeface="Roboto"/>
                <a:cs typeface="Roboto" panose="02000000000000000000" pitchFamily="2" charset="0"/>
              </a:rPr>
              <a:t>Capital</a:t>
            </a:r>
            <a:r>
              <a:rPr lang="sv-SE" sz="1800" b="1" dirty="0">
                <a:solidFill>
                  <a:schemeClr val="bg1"/>
                </a:solidFill>
                <a:latin typeface="Helsingborg Sans Light" pitchFamily="2" charset="0"/>
                <a:ea typeface="Roboto"/>
                <a:cs typeface="Roboto" panose="02000000000000000000" pitchFamily="2" charset="0"/>
              </a:rPr>
              <a:t> 2021</a:t>
            </a: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Finalist i EU-tävlingen Green </a:t>
            </a:r>
            <a:r>
              <a:rPr lang="sv-SE" sz="1800" dirty="0" err="1">
                <a:solidFill>
                  <a:schemeClr val="bg1"/>
                </a:solidFill>
                <a:latin typeface="Helsingborg Sans Light" pitchFamily="2" charset="0"/>
                <a:ea typeface="Roboto Light" panose="02000000000000000000" pitchFamily="2" charset="0"/>
                <a:cs typeface="Roboto" panose="02000000000000000000" pitchFamily="2" charset="0"/>
              </a:rPr>
              <a:t>Capital</a:t>
            </a:r>
            <a:endParaRPr lang="sv-SE" sz="1800" dirty="0">
              <a:solidFill>
                <a:schemeClr val="bg1"/>
              </a:solidFill>
              <a:latin typeface="Helsingborg Sans Light" pitchFamily="2" charset="0"/>
              <a:ea typeface="Roboto Light" panose="02000000000000000000" pitchFamily="2" charset="0"/>
              <a:cs typeface="Roboto" panose="02000000000000000000" pitchFamily="2" charset="0"/>
            </a:endParaRPr>
          </a:p>
          <a:p>
            <a:pPr>
              <a:lnSpc>
                <a:spcPct val="100000"/>
              </a:lnSpc>
            </a:pPr>
            <a:endParaRPr lang="sv-SE" sz="1800" b="1" dirty="0">
              <a:solidFill>
                <a:schemeClr val="bg1"/>
              </a:solidFill>
              <a:latin typeface="Helsingborg Sans Light" pitchFamily="2" charset="0"/>
              <a:ea typeface="Roboto" panose="02000000000000000000" pitchFamily="2" charset="0"/>
              <a:cs typeface="Roboto" panose="02000000000000000000" pitchFamily="2" charset="0"/>
            </a:endParaRPr>
          </a:p>
          <a:p>
            <a:pPr>
              <a:lnSpc>
                <a:spcPct val="100000"/>
              </a:lnSpc>
            </a:pPr>
            <a:r>
              <a:rPr lang="sv-SE" sz="1800" b="1" dirty="0">
                <a:solidFill>
                  <a:schemeClr val="bg1"/>
                </a:solidFill>
                <a:latin typeface="Helsingborg Sans Light" pitchFamily="2" charset="0"/>
                <a:ea typeface="Roboto" panose="02000000000000000000" pitchFamily="2" charset="0"/>
                <a:cs typeface="Roboto" panose="02000000000000000000" pitchFamily="2" charset="0"/>
              </a:rPr>
              <a:t>Global </a:t>
            </a:r>
            <a:r>
              <a:rPr lang="sv-SE" sz="1800" b="1" dirty="0" err="1">
                <a:solidFill>
                  <a:schemeClr val="bg1"/>
                </a:solidFill>
                <a:latin typeface="Helsingborg Sans Light" pitchFamily="2" charset="0"/>
                <a:ea typeface="Roboto" panose="02000000000000000000" pitchFamily="2" charset="0"/>
                <a:cs typeface="Roboto" panose="02000000000000000000" pitchFamily="2" charset="0"/>
              </a:rPr>
              <a:t>Resilience</a:t>
            </a:r>
            <a:r>
              <a:rPr lang="sv-SE" sz="1800" b="1" dirty="0">
                <a:solidFill>
                  <a:schemeClr val="bg1"/>
                </a:solidFill>
                <a:latin typeface="Helsingborg Sans Light" pitchFamily="2" charset="0"/>
                <a:ea typeface="Roboto" panose="02000000000000000000" pitchFamily="2" charset="0"/>
                <a:cs typeface="Roboto" panose="02000000000000000000" pitchFamily="2" charset="0"/>
              </a:rPr>
              <a:t> </a:t>
            </a:r>
            <a:r>
              <a:rPr lang="sv-SE" sz="1800" b="1" dirty="0" err="1">
                <a:solidFill>
                  <a:schemeClr val="bg1"/>
                </a:solidFill>
                <a:latin typeface="Helsingborg Sans Light" pitchFamily="2" charset="0"/>
                <a:ea typeface="Roboto" panose="02000000000000000000" pitchFamily="2" charset="0"/>
                <a:cs typeface="Roboto" panose="02000000000000000000" pitchFamily="2" charset="0"/>
              </a:rPr>
              <a:t>Hub</a:t>
            </a:r>
            <a:r>
              <a:rPr lang="sv-SE" sz="1800" b="1" dirty="0">
                <a:solidFill>
                  <a:schemeClr val="bg1"/>
                </a:solidFill>
                <a:latin typeface="Helsingborg Sans Light" pitchFamily="2" charset="0"/>
                <a:ea typeface="Roboto" panose="02000000000000000000" pitchFamily="2" charset="0"/>
                <a:cs typeface="Roboto" panose="02000000000000000000" pitchFamily="2" charset="0"/>
              </a:rPr>
              <a:t> 2021</a:t>
            </a: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FN utser Helsingborg till global </a:t>
            </a:r>
            <a:r>
              <a:rPr lang="sv-SE" sz="1800" dirty="0" err="1">
                <a:solidFill>
                  <a:schemeClr val="bg1"/>
                </a:solidFill>
                <a:latin typeface="Helsingborg Sans Light" pitchFamily="2" charset="0"/>
                <a:ea typeface="Roboto Light" panose="02000000000000000000" pitchFamily="2" charset="0"/>
                <a:cs typeface="Roboto" panose="02000000000000000000" pitchFamily="2" charset="0"/>
              </a:rPr>
              <a:t>Resilience</a:t>
            </a: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 </a:t>
            </a:r>
            <a:r>
              <a:rPr lang="sv-SE" sz="1800" dirty="0" err="1">
                <a:solidFill>
                  <a:schemeClr val="bg1"/>
                </a:solidFill>
                <a:latin typeface="Helsingborg Sans Light" pitchFamily="2" charset="0"/>
                <a:ea typeface="Roboto Light" panose="02000000000000000000" pitchFamily="2" charset="0"/>
                <a:cs typeface="Roboto" panose="02000000000000000000" pitchFamily="2" charset="0"/>
              </a:rPr>
              <a:t>Hub</a:t>
            </a:r>
            <a:endParaRPr lang="sv-SE" sz="1800" dirty="0">
              <a:solidFill>
                <a:schemeClr val="bg1"/>
              </a:solidFill>
              <a:latin typeface="Helsingborg Sans Light" pitchFamily="2" charset="0"/>
              <a:ea typeface="Roboto Light" panose="02000000000000000000" pitchFamily="2" charset="0"/>
              <a:cs typeface="Roboto" panose="02000000000000000000" pitchFamily="2" charset="0"/>
            </a:endParaRPr>
          </a:p>
          <a:p>
            <a:pPr>
              <a:lnSpc>
                <a:spcPct val="100000"/>
              </a:lnSpc>
            </a:pPr>
            <a:endParaRPr lang="sv-SE" sz="1800" b="1" dirty="0">
              <a:solidFill>
                <a:schemeClr val="bg1"/>
              </a:solidFill>
              <a:latin typeface="Helsingborg Sans Light" pitchFamily="2" charset="0"/>
              <a:ea typeface="Roboto" panose="02000000000000000000" pitchFamily="2" charset="0"/>
              <a:cs typeface="Roboto" panose="02000000000000000000" pitchFamily="2" charset="0"/>
            </a:endParaRPr>
          </a:p>
          <a:p>
            <a:pPr>
              <a:lnSpc>
                <a:spcPct val="100000"/>
              </a:lnSpc>
            </a:pPr>
            <a:r>
              <a:rPr lang="sv-SE" sz="1800" b="1" dirty="0" err="1">
                <a:solidFill>
                  <a:schemeClr val="bg1"/>
                </a:solidFill>
                <a:latin typeface="Helsingborg Sans Light" pitchFamily="2" charset="0"/>
                <a:ea typeface="Roboto" panose="02000000000000000000" pitchFamily="2" charset="0"/>
                <a:cs typeface="Roboto" panose="02000000000000000000" pitchFamily="2" charset="0"/>
              </a:rPr>
              <a:t>iCapital</a:t>
            </a:r>
            <a:r>
              <a:rPr lang="sv-SE" sz="1800" b="1" dirty="0">
                <a:solidFill>
                  <a:schemeClr val="bg1"/>
                </a:solidFill>
                <a:latin typeface="Helsingborg Sans Light" pitchFamily="2" charset="0"/>
                <a:ea typeface="Roboto" panose="02000000000000000000" pitchFamily="2" charset="0"/>
                <a:cs typeface="Roboto" panose="02000000000000000000" pitchFamily="2" charset="0"/>
              </a:rPr>
              <a:t> 2020</a:t>
            </a:r>
          </a:p>
          <a:p>
            <a:pPr>
              <a:lnSpc>
                <a:spcPct val="100000"/>
              </a:lnSpc>
            </a:pPr>
            <a:r>
              <a:rPr lang="sv-SE" sz="1800" dirty="0">
                <a:solidFill>
                  <a:schemeClr val="bg1"/>
                </a:solidFill>
                <a:latin typeface="Helsingborg Sans Light" pitchFamily="2" charset="0"/>
                <a:ea typeface="Roboto Light" panose="02000000000000000000" pitchFamily="2" charset="0"/>
                <a:cs typeface="Roboto" panose="02000000000000000000" pitchFamily="2" charset="0"/>
              </a:rPr>
              <a:t>EU-kommissionen utnämner Helsingborg som en av Europas mest innovativa städer</a:t>
            </a:r>
          </a:p>
          <a:p>
            <a:pPr>
              <a:lnSpc>
                <a:spcPct val="100000"/>
              </a:lnSpc>
            </a:pPr>
            <a:br>
              <a:rPr lang="sv-SE" sz="1800" dirty="0">
                <a:solidFill>
                  <a:schemeClr val="bg1"/>
                </a:solidFill>
                <a:latin typeface="Helsingborg Sans Light" pitchFamily="2" charset="0"/>
                <a:ea typeface="Roboto Light" panose="02000000000000000000" pitchFamily="2" charset="0"/>
                <a:cs typeface="Roboto" panose="02000000000000000000" pitchFamily="2" charset="0"/>
              </a:rPr>
            </a:br>
            <a:br>
              <a:rPr lang="sv-SE" sz="1800" dirty="0">
                <a:solidFill>
                  <a:schemeClr val="bg1"/>
                </a:solidFill>
                <a:latin typeface="Helsingborg Sans Light" pitchFamily="2" charset="0"/>
                <a:ea typeface="Roboto Light" panose="02000000000000000000" pitchFamily="2" charset="0"/>
                <a:cs typeface="Roboto" panose="02000000000000000000" pitchFamily="2" charset="0"/>
              </a:rPr>
            </a:br>
            <a:br>
              <a:rPr lang="sv-SE" sz="2400" dirty="0">
                <a:solidFill>
                  <a:schemeClr val="bg1"/>
                </a:solidFill>
                <a:latin typeface="Helsingborg Sans Light" pitchFamily="2" charset="0"/>
                <a:ea typeface="Roboto" panose="02000000000000000000" pitchFamily="2" charset="0"/>
                <a:cs typeface="Roboto" panose="02000000000000000000" pitchFamily="2" charset="0"/>
              </a:rPr>
            </a:br>
            <a:endParaRPr lang="sv-SE" sz="2400" dirty="0">
              <a:solidFill>
                <a:schemeClr val="bg1"/>
              </a:solidFill>
              <a:latin typeface="Helsingborg Sans Light" pitchFamily="2" charset="0"/>
              <a:ea typeface="Roboto" panose="02000000000000000000" pitchFamily="2" charset="0"/>
              <a:cs typeface="Roboto" panose="02000000000000000000" pitchFamily="2" charset="0"/>
            </a:endParaRPr>
          </a:p>
        </p:txBody>
      </p:sp>
      <p:pic>
        <p:nvPicPr>
          <p:cNvPr id="5" name="Platshållare för bild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b="-297"/>
          <a:stretch/>
        </p:blipFill>
        <p:spPr>
          <a:xfrm>
            <a:off x="6096000" y="-43632"/>
            <a:ext cx="6332042" cy="7123548"/>
          </a:xfrm>
        </p:spPr>
      </p:pic>
    </p:spTree>
    <p:extLst>
      <p:ext uri="{BB962C8B-B14F-4D97-AF65-F5344CB8AC3E}">
        <p14:creationId xmlns:p14="http://schemas.microsoft.com/office/powerpoint/2010/main" val="354239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235101"/>
            <a:ext cx="9576883" cy="747897"/>
          </a:xfrm>
        </p:spPr>
        <p:txBody>
          <a:bodyPr/>
          <a:lstStyle/>
          <a:p>
            <a:r>
              <a:rPr lang="sv-SE" sz="5400" dirty="0"/>
              <a:t>Styrning &amp; riktning</a:t>
            </a:r>
          </a:p>
        </p:txBody>
      </p:sp>
    </p:spTree>
    <p:extLst>
      <p:ext uri="{BB962C8B-B14F-4D97-AF65-F5344CB8AC3E}">
        <p14:creationId xmlns:p14="http://schemas.microsoft.com/office/powerpoint/2010/main" val="201581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4CEC314-E764-8B46-B9E0-B249855B11F5}"/>
              </a:ext>
            </a:extLst>
          </p:cNvPr>
          <p:cNvSpPr/>
          <p:nvPr/>
        </p:nvSpPr>
        <p:spPr>
          <a:xfrm>
            <a:off x="864001" y="2114026"/>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Vision</a:t>
            </a:r>
            <a:endParaRPr lang="sv-SE" sz="1400" dirty="0">
              <a:solidFill>
                <a:srgbClr val="FEFFFF"/>
              </a:solidFill>
            </a:endParaRPr>
          </a:p>
        </p:txBody>
      </p:sp>
      <p:sp>
        <p:nvSpPr>
          <p:cNvPr id="6" name="Rektangel 5">
            <a:extLst>
              <a:ext uri="{FF2B5EF4-FFF2-40B4-BE49-F238E27FC236}">
                <a16:creationId xmlns:a16="http://schemas.microsoft.com/office/drawing/2014/main" id="{F4CEC314-E764-8B46-B9E0-B249855B11F5}"/>
              </a:ext>
            </a:extLst>
          </p:cNvPr>
          <p:cNvSpPr/>
          <p:nvPr/>
        </p:nvSpPr>
        <p:spPr>
          <a:xfrm>
            <a:off x="864001" y="2727820"/>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Program för mandatperioden</a:t>
            </a:r>
            <a:endParaRPr lang="sv-SE" sz="1400" dirty="0">
              <a:solidFill>
                <a:srgbClr val="FEFFFF"/>
              </a:solidFill>
            </a:endParaRPr>
          </a:p>
        </p:txBody>
      </p:sp>
      <p:sp>
        <p:nvSpPr>
          <p:cNvPr id="7" name="Rektangel 6">
            <a:extLst>
              <a:ext uri="{FF2B5EF4-FFF2-40B4-BE49-F238E27FC236}">
                <a16:creationId xmlns:a16="http://schemas.microsoft.com/office/drawing/2014/main" id="{F4CEC314-E764-8B46-B9E0-B249855B11F5}"/>
              </a:ext>
            </a:extLst>
          </p:cNvPr>
          <p:cNvSpPr/>
          <p:nvPr/>
        </p:nvSpPr>
        <p:spPr>
          <a:xfrm>
            <a:off x="864001" y="3341614"/>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Stadens inriktningar </a:t>
            </a:r>
            <a:br>
              <a:rPr lang="sv-SE" sz="1400" b="1" dirty="0">
                <a:solidFill>
                  <a:schemeClr val="bg1"/>
                </a:solidFill>
                <a:latin typeface="Helsingborg Sans"/>
              </a:rPr>
            </a:br>
            <a:r>
              <a:rPr lang="sv-SE" sz="1400" b="1" dirty="0">
                <a:solidFill>
                  <a:schemeClr val="bg1"/>
                </a:solidFill>
                <a:latin typeface="Helsingborg Sans"/>
              </a:rPr>
              <a:t>och styrdokument</a:t>
            </a:r>
            <a:endParaRPr lang="sv-SE" sz="1400" dirty="0">
              <a:solidFill>
                <a:srgbClr val="FEFFFF"/>
              </a:solidFill>
            </a:endParaRPr>
          </a:p>
        </p:txBody>
      </p:sp>
      <p:sp>
        <p:nvSpPr>
          <p:cNvPr id="8" name="Rektangel 7">
            <a:extLst>
              <a:ext uri="{FF2B5EF4-FFF2-40B4-BE49-F238E27FC236}">
                <a16:creationId xmlns:a16="http://schemas.microsoft.com/office/drawing/2014/main" id="{F4CEC314-E764-8B46-B9E0-B249855B11F5}"/>
              </a:ext>
            </a:extLst>
          </p:cNvPr>
          <p:cNvSpPr/>
          <p:nvPr/>
        </p:nvSpPr>
        <p:spPr>
          <a:xfrm>
            <a:off x="3587626" y="3341614"/>
            <a:ext cx="2073403"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Kommunfullmäktiges mål</a:t>
            </a:r>
            <a:endParaRPr lang="sv-SE" sz="1400" dirty="0">
              <a:solidFill>
                <a:srgbClr val="FEFFFF"/>
              </a:solidFill>
            </a:endParaRPr>
          </a:p>
        </p:txBody>
      </p:sp>
      <p:sp>
        <p:nvSpPr>
          <p:cNvPr id="9" name="Rektangel 8">
            <a:extLst>
              <a:ext uri="{FF2B5EF4-FFF2-40B4-BE49-F238E27FC236}">
                <a16:creationId xmlns:a16="http://schemas.microsoft.com/office/drawing/2014/main" id="{F4CEC314-E764-8B46-B9E0-B249855B11F5}"/>
              </a:ext>
            </a:extLst>
          </p:cNvPr>
          <p:cNvSpPr/>
          <p:nvPr/>
        </p:nvSpPr>
        <p:spPr>
          <a:xfrm>
            <a:off x="864001" y="2114026"/>
            <a:ext cx="2572546"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Vision</a:t>
            </a:r>
            <a:endParaRPr lang="sv-SE" sz="1400" dirty="0">
              <a:solidFill>
                <a:srgbClr val="FEFFFF"/>
              </a:solidFill>
            </a:endParaRPr>
          </a:p>
        </p:txBody>
      </p:sp>
      <p:sp>
        <p:nvSpPr>
          <p:cNvPr id="10" name="Rektangel 9">
            <a:extLst>
              <a:ext uri="{FF2B5EF4-FFF2-40B4-BE49-F238E27FC236}">
                <a16:creationId xmlns:a16="http://schemas.microsoft.com/office/drawing/2014/main" id="{F4CEC314-E764-8B46-B9E0-B249855B11F5}"/>
              </a:ext>
            </a:extLst>
          </p:cNvPr>
          <p:cNvSpPr/>
          <p:nvPr/>
        </p:nvSpPr>
        <p:spPr>
          <a:xfrm>
            <a:off x="864001" y="4731390"/>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Nämndens uppdrag </a:t>
            </a:r>
            <a:br>
              <a:rPr lang="sv-SE" sz="1400" b="1" dirty="0">
                <a:solidFill>
                  <a:schemeClr val="bg1"/>
                </a:solidFill>
                <a:latin typeface="Helsingborg Sans"/>
              </a:rPr>
            </a:br>
            <a:r>
              <a:rPr lang="sv-SE" sz="1400" b="1" dirty="0">
                <a:solidFill>
                  <a:schemeClr val="bg1"/>
                </a:solidFill>
                <a:latin typeface="Helsingborg Sans"/>
              </a:rPr>
              <a:t>och inriktning</a:t>
            </a:r>
            <a:endParaRPr lang="sv-SE" sz="1400" dirty="0">
              <a:solidFill>
                <a:srgbClr val="FEFFFF"/>
              </a:solidFill>
            </a:endParaRPr>
          </a:p>
        </p:txBody>
      </p:sp>
      <p:sp>
        <p:nvSpPr>
          <p:cNvPr id="11" name="Rektangel 10">
            <a:extLst>
              <a:ext uri="{FF2B5EF4-FFF2-40B4-BE49-F238E27FC236}">
                <a16:creationId xmlns:a16="http://schemas.microsoft.com/office/drawing/2014/main" id="{F4CEC314-E764-8B46-B9E0-B249855B11F5}"/>
              </a:ext>
            </a:extLst>
          </p:cNvPr>
          <p:cNvSpPr/>
          <p:nvPr/>
        </p:nvSpPr>
        <p:spPr>
          <a:xfrm>
            <a:off x="3537293" y="4731390"/>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Bolagets uppdrag </a:t>
            </a:r>
            <a:br>
              <a:rPr lang="sv-SE" sz="1400" b="1" dirty="0">
                <a:solidFill>
                  <a:schemeClr val="bg1"/>
                </a:solidFill>
                <a:latin typeface="Helsingborg Sans"/>
              </a:rPr>
            </a:br>
            <a:r>
              <a:rPr lang="sv-SE" sz="1400" b="1" dirty="0">
                <a:solidFill>
                  <a:schemeClr val="bg1"/>
                </a:solidFill>
                <a:latin typeface="Helsingborg Sans"/>
              </a:rPr>
              <a:t>och inriktning</a:t>
            </a:r>
            <a:endParaRPr lang="sv-SE" sz="1400" dirty="0">
              <a:solidFill>
                <a:srgbClr val="FEFFFF"/>
              </a:solidFill>
            </a:endParaRPr>
          </a:p>
        </p:txBody>
      </p:sp>
      <p:sp>
        <p:nvSpPr>
          <p:cNvPr id="12" name="Rektangel 11">
            <a:extLst>
              <a:ext uri="{FF2B5EF4-FFF2-40B4-BE49-F238E27FC236}">
                <a16:creationId xmlns:a16="http://schemas.microsoft.com/office/drawing/2014/main" id="{F4CEC314-E764-8B46-B9E0-B249855B11F5}"/>
              </a:ext>
            </a:extLst>
          </p:cNvPr>
          <p:cNvSpPr/>
          <p:nvPr/>
        </p:nvSpPr>
        <p:spPr>
          <a:xfrm>
            <a:off x="3537292" y="5349379"/>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Bolagets mål</a:t>
            </a:r>
            <a:endParaRPr lang="sv-SE" sz="1400" dirty="0">
              <a:solidFill>
                <a:srgbClr val="FEFFFF"/>
              </a:solidFill>
            </a:endParaRPr>
          </a:p>
        </p:txBody>
      </p:sp>
      <p:sp>
        <p:nvSpPr>
          <p:cNvPr id="13" name="Rektangel 12">
            <a:extLst>
              <a:ext uri="{FF2B5EF4-FFF2-40B4-BE49-F238E27FC236}">
                <a16:creationId xmlns:a16="http://schemas.microsoft.com/office/drawing/2014/main" id="{F4CEC314-E764-8B46-B9E0-B249855B11F5}"/>
              </a:ext>
            </a:extLst>
          </p:cNvPr>
          <p:cNvSpPr/>
          <p:nvPr/>
        </p:nvSpPr>
        <p:spPr>
          <a:xfrm>
            <a:off x="864000" y="5347981"/>
            <a:ext cx="2572547" cy="545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400" b="1" dirty="0">
                <a:solidFill>
                  <a:schemeClr val="bg1"/>
                </a:solidFill>
                <a:latin typeface="Helsingborg Sans"/>
              </a:rPr>
              <a:t>Nämndens mål</a:t>
            </a:r>
            <a:endParaRPr lang="sv-SE" sz="1400" dirty="0">
              <a:solidFill>
                <a:srgbClr val="FEFFFF"/>
              </a:solidFill>
            </a:endParaRPr>
          </a:p>
        </p:txBody>
      </p:sp>
      <p:sp>
        <p:nvSpPr>
          <p:cNvPr id="15" name="Rubrik 1"/>
          <p:cNvSpPr>
            <a:spLocks noGrp="1"/>
          </p:cNvSpPr>
          <p:nvPr>
            <p:ph type="ctrTitle"/>
          </p:nvPr>
        </p:nvSpPr>
        <p:spPr>
          <a:xfrm>
            <a:off x="864000" y="864000"/>
            <a:ext cx="10464000" cy="553998"/>
          </a:xfrm>
        </p:spPr>
        <p:txBody>
          <a:bodyPr/>
          <a:lstStyle/>
          <a:p>
            <a:r>
              <a:rPr lang="sv-SE" dirty="0"/>
              <a:t>Stadens styrmodell</a:t>
            </a:r>
          </a:p>
        </p:txBody>
      </p:sp>
      <p:sp>
        <p:nvSpPr>
          <p:cNvPr id="16" name="Rektangel 15"/>
          <p:cNvSpPr/>
          <p:nvPr/>
        </p:nvSpPr>
        <p:spPr>
          <a:xfrm>
            <a:off x="778439" y="1673387"/>
            <a:ext cx="2658108" cy="369332"/>
          </a:xfrm>
          <a:prstGeom prst="rect">
            <a:avLst/>
          </a:prstGeom>
        </p:spPr>
        <p:txBody>
          <a:bodyPr wrap="square">
            <a:spAutoFit/>
          </a:bodyPr>
          <a:lstStyle/>
          <a:p>
            <a:pPr algn="ctr"/>
            <a:r>
              <a:rPr lang="sv-SE" dirty="0">
                <a:latin typeface="+mj-lt"/>
              </a:rPr>
              <a:t>Kommunfullmäktige</a:t>
            </a:r>
          </a:p>
        </p:txBody>
      </p:sp>
      <p:sp>
        <p:nvSpPr>
          <p:cNvPr id="17" name="Rektangel 16"/>
          <p:cNvSpPr/>
          <p:nvPr/>
        </p:nvSpPr>
        <p:spPr>
          <a:xfrm>
            <a:off x="778438" y="4290751"/>
            <a:ext cx="2658109" cy="369332"/>
          </a:xfrm>
          <a:prstGeom prst="rect">
            <a:avLst/>
          </a:prstGeom>
        </p:spPr>
        <p:txBody>
          <a:bodyPr wrap="square">
            <a:spAutoFit/>
          </a:bodyPr>
          <a:lstStyle/>
          <a:p>
            <a:pPr algn="ctr"/>
            <a:r>
              <a:rPr lang="sv-SE" dirty="0">
                <a:latin typeface="+mj-lt"/>
              </a:rPr>
              <a:t>Nämnd </a:t>
            </a:r>
          </a:p>
        </p:txBody>
      </p:sp>
      <p:sp>
        <p:nvSpPr>
          <p:cNvPr id="18" name="Rektangel 17"/>
          <p:cNvSpPr/>
          <p:nvPr/>
        </p:nvSpPr>
        <p:spPr>
          <a:xfrm>
            <a:off x="3436547" y="4288804"/>
            <a:ext cx="2673292" cy="369332"/>
          </a:xfrm>
          <a:prstGeom prst="rect">
            <a:avLst/>
          </a:prstGeom>
        </p:spPr>
        <p:txBody>
          <a:bodyPr wrap="square">
            <a:spAutoFit/>
          </a:bodyPr>
          <a:lstStyle/>
          <a:p>
            <a:pPr algn="ctr"/>
            <a:r>
              <a:rPr lang="sv-SE" dirty="0">
                <a:latin typeface="+mj-lt"/>
              </a:rPr>
              <a:t>Bolag</a:t>
            </a:r>
          </a:p>
        </p:txBody>
      </p:sp>
      <p:sp>
        <p:nvSpPr>
          <p:cNvPr id="36" name="U-svängd pil 35"/>
          <p:cNvSpPr/>
          <p:nvPr/>
        </p:nvSpPr>
        <p:spPr>
          <a:xfrm rot="5400000">
            <a:off x="5332530" y="4319492"/>
            <a:ext cx="2160166" cy="966273"/>
          </a:xfrm>
          <a:prstGeom prst="uturnArrow">
            <a:avLst>
              <a:gd name="adj1" fmla="val 17142"/>
              <a:gd name="adj2" fmla="val 25000"/>
              <a:gd name="adj3" fmla="val 25000"/>
              <a:gd name="adj4" fmla="val 43750"/>
              <a:gd name="adj5" fmla="val 7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16538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E9F1EFDE-4480-6B62-DBE9-6EFA63E63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1999" cy="6858000"/>
          </a:xfrm>
          <a:prstGeom prst="rect">
            <a:avLst/>
          </a:prstGeom>
        </p:spPr>
      </p:pic>
      <p:sp>
        <p:nvSpPr>
          <p:cNvPr id="19" name="Rektangel 18">
            <a:extLst>
              <a:ext uri="{FF2B5EF4-FFF2-40B4-BE49-F238E27FC236}">
                <a16:creationId xmlns:a16="http://schemas.microsoft.com/office/drawing/2014/main" id="{339BC9AA-2861-3105-5395-8E9304A66D58}"/>
              </a:ext>
            </a:extLst>
          </p:cNvPr>
          <p:cNvSpPr/>
          <p:nvPr/>
        </p:nvSpPr>
        <p:spPr>
          <a:xfrm>
            <a:off x="-1" y="0"/>
            <a:ext cx="12192000" cy="6858000"/>
          </a:xfrm>
          <a:prstGeom prst="rect">
            <a:avLst/>
          </a:prstGeom>
          <a:gradFill flip="none" rotWithShape="1">
            <a:gsLst>
              <a:gs pos="0">
                <a:srgbClr val="002060">
                  <a:alpha val="60000"/>
                </a:srgbClr>
              </a:gs>
              <a:gs pos="99000">
                <a:schemeClr val="accent1">
                  <a:tint val="23500"/>
                  <a:satMod val="160000"/>
                  <a:alpha val="0"/>
                  <a:lumMod val="0"/>
                  <a:lumOff val="10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6" name="Rektangel 5">
            <a:extLst>
              <a:ext uri="{FF2B5EF4-FFF2-40B4-BE49-F238E27FC236}">
                <a16:creationId xmlns:a16="http://schemas.microsoft.com/office/drawing/2014/main" id="{A0E8C2F2-8C8E-8F83-2947-7A0F9564B00F}"/>
              </a:ext>
            </a:extLst>
          </p:cNvPr>
          <p:cNvSpPr/>
          <p:nvPr/>
        </p:nvSpPr>
        <p:spPr>
          <a:xfrm>
            <a:off x="0" y="0"/>
            <a:ext cx="12192000" cy="6858000"/>
          </a:xfrm>
          <a:prstGeom prst="rect">
            <a:avLst/>
          </a:prstGeom>
          <a:no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8" name="Rubrik 2">
            <a:extLst>
              <a:ext uri="{FF2B5EF4-FFF2-40B4-BE49-F238E27FC236}">
                <a16:creationId xmlns:a16="http://schemas.microsoft.com/office/drawing/2014/main" id="{EE3F6C6E-BFC0-762D-CCBA-93A1CECD0363}"/>
              </a:ext>
            </a:extLst>
          </p:cNvPr>
          <p:cNvSpPr txBox="1">
            <a:spLocks/>
          </p:cNvSpPr>
          <p:nvPr/>
        </p:nvSpPr>
        <p:spPr>
          <a:xfrm>
            <a:off x="1602365" y="1664438"/>
            <a:ext cx="6439768" cy="3767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sv-SE" sz="3600" b="1" dirty="0">
              <a:solidFill>
                <a:schemeClr val="bg1"/>
              </a:solidFill>
              <a:latin typeface="Roboto" panose="02000000000000000000" pitchFamily="2" charset="0"/>
              <a:ea typeface="Roboto" panose="02000000000000000000" pitchFamily="2" charset="0"/>
            </a:endParaRPr>
          </a:p>
        </p:txBody>
      </p:sp>
      <p:sp>
        <p:nvSpPr>
          <p:cNvPr id="20" name="textruta 19">
            <a:extLst>
              <a:ext uri="{FF2B5EF4-FFF2-40B4-BE49-F238E27FC236}">
                <a16:creationId xmlns:a16="http://schemas.microsoft.com/office/drawing/2014/main" id="{AFFAD0D2-785C-ECFA-99E4-E8E5A8927A79}"/>
              </a:ext>
            </a:extLst>
          </p:cNvPr>
          <p:cNvSpPr txBox="1"/>
          <p:nvPr/>
        </p:nvSpPr>
        <p:spPr>
          <a:xfrm>
            <a:off x="647960" y="4817981"/>
            <a:ext cx="1640504" cy="400110"/>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Beslut tas om vision Helsingborg 2035.</a:t>
            </a:r>
          </a:p>
        </p:txBody>
      </p:sp>
      <p:sp>
        <p:nvSpPr>
          <p:cNvPr id="21" name="textruta 20">
            <a:extLst>
              <a:ext uri="{FF2B5EF4-FFF2-40B4-BE49-F238E27FC236}">
                <a16:creationId xmlns:a16="http://schemas.microsoft.com/office/drawing/2014/main" id="{97D3A9C4-8E96-A57C-D8E5-791334D23F21}"/>
              </a:ext>
            </a:extLst>
          </p:cNvPr>
          <p:cNvSpPr txBox="1"/>
          <p:nvPr/>
        </p:nvSpPr>
        <p:spPr>
          <a:xfrm>
            <a:off x="2225613" y="4817981"/>
            <a:ext cx="1404000" cy="553998"/>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Beslut tas om att </a:t>
            </a:r>
            <a:br>
              <a:rPr lang="sv-SE" sz="1000" dirty="0">
                <a:solidFill>
                  <a:schemeClr val="bg1"/>
                </a:solidFill>
                <a:latin typeface="Roboto" panose="02000000000000000000" pitchFamily="2" charset="0"/>
                <a:ea typeface="Roboto" panose="02000000000000000000" pitchFamily="2" charset="0"/>
              </a:rPr>
            </a:br>
            <a:r>
              <a:rPr lang="sv-SE" sz="1000" dirty="0">
                <a:solidFill>
                  <a:schemeClr val="bg1"/>
                </a:solidFill>
                <a:latin typeface="Roboto" panose="02000000000000000000" pitchFamily="2" charset="0"/>
                <a:ea typeface="Roboto" panose="02000000000000000000" pitchFamily="2" charset="0"/>
              </a:rPr>
              <a:t>öka på innovations-arbetet genom H22.</a:t>
            </a:r>
          </a:p>
        </p:txBody>
      </p:sp>
      <p:sp>
        <p:nvSpPr>
          <p:cNvPr id="22" name="textruta 21">
            <a:extLst>
              <a:ext uri="{FF2B5EF4-FFF2-40B4-BE49-F238E27FC236}">
                <a16:creationId xmlns:a16="http://schemas.microsoft.com/office/drawing/2014/main" id="{23E51843-CE1B-5E67-9E63-C34FC42456EC}"/>
              </a:ext>
            </a:extLst>
          </p:cNvPr>
          <p:cNvSpPr txBox="1"/>
          <p:nvPr/>
        </p:nvSpPr>
        <p:spPr>
          <a:xfrm>
            <a:off x="3573827" y="4817981"/>
            <a:ext cx="1369372" cy="707886"/>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Helsingborg blir utsedd till en av Europas mest innovativa städer.</a:t>
            </a:r>
          </a:p>
        </p:txBody>
      </p:sp>
      <p:sp>
        <p:nvSpPr>
          <p:cNvPr id="24" name="textruta 23">
            <a:extLst>
              <a:ext uri="{FF2B5EF4-FFF2-40B4-BE49-F238E27FC236}">
                <a16:creationId xmlns:a16="http://schemas.microsoft.com/office/drawing/2014/main" id="{CFF09D40-4D1E-309A-8AEA-653ADAC48A31}"/>
              </a:ext>
            </a:extLst>
          </p:cNvPr>
          <p:cNvSpPr txBox="1"/>
          <p:nvPr/>
        </p:nvSpPr>
        <p:spPr>
          <a:xfrm>
            <a:off x="5025118" y="4813725"/>
            <a:ext cx="1332000" cy="707886"/>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Innovationsarbete och nya samarbeten visas upp under H22 City Expo</a:t>
            </a:r>
          </a:p>
        </p:txBody>
      </p:sp>
      <p:sp>
        <p:nvSpPr>
          <p:cNvPr id="25" name="textruta 24">
            <a:extLst>
              <a:ext uri="{FF2B5EF4-FFF2-40B4-BE49-F238E27FC236}">
                <a16:creationId xmlns:a16="http://schemas.microsoft.com/office/drawing/2014/main" id="{17E90825-35B0-63EF-67A4-90EE35C2C037}"/>
              </a:ext>
            </a:extLst>
          </p:cNvPr>
          <p:cNvSpPr txBox="1"/>
          <p:nvPr/>
        </p:nvSpPr>
        <p:spPr>
          <a:xfrm>
            <a:off x="10059793" y="4813725"/>
            <a:ext cx="1592883" cy="707886"/>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Helsingborg är en skapande, pulserande, gemensam, global och balanserad stad.</a:t>
            </a:r>
          </a:p>
        </p:txBody>
      </p:sp>
      <p:sp>
        <p:nvSpPr>
          <p:cNvPr id="30" name="textruta 29">
            <a:extLst>
              <a:ext uri="{FF2B5EF4-FFF2-40B4-BE49-F238E27FC236}">
                <a16:creationId xmlns:a16="http://schemas.microsoft.com/office/drawing/2014/main" id="{CFF09D40-4D1E-309A-8AEA-653ADAC48A31}"/>
              </a:ext>
            </a:extLst>
          </p:cNvPr>
          <p:cNvSpPr txBox="1"/>
          <p:nvPr/>
        </p:nvSpPr>
        <p:spPr>
          <a:xfrm>
            <a:off x="6476686" y="4813725"/>
            <a:ext cx="1478279" cy="707886"/>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Ny målbild sätts för att tillsammans ta nästa steg på resan</a:t>
            </a:r>
          </a:p>
          <a:p>
            <a:pPr algn="ctr"/>
            <a:endParaRPr lang="sv-SE" sz="1000" dirty="0">
              <a:solidFill>
                <a:schemeClr val="bg1"/>
              </a:solidFill>
              <a:latin typeface="Roboto" panose="02000000000000000000" pitchFamily="2" charset="0"/>
              <a:ea typeface="Roboto" panose="02000000000000000000" pitchFamily="2" charset="0"/>
            </a:endParaRPr>
          </a:p>
        </p:txBody>
      </p:sp>
      <p:pic>
        <p:nvPicPr>
          <p:cNvPr id="3" name="Bildobjekt 2">
            <a:extLst>
              <a:ext uri="{FF2B5EF4-FFF2-40B4-BE49-F238E27FC236}">
                <a16:creationId xmlns:a16="http://schemas.microsoft.com/office/drawing/2014/main" id="{0224AF14-08FB-824B-6CE5-0013EEEB4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17" y="1649476"/>
            <a:ext cx="10852078" cy="3101926"/>
          </a:xfrm>
          <a:prstGeom prst="rect">
            <a:avLst/>
          </a:prstGeom>
        </p:spPr>
      </p:pic>
      <p:sp>
        <p:nvSpPr>
          <p:cNvPr id="2" name="Rektangel 1"/>
          <p:cNvSpPr/>
          <p:nvPr/>
        </p:nvSpPr>
        <p:spPr>
          <a:xfrm>
            <a:off x="8508011" y="4558318"/>
            <a:ext cx="537327" cy="276999"/>
          </a:xfrm>
          <a:prstGeom prst="rect">
            <a:avLst/>
          </a:prstGeom>
        </p:spPr>
        <p:txBody>
          <a:bodyPr wrap="none">
            <a:spAutoFit/>
          </a:bodyPr>
          <a:lstStyle/>
          <a:p>
            <a:r>
              <a:rPr lang="sv-SE" sz="1200" b="1" dirty="0">
                <a:solidFill>
                  <a:schemeClr val="bg1"/>
                </a:solidFill>
                <a:latin typeface="Roboto" panose="02000000000000000000" pitchFamily="2" charset="0"/>
                <a:ea typeface="Roboto" panose="02000000000000000000" pitchFamily="2" charset="0"/>
              </a:rPr>
              <a:t>2027</a:t>
            </a:r>
            <a:endParaRPr lang="sv-SE" sz="1200" b="1" dirty="0"/>
          </a:p>
        </p:txBody>
      </p:sp>
      <p:sp>
        <p:nvSpPr>
          <p:cNvPr id="4" name="Ellips 3"/>
          <p:cNvSpPr/>
          <p:nvPr/>
        </p:nvSpPr>
        <p:spPr>
          <a:xfrm>
            <a:off x="8436289" y="3267883"/>
            <a:ext cx="648000" cy="660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b="1" dirty="0">
              <a:solidFill>
                <a:schemeClr val="tx1"/>
              </a:solidFill>
            </a:endParaRPr>
          </a:p>
        </p:txBody>
      </p:sp>
      <p:sp>
        <p:nvSpPr>
          <p:cNvPr id="7" name="textruta 6"/>
          <p:cNvSpPr txBox="1"/>
          <p:nvPr/>
        </p:nvSpPr>
        <p:spPr>
          <a:xfrm>
            <a:off x="8453509" y="3487359"/>
            <a:ext cx="591829" cy="246221"/>
          </a:xfrm>
          <a:prstGeom prst="rect">
            <a:avLst/>
          </a:prstGeom>
          <a:noFill/>
        </p:spPr>
        <p:txBody>
          <a:bodyPr wrap="none" rtlCol="0">
            <a:spAutoFit/>
          </a:bodyPr>
          <a:lstStyle/>
          <a:p>
            <a:r>
              <a:rPr lang="sv-SE" sz="1000" b="1" dirty="0"/>
              <a:t>Målbild</a:t>
            </a:r>
          </a:p>
        </p:txBody>
      </p:sp>
      <p:cxnSp>
        <p:nvCxnSpPr>
          <p:cNvPr id="10" name="Rak koppling 9"/>
          <p:cNvCxnSpPr/>
          <p:nvPr/>
        </p:nvCxnSpPr>
        <p:spPr>
          <a:xfrm>
            <a:off x="8760289" y="3928450"/>
            <a:ext cx="0" cy="5673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CFF09D40-4D1E-309A-8AEA-653ADAC48A31}"/>
              </a:ext>
            </a:extLst>
          </p:cNvPr>
          <p:cNvSpPr txBox="1"/>
          <p:nvPr/>
        </p:nvSpPr>
        <p:spPr>
          <a:xfrm>
            <a:off x="7959063" y="4817981"/>
            <a:ext cx="1723989" cy="861774"/>
          </a:xfrm>
          <a:prstGeom prst="rect">
            <a:avLst/>
          </a:prstGeom>
          <a:noFill/>
        </p:spPr>
        <p:txBody>
          <a:bodyPr wrap="square" rtlCol="0">
            <a:spAutoFit/>
          </a:bodyPr>
          <a:lstStyle/>
          <a:p>
            <a:pPr algn="ctr"/>
            <a:r>
              <a:rPr lang="sv-SE" sz="1000" dirty="0">
                <a:solidFill>
                  <a:schemeClr val="bg1"/>
                </a:solidFill>
                <a:latin typeface="Roboto" panose="02000000000000000000" pitchFamily="2" charset="0"/>
                <a:ea typeface="Roboto" panose="02000000000000000000" pitchFamily="2" charset="0"/>
              </a:rPr>
              <a:t>Tillsammans gör vi Helsingborg till en av de bästa städerna att leva och verka i år 2027</a:t>
            </a:r>
          </a:p>
          <a:p>
            <a:pPr algn="ctr"/>
            <a:endParaRPr lang="sv-SE" sz="1000" dirty="0">
              <a:solidFill>
                <a:schemeClr val="bg1"/>
              </a:solidFill>
              <a:latin typeface="Roboto" panose="02000000000000000000" pitchFamily="2" charset="0"/>
              <a:ea typeface="Roboto" panose="02000000000000000000" pitchFamily="2" charset="0"/>
            </a:endParaRPr>
          </a:p>
        </p:txBody>
      </p:sp>
      <p:sp>
        <p:nvSpPr>
          <p:cNvPr id="9" name="textruta 8"/>
          <p:cNvSpPr txBox="1"/>
          <p:nvPr/>
        </p:nvSpPr>
        <p:spPr>
          <a:xfrm>
            <a:off x="441097" y="419577"/>
            <a:ext cx="7406999" cy="1323439"/>
          </a:xfrm>
          <a:prstGeom prst="rect">
            <a:avLst/>
          </a:prstGeom>
          <a:noFill/>
        </p:spPr>
        <p:txBody>
          <a:bodyPr wrap="square" rtlCol="0">
            <a:spAutoFit/>
          </a:bodyPr>
          <a:lstStyle/>
          <a:p>
            <a:r>
              <a:rPr lang="sv-SE" sz="4000" b="1" dirty="0">
                <a:solidFill>
                  <a:schemeClr val="bg1"/>
                </a:solidFill>
                <a:latin typeface="+mj-lt"/>
              </a:rPr>
              <a:t>Vår resa har bara börjat. Tillsammans tar vi nästa steg.</a:t>
            </a:r>
          </a:p>
        </p:txBody>
      </p:sp>
    </p:spTree>
    <p:extLst>
      <p:ext uri="{BB962C8B-B14F-4D97-AF65-F5344CB8AC3E}">
        <p14:creationId xmlns:p14="http://schemas.microsoft.com/office/powerpoint/2010/main" val="3213562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3885897"/>
            <a:ext cx="9144000" cy="553998"/>
          </a:xfrm>
        </p:spPr>
        <p:txBody>
          <a:bodyPr/>
          <a:lstStyle/>
          <a:p>
            <a:r>
              <a:rPr lang="sv-SE" sz="4000" dirty="0"/>
              <a:t>Vår vision</a:t>
            </a:r>
          </a:p>
        </p:txBody>
      </p:sp>
      <p:sp>
        <p:nvSpPr>
          <p:cNvPr id="3" name="Underrubrik 2"/>
          <p:cNvSpPr>
            <a:spLocks noGrp="1"/>
          </p:cNvSpPr>
          <p:nvPr>
            <p:ph type="subTitle" idx="1"/>
          </p:nvPr>
        </p:nvSpPr>
        <p:spPr>
          <a:xfrm>
            <a:off x="864000" y="4710849"/>
            <a:ext cx="9144000" cy="738664"/>
          </a:xfrm>
        </p:spPr>
        <p:txBody>
          <a:bodyPr/>
          <a:lstStyle/>
          <a:p>
            <a:r>
              <a:rPr lang="sv-SE" dirty="0"/>
              <a:t>År 2035 ska Helsingborg vara en skapande, pulserande, gemensam, global och balanserad stad för människor och företag. </a:t>
            </a:r>
          </a:p>
        </p:txBody>
      </p:sp>
      <p:pic>
        <p:nvPicPr>
          <p:cNvPr id="8" name="Platshållare för bild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41859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
        <p:nvSpPr>
          <p:cNvPr id="13" name="Rubrik 2">
            <a:extLst>
              <a:ext uri="{FF2B5EF4-FFF2-40B4-BE49-F238E27FC236}">
                <a16:creationId xmlns:a16="http://schemas.microsoft.com/office/drawing/2014/main" id="{5276F1E9-97A1-FC4A-83DF-8C685903A5F8}"/>
              </a:ext>
            </a:extLst>
          </p:cNvPr>
          <p:cNvSpPr txBox="1">
            <a:spLocks/>
          </p:cNvSpPr>
          <p:nvPr/>
        </p:nvSpPr>
        <p:spPr>
          <a:xfrm>
            <a:off x="1158461" y="2118890"/>
            <a:ext cx="9044318" cy="50930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sv-SE"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Rubrik 2">
            <a:extLst>
              <a:ext uri="{FF2B5EF4-FFF2-40B4-BE49-F238E27FC236}">
                <a16:creationId xmlns:a16="http://schemas.microsoft.com/office/drawing/2014/main" id="{5276F1E9-97A1-FC4A-83DF-8C685903A5F8}"/>
              </a:ext>
            </a:extLst>
          </p:cNvPr>
          <p:cNvSpPr txBox="1">
            <a:spLocks/>
          </p:cNvSpPr>
          <p:nvPr/>
        </p:nvSpPr>
        <p:spPr>
          <a:xfrm>
            <a:off x="485174" y="1647062"/>
            <a:ext cx="4613300" cy="17819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b="1" dirty="0">
                <a:solidFill>
                  <a:schemeClr val="bg1"/>
                </a:solidFill>
                <a:ea typeface="Roboto" panose="02000000000000000000" pitchFamily="2" charset="0"/>
                <a:cs typeface="Roboto" panose="02000000000000000000" pitchFamily="2" charset="0"/>
              </a:rPr>
              <a:t>Vår målbild</a:t>
            </a:r>
          </a:p>
          <a:p>
            <a:pPr>
              <a:lnSpc>
                <a:spcPct val="100000"/>
              </a:lnSpc>
            </a:pPr>
            <a:r>
              <a:rPr lang="sv-SE" sz="2400" b="1" dirty="0">
                <a:solidFill>
                  <a:schemeClr val="bg1"/>
                </a:solidFill>
                <a:ea typeface="Roboto" panose="02000000000000000000" pitchFamily="2" charset="0"/>
                <a:cs typeface="Roboto" panose="02000000000000000000" pitchFamily="2" charset="0"/>
              </a:rPr>
              <a:t>- En hållplats mot visionen</a:t>
            </a:r>
            <a:br>
              <a:rPr lang="sv-SE" sz="2400" dirty="0">
                <a:solidFill>
                  <a:schemeClr val="bg1"/>
                </a:solidFill>
                <a:ea typeface="Roboto Light" panose="02000000000000000000" pitchFamily="2" charset="0"/>
                <a:cs typeface="Roboto" panose="02000000000000000000" pitchFamily="2" charset="0"/>
              </a:rPr>
            </a:br>
            <a:endParaRPr lang="sv-SE" sz="2400" dirty="0">
              <a:solidFill>
                <a:schemeClr val="bg1"/>
              </a:solidFill>
              <a:ea typeface="Roboto Light" panose="02000000000000000000" pitchFamily="2" charset="0"/>
              <a:cs typeface="Roboto" panose="02000000000000000000" pitchFamily="2" charset="0"/>
            </a:endParaRPr>
          </a:p>
          <a:p>
            <a:pPr>
              <a:lnSpc>
                <a:spcPct val="100000"/>
              </a:lnSpc>
            </a:pPr>
            <a:r>
              <a:rPr lang="sv-SE" sz="2400" dirty="0">
                <a:solidFill>
                  <a:schemeClr val="bg1">
                    <a:lumMod val="95000"/>
                  </a:schemeClr>
                </a:solidFill>
                <a:latin typeface="Helsingborg Sans Light" pitchFamily="2" charset="0"/>
                <a:ea typeface="Roboto Light" panose="02000000000000000000" pitchFamily="2" charset="0"/>
                <a:cs typeface="Roboto" panose="02000000000000000000" pitchFamily="2" charset="0"/>
              </a:rPr>
              <a:t>Tillsammans gör vi Helsingborg till en av de bästa städerna att leva och verka i år 2027.</a:t>
            </a:r>
          </a:p>
          <a:p>
            <a:pPr>
              <a:lnSpc>
                <a:spcPct val="100000"/>
              </a:lnSpc>
            </a:pPr>
            <a:endParaRPr lang="sv-SE" sz="2400" dirty="0">
              <a:solidFill>
                <a:schemeClr val="bg1">
                  <a:lumMod val="95000"/>
                </a:schemeClr>
              </a:solidFill>
              <a:latin typeface="Helsingborg Sans Light" pitchFamily="2" charset="0"/>
              <a:ea typeface="Roboto Light" panose="02000000000000000000" pitchFamily="2" charset="0"/>
              <a:cs typeface="Roboto" panose="02000000000000000000" pitchFamily="2" charset="0"/>
            </a:endParaRPr>
          </a:p>
          <a:p>
            <a:pPr>
              <a:lnSpc>
                <a:spcPct val="100000"/>
              </a:lnSpc>
            </a:pPr>
            <a:r>
              <a:rPr lang="sv-SE" sz="2400" dirty="0">
                <a:solidFill>
                  <a:schemeClr val="bg1">
                    <a:lumMod val="95000"/>
                  </a:schemeClr>
                </a:solidFill>
                <a:latin typeface="Helsingborg Sans Light" pitchFamily="2" charset="0"/>
                <a:ea typeface="Roboto Light" panose="02000000000000000000" pitchFamily="2" charset="0"/>
                <a:cs typeface="Roboto" panose="02000000000000000000" pitchFamily="2" charset="0"/>
              </a:rPr>
              <a:t>Vi når målet med hjälp av samspel och innovation.</a:t>
            </a:r>
            <a:endParaRPr lang="sv-SE" sz="2400" dirty="0">
              <a:solidFill>
                <a:schemeClr val="bg1"/>
              </a:solidFill>
              <a:latin typeface="Helsingborg Sans Light"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7456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07756" y="1698212"/>
            <a:ext cx="9441589" cy="1569660"/>
          </a:xfrm>
          <a:prstGeom prst="rect">
            <a:avLst/>
          </a:prstGeom>
          <a:ln>
            <a:noFill/>
          </a:ln>
          <a:effectLst/>
        </p:spPr>
        <p:txBody>
          <a:bodyPr wrap="square">
            <a:spAutoFit/>
          </a:bodyPr>
          <a:lstStyle/>
          <a:p>
            <a:r>
              <a:rPr lang="sv-SE" sz="3200" dirty="0">
                <a:solidFill>
                  <a:srgbClr val="00BFB4"/>
                </a:solidFill>
                <a:latin typeface="+mj-lt"/>
                <a:ea typeface="Roboto Bold" panose="02000000000000000000" pitchFamily="2" charset="0"/>
                <a:cs typeface="Roboto Bold" panose="02000000000000000000" pitchFamily="2" charset="0"/>
              </a:rPr>
              <a:t>Tillsammans</a:t>
            </a:r>
            <a:r>
              <a:rPr lang="sv-SE" sz="3200" dirty="0">
                <a:solidFill>
                  <a:srgbClr val="1A355D"/>
                </a:solidFill>
                <a:latin typeface="+mj-lt"/>
                <a:ea typeface="Roboto Thin" panose="02000000000000000000" pitchFamily="2" charset="0"/>
                <a:cs typeface="Roboto Thin" panose="02000000000000000000" pitchFamily="2" charset="0"/>
              </a:rPr>
              <a:t> </a:t>
            </a:r>
            <a:r>
              <a:rPr lang="sv-SE" sz="3200" dirty="0">
                <a:solidFill>
                  <a:srgbClr val="1A355D"/>
                </a:solidFill>
                <a:latin typeface="+mj-lt"/>
                <a:ea typeface="Roboto Light" panose="02000000000000000000" pitchFamily="2" charset="0"/>
                <a:cs typeface="Roboto Light" panose="02000000000000000000" pitchFamily="2" charset="0"/>
              </a:rPr>
              <a:t>gör vi Helsingborg till </a:t>
            </a:r>
            <a:r>
              <a:rPr lang="sv-SE" sz="3200" dirty="0">
                <a:solidFill>
                  <a:srgbClr val="E35203"/>
                </a:solidFill>
                <a:latin typeface="+mj-lt"/>
                <a:ea typeface="Roboto Bold" panose="02000000000000000000" pitchFamily="2" charset="0"/>
                <a:cs typeface="Roboto Bold" panose="02000000000000000000" pitchFamily="2" charset="0"/>
              </a:rPr>
              <a:t>en av de bästa städerna</a:t>
            </a:r>
            <a:r>
              <a:rPr lang="sv-SE" sz="3200" dirty="0">
                <a:solidFill>
                  <a:srgbClr val="1A355D"/>
                </a:solidFill>
                <a:latin typeface="+mj-lt"/>
                <a:ea typeface="Roboto Bold" panose="02000000000000000000" pitchFamily="2" charset="0"/>
                <a:cs typeface="Roboto Bold" panose="02000000000000000000" pitchFamily="2" charset="0"/>
              </a:rPr>
              <a:t> </a:t>
            </a:r>
            <a:r>
              <a:rPr lang="sv-SE" sz="3200" dirty="0">
                <a:solidFill>
                  <a:srgbClr val="1A355D"/>
                </a:solidFill>
                <a:latin typeface="+mj-lt"/>
                <a:ea typeface="Roboto Light" panose="02000000000000000000" pitchFamily="2" charset="0"/>
                <a:cs typeface="Roboto Light" panose="02000000000000000000" pitchFamily="2" charset="0"/>
              </a:rPr>
              <a:t>att leva och verka i år 2027.</a:t>
            </a:r>
          </a:p>
          <a:p>
            <a:r>
              <a:rPr lang="sv-SE" sz="3200" dirty="0">
                <a:solidFill>
                  <a:srgbClr val="1A355D"/>
                </a:solidFill>
                <a:latin typeface="+mj-lt"/>
                <a:ea typeface="Roboto Light" panose="02000000000000000000" pitchFamily="2" charset="0"/>
                <a:cs typeface="Roboto Light" panose="02000000000000000000" pitchFamily="2" charset="0"/>
              </a:rPr>
              <a:t>Vi når målet med hjälp av </a:t>
            </a:r>
            <a:r>
              <a:rPr lang="sv-SE" sz="3200" dirty="0">
                <a:solidFill>
                  <a:srgbClr val="00BFB4"/>
                </a:solidFill>
                <a:latin typeface="+mj-lt"/>
                <a:ea typeface="Roboto Bold" panose="02000000000000000000" pitchFamily="2" charset="0"/>
                <a:cs typeface="Roboto Bold" panose="02000000000000000000" pitchFamily="2" charset="0"/>
              </a:rPr>
              <a:t>samspel</a:t>
            </a:r>
            <a:r>
              <a:rPr lang="sv-SE" sz="3200" dirty="0">
                <a:solidFill>
                  <a:srgbClr val="1A355D"/>
                </a:solidFill>
                <a:latin typeface="+mj-lt"/>
                <a:ea typeface="Roboto Light" panose="02000000000000000000" pitchFamily="2" charset="0"/>
                <a:cs typeface="Roboto Light" panose="02000000000000000000" pitchFamily="2" charset="0"/>
              </a:rPr>
              <a:t> och</a:t>
            </a:r>
            <a:r>
              <a:rPr lang="sv-SE" sz="3200" dirty="0">
                <a:solidFill>
                  <a:srgbClr val="1A355D"/>
                </a:solidFill>
                <a:latin typeface="+mj-lt"/>
                <a:ea typeface="Roboto Bold" panose="02000000000000000000" pitchFamily="2" charset="0"/>
                <a:cs typeface="Roboto Bold" panose="02000000000000000000" pitchFamily="2" charset="0"/>
              </a:rPr>
              <a:t> </a:t>
            </a:r>
            <a:r>
              <a:rPr lang="sv-SE" sz="3200" dirty="0">
                <a:solidFill>
                  <a:srgbClr val="F0B323"/>
                </a:solidFill>
                <a:latin typeface="+mj-lt"/>
                <a:ea typeface="Roboto Bold" panose="02000000000000000000" pitchFamily="2" charset="0"/>
                <a:cs typeface="Roboto Bold" panose="02000000000000000000" pitchFamily="2" charset="0"/>
              </a:rPr>
              <a:t>innovation</a:t>
            </a:r>
            <a:r>
              <a:rPr lang="sv-SE" sz="3200" b="1" dirty="0">
                <a:solidFill>
                  <a:srgbClr val="1A355D"/>
                </a:solidFill>
                <a:latin typeface="+mj-lt"/>
                <a:ea typeface="Roboto Light" panose="02000000000000000000" pitchFamily="2" charset="0"/>
                <a:cs typeface="Roboto Light" panose="02000000000000000000" pitchFamily="2" charset="0"/>
              </a:rPr>
              <a:t>.</a:t>
            </a:r>
          </a:p>
        </p:txBody>
      </p:sp>
      <p:sp>
        <p:nvSpPr>
          <p:cNvPr id="5" name="Rektangel 4"/>
          <p:cNvSpPr/>
          <p:nvPr/>
        </p:nvSpPr>
        <p:spPr>
          <a:xfrm>
            <a:off x="4104432" y="4335896"/>
            <a:ext cx="3027888" cy="1348401"/>
          </a:xfrm>
          <a:prstGeom prst="rect">
            <a:avLst/>
          </a:prstGeom>
          <a:solidFill>
            <a:srgbClr val="00BF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180000" rIns="288000" bIns="180000" numCol="1" spcCol="38100" rtlCol="0" anchor="ctr">
            <a:noAutofit/>
          </a:bodyPr>
          <a:lstStyle/>
          <a:p>
            <a:pPr algn="ctr" defTabSz="2438278"/>
            <a:r>
              <a:rPr lang="sv-SE" sz="3200" b="1" dirty="0">
                <a:solidFill>
                  <a:schemeClr val="bg1"/>
                </a:solidFill>
                <a:latin typeface="+mj-lt"/>
                <a:ea typeface="Roboto" panose="02000000000000000000" pitchFamily="2" charset="0"/>
                <a:cs typeface="Roboto" panose="02000000000000000000" pitchFamily="2" charset="0"/>
              </a:rPr>
              <a:t>Tillsammans /Samspel</a:t>
            </a:r>
          </a:p>
        </p:txBody>
      </p:sp>
      <p:sp>
        <p:nvSpPr>
          <p:cNvPr id="6" name="Rektangel 5"/>
          <p:cNvSpPr/>
          <p:nvPr/>
        </p:nvSpPr>
        <p:spPr>
          <a:xfrm>
            <a:off x="7574614" y="4335896"/>
            <a:ext cx="2774732" cy="1348400"/>
          </a:xfrm>
          <a:prstGeom prst="rect">
            <a:avLst/>
          </a:prstGeom>
          <a:solidFill>
            <a:srgbClr val="F0B32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180000" rIns="288000" bIns="180000" numCol="1" spcCol="38100" rtlCol="0" anchor="ctr">
            <a:noAutofit/>
          </a:bodyPr>
          <a:lstStyle/>
          <a:p>
            <a:pPr algn="ctr" defTabSz="825479"/>
            <a:r>
              <a:rPr lang="sv-SE" sz="3200" b="1" dirty="0">
                <a:solidFill>
                  <a:schemeClr val="bg1"/>
                </a:solidFill>
                <a:latin typeface="+mj-lt"/>
                <a:ea typeface="Roboto" panose="02000000000000000000" pitchFamily="2" charset="0"/>
                <a:cs typeface="Roboto" panose="02000000000000000000" pitchFamily="2" charset="0"/>
              </a:rPr>
              <a:t>Innovation</a:t>
            </a:r>
          </a:p>
        </p:txBody>
      </p:sp>
      <p:sp>
        <p:nvSpPr>
          <p:cNvPr id="7" name="Rektangel 6"/>
          <p:cNvSpPr/>
          <p:nvPr/>
        </p:nvSpPr>
        <p:spPr>
          <a:xfrm>
            <a:off x="907757" y="4335896"/>
            <a:ext cx="2774732" cy="1348401"/>
          </a:xfrm>
          <a:prstGeom prst="rect">
            <a:avLst/>
          </a:prstGeom>
          <a:solidFill>
            <a:srgbClr val="E3520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8000" tIns="180000" rIns="288000" bIns="180000" numCol="1" spcCol="38100" rtlCol="0" anchor="ctr">
            <a:noAutofit/>
          </a:bodyPr>
          <a:lstStyle/>
          <a:p>
            <a:pPr algn="ctr" defTabSz="825479"/>
            <a:r>
              <a:rPr lang="sv-SE" sz="3200" b="1" dirty="0">
                <a:solidFill>
                  <a:schemeClr val="bg1"/>
                </a:solidFill>
                <a:latin typeface="+mj-lt"/>
                <a:ea typeface="Roboto" panose="02000000000000000000" pitchFamily="2" charset="0"/>
                <a:cs typeface="Roboto" panose="02000000000000000000" pitchFamily="2" charset="0"/>
              </a:rPr>
              <a:t>Livskvalitet</a:t>
            </a:r>
            <a:endParaRPr lang="sv-SE" sz="3200" b="1" dirty="0">
              <a:solidFill>
                <a:schemeClr val="bg1"/>
              </a:solidFill>
              <a:latin typeface="+mj-lt"/>
              <a:ea typeface="Roboto" panose="02000000000000000000" pitchFamily="2" charset="0"/>
              <a:cs typeface="Roboto" panose="02000000000000000000" pitchFamily="2" charset="0"/>
              <a:sym typeface="Helvetica Neue Medium"/>
            </a:endParaRPr>
          </a:p>
        </p:txBody>
      </p:sp>
    </p:spTree>
    <p:extLst>
      <p:ext uri="{BB962C8B-B14F-4D97-AF65-F5344CB8AC3E}">
        <p14:creationId xmlns:p14="http://schemas.microsoft.com/office/powerpoint/2010/main" val="1589334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222715"/>
            <a:ext cx="9804000" cy="1148442"/>
          </a:xfrm>
        </p:spPr>
        <p:txBody>
          <a:bodyPr/>
          <a:lstStyle/>
          <a:p>
            <a:r>
              <a:rPr lang="sv-SE" sz="4000" dirty="0"/>
              <a:t>Stadens inriktningar för mandatperioden</a:t>
            </a:r>
          </a:p>
        </p:txBody>
      </p:sp>
      <p:sp>
        <p:nvSpPr>
          <p:cNvPr id="3" name="Underrubrik 2"/>
          <p:cNvSpPr>
            <a:spLocks noGrp="1"/>
          </p:cNvSpPr>
          <p:nvPr>
            <p:ph type="subTitle" idx="1"/>
          </p:nvPr>
        </p:nvSpPr>
        <p:spPr>
          <a:xfrm>
            <a:off x="864000" y="2499066"/>
            <a:ext cx="9144000" cy="3338792"/>
          </a:xfrm>
        </p:spPr>
        <p:txBody>
          <a:bodyPr>
            <a:normAutofit fontScale="47500" lnSpcReduction="20000"/>
          </a:bodyPr>
          <a:lstStyle/>
          <a:p>
            <a:r>
              <a:rPr lang="sv-SE" b="0" dirty="0"/>
              <a:t>Helsingborg ska öka innovationskraften för att säkra en effektiv välfärd</a:t>
            </a:r>
          </a:p>
          <a:p>
            <a:r>
              <a:rPr lang="sv-SE" b="0" dirty="0"/>
              <a:t>Helsingborg ska upplevas tryggt och vara säkert</a:t>
            </a:r>
          </a:p>
          <a:p>
            <a:r>
              <a:rPr lang="sv-SE" b="0" dirty="0"/>
              <a:t>Helsingborg ska ha en hög sysselsättning där fler kommer i arbete</a:t>
            </a:r>
          </a:p>
          <a:p>
            <a:r>
              <a:rPr lang="sv-SE" b="0" dirty="0"/>
              <a:t>Helsingborg ska vara en stad med hög livskvalitet som siktar på klimatneutralitet 2030</a:t>
            </a:r>
          </a:p>
          <a:p>
            <a:endParaRPr lang="sv-SE" dirty="0"/>
          </a:p>
        </p:txBody>
      </p:sp>
    </p:spTree>
    <p:extLst>
      <p:ext uri="{BB962C8B-B14F-4D97-AF65-F5344CB8AC3E}">
        <p14:creationId xmlns:p14="http://schemas.microsoft.com/office/powerpoint/2010/main" val="189386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235101"/>
            <a:ext cx="9576883" cy="747897"/>
          </a:xfrm>
        </p:spPr>
        <p:txBody>
          <a:bodyPr/>
          <a:lstStyle/>
          <a:p>
            <a:r>
              <a:rPr lang="sv-SE" sz="5400" dirty="0"/>
              <a:t>Nästa steg i innovationsresan</a:t>
            </a:r>
          </a:p>
        </p:txBody>
      </p:sp>
    </p:spTree>
    <p:extLst>
      <p:ext uri="{BB962C8B-B14F-4D97-AF65-F5344CB8AC3E}">
        <p14:creationId xmlns:p14="http://schemas.microsoft.com/office/powerpoint/2010/main" val="327436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049499" y="875450"/>
            <a:ext cx="8424101" cy="707886"/>
          </a:xfrm>
          <a:prstGeom prst="rect">
            <a:avLst/>
          </a:prstGeom>
        </p:spPr>
        <p:txBody>
          <a:bodyPr wrap="none">
            <a:spAutoFit/>
          </a:bodyPr>
          <a:lstStyle/>
          <a:p>
            <a:r>
              <a:rPr lang="sv-SE" sz="4000" b="1" dirty="0">
                <a:latin typeface="+mj-lt"/>
                <a:ea typeface="Roboto" panose="02000000000000000000" pitchFamily="2" charset="0"/>
                <a:cs typeface="Roboto" panose="02000000000000000000" pitchFamily="2" charset="0"/>
              </a:rPr>
              <a:t>Satsningen på innovation fortsätter</a:t>
            </a:r>
            <a:endParaRPr lang="sv-SE" sz="4000" dirty="0">
              <a:latin typeface="+mj-lt"/>
            </a:endParaRPr>
          </a:p>
        </p:txBody>
      </p:sp>
      <p:sp>
        <p:nvSpPr>
          <p:cNvPr id="8" name="Rektangel 7"/>
          <p:cNvSpPr/>
          <p:nvPr/>
        </p:nvSpPr>
        <p:spPr>
          <a:xfrm>
            <a:off x="1138989" y="1745907"/>
            <a:ext cx="7962232" cy="3631763"/>
          </a:xfrm>
          <a:prstGeom prst="rect">
            <a:avLst/>
          </a:prstGeom>
        </p:spPr>
        <p:txBody>
          <a:bodyPr wrap="square">
            <a:spAutoFit/>
          </a:bodyPr>
          <a:lstStyle/>
          <a:p>
            <a:pPr marL="380990" indent="-380990">
              <a:lnSpc>
                <a:spcPct val="100000"/>
              </a:lnSpc>
              <a:spcBef>
                <a:spcPts val="0"/>
              </a:spcBef>
              <a:spcAft>
                <a:spcPts val="1200"/>
              </a:spcAft>
              <a:buFont typeface="Wingdings" panose="05000000000000000000" pitchFamily="2" charset="2"/>
              <a:buChar char="§"/>
            </a:pPr>
            <a:r>
              <a:rPr lang="sv-SE" sz="2000" dirty="0">
                <a:solidFill>
                  <a:srgbClr val="1A355D"/>
                </a:solidFill>
                <a:latin typeface="+mj-lt"/>
                <a:ea typeface="Roboto Light" panose="02000000000000000000" pitchFamily="2" charset="0"/>
                <a:cs typeface="Roboto Light" panose="02000000000000000000" pitchFamily="2" charset="0"/>
              </a:rPr>
              <a:t>Över 300 innovationsinitiativ i innovationsdatabasen</a:t>
            </a:r>
          </a:p>
          <a:p>
            <a:pPr marL="380990" indent="-380990">
              <a:lnSpc>
                <a:spcPct val="100000"/>
              </a:lnSpc>
              <a:spcBef>
                <a:spcPts val="0"/>
              </a:spcBef>
              <a:spcAft>
                <a:spcPts val="1200"/>
              </a:spcAft>
              <a:buFont typeface="Wingdings" panose="05000000000000000000" pitchFamily="2" charset="2"/>
              <a:buChar char="§"/>
            </a:pPr>
            <a:r>
              <a:rPr lang="sv-SE" sz="2000" dirty="0">
                <a:solidFill>
                  <a:srgbClr val="1A355D"/>
                </a:solidFill>
                <a:latin typeface="+mj-lt"/>
                <a:ea typeface="Roboto Light" panose="02000000000000000000" pitchFamily="2" charset="0"/>
                <a:cs typeface="Roboto Light" panose="02000000000000000000" pitchFamily="2" charset="0"/>
              </a:rPr>
              <a:t>Innovation en av stadens inriktningar för mandatperioden</a:t>
            </a:r>
          </a:p>
          <a:p>
            <a:pPr marL="380990" indent="-380990">
              <a:lnSpc>
                <a:spcPct val="100000"/>
              </a:lnSpc>
              <a:spcBef>
                <a:spcPts val="0"/>
              </a:spcBef>
              <a:spcAft>
                <a:spcPts val="1200"/>
              </a:spcAft>
              <a:buFont typeface="Wingdings" panose="05000000000000000000" pitchFamily="2" charset="2"/>
              <a:buChar char="§"/>
            </a:pPr>
            <a:r>
              <a:rPr lang="sv-SE" sz="2000" dirty="0">
                <a:solidFill>
                  <a:srgbClr val="1A355D"/>
                </a:solidFill>
                <a:latin typeface="+mj-lt"/>
                <a:ea typeface="Roboto Light" panose="02000000000000000000" pitchFamily="2" charset="0"/>
                <a:cs typeface="Roboto Light" panose="02000000000000000000" pitchFamily="2" charset="0"/>
              </a:rPr>
              <a:t>Nytt innovationsdistrikt i Oceanhamnen</a:t>
            </a:r>
          </a:p>
          <a:p>
            <a:pPr>
              <a:lnSpc>
                <a:spcPct val="100000"/>
              </a:lnSpc>
              <a:spcBef>
                <a:spcPts val="0"/>
              </a:spcBef>
              <a:spcAft>
                <a:spcPts val="1200"/>
              </a:spcAft>
            </a:pPr>
            <a:r>
              <a:rPr lang="sv-SE" sz="2000" dirty="0">
                <a:solidFill>
                  <a:srgbClr val="1A355D"/>
                </a:solidFill>
                <a:latin typeface="+mj-lt"/>
                <a:ea typeface="Roboto Light" panose="02000000000000000000" pitchFamily="2" charset="0"/>
                <a:cs typeface="Roboto Light" panose="02000000000000000000" pitchFamily="2" charset="0"/>
              </a:rPr>
              <a:t>Här ska bästa möjliga förutsättningar skapas för innovation och hållbar tillväxt för näringsliv, offentlig sektor och akademi. Staden är en av flera parter. </a:t>
            </a:r>
          </a:p>
          <a:p>
            <a:pPr marL="380990" indent="-380990">
              <a:lnSpc>
                <a:spcPct val="100000"/>
              </a:lnSpc>
              <a:spcBef>
                <a:spcPts val="0"/>
              </a:spcBef>
              <a:spcAft>
                <a:spcPts val="1200"/>
              </a:spcAft>
              <a:buFont typeface="Wingdings" panose="05000000000000000000" pitchFamily="2" charset="2"/>
              <a:buChar char="§"/>
            </a:pPr>
            <a:r>
              <a:rPr lang="sv-SE" sz="2000" dirty="0">
                <a:solidFill>
                  <a:srgbClr val="1A355D"/>
                </a:solidFill>
                <a:latin typeface="+mj-lt"/>
                <a:ea typeface="Roboto Light" panose="02000000000000000000" pitchFamily="2" charset="0"/>
                <a:cs typeface="Roboto Light" panose="02000000000000000000" pitchFamily="2" charset="0"/>
              </a:rPr>
              <a:t>Nya mötesplatsen Center för innovation​</a:t>
            </a:r>
          </a:p>
          <a:p>
            <a:pPr>
              <a:lnSpc>
                <a:spcPct val="100000"/>
              </a:lnSpc>
              <a:spcBef>
                <a:spcPts val="0"/>
              </a:spcBef>
              <a:spcAft>
                <a:spcPts val="1200"/>
              </a:spcAft>
            </a:pPr>
            <a:r>
              <a:rPr lang="sv-SE" sz="2000" dirty="0">
                <a:solidFill>
                  <a:srgbClr val="1A355D"/>
                </a:solidFill>
                <a:latin typeface="+mj-lt"/>
                <a:ea typeface="Roboto Light" panose="02000000000000000000" pitchFamily="2" charset="0"/>
                <a:cs typeface="Roboto Light" panose="02000000000000000000" pitchFamily="2" charset="0"/>
              </a:rPr>
              <a:t>Avdelningen för innovation och transformation och stödfunktion för interna och externa innovationssamarbeten. </a:t>
            </a:r>
          </a:p>
        </p:txBody>
      </p:sp>
    </p:spTree>
    <p:extLst>
      <p:ext uri="{BB962C8B-B14F-4D97-AF65-F5344CB8AC3E}">
        <p14:creationId xmlns:p14="http://schemas.microsoft.com/office/powerpoint/2010/main" val="19302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152001"/>
            <a:ext cx="9576883" cy="830997"/>
          </a:xfrm>
        </p:spPr>
        <p:txBody>
          <a:bodyPr/>
          <a:lstStyle/>
          <a:p>
            <a:r>
              <a:rPr lang="sv-SE" sz="6000" dirty="0"/>
              <a:t>Om Helsingborg</a:t>
            </a:r>
          </a:p>
        </p:txBody>
      </p:sp>
    </p:spTree>
    <p:extLst>
      <p:ext uri="{BB962C8B-B14F-4D97-AF65-F5344CB8AC3E}">
        <p14:creationId xmlns:p14="http://schemas.microsoft.com/office/powerpoint/2010/main" val="1574514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Helsingborg Innovation </a:t>
            </a:r>
            <a:r>
              <a:rPr lang="sv-SE" dirty="0" err="1"/>
              <a:t>District</a:t>
            </a:r>
            <a:r>
              <a:rPr lang="sv-SE" dirty="0"/>
              <a:t> (HEIDI)</a:t>
            </a:r>
          </a:p>
        </p:txBody>
      </p:sp>
      <p:sp>
        <p:nvSpPr>
          <p:cNvPr id="3" name="Platshållare för text 2"/>
          <p:cNvSpPr>
            <a:spLocks noGrp="1"/>
          </p:cNvSpPr>
          <p:nvPr>
            <p:ph type="body" sz="half" idx="2"/>
          </p:nvPr>
        </p:nvSpPr>
        <p:spPr>
          <a:xfrm>
            <a:off x="864001" y="1444103"/>
            <a:ext cx="4659978" cy="5374700"/>
          </a:xfrm>
        </p:spPr>
        <p:txBody>
          <a:bodyPr/>
          <a:lstStyle/>
          <a:p>
            <a:pPr marL="285750" indent="-285750">
              <a:buFont typeface="Arial" panose="020B0604020202020204" pitchFamily="34" charset="0"/>
              <a:buChar char="•"/>
            </a:pPr>
            <a:r>
              <a:rPr lang="sv-SE" dirty="0"/>
              <a:t>Skapa en gemensam arena som främjar innovationssamarbeten för nya smarta lösningar och affärsidéer, inte minst kopplade till de klimatutmaningar vi står inför</a:t>
            </a:r>
          </a:p>
          <a:p>
            <a:pPr marL="285750" indent="-285750">
              <a:buFont typeface="Arial" panose="020B0604020202020204" pitchFamily="34" charset="0"/>
              <a:buChar char="•"/>
            </a:pPr>
            <a:r>
              <a:rPr lang="sv-SE" dirty="0"/>
              <a:t>Etablera Helsingborg på den nationella och internationella innovationskartan</a:t>
            </a:r>
          </a:p>
          <a:p>
            <a:pPr marL="285750" indent="-285750">
              <a:buFont typeface="Arial" panose="020B0604020202020204" pitchFamily="34" charset="0"/>
              <a:buChar char="•"/>
            </a:pPr>
            <a:r>
              <a:rPr lang="sv-SE" dirty="0"/>
              <a:t>Kraftsamling tillsammans med Region Skåne, Lunds universitet och näringslivet </a:t>
            </a:r>
          </a:p>
          <a:p>
            <a:pPr marL="285750" indent="-285750">
              <a:buFont typeface="Arial" panose="020B0604020202020204" pitchFamily="34" charset="0"/>
              <a:buChar char="•"/>
            </a:pPr>
            <a:r>
              <a:rPr lang="sv-SE" dirty="0"/>
              <a:t>Skapa förutsättningar för nya innovationer att uppstå. Det gör vi bland annat genom att koppla ihop olika aktörer och fungera som katalysator för att nya innovativa lösningar skapas. Och som bidrar till ökad hållbar tillväxt i regionen</a:t>
            </a:r>
          </a:p>
          <a:p>
            <a:pPr marL="285750" indent="-285750">
              <a:buFont typeface="Arial" panose="020B0604020202020204" pitchFamily="34" charset="0"/>
              <a:buChar char="•"/>
            </a:pPr>
            <a:endParaRPr lang="sv-SE" dirty="0"/>
          </a:p>
        </p:txBody>
      </p:sp>
      <p:pic>
        <p:nvPicPr>
          <p:cNvPr id="4" name="Bildobjekt 3"/>
          <p:cNvPicPr>
            <a:picLocks noChangeAspect="1"/>
          </p:cNvPicPr>
          <p:nvPr/>
        </p:nvPicPr>
        <p:blipFill>
          <a:blip r:embed="rId3"/>
          <a:stretch>
            <a:fillRect/>
          </a:stretch>
        </p:blipFill>
        <p:spPr>
          <a:xfrm>
            <a:off x="6161985" y="1709532"/>
            <a:ext cx="4416684" cy="2474161"/>
          </a:xfrm>
          <a:prstGeom prst="rect">
            <a:avLst/>
          </a:prstGeom>
        </p:spPr>
      </p:pic>
    </p:spTree>
    <p:extLst>
      <p:ext uri="{BB962C8B-B14F-4D97-AF65-F5344CB8AC3E}">
        <p14:creationId xmlns:p14="http://schemas.microsoft.com/office/powerpoint/2010/main" val="276037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Helsingborg Innovation </a:t>
            </a:r>
            <a:r>
              <a:rPr lang="sv-SE" dirty="0" err="1"/>
              <a:t>District</a:t>
            </a:r>
            <a:r>
              <a:rPr lang="sv-SE" dirty="0"/>
              <a:t> (HEIDI)</a:t>
            </a:r>
          </a:p>
        </p:txBody>
      </p:sp>
      <p:sp>
        <p:nvSpPr>
          <p:cNvPr id="3" name="Platshållare för text 2"/>
          <p:cNvSpPr>
            <a:spLocks noGrp="1"/>
          </p:cNvSpPr>
          <p:nvPr>
            <p:ph type="body" sz="half" idx="2"/>
          </p:nvPr>
        </p:nvSpPr>
        <p:spPr>
          <a:xfrm>
            <a:off x="864000" y="1444103"/>
            <a:ext cx="9576883" cy="1312049"/>
          </a:xfrm>
        </p:spPr>
        <p:txBody>
          <a:bodyPr/>
          <a:lstStyle/>
          <a:p>
            <a:r>
              <a:rPr lang="sv-SE" dirty="0">
                <a:solidFill>
                  <a:prstClr val="white"/>
                </a:solidFill>
              </a:rPr>
              <a:t>Distriktet ska primärt drivas, finansieras och utvecklas av aktörerna som är i området och där staden blir en av flera aktörer. Följande områden kan vara aktuella att samverka kring: </a:t>
            </a:r>
          </a:p>
          <a:p>
            <a:endParaRPr lang="sv-SE" dirty="0"/>
          </a:p>
        </p:txBody>
      </p:sp>
      <p:sp>
        <p:nvSpPr>
          <p:cNvPr id="4" name="Rektangel med rundade hörn 3">
            <a:extLst>
              <a:ext uri="{FF2B5EF4-FFF2-40B4-BE49-F238E27FC236}">
                <a16:creationId xmlns:a16="http://schemas.microsoft.com/office/drawing/2014/main" id="{A5C58923-A1AA-56F4-F785-CAF5E5E9783F}"/>
              </a:ext>
            </a:extLst>
          </p:cNvPr>
          <p:cNvSpPr/>
          <p:nvPr/>
        </p:nvSpPr>
        <p:spPr>
          <a:xfrm>
            <a:off x="3993906" y="3164127"/>
            <a:ext cx="2830541" cy="610038"/>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UNDERLÄTTA ETABLERINGAR</a:t>
            </a:r>
          </a:p>
        </p:txBody>
      </p:sp>
      <p:sp>
        <p:nvSpPr>
          <p:cNvPr id="5" name="Rektangel med rundade hörn 4">
            <a:extLst>
              <a:ext uri="{FF2B5EF4-FFF2-40B4-BE49-F238E27FC236}">
                <a16:creationId xmlns:a16="http://schemas.microsoft.com/office/drawing/2014/main" id="{CA6C2F79-A46C-E09C-369C-6519F75992E0}"/>
              </a:ext>
            </a:extLst>
          </p:cNvPr>
          <p:cNvSpPr/>
          <p:nvPr/>
        </p:nvSpPr>
        <p:spPr>
          <a:xfrm>
            <a:off x="7045611" y="4112851"/>
            <a:ext cx="3109041" cy="610038"/>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UNDERLÄTTA TALANGATTRAKTION</a:t>
            </a:r>
          </a:p>
        </p:txBody>
      </p:sp>
      <p:sp>
        <p:nvSpPr>
          <p:cNvPr id="6" name="Rektangel med rundade hörn 5">
            <a:extLst>
              <a:ext uri="{FF2B5EF4-FFF2-40B4-BE49-F238E27FC236}">
                <a16:creationId xmlns:a16="http://schemas.microsoft.com/office/drawing/2014/main" id="{CCAB8595-C280-767D-0D5C-12495D07954B}"/>
              </a:ext>
            </a:extLst>
          </p:cNvPr>
          <p:cNvSpPr/>
          <p:nvPr/>
        </p:nvSpPr>
        <p:spPr>
          <a:xfrm>
            <a:off x="942201" y="4132767"/>
            <a:ext cx="2830541" cy="59943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UNDERLÄTTA </a:t>
            </a:r>
            <a:br>
              <a:rPr lang="sv-SE" sz="1500" b="1" dirty="0">
                <a:solidFill>
                  <a:prstClr val="white"/>
                </a:solidFill>
                <a:latin typeface="+mj-lt"/>
                <a:ea typeface="Roboto" panose="02000000000000000000" pitchFamily="2" charset="0"/>
              </a:rPr>
            </a:br>
            <a:r>
              <a:rPr lang="sv-SE" sz="1500" b="1" dirty="0">
                <a:solidFill>
                  <a:prstClr val="white"/>
                </a:solidFill>
                <a:latin typeface="+mj-lt"/>
                <a:ea typeface="Roboto" panose="02000000000000000000" pitchFamily="2" charset="0"/>
              </a:rPr>
              <a:t>SAMVERKAN </a:t>
            </a:r>
          </a:p>
        </p:txBody>
      </p:sp>
      <p:sp>
        <p:nvSpPr>
          <p:cNvPr id="7" name="Rektangel med rundade hörn 6">
            <a:extLst>
              <a:ext uri="{FF2B5EF4-FFF2-40B4-BE49-F238E27FC236}">
                <a16:creationId xmlns:a16="http://schemas.microsoft.com/office/drawing/2014/main" id="{C10CE4CC-35A2-5E97-1C5D-5A402F988C7A}"/>
              </a:ext>
            </a:extLst>
          </p:cNvPr>
          <p:cNvSpPr/>
          <p:nvPr/>
        </p:nvSpPr>
        <p:spPr>
          <a:xfrm>
            <a:off x="7045611" y="3164127"/>
            <a:ext cx="3109041" cy="596549"/>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GEMENSAM MARKNADSFÖRING</a:t>
            </a:r>
          </a:p>
        </p:txBody>
      </p:sp>
      <p:sp>
        <p:nvSpPr>
          <p:cNvPr id="8" name="Rektangel med rundade hörn 7">
            <a:extLst>
              <a:ext uri="{FF2B5EF4-FFF2-40B4-BE49-F238E27FC236}">
                <a16:creationId xmlns:a16="http://schemas.microsoft.com/office/drawing/2014/main" id="{2BD16E2D-ED27-59BE-0175-EC045C10B5B3}"/>
              </a:ext>
            </a:extLst>
          </p:cNvPr>
          <p:cNvSpPr/>
          <p:nvPr/>
        </p:nvSpPr>
        <p:spPr>
          <a:xfrm>
            <a:off x="3993906" y="4132767"/>
            <a:ext cx="2830541" cy="596549"/>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defTabSz="609570"/>
            <a:r>
              <a:rPr lang="sv-SE" sz="1500" b="1" dirty="0">
                <a:solidFill>
                  <a:prstClr val="white"/>
                </a:solidFill>
                <a:latin typeface="+mj-lt"/>
                <a:ea typeface="Roboto" panose="02000000000000000000" pitchFamily="2" charset="0"/>
              </a:rPr>
              <a:t>DRIVA GEMENSAMMA FRÅGOR</a:t>
            </a:r>
          </a:p>
        </p:txBody>
      </p:sp>
      <p:sp>
        <p:nvSpPr>
          <p:cNvPr id="9" name="Rektangel med rundade hörn 8">
            <a:extLst>
              <a:ext uri="{FF2B5EF4-FFF2-40B4-BE49-F238E27FC236}">
                <a16:creationId xmlns:a16="http://schemas.microsoft.com/office/drawing/2014/main" id="{F22CE389-B093-7459-7F25-E81969D007EA}"/>
              </a:ext>
            </a:extLst>
          </p:cNvPr>
          <p:cNvSpPr/>
          <p:nvPr/>
        </p:nvSpPr>
        <p:spPr>
          <a:xfrm>
            <a:off x="942201" y="3164670"/>
            <a:ext cx="2830541" cy="610038"/>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DRIVA ACCELERATOR- &amp; INKUBATORSVERKSAMHET</a:t>
            </a:r>
          </a:p>
        </p:txBody>
      </p:sp>
    </p:spTree>
    <p:extLst>
      <p:ext uri="{BB962C8B-B14F-4D97-AF65-F5344CB8AC3E}">
        <p14:creationId xmlns:p14="http://schemas.microsoft.com/office/powerpoint/2010/main" val="398464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3999" y="498688"/>
            <a:ext cx="9576883" cy="1107996"/>
          </a:xfrm>
        </p:spPr>
        <p:txBody>
          <a:bodyPr/>
          <a:lstStyle/>
          <a:p>
            <a:r>
              <a:rPr lang="sv-SE" dirty="0"/>
              <a:t>Avdelningen för </a:t>
            </a:r>
            <a:br>
              <a:rPr lang="sv-SE" dirty="0"/>
            </a:br>
            <a:r>
              <a:rPr lang="sv-SE" dirty="0"/>
              <a:t>innovation och transformation</a:t>
            </a:r>
          </a:p>
        </p:txBody>
      </p:sp>
      <p:sp>
        <p:nvSpPr>
          <p:cNvPr id="3" name="Platshållare för text 2"/>
          <p:cNvSpPr>
            <a:spLocks noGrp="1"/>
          </p:cNvSpPr>
          <p:nvPr>
            <p:ph type="body" sz="half" idx="2"/>
          </p:nvPr>
        </p:nvSpPr>
        <p:spPr>
          <a:xfrm>
            <a:off x="863999" y="1606684"/>
            <a:ext cx="9576883" cy="1158161"/>
          </a:xfrm>
        </p:spPr>
        <p:txBody>
          <a:bodyPr/>
          <a:lstStyle/>
          <a:p>
            <a:r>
              <a:rPr lang="sv-SE" dirty="0">
                <a:cs typeface="Times New Roman" panose="02020603050405020304" pitchFamily="18" charset="0"/>
              </a:rPr>
              <a:t>Kommunal innovationsplattform som samarbetar i flexibla partnerskap inom staden (förvaltningar och bolag) och med andra städer, med näringsliv, invånare, akademiska miljöer och andra partners utifrån prioriterade utmaningar och projekt. </a:t>
            </a:r>
          </a:p>
        </p:txBody>
      </p:sp>
      <p:sp>
        <p:nvSpPr>
          <p:cNvPr id="13" name="Rektangel med rundade hörn 12">
            <a:extLst>
              <a:ext uri="{FF2B5EF4-FFF2-40B4-BE49-F238E27FC236}">
                <a16:creationId xmlns:a16="http://schemas.microsoft.com/office/drawing/2014/main" id="{A5C58923-A1AA-56F4-F785-CAF5E5E9783F}"/>
              </a:ext>
            </a:extLst>
          </p:cNvPr>
          <p:cNvSpPr/>
          <p:nvPr/>
        </p:nvSpPr>
        <p:spPr>
          <a:xfrm>
            <a:off x="5515429" y="3329513"/>
            <a:ext cx="3759199" cy="894143"/>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b="1" dirty="0">
                <a:solidFill>
                  <a:prstClr val="white"/>
                </a:solidFill>
                <a:latin typeface="+mj-lt"/>
                <a:ea typeface="Roboto" panose="02000000000000000000" pitchFamily="2" charset="0"/>
              </a:rPr>
              <a:t>PROGRAMSTÖD</a:t>
            </a:r>
            <a:br>
              <a:rPr lang="sv-SE" sz="1500" b="1" dirty="0">
                <a:solidFill>
                  <a:prstClr val="white"/>
                </a:solidFill>
                <a:latin typeface="+mj-lt"/>
                <a:ea typeface="Roboto" panose="02000000000000000000" pitchFamily="2" charset="0"/>
              </a:rPr>
            </a:br>
            <a:r>
              <a:rPr lang="sv-SE" sz="1500" b="1" dirty="0">
                <a:solidFill>
                  <a:prstClr val="white"/>
                </a:solidFill>
                <a:latin typeface="+mj-lt"/>
                <a:ea typeface="Roboto" panose="02000000000000000000" pitchFamily="2" charset="0"/>
              </a:rPr>
              <a:t>UTVECKLA OCH STÖTTA PROGRAM- OCH PORTFÖLJHANTERING</a:t>
            </a:r>
          </a:p>
        </p:txBody>
      </p:sp>
      <p:sp>
        <p:nvSpPr>
          <p:cNvPr id="14" name="Rektangel med rundade hörn 13">
            <a:extLst>
              <a:ext uri="{FF2B5EF4-FFF2-40B4-BE49-F238E27FC236}">
                <a16:creationId xmlns:a16="http://schemas.microsoft.com/office/drawing/2014/main" id="{F22CE389-B093-7459-7F25-E81969D007EA}"/>
              </a:ext>
            </a:extLst>
          </p:cNvPr>
          <p:cNvSpPr/>
          <p:nvPr/>
        </p:nvSpPr>
        <p:spPr>
          <a:xfrm>
            <a:off x="1016000" y="3330056"/>
            <a:ext cx="4078514" cy="893599"/>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b="1" dirty="0">
                <a:solidFill>
                  <a:prstClr val="white"/>
                </a:solidFill>
                <a:latin typeface="+mj-lt"/>
                <a:ea typeface="Roboto" panose="02000000000000000000" pitchFamily="2" charset="0"/>
              </a:rPr>
              <a:t>INNOVATIONSSTÖD</a:t>
            </a:r>
            <a:br>
              <a:rPr lang="sv-SE" sz="1500" b="1" dirty="0">
                <a:solidFill>
                  <a:prstClr val="white"/>
                </a:solidFill>
                <a:latin typeface="+mj-lt"/>
                <a:ea typeface="Roboto" panose="02000000000000000000" pitchFamily="2" charset="0"/>
              </a:rPr>
            </a:br>
            <a:r>
              <a:rPr lang="sv-SE" sz="1500" b="1" dirty="0">
                <a:solidFill>
                  <a:prstClr val="white"/>
                </a:solidFill>
                <a:latin typeface="+mj-lt"/>
                <a:ea typeface="Roboto" panose="02000000000000000000" pitchFamily="2" charset="0"/>
              </a:rPr>
              <a:t>DRIVA OCH UTVECKLA STADENS VÄLFÄRDSINNOVATION</a:t>
            </a:r>
          </a:p>
        </p:txBody>
      </p:sp>
      <p:sp>
        <p:nvSpPr>
          <p:cNvPr id="15" name="Rektangel med rundade hörn 14">
            <a:extLst>
              <a:ext uri="{FF2B5EF4-FFF2-40B4-BE49-F238E27FC236}">
                <a16:creationId xmlns:a16="http://schemas.microsoft.com/office/drawing/2014/main" id="{F22CE389-B093-7459-7F25-E81969D007EA}"/>
              </a:ext>
            </a:extLst>
          </p:cNvPr>
          <p:cNvSpPr/>
          <p:nvPr/>
        </p:nvSpPr>
        <p:spPr>
          <a:xfrm>
            <a:off x="1016001" y="5097712"/>
            <a:ext cx="8258628" cy="610038"/>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570"/>
            <a:r>
              <a:rPr lang="sv-SE" sz="1500" b="1" dirty="0">
                <a:solidFill>
                  <a:prstClr val="white"/>
                </a:solidFill>
                <a:latin typeface="+mj-lt"/>
                <a:ea typeface="Roboto" panose="02000000000000000000" pitchFamily="2" charset="0"/>
              </a:rPr>
              <a:t>HÅLLER IHOP DEN NEUTRALA MÖTESPLATSEN CENTER FÖR INNOVATION</a:t>
            </a:r>
          </a:p>
        </p:txBody>
      </p:sp>
    </p:spTree>
    <p:extLst>
      <p:ext uri="{BB962C8B-B14F-4D97-AF65-F5344CB8AC3E}">
        <p14:creationId xmlns:p14="http://schemas.microsoft.com/office/powerpoint/2010/main" val="249628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D9CA4C-0BBF-8847-A218-535BE4484777}"/>
              </a:ext>
            </a:extLst>
          </p:cNvPr>
          <p:cNvSpPr txBox="1">
            <a:spLocks/>
          </p:cNvSpPr>
          <p:nvPr/>
        </p:nvSpPr>
        <p:spPr>
          <a:xfrm>
            <a:off x="657348" y="1647062"/>
            <a:ext cx="4544027" cy="2989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b="1" dirty="0">
                <a:solidFill>
                  <a:schemeClr val="bg1"/>
                </a:solidFill>
                <a:ea typeface="Roboto" panose="02000000000000000000" pitchFamily="2" charset="0"/>
                <a:cs typeface="Roboto" panose="02000000000000000000" pitchFamily="2" charset="0"/>
              </a:rPr>
              <a:t>Våra utmaningar</a:t>
            </a:r>
            <a:br>
              <a:rPr lang="sv-SE" b="1" dirty="0">
                <a:solidFill>
                  <a:schemeClr val="bg1"/>
                </a:solidFill>
                <a:ea typeface="Roboto Light" panose="02000000000000000000" pitchFamily="2" charset="0"/>
                <a:cs typeface="Roboto" panose="02000000000000000000" pitchFamily="2" charset="0"/>
              </a:rPr>
            </a:br>
            <a:br>
              <a:rPr lang="sv-SE" sz="1800" dirty="0">
                <a:solidFill>
                  <a:schemeClr val="bg1"/>
                </a:solidFill>
                <a:ea typeface="Roboto Light" panose="02000000000000000000" pitchFamily="2" charset="0"/>
                <a:cs typeface="Roboto" panose="02000000000000000000" pitchFamily="2" charset="0"/>
              </a:rPr>
            </a:br>
            <a:r>
              <a:rPr lang="sv-SE" sz="1800" dirty="0">
                <a:solidFill>
                  <a:schemeClr val="bg1"/>
                </a:solidFill>
                <a:ea typeface="Roboto Light" panose="02000000000000000000" pitchFamily="2" charset="0"/>
                <a:cs typeface="Roboto" panose="02000000000000000000" pitchFamily="2" charset="0"/>
              </a:rPr>
              <a:t>Andelen barn och äldre ökar samtidigt som den arbetande, skattebetalande befolkningen minskar.</a:t>
            </a:r>
            <a:br>
              <a:rPr lang="sv-SE" sz="1800" dirty="0">
                <a:solidFill>
                  <a:schemeClr val="bg1"/>
                </a:solidFill>
                <a:ea typeface="Roboto Light" panose="02000000000000000000" pitchFamily="2" charset="0"/>
                <a:cs typeface="Roboto" panose="02000000000000000000" pitchFamily="2" charset="0"/>
              </a:rPr>
            </a:br>
            <a:br>
              <a:rPr lang="sv-SE" sz="1800" dirty="0">
                <a:solidFill>
                  <a:schemeClr val="bg1"/>
                </a:solidFill>
                <a:ea typeface="Roboto Light" panose="02000000000000000000" pitchFamily="2" charset="0"/>
                <a:cs typeface="Roboto" panose="02000000000000000000" pitchFamily="2" charset="0"/>
              </a:rPr>
            </a:br>
            <a:r>
              <a:rPr lang="sv-SE" sz="1800" dirty="0">
                <a:solidFill>
                  <a:schemeClr val="bg1"/>
                </a:solidFill>
                <a:ea typeface="Roboto Light" panose="02000000000000000000" pitchFamily="2" charset="0"/>
                <a:cs typeface="Roboto" panose="02000000000000000000" pitchFamily="2" charset="0"/>
              </a:rPr>
              <a:t>Förväntningarna på stadens service och tjänster ökar och den tekniska utvecklingen går i mycket snabb takt.</a:t>
            </a:r>
          </a:p>
        </p:txBody>
      </p:sp>
      <p:pic>
        <p:nvPicPr>
          <p:cNvPr id="9" name="Platshållare för bild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580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904" y="471552"/>
            <a:ext cx="5176002" cy="2943160"/>
          </a:xfrm>
          <a:prstGeom prst="rect">
            <a:avLst/>
          </a:prstGeom>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4966" y="3374669"/>
            <a:ext cx="5368417" cy="2913366"/>
          </a:xfrm>
          <a:prstGeom prst="rect">
            <a:avLst/>
          </a:prstGeom>
        </p:spPr>
      </p:pic>
      <p:sp>
        <p:nvSpPr>
          <p:cNvPr id="6" name="Rektangel 5"/>
          <p:cNvSpPr/>
          <p:nvPr/>
        </p:nvSpPr>
        <p:spPr>
          <a:xfrm>
            <a:off x="5865142" y="800132"/>
            <a:ext cx="4198487" cy="2062103"/>
          </a:xfrm>
          <a:prstGeom prst="rect">
            <a:avLst/>
          </a:prstGeom>
        </p:spPr>
        <p:txBody>
          <a:bodyPr wrap="square">
            <a:spAutoFit/>
          </a:bodyPr>
          <a:lstStyle/>
          <a:p>
            <a:r>
              <a:rPr lang="sv-SE" sz="3200" b="1" dirty="0">
                <a:solidFill>
                  <a:schemeClr val="bg1"/>
                </a:solidFill>
                <a:latin typeface="+mj-lt"/>
                <a:ea typeface="Roboto" panose="02000000000000000000" pitchFamily="2" charset="0"/>
                <a:cs typeface="Roboto" panose="02000000000000000000" pitchFamily="2" charset="0"/>
              </a:rPr>
              <a:t>15 identifierade utmaningar lägger grunden till vårt innovationsarbete</a:t>
            </a:r>
            <a:endParaRPr lang="sv-SE" sz="3200" dirty="0">
              <a:latin typeface="+mj-lt"/>
            </a:endParaRPr>
          </a:p>
        </p:txBody>
      </p:sp>
    </p:spTree>
    <p:extLst>
      <p:ext uri="{BB962C8B-B14F-4D97-AF65-F5344CB8AC3E}">
        <p14:creationId xmlns:p14="http://schemas.microsoft.com/office/powerpoint/2010/main" val="3670218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03200" y="1724243"/>
            <a:ext cx="2915041" cy="3416320"/>
          </a:xfrm>
          <a:prstGeom prst="rect">
            <a:avLst/>
          </a:prstGeom>
        </p:spPr>
        <p:txBody>
          <a:bodyPr wrap="square">
            <a:spAutoFit/>
          </a:bodyPr>
          <a:lstStyle/>
          <a:p>
            <a:r>
              <a:rPr lang="sv-SE" sz="3600" b="1" dirty="0">
                <a:solidFill>
                  <a:schemeClr val="bg1"/>
                </a:solidFill>
                <a:latin typeface="+mj-lt"/>
                <a:ea typeface="Roboto" panose="02000000000000000000" pitchFamily="2" charset="0"/>
                <a:cs typeface="Roboto" panose="02000000000000000000" pitchFamily="2" charset="0"/>
              </a:rPr>
              <a:t>Över 300 innovationer testas och utvecklas runt om i staden</a:t>
            </a:r>
            <a:endParaRPr lang="sv-SE" sz="3600" dirty="0">
              <a:latin typeface="+mj-lt"/>
            </a:endParaRPr>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241" y="0"/>
            <a:ext cx="9200759" cy="6858000"/>
          </a:xfrm>
          <a:prstGeom prst="rect">
            <a:avLst/>
          </a:prstGeom>
        </p:spPr>
      </p:pic>
    </p:spTree>
    <p:extLst>
      <p:ext uri="{BB962C8B-B14F-4D97-AF65-F5344CB8AC3E}">
        <p14:creationId xmlns:p14="http://schemas.microsoft.com/office/powerpoint/2010/main" val="243549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235101"/>
            <a:ext cx="9576883" cy="747897"/>
          </a:xfrm>
        </p:spPr>
        <p:txBody>
          <a:bodyPr/>
          <a:lstStyle/>
          <a:p>
            <a:r>
              <a:rPr lang="sv-SE" sz="5400" dirty="0"/>
              <a:t>Klimatneutralitet </a:t>
            </a:r>
          </a:p>
        </p:txBody>
      </p:sp>
    </p:spTree>
    <p:extLst>
      <p:ext uri="{BB962C8B-B14F-4D97-AF65-F5344CB8AC3E}">
        <p14:creationId xmlns:p14="http://schemas.microsoft.com/office/powerpoint/2010/main" val="3647575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a:extLst>
              <a:ext uri="{FF2B5EF4-FFF2-40B4-BE49-F238E27FC236}">
                <a16:creationId xmlns:a16="http://schemas.microsoft.com/office/drawing/2014/main" id="{9A2A8B19-7C9B-B317-3841-E3FECC7B9620}"/>
              </a:ext>
            </a:extLst>
          </p:cNvPr>
          <p:cNvPicPr>
            <a:picLocks noGrp="1" noChangeAspect="1"/>
          </p:cNvPicPr>
          <p:nvPr>
            <p:ph type="pic" idx="1"/>
          </p:nvPr>
        </p:nvPicPr>
        <p:blipFill rotWithShape="1">
          <a:blip r:embed="rId3"/>
          <a:srcRect l="16722" r="16722"/>
          <a:stretch/>
        </p:blipFill>
        <p:spPr/>
      </p:pic>
      <p:sp>
        <p:nvSpPr>
          <p:cNvPr id="2" name="Rubrik 1"/>
          <p:cNvSpPr>
            <a:spLocks noGrp="1"/>
          </p:cNvSpPr>
          <p:nvPr>
            <p:ph type="ctrTitle"/>
          </p:nvPr>
        </p:nvSpPr>
        <p:spPr>
          <a:xfrm>
            <a:off x="835246" y="1324076"/>
            <a:ext cx="4591728" cy="1606594"/>
          </a:xfrm>
        </p:spPr>
        <p:txBody>
          <a:bodyPr/>
          <a:lstStyle/>
          <a:p>
            <a:r>
              <a:rPr lang="sv-SE" dirty="0">
                <a:ea typeface="+mj-lt"/>
                <a:cs typeface="+mj-lt"/>
              </a:rPr>
              <a:t>Helsingborg </a:t>
            </a:r>
            <a:br>
              <a:rPr lang="sv-SE" dirty="0">
                <a:ea typeface="+mj-lt"/>
                <a:cs typeface="+mj-lt"/>
              </a:rPr>
            </a:br>
            <a:r>
              <a:rPr lang="sv-SE" dirty="0">
                <a:ea typeface="+mj-lt"/>
                <a:cs typeface="+mj-lt"/>
              </a:rPr>
              <a:t>i framkant</a:t>
            </a:r>
          </a:p>
          <a:p>
            <a:endParaRPr lang="sv-SE" sz="3600" dirty="0"/>
          </a:p>
        </p:txBody>
      </p:sp>
      <p:sp>
        <p:nvSpPr>
          <p:cNvPr id="3" name="Platshållare för text 2"/>
          <p:cNvSpPr>
            <a:spLocks noGrp="1"/>
          </p:cNvSpPr>
          <p:nvPr>
            <p:ph type="body" sz="half" idx="2"/>
          </p:nvPr>
        </p:nvSpPr>
        <p:spPr>
          <a:xfrm>
            <a:off x="837419" y="2395125"/>
            <a:ext cx="4419200" cy="3558818"/>
          </a:xfrm>
        </p:spPr>
        <p:txBody>
          <a:bodyPr vert="horz" wrap="square" lIns="0" tIns="324000" rIns="0" bIns="0" rtlCol="0" anchor="t">
            <a:spAutoFit/>
          </a:bodyPr>
          <a:lstStyle/>
          <a:p>
            <a:pPr marL="342900" indent="-342900" fontAlgn="base">
              <a:buFont typeface="Arial"/>
              <a:buChar char="•"/>
            </a:pPr>
            <a:r>
              <a:rPr lang="sv-SE" sz="2000" dirty="0">
                <a:ea typeface="Roboto Light"/>
                <a:cs typeface="Roboto Light"/>
              </a:rPr>
              <a:t>Sveriges bästa </a:t>
            </a:r>
            <a:r>
              <a:rPr lang="sv-SE" sz="2000" dirty="0" err="1">
                <a:ea typeface="Roboto Light"/>
                <a:cs typeface="Roboto Light"/>
              </a:rPr>
              <a:t>logistikhub</a:t>
            </a:r>
            <a:r>
              <a:rPr lang="sv-SE" sz="2000" dirty="0">
                <a:ea typeface="Roboto Light"/>
                <a:cs typeface="Roboto Light"/>
              </a:rPr>
              <a:t>, 2022</a:t>
            </a:r>
            <a:endParaRPr lang="en-US" sz="2000" dirty="0">
              <a:ea typeface="Roboto Light"/>
              <a:cs typeface="Roboto Light"/>
            </a:endParaRPr>
          </a:p>
          <a:p>
            <a:pPr marL="342900" indent="-342900">
              <a:buChar char="•"/>
            </a:pPr>
            <a:r>
              <a:rPr lang="sv-SE" sz="2000" dirty="0">
                <a:ea typeface="Roboto Light"/>
                <a:cs typeface="Roboto Light"/>
              </a:rPr>
              <a:t>Bästa stad för cykling, 2022</a:t>
            </a:r>
            <a:endParaRPr lang="sv-SE" sz="2000" dirty="0"/>
          </a:p>
          <a:p>
            <a:pPr marL="342900" indent="-342900">
              <a:buChar char="•"/>
            </a:pPr>
            <a:r>
              <a:rPr lang="sv-SE" sz="2000" dirty="0">
                <a:ea typeface="Roboto Light"/>
                <a:cs typeface="Roboto Light"/>
              </a:rPr>
              <a:t>Årets stadskärna, 2022</a:t>
            </a:r>
          </a:p>
          <a:p>
            <a:pPr marL="342900" indent="-342900">
              <a:buChar char="•"/>
            </a:pPr>
            <a:r>
              <a:rPr lang="sv-SE" sz="2000" dirty="0">
                <a:ea typeface="Roboto Light"/>
                <a:cs typeface="Roboto Light"/>
              </a:rPr>
              <a:t>Utsedd till en av FN:s globala </a:t>
            </a:r>
            <a:r>
              <a:rPr lang="sv-SE" sz="2000" dirty="0" err="1">
                <a:ea typeface="Roboto Light"/>
                <a:cs typeface="Roboto Light"/>
              </a:rPr>
              <a:t>Resilience</a:t>
            </a:r>
            <a:r>
              <a:rPr lang="sv-SE" sz="2000" dirty="0">
                <a:ea typeface="Roboto Light"/>
                <a:cs typeface="Roboto Light"/>
              </a:rPr>
              <a:t> </a:t>
            </a:r>
            <a:r>
              <a:rPr lang="sv-SE" sz="2000" dirty="0" err="1">
                <a:ea typeface="Roboto Light"/>
                <a:cs typeface="Roboto Light"/>
              </a:rPr>
              <a:t>Hub</a:t>
            </a:r>
            <a:r>
              <a:rPr lang="sv-SE" sz="2000" dirty="0">
                <a:ea typeface="Roboto Light"/>
                <a:cs typeface="Roboto Light"/>
              </a:rPr>
              <a:t>, 2021</a:t>
            </a:r>
          </a:p>
          <a:p>
            <a:pPr marL="342900" indent="-342900">
              <a:buChar char="•"/>
            </a:pPr>
            <a:r>
              <a:rPr lang="sv-SE" sz="2000" dirty="0" err="1">
                <a:ea typeface="Roboto Light"/>
                <a:cs typeface="Roboto Light"/>
              </a:rPr>
              <a:t>European</a:t>
            </a:r>
            <a:r>
              <a:rPr lang="sv-SE" sz="2000" dirty="0">
                <a:ea typeface="Roboto Light"/>
                <a:cs typeface="Roboto Light"/>
              </a:rPr>
              <a:t> Green </a:t>
            </a:r>
            <a:r>
              <a:rPr lang="sv-SE" sz="2000" dirty="0" err="1">
                <a:ea typeface="Roboto Light"/>
                <a:cs typeface="Roboto Light"/>
              </a:rPr>
              <a:t>Capital</a:t>
            </a:r>
            <a:r>
              <a:rPr lang="sv-SE" sz="2000" dirty="0">
                <a:ea typeface="Roboto Light"/>
                <a:cs typeface="Roboto Light"/>
              </a:rPr>
              <a:t> Award, 2021 &amp; </a:t>
            </a:r>
            <a:r>
              <a:rPr lang="sv-SE" sz="2000" dirty="0" err="1">
                <a:ea typeface="Roboto Light"/>
                <a:cs typeface="Roboto Light"/>
              </a:rPr>
              <a:t>iCapital</a:t>
            </a:r>
            <a:r>
              <a:rPr lang="sv-SE" sz="2000" dirty="0">
                <a:ea typeface="Roboto Light"/>
                <a:cs typeface="Roboto Light"/>
              </a:rPr>
              <a:t> Award, 2020 – finalist</a:t>
            </a:r>
          </a:p>
          <a:p>
            <a:pPr marL="342900" indent="-342900">
              <a:buChar char="•"/>
            </a:pPr>
            <a:r>
              <a:rPr lang="sv-SE" sz="2000" dirty="0">
                <a:ea typeface="Roboto Light"/>
                <a:cs typeface="Roboto Light"/>
              </a:rPr>
              <a:t>Sveriges miljöbästa kommun 2020</a:t>
            </a:r>
            <a:endParaRPr lang="sv-SE" sz="2000" dirty="0"/>
          </a:p>
        </p:txBody>
      </p:sp>
      <p:pic>
        <p:nvPicPr>
          <p:cNvPr id="6" name="Bildobjekt 5">
            <a:extLst>
              <a:ext uri="{FF2B5EF4-FFF2-40B4-BE49-F238E27FC236}">
                <a16:creationId xmlns:a16="http://schemas.microsoft.com/office/drawing/2014/main" id="{2DDCB47A-9B92-B0CA-9008-7E3DC31F7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7314" y="5510333"/>
            <a:ext cx="917372" cy="917372"/>
          </a:xfrm>
          <a:prstGeom prst="rect">
            <a:avLst/>
          </a:prstGeom>
        </p:spPr>
      </p:pic>
    </p:spTree>
    <p:extLst>
      <p:ext uri="{BB962C8B-B14F-4D97-AF65-F5344CB8AC3E}">
        <p14:creationId xmlns:p14="http://schemas.microsoft.com/office/powerpoint/2010/main" val="187740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1417998"/>
            <a:ext cx="4419200" cy="1107996"/>
          </a:xfrm>
        </p:spPr>
        <p:txBody>
          <a:bodyPr/>
          <a:lstStyle/>
          <a:p>
            <a:r>
              <a:rPr lang="sv-SE" dirty="0"/>
              <a:t>Klimatneutralitet 2030</a:t>
            </a:r>
          </a:p>
        </p:txBody>
      </p:sp>
      <p:sp>
        <p:nvSpPr>
          <p:cNvPr id="3" name="Platshållare för text 2"/>
          <p:cNvSpPr>
            <a:spLocks noGrp="1"/>
          </p:cNvSpPr>
          <p:nvPr>
            <p:ph type="body" sz="half" idx="2"/>
          </p:nvPr>
        </p:nvSpPr>
        <p:spPr>
          <a:xfrm>
            <a:off x="864000" y="2302196"/>
            <a:ext cx="4419200" cy="1435160"/>
          </a:xfrm>
        </p:spPr>
        <p:txBody>
          <a:bodyPr/>
          <a:lstStyle/>
          <a:p>
            <a:r>
              <a:rPr lang="sv-SE" sz="2400" dirty="0">
                <a:ea typeface="Roboto Bold" panose="02000000000000000000" pitchFamily="2" charset="0"/>
                <a:cs typeface="Roboto Bold" panose="02000000000000000000" pitchFamily="2" charset="0"/>
              </a:rPr>
              <a:t>Helsingborg är en av 100 utvalda städer i EU att gå före och bli klimatneutrala till 2030.</a:t>
            </a:r>
          </a:p>
        </p:txBody>
      </p:sp>
      <p:sp>
        <p:nvSpPr>
          <p:cNvPr id="6" name="Platshållare för bild 5"/>
          <p:cNvSpPr>
            <a:spLocks noGrp="1"/>
          </p:cNvSpPr>
          <p:nvPr>
            <p:ph type="pic" idx="1"/>
          </p:nvPr>
        </p:nvSpPr>
        <p:spPr/>
      </p:sp>
      <p:pic>
        <p:nvPicPr>
          <p:cNvPr id="7" name="Bildobjekt 6"/>
          <p:cNvPicPr>
            <a:picLocks noChangeAspect="1"/>
          </p:cNvPicPr>
          <p:nvPr/>
        </p:nvPicPr>
        <p:blipFill>
          <a:blip r:embed="rId3"/>
          <a:stretch>
            <a:fillRect/>
          </a:stretch>
        </p:blipFill>
        <p:spPr>
          <a:xfrm>
            <a:off x="6096000" y="-432"/>
            <a:ext cx="6292908" cy="6869126"/>
          </a:xfrm>
          <a:prstGeom prst="rect">
            <a:avLst/>
          </a:prstGeom>
        </p:spPr>
      </p:pic>
    </p:spTree>
    <p:extLst>
      <p:ext uri="{BB962C8B-B14F-4D97-AF65-F5344CB8AC3E}">
        <p14:creationId xmlns:p14="http://schemas.microsoft.com/office/powerpoint/2010/main" val="101991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5">
            <a:extLst>
              <a:ext uri="{FF2B5EF4-FFF2-40B4-BE49-F238E27FC236}">
                <a16:creationId xmlns:a16="http://schemas.microsoft.com/office/drawing/2014/main" id="{8A73B3D7-6D3F-8AA9-5D6C-F80184993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142" y="5457418"/>
            <a:ext cx="917372" cy="917372"/>
          </a:xfrm>
          <a:prstGeom prst="rect">
            <a:avLst/>
          </a:prstGeom>
        </p:spPr>
      </p:pic>
      <p:grpSp>
        <p:nvGrpSpPr>
          <p:cNvPr id="33" name="Group 32">
            <a:extLst>
              <a:ext uri="{FF2B5EF4-FFF2-40B4-BE49-F238E27FC236}">
                <a16:creationId xmlns:a16="http://schemas.microsoft.com/office/drawing/2014/main" id="{DC25EADB-22D3-2A3D-F632-64AF7FC76548}"/>
              </a:ext>
            </a:extLst>
          </p:cNvPr>
          <p:cNvGrpSpPr/>
          <p:nvPr/>
        </p:nvGrpSpPr>
        <p:grpSpPr>
          <a:xfrm>
            <a:off x="1067612" y="2066506"/>
            <a:ext cx="9965929" cy="3502406"/>
            <a:chOff x="1081989" y="1893978"/>
            <a:chExt cx="9965929" cy="3502406"/>
          </a:xfrm>
        </p:grpSpPr>
        <p:pic>
          <p:nvPicPr>
            <p:cNvPr id="21" name="Picture 20">
              <a:extLst>
                <a:ext uri="{FF2B5EF4-FFF2-40B4-BE49-F238E27FC236}">
                  <a16:creationId xmlns:a16="http://schemas.microsoft.com/office/drawing/2014/main" id="{A9F3E900-156C-A1C4-4578-B927C8082F3D}"/>
                </a:ext>
              </a:extLst>
            </p:cNvPr>
            <p:cNvPicPr>
              <a:picLocks noChangeAspect="1"/>
            </p:cNvPicPr>
            <p:nvPr/>
          </p:nvPicPr>
          <p:blipFill rotWithShape="1">
            <a:blip r:embed="rId4"/>
            <a:srcRect l="24685" t="25036" r="22221" b="32272"/>
            <a:stretch/>
          </p:blipFill>
          <p:spPr>
            <a:xfrm rot="840000">
              <a:off x="4213961" y="1893978"/>
              <a:ext cx="3531486" cy="3502406"/>
            </a:xfrm>
            <a:prstGeom prst="rect">
              <a:avLst/>
            </a:prstGeom>
          </p:spPr>
        </p:pic>
        <p:grpSp>
          <p:nvGrpSpPr>
            <p:cNvPr id="4" name="Grupp 3"/>
            <p:cNvGrpSpPr/>
            <p:nvPr/>
          </p:nvGrpSpPr>
          <p:grpSpPr>
            <a:xfrm>
              <a:off x="1081989" y="2162870"/>
              <a:ext cx="2619297" cy="646626"/>
              <a:chOff x="1487570" y="1887766"/>
              <a:chExt cx="2619297" cy="646626"/>
            </a:xfrm>
          </p:grpSpPr>
          <p:sp>
            <p:nvSpPr>
              <p:cNvPr id="5" name="TextBox 4">
                <a:extLst>
                  <a:ext uri="{FF2B5EF4-FFF2-40B4-BE49-F238E27FC236}">
                    <a16:creationId xmlns:a16="http://schemas.microsoft.com/office/drawing/2014/main" id="{DD3B6742-E8BB-2B51-CC6D-C806D7897DFB}"/>
                  </a:ext>
                </a:extLst>
              </p:cNvPr>
              <p:cNvSpPr txBox="1"/>
              <p:nvPr/>
            </p:nvSpPr>
            <p:spPr>
              <a:xfrm>
                <a:off x="1487570" y="1888061"/>
                <a:ext cx="25224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err="1">
                    <a:latin typeface="Helsingborg Sans Medium"/>
                    <a:ea typeface="Roboto Light"/>
                    <a:cs typeface="Roboto Light"/>
                  </a:rPr>
                  <a:t>Arbetsmaskiner</a:t>
                </a:r>
                <a:r>
                  <a:rPr lang="en-US" sz="1200">
                    <a:latin typeface="Helsingborg Sans Medium"/>
                    <a:ea typeface="Roboto Light"/>
                    <a:cs typeface="Roboto Light"/>
                  </a:rPr>
                  <a:t> </a:t>
                </a:r>
                <a:endParaRPr lang="en-US">
                  <a:latin typeface="Roboto Light"/>
                  <a:ea typeface="Roboto Light"/>
                  <a:cs typeface="Roboto Light"/>
                </a:endParaRPr>
              </a:p>
              <a:p>
                <a:pPr algn="r"/>
                <a:r>
                  <a:rPr lang="en-US" sz="1200">
                    <a:latin typeface="Helsingborg Sans Medium"/>
                    <a:ea typeface="Roboto Light"/>
                    <a:cs typeface="Roboto Light"/>
                  </a:rPr>
                  <a:t>(</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bygg</a:t>
                </a:r>
                <a:r>
                  <a:rPr lang="en-US" sz="1200">
                    <a:latin typeface="Helsingborg Sans Medium"/>
                    <a:ea typeface="Roboto Light"/>
                    <a:cs typeface="Roboto Light"/>
                  </a:rPr>
                  <a:t>, </a:t>
                </a:r>
                <a:r>
                  <a:rPr lang="en-US" sz="1200" err="1">
                    <a:latin typeface="Helsingborg Sans Medium"/>
                    <a:ea typeface="Roboto Light"/>
                    <a:cs typeface="Roboto Light"/>
                  </a:rPr>
                  <a:t>industri</a:t>
                </a:r>
                <a:r>
                  <a:rPr lang="en-US" sz="1200">
                    <a:latin typeface="Helsingborg Sans Medium"/>
                    <a:ea typeface="Roboto Light"/>
                    <a:cs typeface="Roboto Light"/>
                  </a:rPr>
                  <a:t>, </a:t>
                </a:r>
                <a:r>
                  <a:rPr lang="en-US" sz="1200" err="1">
                    <a:latin typeface="Helsingborg Sans Medium"/>
                    <a:ea typeface="Roboto Light"/>
                    <a:cs typeface="Roboto Light"/>
                  </a:rPr>
                  <a:t>övrigt</a:t>
                </a:r>
                <a:r>
                  <a:rPr lang="en-US" sz="1200">
                    <a:latin typeface="Helsingborg Sans Medium"/>
                    <a:ea typeface="Roboto Light"/>
                    <a:cs typeface="Roboto Light"/>
                  </a:rPr>
                  <a:t>)  </a:t>
                </a:r>
                <a:endParaRPr lang="en-US">
                  <a:ea typeface="Roboto Light"/>
                  <a:cs typeface="Roboto Light"/>
                </a:endParaRPr>
              </a:p>
              <a:p>
                <a:pPr algn="r"/>
                <a:r>
                  <a:rPr lang="en-US" sz="1200">
                    <a:latin typeface="Helsingborg Sans Medium"/>
                    <a:ea typeface="Roboto Light"/>
                    <a:cs typeface="Roboto Light"/>
                  </a:rPr>
                  <a:t>12 %</a:t>
                </a:r>
              </a:p>
            </p:txBody>
          </p:sp>
          <p:sp>
            <p:nvSpPr>
              <p:cNvPr id="2" name="Ellips 1"/>
              <p:cNvSpPr/>
              <p:nvPr/>
            </p:nvSpPr>
            <p:spPr>
              <a:xfrm>
                <a:off x="3956680" y="1887766"/>
                <a:ext cx="150187" cy="150187"/>
              </a:xfrm>
              <a:prstGeom prst="ellipse">
                <a:avLst/>
              </a:prstGeom>
              <a:solidFill>
                <a:srgbClr val="F6E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v-SE"/>
              </a:p>
            </p:txBody>
          </p:sp>
        </p:grpSp>
        <p:grpSp>
          <p:nvGrpSpPr>
            <p:cNvPr id="6" name="Grupp 5"/>
            <p:cNvGrpSpPr/>
            <p:nvPr/>
          </p:nvGrpSpPr>
          <p:grpSpPr>
            <a:xfrm>
              <a:off x="1082490" y="2895687"/>
              <a:ext cx="2619297" cy="646331"/>
              <a:chOff x="1487570" y="2629884"/>
              <a:chExt cx="2619297" cy="646331"/>
            </a:xfrm>
          </p:grpSpPr>
          <p:sp>
            <p:nvSpPr>
              <p:cNvPr id="7" name="TextBox 6">
                <a:extLst>
                  <a:ext uri="{FF2B5EF4-FFF2-40B4-BE49-F238E27FC236}">
                    <a16:creationId xmlns:a16="http://schemas.microsoft.com/office/drawing/2014/main" id="{955574EA-5CCD-D631-573D-C2FAAD9D095E}"/>
                  </a:ext>
                </a:extLst>
              </p:cNvPr>
              <p:cNvSpPr txBox="1"/>
              <p:nvPr/>
            </p:nvSpPr>
            <p:spPr>
              <a:xfrm>
                <a:off x="1487570" y="2629884"/>
                <a:ext cx="25224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Helsingborg Sans Medium"/>
                    <a:ea typeface="Roboto Light"/>
                    <a:cs typeface="Roboto Light"/>
                  </a:rPr>
                  <a:t>Egen </a:t>
                </a:r>
                <a:r>
                  <a:rPr lang="en-US" sz="1200" err="1">
                    <a:latin typeface="Helsingborg Sans Medium"/>
                    <a:ea typeface="Roboto Light"/>
                    <a:cs typeface="Roboto Light"/>
                  </a:rPr>
                  <a:t>uppvärmning</a:t>
                </a:r>
                <a:r>
                  <a:rPr lang="en-US" sz="1200">
                    <a:latin typeface="Helsingborg Sans Medium"/>
                    <a:ea typeface="Roboto Light"/>
                    <a:cs typeface="Roboto Light"/>
                  </a:rPr>
                  <a:t> av </a:t>
                </a:r>
                <a:r>
                  <a:rPr lang="en-US" sz="1200" err="1">
                    <a:latin typeface="Helsingborg Sans Medium"/>
                    <a:ea typeface="Roboto Light"/>
                    <a:cs typeface="Roboto Light"/>
                  </a:rPr>
                  <a:t>bostäder</a:t>
                </a:r>
                <a:r>
                  <a:rPr lang="en-US" sz="1200">
                    <a:latin typeface="Helsingborg Sans Medium"/>
                    <a:ea typeface="Roboto Light"/>
                    <a:cs typeface="Roboto Light"/>
                  </a:rPr>
                  <a:t> </a:t>
                </a:r>
                <a:endParaRPr lang="en-US">
                  <a:latin typeface="Roboto Light"/>
                  <a:ea typeface="Roboto Light"/>
                  <a:cs typeface="Roboto Light"/>
                </a:endParaRPr>
              </a:p>
              <a:p>
                <a:pPr algn="r"/>
                <a:r>
                  <a:rPr lang="en-US" sz="1200" err="1">
                    <a:latin typeface="Helsingborg Sans Medium"/>
                    <a:ea typeface="Roboto Light"/>
                    <a:cs typeface="Roboto Light"/>
                  </a:rPr>
                  <a:t>och</a:t>
                </a:r>
                <a:r>
                  <a:rPr lang="en-US" sz="1200">
                    <a:latin typeface="Helsingborg Sans Medium"/>
                    <a:ea typeface="Roboto Light"/>
                    <a:cs typeface="Roboto Light"/>
                  </a:rPr>
                  <a:t> </a:t>
                </a:r>
                <a:r>
                  <a:rPr lang="en-US" sz="1200" err="1">
                    <a:latin typeface="Helsingborg Sans Medium"/>
                    <a:ea typeface="Roboto Light"/>
                    <a:cs typeface="Roboto Light"/>
                  </a:rPr>
                  <a:t>lokaler</a:t>
                </a:r>
                <a:r>
                  <a:rPr lang="en-US" sz="1200">
                    <a:latin typeface="Helsingborg Sans Medium"/>
                    <a:ea typeface="Roboto Light"/>
                    <a:cs typeface="Roboto Light"/>
                  </a:rPr>
                  <a:t> </a:t>
                </a:r>
                <a:endParaRPr lang="en-US">
                  <a:ea typeface="Roboto Light"/>
                  <a:cs typeface="Roboto Light"/>
                </a:endParaRPr>
              </a:p>
              <a:p>
                <a:pPr algn="r"/>
                <a:r>
                  <a:rPr lang="en-US" sz="1200">
                    <a:latin typeface="Helsingborg Sans Medium"/>
                    <a:ea typeface="Roboto Light"/>
                    <a:cs typeface="Roboto Light"/>
                  </a:rPr>
                  <a:t>2 %</a:t>
                </a:r>
              </a:p>
            </p:txBody>
          </p:sp>
          <p:sp>
            <p:nvSpPr>
              <p:cNvPr id="14" name="Ellips 13"/>
              <p:cNvSpPr/>
              <p:nvPr/>
            </p:nvSpPr>
            <p:spPr>
              <a:xfrm>
                <a:off x="3956680" y="2639313"/>
                <a:ext cx="150187" cy="150187"/>
              </a:xfrm>
              <a:prstGeom prst="ellipse">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v-SE"/>
              </a:p>
            </p:txBody>
          </p:sp>
        </p:grpSp>
        <p:grpSp>
          <p:nvGrpSpPr>
            <p:cNvPr id="8" name="Grupp 7"/>
            <p:cNvGrpSpPr/>
            <p:nvPr/>
          </p:nvGrpSpPr>
          <p:grpSpPr>
            <a:xfrm>
              <a:off x="1315244" y="3602921"/>
              <a:ext cx="2386543" cy="646331"/>
              <a:chOff x="1729617" y="3363520"/>
              <a:chExt cx="2386543" cy="646331"/>
            </a:xfrm>
          </p:grpSpPr>
          <p:sp>
            <p:nvSpPr>
              <p:cNvPr id="9" name="TextBox 8">
                <a:extLst>
                  <a:ext uri="{FF2B5EF4-FFF2-40B4-BE49-F238E27FC236}">
                    <a16:creationId xmlns:a16="http://schemas.microsoft.com/office/drawing/2014/main" id="{EE273512-3BFE-E71D-BB03-E36958A6BF91}"/>
                  </a:ext>
                </a:extLst>
              </p:cNvPr>
              <p:cNvSpPr txBox="1"/>
              <p:nvPr/>
            </p:nvSpPr>
            <p:spPr>
              <a:xfrm>
                <a:off x="1729617" y="3363520"/>
                <a:ext cx="22804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Helsingborg Sans Medium"/>
                    <a:ea typeface="Roboto Light"/>
                    <a:cs typeface="Roboto Light"/>
                  </a:rPr>
                  <a:t>El- </a:t>
                </a:r>
                <a:r>
                  <a:rPr lang="en-US" sz="1200" err="1">
                    <a:latin typeface="Helsingborg Sans Medium"/>
                    <a:ea typeface="Roboto Light"/>
                    <a:cs typeface="Roboto Light"/>
                  </a:rPr>
                  <a:t>och</a:t>
                </a:r>
                <a:r>
                  <a:rPr lang="en-US" sz="1200">
                    <a:latin typeface="Helsingborg Sans Medium"/>
                    <a:ea typeface="Roboto Light"/>
                    <a:cs typeface="Roboto Light"/>
                  </a:rPr>
                  <a:t> </a:t>
                </a:r>
                <a:r>
                  <a:rPr lang="en-US" sz="1200" err="1">
                    <a:latin typeface="Helsingborg Sans Medium"/>
                    <a:ea typeface="Roboto Light"/>
                    <a:cs typeface="Roboto Light"/>
                  </a:rPr>
                  <a:t>fjärrvärmeproduktion</a:t>
                </a:r>
                <a:r>
                  <a:rPr lang="en-US" sz="1200">
                    <a:latin typeface="Helsingborg Sans Medium"/>
                    <a:ea typeface="Roboto Light"/>
                    <a:cs typeface="Roboto Light"/>
                  </a:rPr>
                  <a:t> </a:t>
                </a:r>
                <a:endParaRPr lang="en-US"/>
              </a:p>
              <a:p>
                <a:pPr algn="r"/>
                <a:r>
                  <a:rPr lang="en-US" sz="1200">
                    <a:latin typeface="Helsingborg Sans Medium"/>
                    <a:ea typeface="Roboto Light"/>
                    <a:cs typeface="Roboto Light"/>
                  </a:rPr>
                  <a:t>(</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plast</a:t>
                </a:r>
                <a:r>
                  <a:rPr lang="en-US" sz="1200">
                    <a:latin typeface="Helsingborg Sans Medium"/>
                    <a:ea typeface="Roboto Light"/>
                    <a:cs typeface="Roboto Light"/>
                  </a:rPr>
                  <a:t> </a:t>
                </a:r>
                <a:r>
                  <a:rPr lang="en-US" sz="1200" err="1">
                    <a:latin typeface="Helsingborg Sans Medium"/>
                    <a:ea typeface="Roboto Light"/>
                    <a:cs typeface="Roboto Light"/>
                  </a:rPr>
                  <a:t>i</a:t>
                </a:r>
                <a:r>
                  <a:rPr lang="en-US" sz="1200">
                    <a:latin typeface="Helsingborg Sans Medium"/>
                    <a:ea typeface="Roboto Light"/>
                    <a:cs typeface="Roboto Light"/>
                  </a:rPr>
                  <a:t> </a:t>
                </a:r>
                <a:r>
                  <a:rPr lang="en-US" sz="1200" err="1">
                    <a:latin typeface="Helsingborg Sans Medium"/>
                    <a:ea typeface="Roboto Light"/>
                    <a:cs typeface="Roboto Light"/>
                  </a:rPr>
                  <a:t>restavfall</a:t>
                </a:r>
                <a:r>
                  <a:rPr lang="en-US" sz="1200">
                    <a:latin typeface="Helsingborg Sans Medium"/>
                    <a:ea typeface="Roboto Light"/>
                    <a:cs typeface="Roboto Light"/>
                  </a:rPr>
                  <a:t>) </a:t>
                </a:r>
                <a:endParaRPr lang="en-US"/>
              </a:p>
              <a:p>
                <a:pPr algn="r"/>
                <a:r>
                  <a:rPr lang="en-US" sz="1200">
                    <a:latin typeface="Helsingborg Sans Medium"/>
                    <a:ea typeface="Roboto Light"/>
                    <a:cs typeface="Roboto Light"/>
                  </a:rPr>
                  <a:t>19 %</a:t>
                </a:r>
              </a:p>
            </p:txBody>
          </p:sp>
          <p:sp>
            <p:nvSpPr>
              <p:cNvPr id="16" name="Ellips 15"/>
              <p:cNvSpPr/>
              <p:nvPr/>
            </p:nvSpPr>
            <p:spPr>
              <a:xfrm>
                <a:off x="3965973" y="3424025"/>
                <a:ext cx="150187" cy="150187"/>
              </a:xfrm>
              <a:prstGeom prst="ellipse">
                <a:avLst/>
              </a:prstGeom>
              <a:solidFill>
                <a:srgbClr val="C5B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v-SE"/>
              </a:p>
            </p:txBody>
          </p:sp>
        </p:grpSp>
        <p:grpSp>
          <p:nvGrpSpPr>
            <p:cNvPr id="10" name="Grupp 9"/>
            <p:cNvGrpSpPr/>
            <p:nvPr/>
          </p:nvGrpSpPr>
          <p:grpSpPr>
            <a:xfrm>
              <a:off x="1081989" y="4530679"/>
              <a:ext cx="2619798" cy="461665"/>
              <a:chOff x="1487570" y="4262012"/>
              <a:chExt cx="2619798" cy="461665"/>
            </a:xfrm>
          </p:grpSpPr>
          <p:sp>
            <p:nvSpPr>
              <p:cNvPr id="11" name="TextBox 10">
                <a:extLst>
                  <a:ext uri="{FF2B5EF4-FFF2-40B4-BE49-F238E27FC236}">
                    <a16:creationId xmlns:a16="http://schemas.microsoft.com/office/drawing/2014/main" id="{8F133A36-6933-BBD6-FC5D-7B2BACF002D0}"/>
                  </a:ext>
                </a:extLst>
              </p:cNvPr>
              <p:cNvSpPr txBox="1"/>
              <p:nvPr/>
            </p:nvSpPr>
            <p:spPr>
              <a:xfrm>
                <a:off x="1487570" y="4262012"/>
                <a:ext cx="25224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err="1">
                    <a:latin typeface="Helsingborg Sans Medium"/>
                    <a:ea typeface="Roboto Light"/>
                    <a:cs typeface="Roboto Light"/>
                  </a:rPr>
                  <a:t>Jordbruk</a:t>
                </a:r>
                <a:r>
                  <a:rPr lang="en-US" sz="1200">
                    <a:latin typeface="Helsingborg Sans Medium"/>
                    <a:ea typeface="Roboto Light"/>
                    <a:cs typeface="Roboto Light"/>
                  </a:rPr>
                  <a:t> (</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gödsel</a:t>
                </a:r>
                <a:r>
                  <a:rPr lang="en-US" sz="1200">
                    <a:latin typeface="Helsingborg Sans Medium"/>
                    <a:ea typeface="Roboto Light"/>
                    <a:cs typeface="Roboto Light"/>
                  </a:rPr>
                  <a:t>) </a:t>
                </a:r>
              </a:p>
              <a:p>
                <a:pPr algn="r"/>
                <a:r>
                  <a:rPr lang="en-US" sz="1200">
                    <a:latin typeface="Helsingborg Sans Medium"/>
                    <a:ea typeface="Roboto Light"/>
                    <a:cs typeface="Roboto Light"/>
                  </a:rPr>
                  <a:t>7 %</a:t>
                </a:r>
              </a:p>
            </p:txBody>
          </p:sp>
          <p:sp>
            <p:nvSpPr>
              <p:cNvPr id="18" name="Ellips 17"/>
              <p:cNvSpPr/>
              <p:nvPr/>
            </p:nvSpPr>
            <p:spPr>
              <a:xfrm>
                <a:off x="3957181" y="4263939"/>
                <a:ext cx="150187" cy="150187"/>
              </a:xfrm>
              <a:prstGeom prst="ellips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v-SE"/>
              </a:p>
            </p:txBody>
          </p:sp>
        </p:grpSp>
        <p:grpSp>
          <p:nvGrpSpPr>
            <p:cNvPr id="12" name="Grupp 11"/>
            <p:cNvGrpSpPr/>
            <p:nvPr/>
          </p:nvGrpSpPr>
          <p:grpSpPr>
            <a:xfrm>
              <a:off x="8181991" y="4361556"/>
              <a:ext cx="2865927" cy="461665"/>
              <a:chOff x="8184377" y="4292343"/>
              <a:chExt cx="2865927" cy="461665"/>
            </a:xfrm>
          </p:grpSpPr>
          <p:sp>
            <p:nvSpPr>
              <p:cNvPr id="19" name="TextBox 18">
                <a:extLst>
                  <a:ext uri="{FF2B5EF4-FFF2-40B4-BE49-F238E27FC236}">
                    <a16:creationId xmlns:a16="http://schemas.microsoft.com/office/drawing/2014/main" id="{270DBDD6-836D-C6FA-65D4-206F5CA93318}"/>
                  </a:ext>
                </a:extLst>
              </p:cNvPr>
              <p:cNvSpPr txBox="1"/>
              <p:nvPr/>
            </p:nvSpPr>
            <p:spPr>
              <a:xfrm>
                <a:off x="8312670" y="4292343"/>
                <a:ext cx="2737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Helsingborg Sans Medium"/>
                    <a:ea typeface="Roboto Light"/>
                    <a:cs typeface="Roboto Light"/>
                  </a:rPr>
                  <a:t>Industri (</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naturgasanvändning</a:t>
                </a:r>
                <a:r>
                  <a:rPr lang="en-US" sz="1200">
                    <a:latin typeface="Helsingborg Sans Medium"/>
                    <a:ea typeface="Roboto Light"/>
                    <a:cs typeface="Roboto Light"/>
                  </a:rPr>
                  <a:t>) </a:t>
                </a:r>
                <a:endParaRPr lang="en-US" sz="1200">
                  <a:ea typeface="+mn-lt"/>
                  <a:cs typeface="+mn-lt"/>
                </a:endParaRPr>
              </a:p>
              <a:p>
                <a:r>
                  <a:rPr lang="en-US" sz="1200">
                    <a:latin typeface="Helsingborg Sans Medium"/>
                    <a:ea typeface="Roboto Light"/>
                    <a:cs typeface="Roboto Light"/>
                  </a:rPr>
                  <a:t>15 %</a:t>
                </a:r>
              </a:p>
            </p:txBody>
          </p:sp>
          <p:sp>
            <p:nvSpPr>
              <p:cNvPr id="20" name="Ellips 19"/>
              <p:cNvSpPr/>
              <p:nvPr/>
            </p:nvSpPr>
            <p:spPr>
              <a:xfrm>
                <a:off x="8184377" y="4312186"/>
                <a:ext cx="150187" cy="150187"/>
              </a:xfrm>
              <a:prstGeom prst="ellipse">
                <a:avLst/>
              </a:prstGeom>
              <a:solidFill>
                <a:srgbClr val="C3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9" name="Grupp 28"/>
            <p:cNvGrpSpPr/>
            <p:nvPr/>
          </p:nvGrpSpPr>
          <p:grpSpPr>
            <a:xfrm>
              <a:off x="8181991" y="2284874"/>
              <a:ext cx="1668423" cy="461665"/>
              <a:chOff x="8181991" y="2009770"/>
              <a:chExt cx="1668423" cy="461665"/>
            </a:xfrm>
          </p:grpSpPr>
          <p:sp>
            <p:nvSpPr>
              <p:cNvPr id="13" name="TextBox 12">
                <a:extLst>
                  <a:ext uri="{FF2B5EF4-FFF2-40B4-BE49-F238E27FC236}">
                    <a16:creationId xmlns:a16="http://schemas.microsoft.com/office/drawing/2014/main" id="{8256D57C-7169-E78D-788D-858298215CB4}"/>
                  </a:ext>
                </a:extLst>
              </p:cNvPr>
              <p:cNvSpPr txBox="1"/>
              <p:nvPr/>
            </p:nvSpPr>
            <p:spPr>
              <a:xfrm>
                <a:off x="8312670" y="2009770"/>
                <a:ext cx="1537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latin typeface="Helsingborg Sans Medium"/>
                    <a:ea typeface="Roboto Light"/>
                    <a:cs typeface="Roboto Light"/>
                  </a:rPr>
                  <a:t>Produktanvändning</a:t>
                </a:r>
                <a:r>
                  <a:rPr lang="en-US" sz="1200">
                    <a:latin typeface="Helsingborg Sans Medium"/>
                    <a:ea typeface="Roboto Light"/>
                    <a:cs typeface="Roboto Light"/>
                  </a:rPr>
                  <a:t> </a:t>
                </a:r>
              </a:p>
              <a:p>
                <a:r>
                  <a:rPr lang="en-US" sz="1200">
                    <a:latin typeface="Helsingborg Sans Medium"/>
                    <a:ea typeface="Roboto Light"/>
                    <a:cs typeface="Roboto Light"/>
                  </a:rPr>
                  <a:t>4 %</a:t>
                </a:r>
              </a:p>
            </p:txBody>
          </p:sp>
          <p:sp>
            <p:nvSpPr>
              <p:cNvPr id="22" name="Ellips 21"/>
              <p:cNvSpPr/>
              <p:nvPr/>
            </p:nvSpPr>
            <p:spPr>
              <a:xfrm>
                <a:off x="8181991" y="2019924"/>
                <a:ext cx="150187" cy="150187"/>
              </a:xfrm>
              <a:prstGeom prst="ellipse">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8" name="Grupp 27"/>
            <p:cNvGrpSpPr/>
            <p:nvPr/>
          </p:nvGrpSpPr>
          <p:grpSpPr>
            <a:xfrm>
              <a:off x="8181991" y="2905116"/>
              <a:ext cx="2653161" cy="461665"/>
              <a:chOff x="8181991" y="2630012"/>
              <a:chExt cx="2653161" cy="461665"/>
            </a:xfrm>
          </p:grpSpPr>
          <p:sp>
            <p:nvSpPr>
              <p:cNvPr id="15" name="TextBox 14">
                <a:extLst>
                  <a:ext uri="{FF2B5EF4-FFF2-40B4-BE49-F238E27FC236}">
                    <a16:creationId xmlns:a16="http://schemas.microsoft.com/office/drawing/2014/main" id="{E2B167B2-0FB1-F133-0F4C-1A78343E2366}"/>
                  </a:ext>
                </a:extLst>
              </p:cNvPr>
              <p:cNvSpPr txBox="1"/>
              <p:nvPr/>
            </p:nvSpPr>
            <p:spPr>
              <a:xfrm>
                <a:off x="8312670" y="2630012"/>
                <a:ext cx="25224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Helsingborg Sans Medium"/>
                    <a:ea typeface="Roboto Light"/>
                    <a:cs typeface="Roboto Light"/>
                  </a:rPr>
                  <a:t>Avfall (</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deponigas</a:t>
                </a:r>
                <a:r>
                  <a:rPr lang="en-US" sz="1200">
                    <a:latin typeface="Helsingborg Sans Medium"/>
                    <a:ea typeface="Roboto Light"/>
                    <a:cs typeface="Roboto Light"/>
                  </a:rPr>
                  <a:t>) </a:t>
                </a:r>
                <a:endParaRPr lang="en-US"/>
              </a:p>
              <a:p>
                <a:r>
                  <a:rPr lang="en-US" sz="1200">
                    <a:latin typeface="Helsingborg Sans Medium"/>
                    <a:ea typeface="Roboto Light"/>
                    <a:cs typeface="Roboto Light"/>
                  </a:rPr>
                  <a:t>4 %</a:t>
                </a:r>
              </a:p>
            </p:txBody>
          </p:sp>
          <p:sp>
            <p:nvSpPr>
              <p:cNvPr id="24" name="Ellips 23"/>
              <p:cNvSpPr/>
              <p:nvPr/>
            </p:nvSpPr>
            <p:spPr>
              <a:xfrm>
                <a:off x="8181991" y="2654961"/>
                <a:ext cx="150187" cy="150187"/>
              </a:xfrm>
              <a:prstGeom prst="ellipse">
                <a:avLst/>
              </a:prstGeom>
              <a:solidFill>
                <a:srgbClr val="D4E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7" name="Grupp 26"/>
            <p:cNvGrpSpPr/>
            <p:nvPr/>
          </p:nvGrpSpPr>
          <p:grpSpPr>
            <a:xfrm>
              <a:off x="8184342" y="3620798"/>
              <a:ext cx="2650810" cy="461665"/>
              <a:chOff x="8184342" y="3345694"/>
              <a:chExt cx="2650810" cy="461665"/>
            </a:xfrm>
          </p:grpSpPr>
          <p:sp>
            <p:nvSpPr>
              <p:cNvPr id="17" name="TextBox 16">
                <a:extLst>
                  <a:ext uri="{FF2B5EF4-FFF2-40B4-BE49-F238E27FC236}">
                    <a16:creationId xmlns:a16="http://schemas.microsoft.com/office/drawing/2014/main" id="{7A4190EB-36CF-60BD-4638-C592FEDFBE95}"/>
                  </a:ext>
                </a:extLst>
              </p:cNvPr>
              <p:cNvSpPr txBox="1"/>
              <p:nvPr/>
            </p:nvSpPr>
            <p:spPr>
              <a:xfrm>
                <a:off x="8312670" y="3345694"/>
                <a:ext cx="25224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Helsingborg Sans Medium"/>
                    <a:ea typeface="Roboto Light"/>
                    <a:cs typeface="Roboto Light"/>
                  </a:rPr>
                  <a:t>Transporter (</a:t>
                </a:r>
                <a:r>
                  <a:rPr lang="en-US" sz="1200" err="1">
                    <a:latin typeface="Helsingborg Sans Medium"/>
                    <a:ea typeface="Roboto Light"/>
                    <a:cs typeface="Roboto Light"/>
                  </a:rPr>
                  <a:t>främst</a:t>
                </a:r>
                <a:r>
                  <a:rPr lang="en-US" sz="1200">
                    <a:latin typeface="Helsingborg Sans Medium"/>
                    <a:ea typeface="Roboto Light"/>
                    <a:cs typeface="Roboto Light"/>
                  </a:rPr>
                  <a:t> </a:t>
                </a:r>
                <a:r>
                  <a:rPr lang="en-US" sz="1200" err="1">
                    <a:latin typeface="Helsingborg Sans Medium"/>
                    <a:ea typeface="Roboto Light"/>
                    <a:cs typeface="Roboto Light"/>
                  </a:rPr>
                  <a:t>personbilar</a:t>
                </a:r>
                <a:r>
                  <a:rPr lang="en-US" sz="1200">
                    <a:latin typeface="Helsingborg Sans Medium"/>
                    <a:ea typeface="Roboto Light"/>
                    <a:cs typeface="Roboto Light"/>
                  </a:rPr>
                  <a:t>) </a:t>
                </a:r>
                <a:endParaRPr lang="en-US" sz="1200">
                  <a:ea typeface="+mn-lt"/>
                  <a:cs typeface="+mn-lt"/>
                </a:endParaRPr>
              </a:p>
              <a:p>
                <a:r>
                  <a:rPr lang="en-US" sz="1200">
                    <a:latin typeface="Helsingborg Sans Medium"/>
                    <a:ea typeface="Roboto Light"/>
                    <a:cs typeface="Roboto Light"/>
                  </a:rPr>
                  <a:t>37 %</a:t>
                </a:r>
              </a:p>
            </p:txBody>
          </p:sp>
          <p:sp>
            <p:nvSpPr>
              <p:cNvPr id="25" name="Ellips 24"/>
              <p:cNvSpPr/>
              <p:nvPr/>
            </p:nvSpPr>
            <p:spPr>
              <a:xfrm>
                <a:off x="8184342" y="3388006"/>
                <a:ext cx="150187" cy="150187"/>
              </a:xfrm>
              <a:prstGeom prst="ellipse">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31" name="Rak koppling 30"/>
            <p:cNvCxnSpPr/>
            <p:nvPr/>
          </p:nvCxnSpPr>
          <p:spPr>
            <a:xfrm flipH="1">
              <a:off x="5780723" y="2370121"/>
              <a:ext cx="2335930" cy="0"/>
            </a:xfrm>
            <a:prstGeom prst="line">
              <a:avLst/>
            </a:prstGeom>
            <a:ln w="9525" cap="flat" cmpd="sng" algn="ctr">
              <a:solidFill>
                <a:srgbClr val="F0B32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Rak koppling 31"/>
            <p:cNvCxnSpPr/>
            <p:nvPr/>
          </p:nvCxnSpPr>
          <p:spPr>
            <a:xfrm flipH="1">
              <a:off x="6109421" y="2984160"/>
              <a:ext cx="2007231" cy="0"/>
            </a:xfrm>
            <a:prstGeom prst="line">
              <a:avLst/>
            </a:prstGeom>
            <a:ln w="9525" cap="flat" cmpd="sng" algn="ctr">
              <a:solidFill>
                <a:srgbClr val="D4EB8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Rak koppling 33"/>
            <p:cNvCxnSpPr/>
            <p:nvPr/>
          </p:nvCxnSpPr>
          <p:spPr>
            <a:xfrm flipH="1">
              <a:off x="6365631" y="3738203"/>
              <a:ext cx="1751022" cy="0"/>
            </a:xfrm>
            <a:prstGeom prst="line">
              <a:avLst/>
            </a:prstGeom>
            <a:ln w="9525" cap="flat" cmpd="sng" algn="ctr">
              <a:solidFill>
                <a:srgbClr val="00843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Rak koppling 35"/>
            <p:cNvCxnSpPr/>
            <p:nvPr/>
          </p:nvCxnSpPr>
          <p:spPr>
            <a:xfrm flipH="1">
              <a:off x="5816343" y="4451847"/>
              <a:ext cx="2300309" cy="0"/>
            </a:xfrm>
            <a:prstGeom prst="line">
              <a:avLst/>
            </a:prstGeom>
            <a:ln w="9525" cap="flat" cmpd="sng" algn="ctr">
              <a:solidFill>
                <a:srgbClr val="C3D7E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Rak koppling 36"/>
            <p:cNvCxnSpPr/>
            <p:nvPr/>
          </p:nvCxnSpPr>
          <p:spPr>
            <a:xfrm flipH="1">
              <a:off x="3737294" y="2237963"/>
              <a:ext cx="1460500" cy="0"/>
            </a:xfrm>
            <a:prstGeom prst="line">
              <a:avLst/>
            </a:prstGeom>
            <a:ln w="9525" cap="flat" cmpd="sng" algn="ctr">
              <a:solidFill>
                <a:srgbClr val="F6EB6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Rak koppling 38"/>
            <p:cNvCxnSpPr/>
            <p:nvPr/>
          </p:nvCxnSpPr>
          <p:spPr>
            <a:xfrm flipH="1">
              <a:off x="3737294" y="2985931"/>
              <a:ext cx="1123314" cy="0"/>
            </a:xfrm>
            <a:prstGeom prst="line">
              <a:avLst/>
            </a:prstGeom>
            <a:ln w="9525" cap="flat" cmpd="sng" algn="ctr">
              <a:solidFill>
                <a:srgbClr val="1B365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Rak koppling 40"/>
            <p:cNvCxnSpPr/>
            <p:nvPr/>
          </p:nvCxnSpPr>
          <p:spPr>
            <a:xfrm flipH="1">
              <a:off x="3708660" y="3738203"/>
              <a:ext cx="1284005" cy="0"/>
            </a:xfrm>
            <a:prstGeom prst="line">
              <a:avLst/>
            </a:prstGeom>
            <a:ln w="9525" cap="flat" cmpd="sng" algn="ctr">
              <a:solidFill>
                <a:srgbClr val="C5B9A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Rak koppling 41"/>
            <p:cNvCxnSpPr/>
            <p:nvPr/>
          </p:nvCxnSpPr>
          <p:spPr>
            <a:xfrm flipH="1">
              <a:off x="3737293" y="4592388"/>
              <a:ext cx="1284005" cy="0"/>
            </a:xfrm>
            <a:prstGeom prst="line">
              <a:avLst/>
            </a:prstGeom>
            <a:ln w="9525" cap="flat" cmpd="sng" algn="ctr">
              <a:solidFill>
                <a:srgbClr val="0072CE"/>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0" name="Rubrik 1">
            <a:extLst>
              <a:ext uri="{FF2B5EF4-FFF2-40B4-BE49-F238E27FC236}">
                <a16:creationId xmlns:a16="http://schemas.microsoft.com/office/drawing/2014/main" id="{F8A06681-E853-4E54-E188-0D0A96FD8067}"/>
              </a:ext>
            </a:extLst>
          </p:cNvPr>
          <p:cNvSpPr txBox="1">
            <a:spLocks/>
          </p:cNvSpPr>
          <p:nvPr/>
        </p:nvSpPr>
        <p:spPr>
          <a:xfrm>
            <a:off x="719908" y="692743"/>
            <a:ext cx="10515600" cy="553998"/>
          </a:xfrm>
          <a:prstGeom prst="rect">
            <a:avLst/>
          </a:prstGeom>
        </p:spPr>
        <p:txBody>
          <a:bodyPr lIns="91440" tIns="45720" rIns="91440" bIns="45720" anchor="t"/>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a:t>Utsläpp i Helsingborg (</a:t>
            </a:r>
            <a:r>
              <a:rPr lang="sv-SE" sz="4000" err="1"/>
              <a:t>scope</a:t>
            </a:r>
            <a:r>
              <a:rPr lang="sv-SE" sz="4000"/>
              <a:t> 1 och 2)</a:t>
            </a:r>
          </a:p>
        </p:txBody>
      </p:sp>
    </p:spTree>
    <p:extLst>
      <p:ext uri="{BB962C8B-B14F-4D97-AF65-F5344CB8AC3E}">
        <p14:creationId xmlns:p14="http://schemas.microsoft.com/office/powerpoint/2010/main" val="2767672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himmel, vatten, utomhus, kust&#10;&#10;Automatiskt genererad beskrivning">
            <a:extLst>
              <a:ext uri="{FF2B5EF4-FFF2-40B4-BE49-F238E27FC236}">
                <a16:creationId xmlns:a16="http://schemas.microsoft.com/office/drawing/2014/main" id="{63082D34-9765-3D40-947A-54D5FEF5BC1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Bildobjekt 8" descr="En bild som visar text, skärmbild, utomhus, svart&#10;&#10;Automatiskt genererad beskrivning">
            <a:extLst>
              <a:ext uri="{FF2B5EF4-FFF2-40B4-BE49-F238E27FC236}">
                <a16:creationId xmlns:a16="http://schemas.microsoft.com/office/drawing/2014/main" id="{C38DDD5B-FD0B-D744-A0FB-C02CCAE8D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75" y="411913"/>
            <a:ext cx="10763250" cy="2187251"/>
          </a:xfrm>
          <a:prstGeom prst="rect">
            <a:avLst/>
          </a:prstGeom>
        </p:spPr>
      </p:pic>
    </p:spTree>
    <p:extLst>
      <p:ext uri="{BB962C8B-B14F-4D97-AF65-F5344CB8AC3E}">
        <p14:creationId xmlns:p14="http://schemas.microsoft.com/office/powerpoint/2010/main" val="4242411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EEA25FF-A7E7-20D7-06ED-7FE31A14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142" y="5457418"/>
            <a:ext cx="1022475" cy="1022475"/>
          </a:xfrm>
          <a:prstGeom prst="rect">
            <a:avLst/>
          </a:prstGeom>
        </p:spPr>
      </p:pic>
      <p:pic>
        <p:nvPicPr>
          <p:cNvPr id="12" name="Platshållare för bild 4">
            <a:extLst>
              <a:ext uri="{FF2B5EF4-FFF2-40B4-BE49-F238E27FC236}">
                <a16:creationId xmlns:a16="http://schemas.microsoft.com/office/drawing/2014/main" id="{B3E100BA-00E2-84DF-839A-BBEAF721D7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69" t="24577" r="7769" b="4119"/>
          <a:stretch/>
        </p:blipFill>
        <p:spPr>
          <a:xfrm>
            <a:off x="1876271" y="1249203"/>
            <a:ext cx="7743979" cy="4359594"/>
          </a:xfrm>
          <a:prstGeom prst="rect">
            <a:avLst/>
          </a:prstGeom>
        </p:spPr>
      </p:pic>
      <p:sp>
        <p:nvSpPr>
          <p:cNvPr id="13" name="Rubrik 1">
            <a:extLst>
              <a:ext uri="{FF2B5EF4-FFF2-40B4-BE49-F238E27FC236}">
                <a16:creationId xmlns:a16="http://schemas.microsoft.com/office/drawing/2014/main" id="{10CAD641-56E9-4822-53F0-B1ABEAE6BC0F}"/>
              </a:ext>
            </a:extLst>
          </p:cNvPr>
          <p:cNvSpPr>
            <a:spLocks noGrp="1"/>
          </p:cNvSpPr>
          <p:nvPr>
            <p:ph type="ctrTitle"/>
          </p:nvPr>
        </p:nvSpPr>
        <p:spPr>
          <a:xfrm>
            <a:off x="521664" y="511457"/>
            <a:ext cx="11148671" cy="553998"/>
          </a:xfrm>
        </p:spPr>
        <p:txBody>
          <a:bodyPr/>
          <a:lstStyle/>
          <a:p>
            <a:r>
              <a:rPr lang="sv-SE" dirty="0"/>
              <a:t>Tillsammans för Helsingborgsdeklarationen</a:t>
            </a:r>
          </a:p>
        </p:txBody>
      </p:sp>
    </p:spTree>
    <p:extLst>
      <p:ext uri="{BB962C8B-B14F-4D97-AF65-F5344CB8AC3E}">
        <p14:creationId xmlns:p14="http://schemas.microsoft.com/office/powerpoint/2010/main" val="2805059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F1A952D-EBFA-3DDB-278E-E5F86A19FE22}"/>
              </a:ext>
            </a:extLst>
          </p:cNvPr>
          <p:cNvPicPr>
            <a:picLocks noChangeAspect="1"/>
          </p:cNvPicPr>
          <p:nvPr/>
        </p:nvPicPr>
        <p:blipFill rotWithShape="1">
          <a:blip r:embed="rId3"/>
          <a:srcRect t="15493" r="-160" b="-38"/>
          <a:stretch/>
        </p:blipFill>
        <p:spPr>
          <a:xfrm>
            <a:off x="-93406" y="0"/>
            <a:ext cx="12300187" cy="6863268"/>
          </a:xfrm>
          <a:prstGeom prst="rect">
            <a:avLst/>
          </a:prstGeom>
        </p:spPr>
      </p:pic>
      <p:sp>
        <p:nvSpPr>
          <p:cNvPr id="11" name="Rectangle 10">
            <a:extLst>
              <a:ext uri="{FF2B5EF4-FFF2-40B4-BE49-F238E27FC236}">
                <a16:creationId xmlns:a16="http://schemas.microsoft.com/office/drawing/2014/main" id="{14DCA5C0-BA8C-6DF1-EEF2-F194EC2AD0C6}"/>
              </a:ext>
            </a:extLst>
          </p:cNvPr>
          <p:cNvSpPr/>
          <p:nvPr/>
        </p:nvSpPr>
        <p:spPr>
          <a:xfrm>
            <a:off x="-99040" y="-2650"/>
            <a:ext cx="12296805" cy="6855406"/>
          </a:xfrm>
          <a:prstGeom prst="rect">
            <a:avLst/>
          </a:prstGeom>
          <a:solidFill>
            <a:srgbClr val="1B1913">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p:cNvSpPr txBox="1"/>
          <p:nvPr/>
        </p:nvSpPr>
        <p:spPr>
          <a:xfrm>
            <a:off x="882445" y="3959943"/>
            <a:ext cx="4065640" cy="2062103"/>
          </a:xfrm>
          <a:prstGeom prst="rect">
            <a:avLst/>
          </a:prstGeom>
          <a:noFill/>
        </p:spPr>
        <p:txBody>
          <a:bodyPr wrap="square" lIns="91440" tIns="45720" rIns="91440" bIns="45720" rtlCol="0" anchor="t">
            <a:spAutoFit/>
          </a:bodyPr>
          <a:lstStyle/>
          <a:p>
            <a:r>
              <a:rPr lang="sv-SE" sz="1600" b="1" dirty="0">
                <a:solidFill>
                  <a:srgbClr val="FEFFFF"/>
                </a:solidFill>
                <a:highlight>
                  <a:srgbClr val="808000"/>
                </a:highlight>
              </a:rPr>
              <a:t>Stöd i att ta fram klimatåtgärder</a:t>
            </a:r>
            <a:r>
              <a:rPr lang="sv-SE" sz="1600" b="1" dirty="0">
                <a:solidFill>
                  <a:srgbClr val="FEFFFF"/>
                </a:solidFill>
              </a:rPr>
              <a:t> som passar just er verksamhet</a:t>
            </a:r>
            <a:endParaRPr lang="sv-SE" sz="1600" b="1" dirty="0">
              <a:solidFill>
                <a:srgbClr val="FEFFFF"/>
              </a:solidFill>
              <a:ea typeface="Roboto Light"/>
              <a:cs typeface="Roboto Light"/>
            </a:endParaRPr>
          </a:p>
          <a:p>
            <a:br>
              <a:rPr lang="sv-SE" sz="1600" b="1" dirty="0"/>
            </a:br>
            <a:r>
              <a:rPr lang="sv-SE" sz="1600" b="1" dirty="0">
                <a:solidFill>
                  <a:srgbClr val="FEFFFF"/>
                </a:solidFill>
                <a:highlight>
                  <a:srgbClr val="808000"/>
                </a:highlight>
              </a:rPr>
              <a:t>Nätverk</a:t>
            </a:r>
            <a:r>
              <a:rPr lang="sv-SE" sz="1600" b="1" dirty="0">
                <a:solidFill>
                  <a:srgbClr val="FEFFFF"/>
                </a:solidFill>
              </a:rPr>
              <a:t> med andra företag och föreningar</a:t>
            </a:r>
            <a:endParaRPr lang="sv-SE" sz="1600" b="1" dirty="0">
              <a:solidFill>
                <a:srgbClr val="FEFFFF"/>
              </a:solidFill>
              <a:ea typeface="Roboto Light"/>
              <a:cs typeface="Roboto Light"/>
            </a:endParaRPr>
          </a:p>
          <a:p>
            <a:br>
              <a:rPr lang="sv-SE" sz="1600" b="1" dirty="0"/>
            </a:br>
            <a:r>
              <a:rPr lang="sv-SE" sz="1600" b="1" dirty="0">
                <a:solidFill>
                  <a:srgbClr val="FEFFFF"/>
                </a:solidFill>
                <a:highlight>
                  <a:srgbClr val="808000"/>
                </a:highlight>
              </a:rPr>
              <a:t>Inspiration</a:t>
            </a:r>
            <a:r>
              <a:rPr lang="sv-SE" sz="1600" b="1" dirty="0">
                <a:solidFill>
                  <a:srgbClr val="FEFFFF"/>
                </a:solidFill>
              </a:rPr>
              <a:t> genom exempel på hur andra företag och föreningar arbetar</a:t>
            </a:r>
            <a:br>
              <a:rPr lang="sv-SE" sz="1600" dirty="0"/>
            </a:br>
            <a:endParaRPr lang="sv-SE" sz="1600" dirty="0">
              <a:solidFill>
                <a:srgbClr val="FEFFFF"/>
              </a:solidFill>
              <a:ea typeface="Roboto Light"/>
              <a:cs typeface="Roboto Light"/>
            </a:endParaRPr>
          </a:p>
        </p:txBody>
      </p:sp>
      <p:sp>
        <p:nvSpPr>
          <p:cNvPr id="4" name="textruta 2">
            <a:extLst>
              <a:ext uri="{FF2B5EF4-FFF2-40B4-BE49-F238E27FC236}">
                <a16:creationId xmlns:a16="http://schemas.microsoft.com/office/drawing/2014/main" id="{CBBC0400-5179-88A0-B55B-60D141C52BEC}"/>
              </a:ext>
            </a:extLst>
          </p:cNvPr>
          <p:cNvSpPr txBox="1"/>
          <p:nvPr/>
        </p:nvSpPr>
        <p:spPr>
          <a:xfrm>
            <a:off x="868513" y="1083285"/>
            <a:ext cx="5995219" cy="1200329"/>
          </a:xfrm>
          <a:prstGeom prst="rect">
            <a:avLst/>
          </a:prstGeom>
          <a:noFill/>
        </p:spPr>
        <p:txBody>
          <a:bodyPr wrap="square" lIns="91440" tIns="45720" rIns="91440" bIns="45720" rtlCol="0" anchor="t">
            <a:spAutoFit/>
          </a:bodyPr>
          <a:lstStyle/>
          <a:p>
            <a:r>
              <a:rPr lang="sv-SE" sz="4000" b="1" dirty="0">
                <a:solidFill>
                  <a:srgbClr val="FEFFFF"/>
                </a:solidFill>
                <a:latin typeface="Helsingborg Sans Medium"/>
              </a:rPr>
              <a:t>Klimatavtal i Helsingborg</a:t>
            </a:r>
            <a:endParaRPr lang="en-US" sz="4000" dirty="0">
              <a:solidFill>
                <a:srgbClr val="1A355C"/>
              </a:solidFill>
              <a:latin typeface="Helsingborg Sans Medium"/>
              <a:ea typeface="Roboto Light"/>
              <a:cs typeface="Roboto Light"/>
            </a:endParaRPr>
          </a:p>
          <a:p>
            <a:endParaRPr lang="sv-SE" sz="1600" b="1" dirty="0">
              <a:solidFill>
                <a:srgbClr val="FEFFFF"/>
              </a:solidFill>
              <a:ea typeface="Roboto Light"/>
              <a:cs typeface="Roboto Light"/>
            </a:endParaRPr>
          </a:p>
          <a:p>
            <a:endParaRPr lang="sv-SE" sz="1600" b="1" dirty="0">
              <a:solidFill>
                <a:srgbClr val="FEFFFF"/>
              </a:solidFill>
              <a:ea typeface="Roboto Light"/>
              <a:cs typeface="Roboto Light"/>
            </a:endParaRPr>
          </a:p>
        </p:txBody>
      </p:sp>
      <p:sp>
        <p:nvSpPr>
          <p:cNvPr id="5" name="textruta 2">
            <a:extLst>
              <a:ext uri="{FF2B5EF4-FFF2-40B4-BE49-F238E27FC236}">
                <a16:creationId xmlns:a16="http://schemas.microsoft.com/office/drawing/2014/main" id="{8E8964B7-274B-1649-AAF8-C5D67EFD125C}"/>
              </a:ext>
            </a:extLst>
          </p:cNvPr>
          <p:cNvSpPr txBox="1"/>
          <p:nvPr/>
        </p:nvSpPr>
        <p:spPr>
          <a:xfrm>
            <a:off x="5761702" y="3959942"/>
            <a:ext cx="4028769" cy="2554545"/>
          </a:xfrm>
          <a:prstGeom prst="rect">
            <a:avLst/>
          </a:prstGeom>
          <a:noFill/>
        </p:spPr>
        <p:txBody>
          <a:bodyPr wrap="square" lIns="91440" tIns="45720" rIns="91440" bIns="45720" rtlCol="0" anchor="t">
            <a:spAutoFit/>
          </a:bodyPr>
          <a:lstStyle/>
          <a:p>
            <a:r>
              <a:rPr lang="sv-SE" sz="1600" b="1">
                <a:solidFill>
                  <a:srgbClr val="FEFFFF"/>
                </a:solidFill>
                <a:highlight>
                  <a:srgbClr val="808000"/>
                </a:highlight>
              </a:rPr>
              <a:t>Samarbetsmöjligheter</a:t>
            </a:r>
            <a:r>
              <a:rPr lang="sv-SE" sz="1600" b="1">
                <a:solidFill>
                  <a:srgbClr val="FEFFFF"/>
                </a:solidFill>
              </a:rPr>
              <a:t> mellan företag/förening och staden</a:t>
            </a:r>
          </a:p>
          <a:p>
            <a:br>
              <a:rPr lang="sv-SE" sz="1600" b="1"/>
            </a:br>
            <a:r>
              <a:rPr lang="sv-SE" sz="1600" b="1">
                <a:solidFill>
                  <a:srgbClr val="FEFFFF"/>
                </a:solidFill>
                <a:highlight>
                  <a:srgbClr val="808000"/>
                </a:highlight>
              </a:rPr>
              <a:t>Kunskapsdelning</a:t>
            </a:r>
            <a:r>
              <a:rPr lang="sv-SE" sz="1600" b="1">
                <a:solidFill>
                  <a:srgbClr val="FEFFFF"/>
                </a:solidFill>
              </a:rPr>
              <a:t> och erfarenhetsutbyte</a:t>
            </a:r>
            <a:endParaRPr lang="sv-SE" sz="1600" b="1">
              <a:solidFill>
                <a:srgbClr val="FEFFFF"/>
              </a:solidFill>
              <a:ea typeface="Roboto Light"/>
              <a:cs typeface="Roboto Light"/>
            </a:endParaRPr>
          </a:p>
          <a:p>
            <a:br>
              <a:rPr lang="sv-SE" sz="1600" b="1"/>
            </a:br>
            <a:r>
              <a:rPr lang="sv-SE" sz="1600" b="1">
                <a:solidFill>
                  <a:srgbClr val="FEFFFF"/>
                </a:solidFill>
              </a:rPr>
              <a:t>Möjlighet att lyftas i forum med </a:t>
            </a:r>
            <a:r>
              <a:rPr lang="sv-SE" sz="1600" b="1">
                <a:solidFill>
                  <a:srgbClr val="FEFFFF"/>
                </a:solidFill>
                <a:highlight>
                  <a:srgbClr val="808000"/>
                </a:highlight>
              </a:rPr>
              <a:t>Helsingborgs stad som avsändare</a:t>
            </a:r>
            <a:endParaRPr lang="sv-SE" sz="1600" b="1">
              <a:solidFill>
                <a:srgbClr val="FEFFFF"/>
              </a:solidFill>
              <a:highlight>
                <a:srgbClr val="808000"/>
              </a:highlight>
              <a:ea typeface="Roboto Light"/>
              <a:cs typeface="Roboto Light"/>
            </a:endParaRPr>
          </a:p>
          <a:p>
            <a:br>
              <a:rPr lang="sv-SE" sz="1600" b="1"/>
            </a:br>
            <a:r>
              <a:rPr lang="sv-SE" sz="1600" b="1">
                <a:solidFill>
                  <a:srgbClr val="FEFFFF"/>
                </a:solidFill>
              </a:rPr>
              <a:t>Möjlighet att få </a:t>
            </a:r>
            <a:r>
              <a:rPr lang="sv-SE" sz="1600" b="1">
                <a:solidFill>
                  <a:srgbClr val="FEFFFF"/>
                </a:solidFill>
                <a:highlight>
                  <a:srgbClr val="808000"/>
                </a:highlight>
              </a:rPr>
              <a:t>stöd i att engagera personalen</a:t>
            </a:r>
            <a:r>
              <a:rPr lang="sv-SE" sz="1600" b="1">
                <a:solidFill>
                  <a:srgbClr val="FEFFFF"/>
                </a:solidFill>
              </a:rPr>
              <a:t> i individuella klimatåtaganden.</a:t>
            </a:r>
            <a:endParaRPr lang="sv-SE" sz="1600" b="1">
              <a:solidFill>
                <a:srgbClr val="FEFFFF"/>
              </a:solidFill>
              <a:ea typeface="Roboto Light"/>
              <a:cs typeface="Roboto Light"/>
            </a:endParaRPr>
          </a:p>
        </p:txBody>
      </p:sp>
      <p:sp>
        <p:nvSpPr>
          <p:cNvPr id="6" name="TextBox 5">
            <a:extLst>
              <a:ext uri="{FF2B5EF4-FFF2-40B4-BE49-F238E27FC236}">
                <a16:creationId xmlns:a16="http://schemas.microsoft.com/office/drawing/2014/main" id="{05B27DE4-2571-DACC-951E-809A4D51A440}"/>
              </a:ext>
            </a:extLst>
          </p:cNvPr>
          <p:cNvSpPr txBox="1"/>
          <p:nvPr/>
        </p:nvSpPr>
        <p:spPr>
          <a:xfrm>
            <a:off x="877529" y="2168014"/>
            <a:ext cx="646716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b="1" dirty="0">
                <a:solidFill>
                  <a:srgbClr val="FEFFFF"/>
                </a:solidFill>
                <a:latin typeface="Helsingborg Sans Medium"/>
              </a:rPr>
              <a:t>Vill du göra en insats för klimatet i Helsingborg?</a:t>
            </a:r>
            <a:endParaRPr lang="en-US" sz="2000" dirty="0">
              <a:solidFill>
                <a:srgbClr val="1A355C"/>
              </a:solidFill>
              <a:latin typeface="Helsingborg Sans Medium"/>
            </a:endParaRPr>
          </a:p>
          <a:p>
            <a:endParaRPr lang="sv-SE" sz="2000" b="1" dirty="0">
              <a:solidFill>
                <a:srgbClr val="FEFFFF"/>
              </a:solidFill>
              <a:latin typeface="Helsingborg Sans Medium"/>
            </a:endParaRPr>
          </a:p>
          <a:p>
            <a:r>
              <a:rPr lang="sv-SE" sz="2000" b="1" dirty="0">
                <a:solidFill>
                  <a:srgbClr val="FEFFFF"/>
                </a:solidFill>
                <a:latin typeface="Helsingborg Sans Medium"/>
                <a:ea typeface="+mn-lt"/>
                <a:cs typeface="+mn-lt"/>
              </a:rPr>
              <a:t>60 underskrivna avtal</a:t>
            </a:r>
            <a:endParaRPr lang="sv-SE" sz="2000" dirty="0">
              <a:latin typeface="Helsingborg Sans Medium"/>
            </a:endParaRPr>
          </a:p>
        </p:txBody>
      </p:sp>
      <p:pic>
        <p:nvPicPr>
          <p:cNvPr id="8" name="Bildobjekt 5">
            <a:extLst>
              <a:ext uri="{FF2B5EF4-FFF2-40B4-BE49-F238E27FC236}">
                <a16:creationId xmlns:a16="http://schemas.microsoft.com/office/drawing/2014/main" id="{608381A7-ACF0-1A12-95FA-10072CDFC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142" y="5457418"/>
            <a:ext cx="917372" cy="917372"/>
          </a:xfrm>
          <a:prstGeom prst="rect">
            <a:avLst/>
          </a:prstGeom>
        </p:spPr>
      </p:pic>
      <p:pic>
        <p:nvPicPr>
          <p:cNvPr id="13" name="Graphic 7" descr="Högerpil kontur">
            <a:extLst>
              <a:ext uri="{FF2B5EF4-FFF2-40B4-BE49-F238E27FC236}">
                <a16:creationId xmlns:a16="http://schemas.microsoft.com/office/drawing/2014/main" id="{CDA20A4A-19E2-680B-709B-B3629CD2FF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669" y="3954489"/>
            <a:ext cx="326572" cy="304800"/>
          </a:xfrm>
          <a:prstGeom prst="rect">
            <a:avLst/>
          </a:prstGeom>
        </p:spPr>
      </p:pic>
      <p:pic>
        <p:nvPicPr>
          <p:cNvPr id="15" name="Graphic 7" descr="Högerpil kontur">
            <a:extLst>
              <a:ext uri="{FF2B5EF4-FFF2-40B4-BE49-F238E27FC236}">
                <a16:creationId xmlns:a16="http://schemas.microsoft.com/office/drawing/2014/main" id="{383BB9B9-2861-1CCC-A847-A322026CB3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669" y="4716488"/>
            <a:ext cx="326572" cy="304800"/>
          </a:xfrm>
          <a:prstGeom prst="rect">
            <a:avLst/>
          </a:prstGeom>
        </p:spPr>
      </p:pic>
      <p:pic>
        <p:nvPicPr>
          <p:cNvPr id="17" name="Graphic 7" descr="Högerpil kontur">
            <a:extLst>
              <a:ext uri="{FF2B5EF4-FFF2-40B4-BE49-F238E27FC236}">
                <a16:creationId xmlns:a16="http://schemas.microsoft.com/office/drawing/2014/main" id="{0832B28F-9D92-F0C3-DB39-9E9199D805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669" y="5232682"/>
            <a:ext cx="326572" cy="304800"/>
          </a:xfrm>
          <a:prstGeom prst="rect">
            <a:avLst/>
          </a:prstGeom>
        </p:spPr>
      </p:pic>
      <p:pic>
        <p:nvPicPr>
          <p:cNvPr id="19" name="Graphic 7" descr="Högerpil kontur">
            <a:extLst>
              <a:ext uri="{FF2B5EF4-FFF2-40B4-BE49-F238E27FC236}">
                <a16:creationId xmlns:a16="http://schemas.microsoft.com/office/drawing/2014/main" id="{EFABB23F-78F0-8C53-1925-B34AE50973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1926" y="3954489"/>
            <a:ext cx="326572" cy="304800"/>
          </a:xfrm>
          <a:prstGeom prst="rect">
            <a:avLst/>
          </a:prstGeom>
        </p:spPr>
      </p:pic>
      <p:pic>
        <p:nvPicPr>
          <p:cNvPr id="21" name="Graphic 7" descr="Högerpil kontur">
            <a:extLst>
              <a:ext uri="{FF2B5EF4-FFF2-40B4-BE49-F238E27FC236}">
                <a16:creationId xmlns:a16="http://schemas.microsoft.com/office/drawing/2014/main" id="{3F823F1B-89A0-AB71-6333-02B6C7EE1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1926" y="4716489"/>
            <a:ext cx="326572" cy="304800"/>
          </a:xfrm>
          <a:prstGeom prst="rect">
            <a:avLst/>
          </a:prstGeom>
        </p:spPr>
      </p:pic>
      <p:pic>
        <p:nvPicPr>
          <p:cNvPr id="23" name="Graphic 7" descr="Högerpil kontur">
            <a:extLst>
              <a:ext uri="{FF2B5EF4-FFF2-40B4-BE49-F238E27FC236}">
                <a16:creationId xmlns:a16="http://schemas.microsoft.com/office/drawing/2014/main" id="{E114D538-F0B9-DE19-8CCE-6934CD90F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1926" y="5232682"/>
            <a:ext cx="326572" cy="304800"/>
          </a:xfrm>
          <a:prstGeom prst="rect">
            <a:avLst/>
          </a:prstGeom>
        </p:spPr>
      </p:pic>
      <p:pic>
        <p:nvPicPr>
          <p:cNvPr id="25" name="Graphic 7" descr="Högerpil kontur">
            <a:extLst>
              <a:ext uri="{FF2B5EF4-FFF2-40B4-BE49-F238E27FC236}">
                <a16:creationId xmlns:a16="http://schemas.microsoft.com/office/drawing/2014/main" id="{7F01DD8E-B2C8-A524-C40F-DEFEE7654B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1926" y="5970101"/>
            <a:ext cx="326572" cy="304800"/>
          </a:xfrm>
          <a:prstGeom prst="rect">
            <a:avLst/>
          </a:prstGeom>
        </p:spPr>
      </p:pic>
    </p:spTree>
    <p:extLst>
      <p:ext uri="{BB962C8B-B14F-4D97-AF65-F5344CB8AC3E}">
        <p14:creationId xmlns:p14="http://schemas.microsoft.com/office/powerpoint/2010/main" val="2445483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152001"/>
            <a:ext cx="9576883" cy="830997"/>
          </a:xfrm>
        </p:spPr>
        <p:txBody>
          <a:bodyPr/>
          <a:lstStyle/>
          <a:p>
            <a:r>
              <a:rPr lang="sv-SE" sz="6000" dirty="0"/>
              <a:t>Satsningen på H22</a:t>
            </a:r>
          </a:p>
        </p:txBody>
      </p:sp>
    </p:spTree>
    <p:extLst>
      <p:ext uri="{BB962C8B-B14F-4D97-AF65-F5344CB8AC3E}">
        <p14:creationId xmlns:p14="http://schemas.microsoft.com/office/powerpoint/2010/main" val="359799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25102BB-F738-5D72-2CEF-56D3A0AD9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DB93D8A2-13EF-0408-8A8F-CBAA82518A73}"/>
              </a:ext>
            </a:extLst>
          </p:cNvPr>
          <p:cNvSpPr/>
          <p:nvPr/>
        </p:nvSpPr>
        <p:spPr>
          <a:xfrm>
            <a:off x="-11011" y="-11462"/>
            <a:ext cx="12192000" cy="6858000"/>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0C9FC97E-668F-B9B7-F947-7285AF95633B}"/>
              </a:ext>
            </a:extLst>
          </p:cNvPr>
          <p:cNvSpPr txBox="1"/>
          <p:nvPr/>
        </p:nvSpPr>
        <p:spPr>
          <a:xfrm>
            <a:off x="5903259" y="2447365"/>
            <a:ext cx="184731" cy="369332"/>
          </a:xfrm>
          <a:prstGeom prst="rect">
            <a:avLst/>
          </a:prstGeom>
          <a:noFill/>
        </p:spPr>
        <p:txBody>
          <a:bodyPr wrap="none" rtlCol="0">
            <a:spAutoFit/>
          </a:bodyPr>
          <a:lstStyle/>
          <a:p>
            <a:endParaRPr lang="sv-SE" dirty="0"/>
          </a:p>
        </p:txBody>
      </p:sp>
      <p:sp>
        <p:nvSpPr>
          <p:cNvPr id="7" name="Rektangel 6">
            <a:extLst>
              <a:ext uri="{FF2B5EF4-FFF2-40B4-BE49-F238E27FC236}">
                <a16:creationId xmlns:a16="http://schemas.microsoft.com/office/drawing/2014/main" id="{8C1506A2-5431-6DB3-4562-9A7FFDE7F081}"/>
              </a:ext>
            </a:extLst>
          </p:cNvPr>
          <p:cNvSpPr/>
          <p:nvPr/>
        </p:nvSpPr>
        <p:spPr>
          <a:xfrm>
            <a:off x="0" y="0"/>
            <a:ext cx="12192000" cy="6858000"/>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AE39F5DE-7A61-DF76-11F8-5EAEE5F1C0C9}"/>
              </a:ext>
            </a:extLst>
          </p:cNvPr>
          <p:cNvSpPr txBox="1"/>
          <p:nvPr/>
        </p:nvSpPr>
        <p:spPr>
          <a:xfrm>
            <a:off x="1602365" y="3339307"/>
            <a:ext cx="5349580" cy="1569660"/>
          </a:xfrm>
          <a:prstGeom prst="rect">
            <a:avLst/>
          </a:prstGeom>
          <a:noFill/>
        </p:spPr>
        <p:txBody>
          <a:bodyPr wrap="square">
            <a:spAutoFit/>
          </a:bodyPr>
          <a:lstStyle/>
          <a:p>
            <a:pPr>
              <a:lnSpc>
                <a:spcPct val="120000"/>
              </a:lnSpc>
            </a:pPr>
            <a:r>
              <a:rPr lang="sv-SE" sz="2000" dirty="0">
                <a:solidFill>
                  <a:schemeClr val="bg1"/>
                </a:solidFill>
                <a:ea typeface="Roboto Light" panose="02000000000000000000" pitchFamily="2" charset="0"/>
              </a:rPr>
              <a:t>Helsingborg </a:t>
            </a:r>
            <a:r>
              <a:rPr lang="sv-SE" sz="2000" dirty="0">
                <a:solidFill>
                  <a:schemeClr val="bg1"/>
                </a:solidFill>
                <a:ea typeface="Roboto" panose="02000000000000000000" pitchFamily="2" charset="0"/>
              </a:rPr>
              <a:t>investerade till 2022</a:t>
            </a:r>
            <a:r>
              <a:rPr lang="sv-SE" sz="2000" b="1" dirty="0">
                <a:solidFill>
                  <a:schemeClr val="bg1"/>
                </a:solidFill>
                <a:ea typeface="Roboto" panose="02000000000000000000" pitchFamily="2" charset="0"/>
              </a:rPr>
              <a:t> en kvarts </a:t>
            </a:r>
            <a:br>
              <a:rPr lang="sv-SE" sz="2000" b="1" dirty="0">
                <a:solidFill>
                  <a:schemeClr val="bg1"/>
                </a:solidFill>
                <a:ea typeface="Roboto" panose="02000000000000000000" pitchFamily="2" charset="0"/>
              </a:rPr>
            </a:br>
            <a:r>
              <a:rPr lang="sv-SE" sz="2000" b="1" dirty="0">
                <a:solidFill>
                  <a:schemeClr val="bg1"/>
                </a:solidFill>
                <a:ea typeface="Roboto" panose="02000000000000000000" pitchFamily="2" charset="0"/>
              </a:rPr>
              <a:t>miljard i innovation </a:t>
            </a:r>
            <a:r>
              <a:rPr lang="sv-SE" sz="2000" dirty="0">
                <a:solidFill>
                  <a:schemeClr val="bg1"/>
                </a:solidFill>
                <a:ea typeface="Roboto Light" panose="02000000000000000000" pitchFamily="2" charset="0"/>
              </a:rPr>
              <a:t>av smartare och mer hållbara välfärds- och stadsutvecklings-</a:t>
            </a:r>
            <a:br>
              <a:rPr lang="sv-SE" sz="2000" dirty="0">
                <a:solidFill>
                  <a:schemeClr val="bg1"/>
                </a:solidFill>
                <a:ea typeface="Roboto Light" panose="02000000000000000000" pitchFamily="2" charset="0"/>
              </a:rPr>
            </a:br>
            <a:r>
              <a:rPr lang="sv-SE" sz="2000" dirty="0">
                <a:solidFill>
                  <a:schemeClr val="bg1"/>
                </a:solidFill>
                <a:ea typeface="Roboto Light" panose="02000000000000000000" pitchFamily="2" charset="0"/>
              </a:rPr>
              <a:t>lösningar.</a:t>
            </a:r>
          </a:p>
        </p:txBody>
      </p:sp>
      <p:sp>
        <p:nvSpPr>
          <p:cNvPr id="10" name="Rubrik 2">
            <a:extLst>
              <a:ext uri="{FF2B5EF4-FFF2-40B4-BE49-F238E27FC236}">
                <a16:creationId xmlns:a16="http://schemas.microsoft.com/office/drawing/2014/main" id="{05DF5CAC-0267-92C1-DB28-459F2951A0E9}"/>
              </a:ext>
            </a:extLst>
          </p:cNvPr>
          <p:cNvSpPr txBox="1">
            <a:spLocks/>
          </p:cNvSpPr>
          <p:nvPr/>
        </p:nvSpPr>
        <p:spPr>
          <a:xfrm>
            <a:off x="1602365" y="1683687"/>
            <a:ext cx="6896176" cy="3767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600" dirty="0">
                <a:solidFill>
                  <a:schemeClr val="bg1"/>
                </a:solidFill>
                <a:ea typeface="Roboto Light" panose="02000000000000000000" pitchFamily="2" charset="0"/>
              </a:rPr>
              <a:t>H22 och H22 City Expo </a:t>
            </a:r>
          </a:p>
          <a:p>
            <a:r>
              <a:rPr lang="sv-SE" sz="3600" dirty="0">
                <a:solidFill>
                  <a:schemeClr val="bg1"/>
                </a:solidFill>
                <a:ea typeface="Roboto Light" panose="02000000000000000000" pitchFamily="2" charset="0"/>
              </a:rPr>
              <a:t>- en historisk </a:t>
            </a:r>
            <a:r>
              <a:rPr lang="sv-SE" sz="3600" b="1" dirty="0">
                <a:solidFill>
                  <a:schemeClr val="bg1"/>
                </a:solidFill>
                <a:ea typeface="Roboto" panose="02000000000000000000" pitchFamily="2" charset="0"/>
              </a:rPr>
              <a:t>investering</a:t>
            </a:r>
          </a:p>
        </p:txBody>
      </p:sp>
      <p:sp>
        <p:nvSpPr>
          <p:cNvPr id="12" name="Platshållare för innehåll 5">
            <a:extLst>
              <a:ext uri="{FF2B5EF4-FFF2-40B4-BE49-F238E27FC236}">
                <a16:creationId xmlns:a16="http://schemas.microsoft.com/office/drawing/2014/main" id="{EB156A59-3BF6-E325-C298-9D10AFEDF9BB}"/>
              </a:ext>
            </a:extLst>
          </p:cNvPr>
          <p:cNvSpPr txBox="1">
            <a:spLocks/>
          </p:cNvSpPr>
          <p:nvPr/>
        </p:nvSpPr>
        <p:spPr>
          <a:xfrm>
            <a:off x="564570" y="251143"/>
            <a:ext cx="1155932" cy="45540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938" indent="-7938"/>
            <a:r>
              <a:rPr lang="sv-SE" sz="600" dirty="0">
                <a:solidFill>
                  <a:schemeClr val="bg1"/>
                </a:solidFill>
                <a:latin typeface="Roboto Light" panose="02000000000000000000" pitchFamily="2" charset="0"/>
                <a:ea typeface="Roboto Light" panose="02000000000000000000" pitchFamily="2" charset="0"/>
              </a:rPr>
              <a:t>H22</a:t>
            </a:r>
          </a:p>
        </p:txBody>
      </p:sp>
      <p:cxnSp>
        <p:nvCxnSpPr>
          <p:cNvPr id="13" name="Rak 12">
            <a:extLst>
              <a:ext uri="{FF2B5EF4-FFF2-40B4-BE49-F238E27FC236}">
                <a16:creationId xmlns:a16="http://schemas.microsoft.com/office/drawing/2014/main" id="{28A86D96-117E-0883-DAB0-8C67B63FE558}"/>
              </a:ext>
            </a:extLst>
          </p:cNvPr>
          <p:cNvCxnSpPr>
            <a:cxnSpLocks/>
          </p:cNvCxnSpPr>
          <p:nvPr/>
        </p:nvCxnSpPr>
        <p:spPr>
          <a:xfrm>
            <a:off x="648279" y="565824"/>
            <a:ext cx="1091983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Platshållare för innehåll 5">
            <a:extLst>
              <a:ext uri="{FF2B5EF4-FFF2-40B4-BE49-F238E27FC236}">
                <a16:creationId xmlns:a16="http://schemas.microsoft.com/office/drawing/2014/main" id="{59F8D541-7DBA-EBF3-9268-D6B7F13B6352}"/>
              </a:ext>
            </a:extLst>
          </p:cNvPr>
          <p:cNvSpPr txBox="1">
            <a:spLocks/>
          </p:cNvSpPr>
          <p:nvPr/>
        </p:nvSpPr>
        <p:spPr>
          <a:xfrm>
            <a:off x="1602365" y="251143"/>
            <a:ext cx="1155932" cy="45540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600" b="1" dirty="0">
                <a:solidFill>
                  <a:schemeClr val="bg1"/>
                </a:solidFill>
                <a:latin typeface="Roboto" panose="02000000000000000000" pitchFamily="2" charset="0"/>
                <a:ea typeface="Roboto" panose="02000000000000000000" pitchFamily="2" charset="0"/>
              </a:rPr>
              <a:t>BAKGRUND</a:t>
            </a:r>
          </a:p>
        </p:txBody>
      </p:sp>
      <p:pic>
        <p:nvPicPr>
          <p:cNvPr id="15" name="Bildobjekt 14">
            <a:extLst>
              <a:ext uri="{FF2B5EF4-FFF2-40B4-BE49-F238E27FC236}">
                <a16:creationId xmlns:a16="http://schemas.microsoft.com/office/drawing/2014/main" id="{5B185910-D919-48A5-043F-47F1871AF6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0227" y="5720217"/>
            <a:ext cx="1459533" cy="858549"/>
          </a:xfrm>
          <a:prstGeom prst="rect">
            <a:avLst/>
          </a:prstGeom>
        </p:spPr>
      </p:pic>
      <p:sp>
        <p:nvSpPr>
          <p:cNvPr id="16" name="Rektangel 15">
            <a:extLst>
              <a:ext uri="{FF2B5EF4-FFF2-40B4-BE49-F238E27FC236}">
                <a16:creationId xmlns:a16="http://schemas.microsoft.com/office/drawing/2014/main" id="{8A4BF4FD-D4A1-9824-7CEE-06D1924D04FC}"/>
              </a:ext>
            </a:extLst>
          </p:cNvPr>
          <p:cNvSpPr/>
          <p:nvPr/>
        </p:nvSpPr>
        <p:spPr>
          <a:xfrm>
            <a:off x="1706123" y="2843255"/>
            <a:ext cx="567178" cy="6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9913115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C197DA-00A8-1A48-3BFA-9589D5F52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964" y="4453829"/>
            <a:ext cx="1194720" cy="769821"/>
          </a:xfrm>
          <a:prstGeom prst="rect">
            <a:avLst/>
          </a:prstGeom>
        </p:spPr>
      </p:pic>
      <p:cxnSp>
        <p:nvCxnSpPr>
          <p:cNvPr id="5" name="Rak 8">
            <a:extLst>
              <a:ext uri="{FF2B5EF4-FFF2-40B4-BE49-F238E27FC236}">
                <a16:creationId xmlns:a16="http://schemas.microsoft.com/office/drawing/2014/main" id="{A513F29C-D684-D653-B880-FFD608BB2E44}"/>
              </a:ext>
            </a:extLst>
          </p:cNvPr>
          <p:cNvCxnSpPr>
            <a:cxnSpLocks/>
          </p:cNvCxnSpPr>
          <p:nvPr/>
        </p:nvCxnSpPr>
        <p:spPr>
          <a:xfrm>
            <a:off x="2448971" y="3031066"/>
            <a:ext cx="0" cy="2968709"/>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 name="Rak 14">
            <a:extLst>
              <a:ext uri="{FF2B5EF4-FFF2-40B4-BE49-F238E27FC236}">
                <a16:creationId xmlns:a16="http://schemas.microsoft.com/office/drawing/2014/main" id="{270F3510-3B04-59F3-480D-43653E5251CF}"/>
              </a:ext>
            </a:extLst>
          </p:cNvPr>
          <p:cNvCxnSpPr>
            <a:cxnSpLocks/>
          </p:cNvCxnSpPr>
          <p:nvPr/>
        </p:nvCxnSpPr>
        <p:spPr>
          <a:xfrm>
            <a:off x="201613" y="3031066"/>
            <a:ext cx="88698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C0B03718-4D8D-BDB5-C1F0-A1B3E53F09D8}"/>
              </a:ext>
            </a:extLst>
          </p:cNvPr>
          <p:cNvSpPr txBox="1"/>
          <p:nvPr/>
        </p:nvSpPr>
        <p:spPr>
          <a:xfrm>
            <a:off x="7391502" y="1554788"/>
            <a:ext cx="1739454" cy="981294"/>
          </a:xfrm>
          <a:prstGeom prst="rect">
            <a:avLst/>
          </a:prstGeom>
          <a:noFill/>
        </p:spPr>
        <p:txBody>
          <a:bodyPr wrap="square">
            <a:spAutoFit/>
          </a:bodyPr>
          <a:lstStyle/>
          <a:p>
            <a:pPr>
              <a:lnSpc>
                <a:spcPct val="80000"/>
              </a:lnSpc>
              <a:tabLst>
                <a:tab pos="130175" algn="l"/>
              </a:tabLst>
            </a:pPr>
            <a:r>
              <a:rPr lang="sv-SE" sz="3200" b="1" dirty="0">
                <a:solidFill>
                  <a:schemeClr val="bg1"/>
                </a:solidFill>
                <a:latin typeface="Roboto" panose="02000000000000000000" pitchFamily="2" charset="0"/>
                <a:ea typeface="Roboto" panose="02000000000000000000" pitchFamily="2" charset="0"/>
              </a:rPr>
              <a:t>150 </a:t>
            </a:r>
          </a:p>
          <a:p>
            <a:pPr>
              <a:lnSpc>
                <a:spcPct val="80000"/>
              </a:lnSpc>
              <a:tabLst>
                <a:tab pos="130175" algn="l"/>
              </a:tabLst>
            </a:pPr>
            <a:r>
              <a:rPr lang="sv-SE" sz="2000" b="1" dirty="0">
                <a:solidFill>
                  <a:schemeClr val="bg1"/>
                </a:solidFill>
                <a:latin typeface="Roboto" panose="02000000000000000000" pitchFamily="2" charset="0"/>
                <a:ea typeface="Roboto" panose="02000000000000000000" pitchFamily="2" charset="0"/>
              </a:rPr>
              <a:t>ARTISTER/</a:t>
            </a:r>
          </a:p>
          <a:p>
            <a:pPr>
              <a:lnSpc>
                <a:spcPct val="80000"/>
              </a:lnSpc>
              <a:tabLst>
                <a:tab pos="130175" algn="l"/>
              </a:tabLst>
            </a:pPr>
            <a:r>
              <a:rPr lang="sv-SE" sz="2000" b="1" dirty="0">
                <a:solidFill>
                  <a:schemeClr val="bg1"/>
                </a:solidFill>
                <a:latin typeface="Roboto" panose="02000000000000000000" pitchFamily="2" charset="0"/>
                <a:ea typeface="Roboto" panose="02000000000000000000" pitchFamily="2" charset="0"/>
              </a:rPr>
              <a:t>BAND</a:t>
            </a:r>
          </a:p>
        </p:txBody>
      </p:sp>
      <p:cxnSp>
        <p:nvCxnSpPr>
          <p:cNvPr id="8" name="Rak 23">
            <a:extLst>
              <a:ext uri="{FF2B5EF4-FFF2-40B4-BE49-F238E27FC236}">
                <a16:creationId xmlns:a16="http://schemas.microsoft.com/office/drawing/2014/main" id="{A9ACF420-B797-9AFB-CC8F-F63EF99B260F}"/>
              </a:ext>
            </a:extLst>
          </p:cNvPr>
          <p:cNvCxnSpPr>
            <a:cxnSpLocks/>
          </p:cNvCxnSpPr>
          <p:nvPr/>
        </p:nvCxnSpPr>
        <p:spPr>
          <a:xfrm>
            <a:off x="4376314" y="1076663"/>
            <a:ext cx="0" cy="4932362"/>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9" name="textruta 8">
            <a:extLst>
              <a:ext uri="{FF2B5EF4-FFF2-40B4-BE49-F238E27FC236}">
                <a16:creationId xmlns:a16="http://schemas.microsoft.com/office/drawing/2014/main" id="{8668004A-159C-283E-2E7A-B54644C1E5FF}"/>
              </a:ext>
            </a:extLst>
          </p:cNvPr>
          <p:cNvSpPr txBox="1"/>
          <p:nvPr/>
        </p:nvSpPr>
        <p:spPr>
          <a:xfrm>
            <a:off x="2489312" y="4877229"/>
            <a:ext cx="1849259" cy="987899"/>
          </a:xfrm>
          <a:prstGeom prst="rect">
            <a:avLst/>
          </a:prstGeom>
          <a:noFill/>
        </p:spPr>
        <p:txBody>
          <a:bodyPr wrap="square">
            <a:spAutoFit/>
          </a:bodyPr>
          <a:lstStyle/>
          <a:p>
            <a:pPr algn="ctr">
              <a:lnSpc>
                <a:spcPct val="80000"/>
              </a:lnSpc>
              <a:tabLst>
                <a:tab pos="130175" algn="l"/>
              </a:tabLst>
            </a:pPr>
            <a:r>
              <a:rPr lang="sv-SE" sz="7200" b="1" spc="-150" dirty="0">
                <a:solidFill>
                  <a:schemeClr val="bg1"/>
                </a:solidFill>
                <a:latin typeface="Roboto" panose="02000000000000000000" pitchFamily="2" charset="0"/>
                <a:ea typeface="Roboto" panose="02000000000000000000" pitchFamily="2" charset="0"/>
              </a:rPr>
              <a:t>100</a:t>
            </a:r>
            <a:endParaRPr lang="sv-SE" sz="2000" b="1" spc="-150" dirty="0">
              <a:solidFill>
                <a:schemeClr val="bg1"/>
              </a:solidFill>
              <a:latin typeface="Roboto" panose="02000000000000000000" pitchFamily="2" charset="0"/>
              <a:ea typeface="Roboto" panose="02000000000000000000" pitchFamily="2" charset="0"/>
            </a:endParaRPr>
          </a:p>
        </p:txBody>
      </p:sp>
      <p:sp>
        <p:nvSpPr>
          <p:cNvPr id="10" name="textruta 9">
            <a:extLst>
              <a:ext uri="{FF2B5EF4-FFF2-40B4-BE49-F238E27FC236}">
                <a16:creationId xmlns:a16="http://schemas.microsoft.com/office/drawing/2014/main" id="{43EFE69B-285A-D7B2-F3FC-17D4C739A7C3}"/>
              </a:ext>
            </a:extLst>
          </p:cNvPr>
          <p:cNvSpPr txBox="1"/>
          <p:nvPr/>
        </p:nvSpPr>
        <p:spPr>
          <a:xfrm>
            <a:off x="47757" y="1162940"/>
            <a:ext cx="4385985" cy="995081"/>
          </a:xfrm>
          <a:prstGeom prst="rect">
            <a:avLst/>
          </a:prstGeom>
          <a:noFill/>
        </p:spPr>
        <p:txBody>
          <a:bodyPr wrap="square" rtlCol="0">
            <a:spAutoFit/>
          </a:bodyPr>
          <a:lstStyle/>
          <a:p>
            <a:pPr>
              <a:lnSpc>
                <a:spcPct val="70000"/>
              </a:lnSpc>
              <a:tabLst>
                <a:tab pos="130175" algn="l"/>
              </a:tabLst>
            </a:pPr>
            <a:r>
              <a:rPr lang="sv-SE" sz="8000" b="1" spc="-300" dirty="0">
                <a:solidFill>
                  <a:schemeClr val="bg1"/>
                </a:solidFill>
                <a:latin typeface="Roboto" panose="02000000000000000000" pitchFamily="2" charset="0"/>
                <a:ea typeface="Roboto" panose="02000000000000000000" pitchFamily="2" charset="0"/>
              </a:rPr>
              <a:t>1</a:t>
            </a:r>
            <a:r>
              <a:rPr lang="sv-SE" sz="2000" b="1" spc="-300" dirty="0">
                <a:solidFill>
                  <a:schemeClr val="bg1"/>
                </a:solidFill>
                <a:latin typeface="Roboto" panose="02000000000000000000" pitchFamily="2" charset="0"/>
                <a:ea typeface="Roboto" panose="02000000000000000000" pitchFamily="2" charset="0"/>
              </a:rPr>
              <a:t> </a:t>
            </a:r>
            <a:r>
              <a:rPr lang="sv-SE" sz="8000" b="1" spc="-300" dirty="0">
                <a:solidFill>
                  <a:schemeClr val="bg1"/>
                </a:solidFill>
                <a:latin typeface="Roboto" panose="02000000000000000000" pitchFamily="2" charset="0"/>
                <a:ea typeface="Roboto" panose="02000000000000000000" pitchFamily="2" charset="0"/>
              </a:rPr>
              <a:t>000</a:t>
            </a:r>
            <a:r>
              <a:rPr lang="sv-SE" sz="5400" b="1" spc="-300" dirty="0">
                <a:solidFill>
                  <a:schemeClr val="bg1"/>
                </a:solidFill>
                <a:latin typeface="Roboto" panose="02000000000000000000" pitchFamily="2" charset="0"/>
                <a:ea typeface="Roboto" panose="02000000000000000000" pitchFamily="2" charset="0"/>
              </a:rPr>
              <a:t> </a:t>
            </a:r>
            <a:r>
              <a:rPr lang="sv-SE" sz="8000" b="1" spc="-300" dirty="0">
                <a:solidFill>
                  <a:schemeClr val="bg1"/>
                </a:solidFill>
                <a:latin typeface="Roboto" panose="02000000000000000000" pitchFamily="2" charset="0"/>
                <a:ea typeface="Roboto" panose="02000000000000000000" pitchFamily="2" charset="0"/>
              </a:rPr>
              <a:t>000</a:t>
            </a:r>
          </a:p>
        </p:txBody>
      </p:sp>
      <p:sp>
        <p:nvSpPr>
          <p:cNvPr id="11" name="textruta 10">
            <a:extLst>
              <a:ext uri="{FF2B5EF4-FFF2-40B4-BE49-F238E27FC236}">
                <a16:creationId xmlns:a16="http://schemas.microsoft.com/office/drawing/2014/main" id="{C8F1CFB1-2820-DC6B-1F53-5CFBF9AEBAAC}"/>
              </a:ext>
            </a:extLst>
          </p:cNvPr>
          <p:cNvSpPr txBox="1"/>
          <p:nvPr/>
        </p:nvSpPr>
        <p:spPr>
          <a:xfrm>
            <a:off x="1169854" y="2150971"/>
            <a:ext cx="3048032" cy="904863"/>
          </a:xfrm>
          <a:prstGeom prst="rect">
            <a:avLst/>
          </a:prstGeom>
          <a:noFill/>
        </p:spPr>
        <p:txBody>
          <a:bodyPr wrap="square" rtlCol="0">
            <a:spAutoFit/>
          </a:bodyPr>
          <a:lstStyle/>
          <a:p>
            <a:pPr>
              <a:lnSpc>
                <a:spcPct val="70000"/>
              </a:lnSpc>
              <a:tabLst>
                <a:tab pos="130175" algn="l"/>
              </a:tabLst>
            </a:pPr>
            <a:r>
              <a:rPr lang="sv-SE" sz="7200" dirty="0">
                <a:solidFill>
                  <a:schemeClr val="bg1"/>
                </a:solidFill>
                <a:latin typeface="Roboto Light" panose="02000000000000000000" pitchFamily="2" charset="0"/>
                <a:ea typeface="Roboto Light" panose="02000000000000000000" pitchFamily="2" charset="0"/>
              </a:rPr>
              <a:t>BESÖK</a:t>
            </a:r>
          </a:p>
        </p:txBody>
      </p:sp>
      <p:pic>
        <p:nvPicPr>
          <p:cNvPr id="12" name="Bildobjekt 11">
            <a:extLst>
              <a:ext uri="{FF2B5EF4-FFF2-40B4-BE49-F238E27FC236}">
                <a16:creationId xmlns:a16="http://schemas.microsoft.com/office/drawing/2014/main" id="{3503A1DC-7F9F-E895-ADF5-D2E99DB82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64" y="1985526"/>
            <a:ext cx="725594" cy="823913"/>
          </a:xfrm>
          <a:prstGeom prst="rect">
            <a:avLst/>
          </a:prstGeom>
        </p:spPr>
      </p:pic>
      <p:sp>
        <p:nvSpPr>
          <p:cNvPr id="13" name="textruta 12">
            <a:extLst>
              <a:ext uri="{FF2B5EF4-FFF2-40B4-BE49-F238E27FC236}">
                <a16:creationId xmlns:a16="http://schemas.microsoft.com/office/drawing/2014/main" id="{53B4D48E-37E5-C6F5-58D2-07F80871EBB8}"/>
              </a:ext>
            </a:extLst>
          </p:cNvPr>
          <p:cNvSpPr txBox="1"/>
          <p:nvPr/>
        </p:nvSpPr>
        <p:spPr>
          <a:xfrm>
            <a:off x="206476" y="4376506"/>
            <a:ext cx="2185991" cy="535531"/>
          </a:xfrm>
          <a:prstGeom prst="rect">
            <a:avLst/>
          </a:prstGeom>
          <a:noFill/>
        </p:spPr>
        <p:txBody>
          <a:bodyPr wrap="square">
            <a:spAutoFit/>
          </a:bodyPr>
          <a:lstStyle/>
          <a:p>
            <a:pPr algn="ctr">
              <a:lnSpc>
                <a:spcPct val="90000"/>
              </a:lnSpc>
              <a:tabLst>
                <a:tab pos="130175" algn="l"/>
              </a:tabLst>
            </a:pPr>
            <a:r>
              <a:rPr lang="sv-SE" sz="1700" dirty="0">
                <a:solidFill>
                  <a:schemeClr val="bg1"/>
                </a:solidFill>
                <a:latin typeface="Roboto Light" panose="02000000000000000000" pitchFamily="2" charset="0"/>
                <a:ea typeface="Roboto Light" panose="02000000000000000000" pitchFamily="2" charset="0"/>
              </a:rPr>
              <a:t>SVENSKT PR-VÄRDE</a:t>
            </a:r>
          </a:p>
          <a:p>
            <a:pPr algn="ctr">
              <a:lnSpc>
                <a:spcPct val="90000"/>
              </a:lnSpc>
              <a:tabLst>
                <a:tab pos="130175" algn="l"/>
              </a:tabLst>
            </a:pPr>
            <a:r>
              <a:rPr lang="sv-SE" sz="1520" b="1" dirty="0">
                <a:solidFill>
                  <a:schemeClr val="bg1"/>
                </a:solidFill>
                <a:latin typeface="Roboto" panose="02000000000000000000" pitchFamily="2" charset="0"/>
                <a:ea typeface="Roboto" panose="02000000000000000000" pitchFamily="2" charset="0"/>
              </a:rPr>
              <a:t>40 MILJONERKRONOR</a:t>
            </a:r>
          </a:p>
        </p:txBody>
      </p:sp>
      <p:sp>
        <p:nvSpPr>
          <p:cNvPr id="14" name="textruta 13">
            <a:extLst>
              <a:ext uri="{FF2B5EF4-FFF2-40B4-BE49-F238E27FC236}">
                <a16:creationId xmlns:a16="http://schemas.microsoft.com/office/drawing/2014/main" id="{664FD6FD-5FC8-67DC-1FA2-BBAECE03B0FA}"/>
              </a:ext>
            </a:extLst>
          </p:cNvPr>
          <p:cNvSpPr txBox="1"/>
          <p:nvPr/>
        </p:nvSpPr>
        <p:spPr>
          <a:xfrm>
            <a:off x="9109082" y="4795819"/>
            <a:ext cx="2001831" cy="1171603"/>
          </a:xfrm>
          <a:prstGeom prst="rect">
            <a:avLst/>
          </a:prstGeom>
          <a:noFill/>
        </p:spPr>
        <p:txBody>
          <a:bodyPr wrap="square" rtlCol="0">
            <a:spAutoFit/>
          </a:bodyPr>
          <a:lstStyle/>
          <a:p>
            <a:pPr algn="ctr">
              <a:tabLst>
                <a:tab pos="130175" algn="l"/>
              </a:tabLst>
            </a:pPr>
            <a:r>
              <a:rPr lang="sv-SE" sz="2000" b="1" dirty="0">
                <a:solidFill>
                  <a:schemeClr val="bg1"/>
                </a:solidFill>
                <a:latin typeface="Roboto" panose="02000000000000000000" pitchFamily="2" charset="0"/>
                <a:ea typeface="Roboto" panose="02000000000000000000" pitchFamily="2" charset="0"/>
              </a:rPr>
              <a:t>BESÖKANDE</a:t>
            </a:r>
            <a:r>
              <a:rPr lang="sv-SE" sz="2000" b="1" spc="-150" dirty="0">
                <a:solidFill>
                  <a:schemeClr val="bg1"/>
                </a:solidFill>
                <a:latin typeface="Roboto" panose="02000000000000000000" pitchFamily="2" charset="0"/>
                <a:ea typeface="Roboto" panose="02000000000000000000" pitchFamily="2" charset="0"/>
              </a:rPr>
              <a:t> </a:t>
            </a:r>
          </a:p>
          <a:p>
            <a:pPr algn="ctr">
              <a:tabLst>
                <a:tab pos="130175" algn="l"/>
              </a:tabLst>
            </a:pPr>
            <a:r>
              <a:rPr lang="sv-SE" sz="2000" b="1" spc="-150" dirty="0">
                <a:solidFill>
                  <a:schemeClr val="bg1"/>
                </a:solidFill>
                <a:latin typeface="Roboto" panose="02000000000000000000" pitchFamily="2" charset="0"/>
                <a:ea typeface="Roboto" panose="02000000000000000000" pitchFamily="2" charset="0"/>
              </a:rPr>
              <a:t>KOMMUNER</a:t>
            </a:r>
          </a:p>
          <a:p>
            <a:pPr algn="ctr">
              <a:lnSpc>
                <a:spcPct val="70000"/>
              </a:lnSpc>
              <a:tabLst>
                <a:tab pos="130175" algn="l"/>
              </a:tabLst>
            </a:pPr>
            <a:endParaRPr lang="sv-SE" sz="2000" b="1" dirty="0">
              <a:solidFill>
                <a:schemeClr val="bg1"/>
              </a:solidFill>
              <a:latin typeface="Roboto" panose="02000000000000000000" pitchFamily="2" charset="0"/>
              <a:ea typeface="Roboto" panose="02000000000000000000" pitchFamily="2" charset="0"/>
            </a:endParaRPr>
          </a:p>
          <a:p>
            <a:pPr algn="ctr">
              <a:lnSpc>
                <a:spcPct val="70000"/>
              </a:lnSpc>
              <a:tabLst>
                <a:tab pos="130175" algn="l"/>
              </a:tabLst>
            </a:pPr>
            <a:endParaRPr lang="sv-SE" sz="2200" b="1" dirty="0">
              <a:solidFill>
                <a:schemeClr val="bg1"/>
              </a:solidFill>
              <a:latin typeface="Roboto" panose="02000000000000000000" pitchFamily="2" charset="0"/>
              <a:ea typeface="Roboto" panose="02000000000000000000" pitchFamily="2" charset="0"/>
            </a:endParaRPr>
          </a:p>
        </p:txBody>
      </p:sp>
      <p:pic>
        <p:nvPicPr>
          <p:cNvPr id="15" name="Bildobjekt 14">
            <a:extLst>
              <a:ext uri="{FF2B5EF4-FFF2-40B4-BE49-F238E27FC236}">
                <a16:creationId xmlns:a16="http://schemas.microsoft.com/office/drawing/2014/main" id="{320E58BA-3DE3-2CF9-D0DB-D94129EB6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770" y="3357824"/>
            <a:ext cx="1436663" cy="1237439"/>
          </a:xfrm>
          <a:prstGeom prst="rect">
            <a:avLst/>
          </a:prstGeom>
        </p:spPr>
      </p:pic>
      <p:sp>
        <p:nvSpPr>
          <p:cNvPr id="16" name="textruta 15">
            <a:extLst>
              <a:ext uri="{FF2B5EF4-FFF2-40B4-BE49-F238E27FC236}">
                <a16:creationId xmlns:a16="http://schemas.microsoft.com/office/drawing/2014/main" id="{80477F68-9FEA-A224-FCC8-BE58F5B806D1}"/>
              </a:ext>
            </a:extLst>
          </p:cNvPr>
          <p:cNvSpPr txBox="1"/>
          <p:nvPr/>
        </p:nvSpPr>
        <p:spPr>
          <a:xfrm>
            <a:off x="4376313" y="2608900"/>
            <a:ext cx="1800679" cy="353558"/>
          </a:xfrm>
          <a:prstGeom prst="rect">
            <a:avLst/>
          </a:prstGeom>
          <a:noFill/>
        </p:spPr>
        <p:txBody>
          <a:bodyPr wrap="square">
            <a:spAutoFit/>
          </a:bodyPr>
          <a:lstStyle/>
          <a:p>
            <a:pPr algn="ctr">
              <a:lnSpc>
                <a:spcPct val="80000"/>
              </a:lnSpc>
              <a:tabLst>
                <a:tab pos="130175" algn="l"/>
              </a:tabLst>
            </a:pPr>
            <a:r>
              <a:rPr lang="sv-SE" sz="2100" b="1" dirty="0">
                <a:solidFill>
                  <a:schemeClr val="bg1"/>
                </a:solidFill>
                <a:latin typeface="Roboto" panose="02000000000000000000" pitchFamily="2" charset="0"/>
                <a:ea typeface="Roboto" panose="02000000000000000000" pitchFamily="2" charset="0"/>
              </a:rPr>
              <a:t>51 LÄNDER</a:t>
            </a:r>
          </a:p>
        </p:txBody>
      </p:sp>
      <p:cxnSp>
        <p:nvCxnSpPr>
          <p:cNvPr id="17" name="Rak 44">
            <a:extLst>
              <a:ext uri="{FF2B5EF4-FFF2-40B4-BE49-F238E27FC236}">
                <a16:creationId xmlns:a16="http://schemas.microsoft.com/office/drawing/2014/main" id="{5867171E-A8DC-D4CB-3F82-ACFCC38D0EBE}"/>
              </a:ext>
            </a:extLst>
          </p:cNvPr>
          <p:cNvCxnSpPr>
            <a:cxnSpLocks/>
          </p:cNvCxnSpPr>
          <p:nvPr/>
        </p:nvCxnSpPr>
        <p:spPr>
          <a:xfrm>
            <a:off x="6177691" y="1066503"/>
            <a:ext cx="0" cy="196778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8" name="Bildobjekt 17">
            <a:extLst>
              <a:ext uri="{FF2B5EF4-FFF2-40B4-BE49-F238E27FC236}">
                <a16:creationId xmlns:a16="http://schemas.microsoft.com/office/drawing/2014/main" id="{9184E1DC-FFBF-1443-F8E7-306C910D2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8069" y="426580"/>
            <a:ext cx="1334025" cy="3564515"/>
          </a:xfrm>
          <a:prstGeom prst="rect">
            <a:avLst/>
          </a:prstGeom>
        </p:spPr>
      </p:pic>
      <p:cxnSp>
        <p:nvCxnSpPr>
          <p:cNvPr id="19" name="Rak 49">
            <a:extLst>
              <a:ext uri="{FF2B5EF4-FFF2-40B4-BE49-F238E27FC236}">
                <a16:creationId xmlns:a16="http://schemas.microsoft.com/office/drawing/2014/main" id="{BEBA9409-2796-524C-81E5-2E7BC544F474}"/>
              </a:ext>
            </a:extLst>
          </p:cNvPr>
          <p:cNvCxnSpPr>
            <a:cxnSpLocks/>
          </p:cNvCxnSpPr>
          <p:nvPr/>
        </p:nvCxnSpPr>
        <p:spPr>
          <a:xfrm>
            <a:off x="9071422" y="1086849"/>
            <a:ext cx="0" cy="4932362"/>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20" name="textruta 19">
            <a:extLst>
              <a:ext uri="{FF2B5EF4-FFF2-40B4-BE49-F238E27FC236}">
                <a16:creationId xmlns:a16="http://schemas.microsoft.com/office/drawing/2014/main" id="{62417295-8588-7ACF-47C7-AEBAF44754F6}"/>
              </a:ext>
            </a:extLst>
          </p:cNvPr>
          <p:cNvSpPr txBox="1"/>
          <p:nvPr/>
        </p:nvSpPr>
        <p:spPr>
          <a:xfrm>
            <a:off x="9010462" y="3990780"/>
            <a:ext cx="2039490" cy="1015663"/>
          </a:xfrm>
          <a:prstGeom prst="rect">
            <a:avLst/>
          </a:prstGeom>
          <a:noFill/>
        </p:spPr>
        <p:txBody>
          <a:bodyPr wrap="square" rtlCol="0">
            <a:spAutoFit/>
          </a:bodyPr>
          <a:lstStyle/>
          <a:p>
            <a:pPr algn="ctr">
              <a:tabLst>
                <a:tab pos="130175" algn="l"/>
              </a:tabLst>
            </a:pPr>
            <a:r>
              <a:rPr lang="sv-SE" sz="6000" b="1" spc="-300" dirty="0">
                <a:solidFill>
                  <a:schemeClr val="bg1"/>
                </a:solidFill>
                <a:latin typeface="Roboto" panose="02000000000000000000" pitchFamily="2" charset="0"/>
                <a:ea typeface="Roboto" panose="02000000000000000000" pitchFamily="2" charset="0"/>
              </a:rPr>
              <a:t>150</a:t>
            </a:r>
            <a:endParaRPr lang="sv-SE" sz="2200" b="1" dirty="0">
              <a:solidFill>
                <a:schemeClr val="bg1"/>
              </a:solidFill>
              <a:latin typeface="Roboto" panose="02000000000000000000" pitchFamily="2" charset="0"/>
              <a:ea typeface="Roboto" panose="02000000000000000000" pitchFamily="2" charset="0"/>
            </a:endParaRPr>
          </a:p>
        </p:txBody>
      </p:sp>
      <p:sp>
        <p:nvSpPr>
          <p:cNvPr id="21" name="textruta 20">
            <a:extLst>
              <a:ext uri="{FF2B5EF4-FFF2-40B4-BE49-F238E27FC236}">
                <a16:creationId xmlns:a16="http://schemas.microsoft.com/office/drawing/2014/main" id="{131A6E92-4927-DB31-D33F-A656D5D69596}"/>
              </a:ext>
            </a:extLst>
          </p:cNvPr>
          <p:cNvSpPr txBox="1"/>
          <p:nvPr/>
        </p:nvSpPr>
        <p:spPr>
          <a:xfrm>
            <a:off x="2519792" y="5694568"/>
            <a:ext cx="1849259" cy="341119"/>
          </a:xfrm>
          <a:prstGeom prst="rect">
            <a:avLst/>
          </a:prstGeom>
          <a:noFill/>
        </p:spPr>
        <p:txBody>
          <a:bodyPr wrap="square">
            <a:spAutoFit/>
          </a:bodyPr>
          <a:lstStyle/>
          <a:p>
            <a:pPr algn="ctr">
              <a:lnSpc>
                <a:spcPct val="80000"/>
              </a:lnSpc>
              <a:tabLst>
                <a:tab pos="130175" algn="l"/>
              </a:tabLst>
            </a:pPr>
            <a:r>
              <a:rPr lang="sv-SE" sz="2000" b="1" dirty="0">
                <a:solidFill>
                  <a:schemeClr val="bg1"/>
                </a:solidFill>
                <a:latin typeface="Roboto" panose="02000000000000000000" pitchFamily="2" charset="0"/>
                <a:ea typeface="Roboto" panose="02000000000000000000" pitchFamily="2" charset="0"/>
              </a:rPr>
              <a:t>PARTNERS</a:t>
            </a:r>
          </a:p>
        </p:txBody>
      </p:sp>
      <p:sp>
        <p:nvSpPr>
          <p:cNvPr id="22" name="textruta 21">
            <a:extLst>
              <a:ext uri="{FF2B5EF4-FFF2-40B4-BE49-F238E27FC236}">
                <a16:creationId xmlns:a16="http://schemas.microsoft.com/office/drawing/2014/main" id="{016EAD5F-2354-88B8-42F9-12811FA4E17D}"/>
              </a:ext>
            </a:extLst>
          </p:cNvPr>
          <p:cNvSpPr txBox="1"/>
          <p:nvPr/>
        </p:nvSpPr>
        <p:spPr>
          <a:xfrm>
            <a:off x="7564231" y="4604821"/>
            <a:ext cx="1187454" cy="465512"/>
          </a:xfrm>
          <a:prstGeom prst="rect">
            <a:avLst/>
          </a:prstGeom>
          <a:noFill/>
        </p:spPr>
        <p:txBody>
          <a:bodyPr wrap="square">
            <a:spAutoFit/>
          </a:bodyPr>
          <a:lstStyle/>
          <a:p>
            <a:pPr algn="ctr">
              <a:lnSpc>
                <a:spcPct val="80000"/>
              </a:lnSpc>
              <a:tabLst>
                <a:tab pos="130175" algn="l"/>
              </a:tabLst>
            </a:pPr>
            <a:r>
              <a:rPr lang="sv-SE" sz="3000" b="1" dirty="0">
                <a:solidFill>
                  <a:srgbClr val="A61380"/>
                </a:solidFill>
                <a:latin typeface="Roboto" panose="02000000000000000000" pitchFamily="2" charset="0"/>
                <a:ea typeface="Roboto" panose="02000000000000000000" pitchFamily="2" charset="0"/>
              </a:rPr>
              <a:t>1000</a:t>
            </a:r>
            <a:endParaRPr lang="sv-SE" sz="3000" b="1" dirty="0">
              <a:solidFill>
                <a:schemeClr val="bg1"/>
              </a:solidFill>
              <a:latin typeface="Roboto" panose="02000000000000000000" pitchFamily="2" charset="0"/>
              <a:ea typeface="Roboto" panose="02000000000000000000" pitchFamily="2" charset="0"/>
            </a:endParaRPr>
          </a:p>
        </p:txBody>
      </p:sp>
      <p:pic>
        <p:nvPicPr>
          <p:cNvPr id="23" name="Bildobjekt 22">
            <a:extLst>
              <a:ext uri="{FF2B5EF4-FFF2-40B4-BE49-F238E27FC236}">
                <a16:creationId xmlns:a16="http://schemas.microsoft.com/office/drawing/2014/main" id="{0F182689-2B1C-3959-D482-71C64329F6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9967" y="1116045"/>
            <a:ext cx="1051535" cy="1757462"/>
          </a:xfrm>
          <a:prstGeom prst="rect">
            <a:avLst/>
          </a:prstGeom>
        </p:spPr>
      </p:pic>
      <p:sp>
        <p:nvSpPr>
          <p:cNvPr id="24" name="textruta 23">
            <a:extLst>
              <a:ext uri="{FF2B5EF4-FFF2-40B4-BE49-F238E27FC236}">
                <a16:creationId xmlns:a16="http://schemas.microsoft.com/office/drawing/2014/main" id="{EB291C1C-2404-25C1-9E4F-81D43DBCDB52}"/>
              </a:ext>
            </a:extLst>
          </p:cNvPr>
          <p:cNvSpPr txBox="1"/>
          <p:nvPr/>
        </p:nvSpPr>
        <p:spPr>
          <a:xfrm>
            <a:off x="178255" y="3146563"/>
            <a:ext cx="1739454" cy="857671"/>
          </a:xfrm>
          <a:prstGeom prst="rect">
            <a:avLst/>
          </a:prstGeom>
          <a:noFill/>
        </p:spPr>
        <p:txBody>
          <a:bodyPr wrap="square">
            <a:spAutoFit/>
          </a:bodyPr>
          <a:lstStyle/>
          <a:p>
            <a:pPr>
              <a:lnSpc>
                <a:spcPct val="80000"/>
              </a:lnSpc>
              <a:tabLst>
                <a:tab pos="130175" algn="l"/>
              </a:tabLst>
            </a:pPr>
            <a:r>
              <a:rPr lang="sv-SE" sz="4600" b="1" dirty="0">
                <a:solidFill>
                  <a:schemeClr val="bg1"/>
                </a:solidFill>
                <a:latin typeface="Roboto" panose="02000000000000000000" pitchFamily="2" charset="0"/>
                <a:ea typeface="Roboto" panose="02000000000000000000" pitchFamily="2" charset="0"/>
              </a:rPr>
              <a:t>900</a:t>
            </a:r>
            <a:r>
              <a:rPr lang="sv-SE" sz="3200" b="1" dirty="0">
                <a:solidFill>
                  <a:schemeClr val="bg1"/>
                </a:solidFill>
                <a:latin typeface="Roboto" panose="02000000000000000000" pitchFamily="2" charset="0"/>
                <a:ea typeface="Roboto" panose="02000000000000000000" pitchFamily="2" charset="0"/>
              </a:rPr>
              <a:t> </a:t>
            </a:r>
          </a:p>
          <a:p>
            <a:pPr>
              <a:lnSpc>
                <a:spcPct val="70000"/>
              </a:lnSpc>
              <a:tabLst>
                <a:tab pos="130175" algn="l"/>
              </a:tabLst>
            </a:pPr>
            <a:r>
              <a:rPr lang="sv-SE" sz="1650" b="1" dirty="0">
                <a:solidFill>
                  <a:schemeClr val="bg1"/>
                </a:solidFill>
                <a:latin typeface="Roboto" panose="02000000000000000000" pitchFamily="2" charset="0"/>
                <a:ea typeface="Roboto" panose="02000000000000000000" pitchFamily="2" charset="0"/>
              </a:rPr>
              <a:t>ARTIKLAR</a:t>
            </a:r>
          </a:p>
        </p:txBody>
      </p:sp>
      <p:pic>
        <p:nvPicPr>
          <p:cNvPr id="25" name="Bildobjekt 24">
            <a:extLst>
              <a:ext uri="{FF2B5EF4-FFF2-40B4-BE49-F238E27FC236}">
                <a16:creationId xmlns:a16="http://schemas.microsoft.com/office/drawing/2014/main" id="{222C7EBC-9245-229A-2A6C-E6DDF8383F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0371" y="3184037"/>
            <a:ext cx="780067" cy="703776"/>
          </a:xfrm>
          <a:prstGeom prst="rect">
            <a:avLst/>
          </a:prstGeom>
        </p:spPr>
      </p:pic>
      <p:pic>
        <p:nvPicPr>
          <p:cNvPr id="26" name="Bildobjekt 25">
            <a:extLst>
              <a:ext uri="{FF2B5EF4-FFF2-40B4-BE49-F238E27FC236}">
                <a16:creationId xmlns:a16="http://schemas.microsoft.com/office/drawing/2014/main" id="{103A3A26-74D3-A849-5964-C83978AEEC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9618" y="1082704"/>
            <a:ext cx="1144240" cy="1397754"/>
          </a:xfrm>
          <a:prstGeom prst="rect">
            <a:avLst/>
          </a:prstGeom>
        </p:spPr>
      </p:pic>
      <p:cxnSp>
        <p:nvCxnSpPr>
          <p:cNvPr id="27" name="Rak 27">
            <a:extLst>
              <a:ext uri="{FF2B5EF4-FFF2-40B4-BE49-F238E27FC236}">
                <a16:creationId xmlns:a16="http://schemas.microsoft.com/office/drawing/2014/main" id="{2DA49754-E4A5-3263-8BBF-58B8ECD7A454}"/>
              </a:ext>
            </a:extLst>
          </p:cNvPr>
          <p:cNvCxnSpPr>
            <a:cxnSpLocks/>
          </p:cNvCxnSpPr>
          <p:nvPr/>
        </p:nvCxnSpPr>
        <p:spPr>
          <a:xfrm>
            <a:off x="4369051" y="4262079"/>
            <a:ext cx="47023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D5CE60DE-A25A-7DD9-CB16-74CC3248B625}"/>
              </a:ext>
            </a:extLst>
          </p:cNvPr>
          <p:cNvSpPr txBox="1"/>
          <p:nvPr/>
        </p:nvSpPr>
        <p:spPr>
          <a:xfrm>
            <a:off x="179770" y="5043822"/>
            <a:ext cx="2276459" cy="992579"/>
          </a:xfrm>
          <a:prstGeom prst="rect">
            <a:avLst/>
          </a:prstGeom>
          <a:noFill/>
        </p:spPr>
        <p:txBody>
          <a:bodyPr wrap="square">
            <a:spAutoFit/>
          </a:bodyPr>
          <a:lstStyle/>
          <a:p>
            <a:pPr algn="ctr">
              <a:lnSpc>
                <a:spcPct val="90000"/>
              </a:lnSpc>
              <a:tabLst>
                <a:tab pos="130175" algn="l"/>
              </a:tabLst>
            </a:pPr>
            <a:r>
              <a:rPr lang="sv-SE" sz="2500" b="1" dirty="0">
                <a:solidFill>
                  <a:schemeClr val="bg1"/>
                </a:solidFill>
                <a:latin typeface="Roboto" panose="02000000000000000000" pitchFamily="2" charset="0"/>
                <a:ea typeface="Roboto" panose="02000000000000000000" pitchFamily="2" charset="0"/>
              </a:rPr>
              <a:t>74 MILJONER </a:t>
            </a:r>
          </a:p>
          <a:p>
            <a:pPr algn="ctr">
              <a:lnSpc>
                <a:spcPct val="90000"/>
              </a:lnSpc>
              <a:tabLst>
                <a:tab pos="130175" algn="l"/>
              </a:tabLst>
            </a:pPr>
            <a:r>
              <a:rPr lang="sv-SE" sz="2200" dirty="0">
                <a:solidFill>
                  <a:schemeClr val="bg1"/>
                </a:solidFill>
                <a:latin typeface="Roboto Light" panose="02000000000000000000" pitchFamily="2" charset="0"/>
                <a:ea typeface="Roboto Light" panose="02000000000000000000" pitchFamily="2" charset="0"/>
              </a:rPr>
              <a:t>LÄSTILLFÄLLEN</a:t>
            </a:r>
            <a:r>
              <a:rPr lang="sv-SE" sz="1600" dirty="0">
                <a:solidFill>
                  <a:schemeClr val="bg1"/>
                </a:solidFill>
                <a:latin typeface="Roboto Light" panose="02000000000000000000" pitchFamily="2" charset="0"/>
                <a:ea typeface="Roboto Light" panose="02000000000000000000" pitchFamily="2" charset="0"/>
              </a:rPr>
              <a:t> </a:t>
            </a:r>
            <a:r>
              <a:rPr lang="sv-SE" sz="1840" dirty="0">
                <a:solidFill>
                  <a:schemeClr val="bg1"/>
                </a:solidFill>
                <a:latin typeface="Roboto Light" panose="02000000000000000000" pitchFamily="2" charset="0"/>
                <a:ea typeface="Roboto Light" panose="02000000000000000000" pitchFamily="2" charset="0"/>
              </a:rPr>
              <a:t>INTERNATIONELLT</a:t>
            </a:r>
          </a:p>
        </p:txBody>
      </p:sp>
      <p:cxnSp>
        <p:nvCxnSpPr>
          <p:cNvPr id="29" name="Rak 35">
            <a:extLst>
              <a:ext uri="{FF2B5EF4-FFF2-40B4-BE49-F238E27FC236}">
                <a16:creationId xmlns:a16="http://schemas.microsoft.com/office/drawing/2014/main" id="{891E0701-5A08-A498-1BFC-F94DEB1864C6}"/>
              </a:ext>
            </a:extLst>
          </p:cNvPr>
          <p:cNvCxnSpPr>
            <a:cxnSpLocks/>
          </p:cNvCxnSpPr>
          <p:nvPr/>
        </p:nvCxnSpPr>
        <p:spPr>
          <a:xfrm>
            <a:off x="7244491" y="4262079"/>
            <a:ext cx="0" cy="1757132"/>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30" name="textruta 29">
            <a:extLst>
              <a:ext uri="{FF2B5EF4-FFF2-40B4-BE49-F238E27FC236}">
                <a16:creationId xmlns:a16="http://schemas.microsoft.com/office/drawing/2014/main" id="{0AFD8B13-CC81-33FD-D9A5-7264BBADE4EB}"/>
              </a:ext>
            </a:extLst>
          </p:cNvPr>
          <p:cNvSpPr txBox="1"/>
          <p:nvPr/>
        </p:nvSpPr>
        <p:spPr>
          <a:xfrm>
            <a:off x="7237227" y="5333437"/>
            <a:ext cx="1834194" cy="701731"/>
          </a:xfrm>
          <a:prstGeom prst="rect">
            <a:avLst/>
          </a:prstGeom>
          <a:noFill/>
        </p:spPr>
        <p:txBody>
          <a:bodyPr wrap="square">
            <a:spAutoFit/>
          </a:bodyPr>
          <a:lstStyle/>
          <a:p>
            <a:pPr algn="ctr">
              <a:lnSpc>
                <a:spcPct val="90000"/>
              </a:lnSpc>
            </a:pPr>
            <a:r>
              <a:rPr lang="sv-SE" sz="2200" b="1" dirty="0">
                <a:solidFill>
                  <a:schemeClr val="bg1"/>
                </a:solidFill>
                <a:latin typeface="Roboto" panose="02000000000000000000" pitchFamily="2" charset="0"/>
                <a:ea typeface="Roboto" panose="02000000000000000000" pitchFamily="2" charset="0"/>
              </a:rPr>
              <a:t>PROGRAM-</a:t>
            </a:r>
          </a:p>
          <a:p>
            <a:pPr algn="ctr">
              <a:lnSpc>
                <a:spcPct val="90000"/>
              </a:lnSpc>
            </a:pPr>
            <a:r>
              <a:rPr lang="sv-SE" sz="2200" b="1" dirty="0">
                <a:solidFill>
                  <a:schemeClr val="bg1"/>
                </a:solidFill>
                <a:latin typeface="Roboto" panose="02000000000000000000" pitchFamily="2" charset="0"/>
                <a:ea typeface="Roboto" panose="02000000000000000000" pitchFamily="2" charset="0"/>
              </a:rPr>
              <a:t>PUNKTER</a:t>
            </a:r>
            <a:endParaRPr lang="sv-SE" sz="2200" dirty="0"/>
          </a:p>
        </p:txBody>
      </p:sp>
      <p:cxnSp>
        <p:nvCxnSpPr>
          <p:cNvPr id="31" name="Rak 36">
            <a:extLst>
              <a:ext uri="{FF2B5EF4-FFF2-40B4-BE49-F238E27FC236}">
                <a16:creationId xmlns:a16="http://schemas.microsoft.com/office/drawing/2014/main" id="{5D591B18-D135-708D-6775-972AEE929B3F}"/>
              </a:ext>
            </a:extLst>
          </p:cNvPr>
          <p:cNvCxnSpPr>
            <a:cxnSpLocks/>
          </p:cNvCxnSpPr>
          <p:nvPr/>
        </p:nvCxnSpPr>
        <p:spPr>
          <a:xfrm>
            <a:off x="201613" y="4959611"/>
            <a:ext cx="2148826" cy="0"/>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2" name="Bildobjekt 31">
            <a:extLst>
              <a:ext uri="{FF2B5EF4-FFF2-40B4-BE49-F238E27FC236}">
                <a16:creationId xmlns:a16="http://schemas.microsoft.com/office/drawing/2014/main" id="{EA8E6A9F-0449-D83B-A6FE-D3026C0EBC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162" y="4052524"/>
            <a:ext cx="2120900" cy="241300"/>
          </a:xfrm>
          <a:prstGeom prst="rect">
            <a:avLst/>
          </a:prstGeom>
        </p:spPr>
      </p:pic>
      <p:sp>
        <p:nvSpPr>
          <p:cNvPr id="33" name="textruta 32">
            <a:extLst>
              <a:ext uri="{FF2B5EF4-FFF2-40B4-BE49-F238E27FC236}">
                <a16:creationId xmlns:a16="http://schemas.microsoft.com/office/drawing/2014/main" id="{C9886CAD-3B14-2664-0E3F-6414A0CA45C6}"/>
              </a:ext>
            </a:extLst>
          </p:cNvPr>
          <p:cNvSpPr txBox="1"/>
          <p:nvPr/>
        </p:nvSpPr>
        <p:spPr>
          <a:xfrm>
            <a:off x="249680" y="4045706"/>
            <a:ext cx="2118412" cy="272382"/>
          </a:xfrm>
          <a:prstGeom prst="rect">
            <a:avLst/>
          </a:prstGeom>
          <a:noFill/>
        </p:spPr>
        <p:txBody>
          <a:bodyPr wrap="square">
            <a:spAutoFit/>
          </a:bodyPr>
          <a:lstStyle/>
          <a:p>
            <a:pPr algn="ctr">
              <a:lnSpc>
                <a:spcPct val="90000"/>
              </a:lnSpc>
              <a:tabLst>
                <a:tab pos="130175" algn="l"/>
              </a:tabLst>
            </a:pPr>
            <a:r>
              <a:rPr lang="sv-SE" sz="1300" b="1" dirty="0">
                <a:solidFill>
                  <a:srgbClr val="A61380"/>
                </a:solidFill>
                <a:latin typeface="Roboto" panose="02000000000000000000" pitchFamily="2" charset="0"/>
                <a:ea typeface="Roboto" panose="02000000000000000000" pitchFamily="2" charset="0"/>
              </a:rPr>
              <a:t>30 MAJ – 10 JULI</a:t>
            </a:r>
          </a:p>
        </p:txBody>
      </p:sp>
      <p:sp>
        <p:nvSpPr>
          <p:cNvPr id="34" name="textruta 33">
            <a:extLst>
              <a:ext uri="{FF2B5EF4-FFF2-40B4-BE49-F238E27FC236}">
                <a16:creationId xmlns:a16="http://schemas.microsoft.com/office/drawing/2014/main" id="{D8A53CB9-7EE5-22B6-8319-3EC9ACB99807}"/>
              </a:ext>
            </a:extLst>
          </p:cNvPr>
          <p:cNvSpPr txBox="1"/>
          <p:nvPr/>
        </p:nvSpPr>
        <p:spPr>
          <a:xfrm>
            <a:off x="4475327" y="4392829"/>
            <a:ext cx="2749742" cy="1500411"/>
          </a:xfrm>
          <a:prstGeom prst="rect">
            <a:avLst/>
          </a:prstGeom>
          <a:noFill/>
        </p:spPr>
        <p:txBody>
          <a:bodyPr wrap="square" rtlCol="0">
            <a:spAutoFit/>
          </a:bodyPr>
          <a:lstStyle/>
          <a:p>
            <a:pPr>
              <a:lnSpc>
                <a:spcPct val="130000"/>
              </a:lnSpc>
              <a:tabLst>
                <a:tab pos="130175" algn="l"/>
              </a:tabLst>
            </a:pPr>
            <a:r>
              <a:rPr lang="sv-SE" sz="1850" dirty="0">
                <a:solidFill>
                  <a:schemeClr val="bg1"/>
                </a:solidFill>
                <a:latin typeface="Roboto Light" panose="02000000000000000000" pitchFamily="2" charset="0"/>
                <a:ea typeface="Roboto Light" panose="02000000000000000000" pitchFamily="2" charset="0"/>
              </a:rPr>
              <a:t>CA.</a:t>
            </a:r>
            <a:r>
              <a:rPr lang="sv-SE" sz="1850" baseline="-25000" dirty="0">
                <a:solidFill>
                  <a:schemeClr val="bg1"/>
                </a:solidFill>
                <a:latin typeface="Roboto Light" panose="02000000000000000000" pitchFamily="2" charset="0"/>
                <a:ea typeface="Roboto Light" panose="02000000000000000000" pitchFamily="2" charset="0"/>
              </a:rPr>
              <a:t> </a:t>
            </a:r>
            <a:r>
              <a:rPr lang="sv-SE" sz="1850" b="1" dirty="0">
                <a:solidFill>
                  <a:schemeClr val="bg1"/>
                </a:solidFill>
                <a:latin typeface="Roboto" panose="02000000000000000000" pitchFamily="2" charset="0"/>
                <a:ea typeface="Roboto" panose="02000000000000000000" pitchFamily="2" charset="0"/>
              </a:rPr>
              <a:t>300</a:t>
            </a:r>
            <a:r>
              <a:rPr lang="sv-SE" sz="1850" dirty="0">
                <a:solidFill>
                  <a:schemeClr val="bg1"/>
                </a:solidFill>
                <a:latin typeface="Roboto Light" panose="02000000000000000000" pitchFamily="2" charset="0"/>
                <a:ea typeface="Roboto Light" panose="02000000000000000000" pitchFamily="2" charset="0"/>
              </a:rPr>
              <a:t> KONFERENSER, </a:t>
            </a:r>
          </a:p>
          <a:p>
            <a:pPr>
              <a:lnSpc>
                <a:spcPct val="130000"/>
              </a:lnSpc>
              <a:tabLst>
                <a:tab pos="130175" algn="l"/>
              </a:tabLst>
            </a:pPr>
            <a:r>
              <a:rPr lang="sv-SE" dirty="0">
                <a:solidFill>
                  <a:schemeClr val="bg1"/>
                </a:solidFill>
                <a:latin typeface="Roboto Light" panose="02000000000000000000" pitchFamily="2" charset="0"/>
                <a:ea typeface="Roboto Light" panose="02000000000000000000" pitchFamily="2" charset="0"/>
              </a:rPr>
              <a:t>MÖTEN OCH FÖREDRAG MED CA.</a:t>
            </a:r>
            <a:r>
              <a:rPr lang="sv-SE" baseline="30000" dirty="0">
                <a:solidFill>
                  <a:schemeClr val="bg1"/>
                </a:solidFill>
                <a:latin typeface="Roboto Light" panose="02000000000000000000" pitchFamily="2" charset="0"/>
                <a:ea typeface="Roboto Light" panose="02000000000000000000" pitchFamily="2" charset="0"/>
              </a:rPr>
              <a:t> </a:t>
            </a:r>
            <a:r>
              <a:rPr lang="sv-SE" b="1" dirty="0">
                <a:solidFill>
                  <a:schemeClr val="bg1"/>
                </a:solidFill>
                <a:latin typeface="Roboto" panose="02000000000000000000" pitchFamily="2" charset="0"/>
                <a:ea typeface="Roboto" panose="02000000000000000000" pitchFamily="2" charset="0"/>
              </a:rPr>
              <a:t>22 000 </a:t>
            </a:r>
            <a:r>
              <a:rPr lang="sv-SE" dirty="0">
                <a:solidFill>
                  <a:schemeClr val="bg1"/>
                </a:solidFill>
                <a:latin typeface="Roboto Light" panose="02000000000000000000" pitchFamily="2" charset="0"/>
                <a:ea typeface="Roboto Light" panose="02000000000000000000" pitchFamily="2" charset="0"/>
              </a:rPr>
              <a:t>BESÖKARE</a:t>
            </a:r>
          </a:p>
        </p:txBody>
      </p:sp>
      <p:pic>
        <p:nvPicPr>
          <p:cNvPr id="35" name="Bildobjekt 34">
            <a:extLst>
              <a:ext uri="{FF2B5EF4-FFF2-40B4-BE49-F238E27FC236}">
                <a16:creationId xmlns:a16="http://schemas.microsoft.com/office/drawing/2014/main" id="{AFA1C70A-A4FE-0DDC-300F-FBEA15385A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4070" y="5278460"/>
            <a:ext cx="671422" cy="566783"/>
          </a:xfrm>
          <a:prstGeom prst="rect">
            <a:avLst/>
          </a:prstGeom>
        </p:spPr>
      </p:pic>
      <p:sp>
        <p:nvSpPr>
          <p:cNvPr id="36" name="textruta 35">
            <a:extLst>
              <a:ext uri="{FF2B5EF4-FFF2-40B4-BE49-F238E27FC236}">
                <a16:creationId xmlns:a16="http://schemas.microsoft.com/office/drawing/2014/main" id="{186B1648-7246-3EED-4722-0FD0153A06F0}"/>
              </a:ext>
            </a:extLst>
          </p:cNvPr>
          <p:cNvSpPr txBox="1"/>
          <p:nvPr/>
        </p:nvSpPr>
        <p:spPr>
          <a:xfrm>
            <a:off x="5472534" y="3281909"/>
            <a:ext cx="3702009" cy="477054"/>
          </a:xfrm>
          <a:prstGeom prst="rect">
            <a:avLst/>
          </a:prstGeom>
          <a:noFill/>
        </p:spPr>
        <p:txBody>
          <a:bodyPr wrap="square" rtlCol="0">
            <a:spAutoFit/>
          </a:bodyPr>
          <a:lstStyle/>
          <a:p>
            <a:pPr>
              <a:tabLst>
                <a:tab pos="130175" algn="l"/>
              </a:tabLst>
            </a:pPr>
            <a:r>
              <a:rPr lang="sv-SE" sz="2430" b="1" dirty="0">
                <a:solidFill>
                  <a:schemeClr val="bg1"/>
                </a:solidFill>
                <a:latin typeface="Roboto" panose="02000000000000000000" pitchFamily="2" charset="0"/>
                <a:ea typeface="Roboto" panose="02000000000000000000" pitchFamily="2" charset="0"/>
              </a:rPr>
              <a:t>44 FÖRETAG </a:t>
            </a:r>
            <a:r>
              <a:rPr lang="sv-SE" sz="2430" dirty="0">
                <a:solidFill>
                  <a:schemeClr val="bg1"/>
                </a:solidFill>
                <a:latin typeface="Roboto Light" panose="02000000000000000000" pitchFamily="2" charset="0"/>
                <a:ea typeface="Roboto Light" panose="02000000000000000000" pitchFamily="2" charset="0"/>
              </a:rPr>
              <a:t>SKREV PÅ</a:t>
            </a:r>
          </a:p>
        </p:txBody>
      </p:sp>
      <p:sp>
        <p:nvSpPr>
          <p:cNvPr id="37" name="textruta 36">
            <a:extLst>
              <a:ext uri="{FF2B5EF4-FFF2-40B4-BE49-F238E27FC236}">
                <a16:creationId xmlns:a16="http://schemas.microsoft.com/office/drawing/2014/main" id="{BEB1F5E7-3344-212D-CBEF-715BCE170D86}"/>
              </a:ext>
            </a:extLst>
          </p:cNvPr>
          <p:cNvSpPr txBox="1"/>
          <p:nvPr/>
        </p:nvSpPr>
        <p:spPr>
          <a:xfrm>
            <a:off x="5472535" y="3681330"/>
            <a:ext cx="4073737" cy="363176"/>
          </a:xfrm>
          <a:prstGeom prst="rect">
            <a:avLst/>
          </a:prstGeom>
          <a:noFill/>
        </p:spPr>
        <p:txBody>
          <a:bodyPr wrap="square" rtlCol="0">
            <a:spAutoFit/>
          </a:bodyPr>
          <a:lstStyle/>
          <a:p>
            <a:pPr>
              <a:tabLst>
                <a:tab pos="130175" algn="l"/>
              </a:tabLst>
            </a:pPr>
            <a:r>
              <a:rPr lang="sv-SE" sz="1760" dirty="0">
                <a:solidFill>
                  <a:schemeClr val="bg1"/>
                </a:solidFill>
                <a:latin typeface="Roboto Light" panose="02000000000000000000" pitchFamily="2" charset="0"/>
                <a:ea typeface="Roboto Light" panose="02000000000000000000" pitchFamily="2" charset="0"/>
              </a:rPr>
              <a:t>HELSINGBORGS</a:t>
            </a:r>
            <a:r>
              <a:rPr lang="sv-SE" sz="1690" dirty="0">
                <a:solidFill>
                  <a:schemeClr val="bg1"/>
                </a:solidFill>
                <a:latin typeface="Roboto Light" panose="02000000000000000000" pitchFamily="2" charset="0"/>
                <a:ea typeface="Roboto Light" panose="02000000000000000000" pitchFamily="2" charset="0"/>
              </a:rPr>
              <a:t>DEKLARATIONEN</a:t>
            </a:r>
          </a:p>
        </p:txBody>
      </p:sp>
      <p:pic>
        <p:nvPicPr>
          <p:cNvPr id="38" name="Bildobjekt 37">
            <a:extLst>
              <a:ext uri="{FF2B5EF4-FFF2-40B4-BE49-F238E27FC236}">
                <a16:creationId xmlns:a16="http://schemas.microsoft.com/office/drawing/2014/main" id="{A7C7E7AF-755F-EFF9-F1ED-2293D1AB8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661" y="3196005"/>
            <a:ext cx="856520" cy="856520"/>
          </a:xfrm>
          <a:prstGeom prst="rect">
            <a:avLst/>
          </a:prstGeom>
        </p:spPr>
      </p:pic>
    </p:spTree>
    <p:extLst>
      <p:ext uri="{BB962C8B-B14F-4D97-AF65-F5344CB8AC3E}">
        <p14:creationId xmlns:p14="http://schemas.microsoft.com/office/powerpoint/2010/main" val="885762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AAAE9C-753E-9C45-A74D-8DE3819AC939}"/>
              </a:ext>
            </a:extLst>
          </p:cNvPr>
          <p:cNvSpPr>
            <a:spLocks noGrp="1"/>
          </p:cNvSpPr>
          <p:nvPr>
            <p:ph type="ctrTitle"/>
          </p:nvPr>
        </p:nvSpPr>
        <p:spPr>
          <a:xfrm>
            <a:off x="874800" y="2801203"/>
            <a:ext cx="9576883" cy="830997"/>
          </a:xfrm>
        </p:spPr>
        <p:txBody>
          <a:bodyPr/>
          <a:lstStyle/>
          <a:p>
            <a:r>
              <a:rPr lang="sv-SE" sz="6000" dirty="0"/>
              <a:t>Stadsutveckling</a:t>
            </a:r>
          </a:p>
        </p:txBody>
      </p:sp>
    </p:spTree>
    <p:extLst>
      <p:ext uri="{BB962C8B-B14F-4D97-AF65-F5344CB8AC3E}">
        <p14:creationId xmlns:p14="http://schemas.microsoft.com/office/powerpoint/2010/main" val="4119395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BD54059-72C0-A44B-A978-4A7D5D0D51F7}"/>
              </a:ext>
            </a:extLst>
          </p:cNvPr>
          <p:cNvSpPr/>
          <p:nvPr/>
        </p:nvSpPr>
        <p:spPr>
          <a:xfrm>
            <a:off x="376742" y="3264137"/>
            <a:ext cx="2244546" cy="1447563"/>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Helsingborg Sans Light" pitchFamily="2" charset="0"/>
              <a:ea typeface="+mn-ea"/>
              <a:cs typeface="+mn-cs"/>
            </a:endParaRPr>
          </a:p>
        </p:txBody>
      </p:sp>
      <p:sp>
        <p:nvSpPr>
          <p:cNvPr id="5" name="Rektangel 4">
            <a:extLst>
              <a:ext uri="{FF2B5EF4-FFF2-40B4-BE49-F238E27FC236}">
                <a16:creationId xmlns:a16="http://schemas.microsoft.com/office/drawing/2014/main" id="{9DC5DDB7-EE57-FB40-8530-B5C168F850A8}"/>
              </a:ext>
            </a:extLst>
          </p:cNvPr>
          <p:cNvSpPr/>
          <p:nvPr/>
        </p:nvSpPr>
        <p:spPr>
          <a:xfrm>
            <a:off x="4971114" y="3278247"/>
            <a:ext cx="2244546" cy="1433453"/>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6" name="textruta 5">
            <a:extLst>
              <a:ext uri="{FF2B5EF4-FFF2-40B4-BE49-F238E27FC236}">
                <a16:creationId xmlns:a16="http://schemas.microsoft.com/office/drawing/2014/main" id="{CD9E8FDA-FE5A-DF48-9449-4DBEC4F3B8C5}"/>
              </a:ext>
            </a:extLst>
          </p:cNvPr>
          <p:cNvSpPr txBox="1"/>
          <p:nvPr/>
        </p:nvSpPr>
        <p:spPr>
          <a:xfrm>
            <a:off x="496972" y="3470487"/>
            <a:ext cx="21274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Ny stadsdel:</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Östra Ramlösa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med nytt sjukhus </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och ny tågstation</a:t>
            </a:r>
          </a:p>
        </p:txBody>
      </p:sp>
      <p:sp>
        <p:nvSpPr>
          <p:cNvPr id="7" name="textruta 6">
            <a:extLst>
              <a:ext uri="{FF2B5EF4-FFF2-40B4-BE49-F238E27FC236}">
                <a16:creationId xmlns:a16="http://schemas.microsoft.com/office/drawing/2014/main" id="{1CF5271C-DDF2-284B-A3D1-FC0F20016078}"/>
              </a:ext>
            </a:extLst>
          </p:cNvPr>
          <p:cNvSpPr txBox="1"/>
          <p:nvPr/>
        </p:nvSpPr>
        <p:spPr>
          <a:xfrm>
            <a:off x="5048134" y="3484597"/>
            <a:ext cx="21274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Stadsutveckling:</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Drottninghög växer </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med 1000 nya bostäder</a:t>
            </a:r>
          </a:p>
        </p:txBody>
      </p:sp>
      <p:pic>
        <p:nvPicPr>
          <p:cNvPr id="8" name="Bildobjekt 7" descr="En bild som visar motorväg, flera&#10;&#10;Automatiskt genererad beskrivning">
            <a:extLst>
              <a:ext uri="{FF2B5EF4-FFF2-40B4-BE49-F238E27FC236}">
                <a16:creationId xmlns:a16="http://schemas.microsoft.com/office/drawing/2014/main" id="{8A1DD5EA-BDA1-2240-B360-C7E32D087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1525" y="1691975"/>
            <a:ext cx="2244546" cy="1586272"/>
          </a:xfrm>
          <a:prstGeom prst="rect">
            <a:avLst/>
          </a:prstGeom>
        </p:spPr>
      </p:pic>
      <p:sp>
        <p:nvSpPr>
          <p:cNvPr id="9" name="Rektangel 8">
            <a:extLst>
              <a:ext uri="{FF2B5EF4-FFF2-40B4-BE49-F238E27FC236}">
                <a16:creationId xmlns:a16="http://schemas.microsoft.com/office/drawing/2014/main" id="{CAA65F81-9314-A749-A736-4270654C956C}"/>
              </a:ext>
            </a:extLst>
          </p:cNvPr>
          <p:cNvSpPr/>
          <p:nvPr/>
        </p:nvSpPr>
        <p:spPr>
          <a:xfrm>
            <a:off x="2675494" y="3124201"/>
            <a:ext cx="2244546" cy="1587500"/>
          </a:xfrm>
          <a:prstGeom prst="rect">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0" name="textruta 9">
            <a:extLst>
              <a:ext uri="{FF2B5EF4-FFF2-40B4-BE49-F238E27FC236}">
                <a16:creationId xmlns:a16="http://schemas.microsoft.com/office/drawing/2014/main" id="{BED8881B-03BB-6445-A368-F14191A9F4DD}"/>
              </a:ext>
            </a:extLst>
          </p:cNvPr>
          <p:cNvSpPr txBox="1"/>
          <p:nvPr/>
        </p:nvSpPr>
        <p:spPr>
          <a:xfrm>
            <a:off x="2789459" y="3484597"/>
            <a:ext cx="21274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Stadsutveckling:</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H+ projektet med fyra stadsdelar och flytt av hamnverksamhet</a:t>
            </a:r>
          </a:p>
        </p:txBody>
      </p:sp>
      <p:pic>
        <p:nvPicPr>
          <p:cNvPr id="11" name="Bildobjekt 10">
            <a:extLst>
              <a:ext uri="{FF2B5EF4-FFF2-40B4-BE49-F238E27FC236}">
                <a16:creationId xmlns:a16="http://schemas.microsoft.com/office/drawing/2014/main" id="{5AD6A2B9-E6C1-644C-A8B9-4FB76B05F3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8"/>
          <a:stretch/>
        </p:blipFill>
        <p:spPr>
          <a:xfrm>
            <a:off x="9561525" y="1688077"/>
            <a:ext cx="2244546" cy="1639323"/>
          </a:xfrm>
          <a:prstGeom prst="rect">
            <a:avLst/>
          </a:prstGeom>
        </p:spPr>
      </p:pic>
      <p:pic>
        <p:nvPicPr>
          <p:cNvPr id="12" name="Bildobjekt 11" descr="En bild som visar motorväg, flera&#10;&#10;Automatiskt genererad beskrivning">
            <a:extLst>
              <a:ext uri="{FF2B5EF4-FFF2-40B4-BE49-F238E27FC236}">
                <a16:creationId xmlns:a16="http://schemas.microsoft.com/office/drawing/2014/main" id="{0DFCDC16-7F94-8449-B379-AB6570B2B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67" y="1684673"/>
            <a:ext cx="2244546" cy="1586272"/>
          </a:xfrm>
          <a:prstGeom prst="rect">
            <a:avLst/>
          </a:prstGeom>
        </p:spPr>
      </p:pic>
      <p:pic>
        <p:nvPicPr>
          <p:cNvPr id="13" name="Bildobjekt 12" descr="En bild som visar himmel, utomhus, stad, flerfamiljshus&#10;&#10;Automatiskt genererad beskrivning">
            <a:extLst>
              <a:ext uri="{FF2B5EF4-FFF2-40B4-BE49-F238E27FC236}">
                <a16:creationId xmlns:a16="http://schemas.microsoft.com/office/drawing/2014/main" id="{0F481088-6720-1648-89A6-CDA9716ACE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971113" y="1691975"/>
            <a:ext cx="2244547" cy="1586272"/>
          </a:xfrm>
          <a:prstGeom prst="rect">
            <a:avLst/>
          </a:prstGeom>
        </p:spPr>
      </p:pic>
      <p:pic>
        <p:nvPicPr>
          <p:cNvPr id="14" name="Bildobjekt 13" descr="En bild som visar vatten, himmel, utomhus, flod&#10;&#10;Automatiskt genererad beskrivning">
            <a:extLst>
              <a:ext uri="{FF2B5EF4-FFF2-40B4-BE49-F238E27FC236}">
                <a16:creationId xmlns:a16="http://schemas.microsoft.com/office/drawing/2014/main" id="{F9750E36-B2EE-D748-9C60-1A5D5F743A8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669232" y="1691975"/>
            <a:ext cx="2251635" cy="1586272"/>
          </a:xfrm>
          <a:prstGeom prst="rect">
            <a:avLst/>
          </a:prstGeom>
        </p:spPr>
      </p:pic>
      <p:sp>
        <p:nvSpPr>
          <p:cNvPr id="15" name="Rektangel 14">
            <a:extLst>
              <a:ext uri="{FF2B5EF4-FFF2-40B4-BE49-F238E27FC236}">
                <a16:creationId xmlns:a16="http://schemas.microsoft.com/office/drawing/2014/main" id="{550B2244-05F8-FF49-A250-71978BADA423}"/>
              </a:ext>
            </a:extLst>
          </p:cNvPr>
          <p:cNvSpPr/>
          <p:nvPr/>
        </p:nvSpPr>
        <p:spPr>
          <a:xfrm>
            <a:off x="7266731" y="1685228"/>
            <a:ext cx="2244548" cy="1628616"/>
          </a:xfrm>
          <a:prstGeom prst="rect">
            <a:avLst/>
          </a:prstGeom>
          <a:solidFill>
            <a:srgbClr val="70BF4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Helsingborg Sans"/>
              <a:ea typeface="+mn-ea"/>
              <a:cs typeface="+mn-cs"/>
              <a:sym typeface="Calibri"/>
            </a:endParaRPr>
          </a:p>
        </p:txBody>
      </p:sp>
      <p:pic>
        <p:nvPicPr>
          <p:cNvPr id="16" name="Bildobjekt 15" descr="En bild som visar text&#10;&#10;Automatiskt genererad beskrivning">
            <a:extLst>
              <a:ext uri="{FF2B5EF4-FFF2-40B4-BE49-F238E27FC236}">
                <a16:creationId xmlns:a16="http://schemas.microsoft.com/office/drawing/2014/main" id="{33383947-8587-9D4F-875A-4A7ADE9D9F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928" y="1734381"/>
            <a:ext cx="1220154" cy="1579463"/>
          </a:xfrm>
          <a:prstGeom prst="rect">
            <a:avLst/>
          </a:prstGeom>
        </p:spPr>
      </p:pic>
      <p:sp>
        <p:nvSpPr>
          <p:cNvPr id="17" name="Rektangel 16">
            <a:extLst>
              <a:ext uri="{FF2B5EF4-FFF2-40B4-BE49-F238E27FC236}">
                <a16:creationId xmlns:a16="http://schemas.microsoft.com/office/drawing/2014/main" id="{BC57C910-BCB3-7E46-B747-FDCD88722F9C}"/>
              </a:ext>
            </a:extLst>
          </p:cNvPr>
          <p:cNvSpPr/>
          <p:nvPr/>
        </p:nvSpPr>
        <p:spPr>
          <a:xfrm>
            <a:off x="7266733" y="3278247"/>
            <a:ext cx="2244546" cy="1433453"/>
          </a:xfrm>
          <a:prstGeom prst="rect">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EFFFF"/>
              </a:solidFill>
              <a:effectLst/>
              <a:uLnTx/>
              <a:uFillTx/>
              <a:latin typeface="Roboto Light"/>
              <a:ea typeface="+mn-ea"/>
              <a:cs typeface="+mn-cs"/>
            </a:endParaRPr>
          </a:p>
        </p:txBody>
      </p:sp>
      <p:sp>
        <p:nvSpPr>
          <p:cNvPr id="18" name="textruta 17">
            <a:extLst>
              <a:ext uri="{FF2B5EF4-FFF2-40B4-BE49-F238E27FC236}">
                <a16:creationId xmlns:a16="http://schemas.microsoft.com/office/drawing/2014/main" id="{C25CC62B-5711-9947-B365-3B68C44DB48C}"/>
              </a:ext>
            </a:extLst>
          </p:cNvPr>
          <p:cNvSpPr txBox="1"/>
          <p:nvPr/>
        </p:nvSpPr>
        <p:spPr>
          <a:xfrm>
            <a:off x="7383831" y="3484597"/>
            <a:ext cx="21274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Utveckling:</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Med fokus på </a:t>
            </a:r>
            <a:b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b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Södra Staden</a:t>
            </a:r>
          </a:p>
        </p:txBody>
      </p:sp>
      <p:sp>
        <p:nvSpPr>
          <p:cNvPr id="19" name="Rektangel 18">
            <a:extLst>
              <a:ext uri="{FF2B5EF4-FFF2-40B4-BE49-F238E27FC236}">
                <a16:creationId xmlns:a16="http://schemas.microsoft.com/office/drawing/2014/main" id="{62076070-7F1C-0B4F-A892-0A237EE195FB}"/>
              </a:ext>
            </a:extLst>
          </p:cNvPr>
          <p:cNvSpPr/>
          <p:nvPr/>
        </p:nvSpPr>
        <p:spPr>
          <a:xfrm>
            <a:off x="9561525" y="3278247"/>
            <a:ext cx="2244546" cy="1433453"/>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0" name="textruta 19">
            <a:extLst>
              <a:ext uri="{FF2B5EF4-FFF2-40B4-BE49-F238E27FC236}">
                <a16:creationId xmlns:a16="http://schemas.microsoft.com/office/drawing/2014/main" id="{7CD591A6-D1E1-BC48-A96A-839FF4DB8516}"/>
              </a:ext>
            </a:extLst>
          </p:cNvPr>
          <p:cNvSpPr txBox="1"/>
          <p:nvPr/>
        </p:nvSpPr>
        <p:spPr>
          <a:xfrm>
            <a:off x="9684884" y="3484597"/>
            <a:ext cx="21274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Fast HH-förbindelse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EFFFF"/>
                </a:solidFill>
                <a:effectLst/>
                <a:uLnTx/>
                <a:uFillTx/>
                <a:latin typeface="Helsingborg Sans Light" pitchFamily="2" charset="0"/>
                <a:ea typeface="Roboto" panose="02000000000000000000" pitchFamily="2" charset="0"/>
                <a:cs typeface="+mn-cs"/>
              </a:rPr>
              <a:t>- En framtida satsning</a:t>
            </a:r>
          </a:p>
        </p:txBody>
      </p:sp>
      <p:sp>
        <p:nvSpPr>
          <p:cNvPr id="22" name="Rubrik 1">
            <a:extLst>
              <a:ext uri="{FF2B5EF4-FFF2-40B4-BE49-F238E27FC236}">
                <a16:creationId xmlns:a16="http://schemas.microsoft.com/office/drawing/2014/main" id="{08654F09-A402-7D40-A540-9C509A5FD2F8}"/>
              </a:ext>
            </a:extLst>
          </p:cNvPr>
          <p:cNvSpPr txBox="1">
            <a:spLocks/>
          </p:cNvSpPr>
          <p:nvPr/>
        </p:nvSpPr>
        <p:spPr>
          <a:xfrm>
            <a:off x="376742" y="693730"/>
            <a:ext cx="10831028" cy="876667"/>
          </a:xfrm>
          <a:prstGeom prst="rect">
            <a:avLst/>
          </a:prstGeom>
        </p:spPr>
        <p:txBody>
          <a:bodyPr vert="horz" lIns="0" tIns="0" rIns="0" bIns="0" rtlCol="0" anchor="t" anchorCtr="0">
            <a:noAutofit/>
          </a:bodyPr>
          <a:lstStyle>
            <a:lvl1pPr algn="l" defTabSz="1219170" rtl="0" eaLnBrk="1" latinLnBrk="0" hangingPunct="1">
              <a:lnSpc>
                <a:spcPct val="90000"/>
              </a:lnSpc>
              <a:spcBef>
                <a:spcPct val="0"/>
              </a:spcBef>
              <a:buNone/>
              <a:defRPr sz="3600" b="1" kern="1200" baseline="0">
                <a:solidFill>
                  <a:schemeClr val="bg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002060"/>
                </a:solidFill>
                <a:effectLst/>
                <a:uLnTx/>
                <a:uFillTx/>
                <a:latin typeface="Helsingborg Sans"/>
                <a:ea typeface="Roboto" panose="02000000000000000000" pitchFamily="2" charset="0"/>
                <a:cs typeface="Roboto" panose="02000000000000000000" pitchFamily="2" charset="0"/>
              </a:rPr>
              <a:t>Strategiska satsningar för att utveckla staden</a:t>
            </a:r>
            <a:endParaRPr kumimoji="0" lang="sv-SE" sz="4000" b="1" i="0" u="none" strike="noStrike" kern="1200" cap="none" spc="0" normalizeH="0" baseline="0" noProof="0" dirty="0">
              <a:ln>
                <a:noFill/>
              </a:ln>
              <a:solidFill>
                <a:srgbClr val="002060"/>
              </a:solidFill>
              <a:effectLst/>
              <a:uLnTx/>
              <a:uFillTx/>
              <a:latin typeface="Helsingborg Sans"/>
              <a:ea typeface="+mj-ea"/>
              <a:cs typeface="+mj-cs"/>
            </a:endParaRPr>
          </a:p>
        </p:txBody>
      </p:sp>
    </p:spTree>
    <p:extLst>
      <p:ext uri="{BB962C8B-B14F-4D97-AF65-F5344CB8AC3E}">
        <p14:creationId xmlns:p14="http://schemas.microsoft.com/office/powerpoint/2010/main" val="3946003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6591212" y="1886618"/>
            <a:ext cx="4870686" cy="2585323"/>
          </a:xfrm>
          <a:prstGeom prst="rect">
            <a:avLst/>
          </a:prstGeom>
          <a:noFill/>
        </p:spPr>
        <p:txBody>
          <a:bodyPr wrap="square" rtlCol="0">
            <a:spAutoFit/>
          </a:bodyPr>
          <a:lstStyle/>
          <a:p>
            <a:r>
              <a:rPr lang="sv-SE" dirty="0">
                <a:solidFill>
                  <a:srgbClr val="1A355D"/>
                </a:solidFill>
              </a:rPr>
              <a:t>Tunnelförbindelse till Helsingör:</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Framme i Danmark på bara 5 minuter</a:t>
            </a:r>
            <a:r>
              <a:rPr lang="sv-SE" dirty="0">
                <a:solidFill>
                  <a:srgbClr val="1A355D"/>
                </a:solidFill>
              </a:rPr>
              <a:t>.</a:t>
            </a:r>
          </a:p>
          <a:p>
            <a:pPr marL="342900" indent="-342900">
              <a:buFont typeface="Arial" panose="020B0604020202020204" pitchFamily="34" charset="0"/>
              <a:buChar char="•"/>
            </a:pPr>
            <a:r>
              <a:rPr lang="sv-SE" dirty="0">
                <a:solidFill>
                  <a:srgbClr val="1A355D"/>
                </a:solidFill>
              </a:rPr>
              <a:t>Helt nya möjligheter för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att jobba, plugga och semestra</a:t>
            </a:r>
            <a:r>
              <a:rPr lang="sv-SE" dirty="0">
                <a:solidFill>
                  <a:srgbClr val="1A355D"/>
                </a:solidFill>
              </a:rPr>
              <a:t>. </a:t>
            </a:r>
          </a:p>
          <a:p>
            <a:pPr marL="342900" indent="-342900">
              <a:buFont typeface="Arial" panose="020B0604020202020204" pitchFamily="34" charset="0"/>
              <a:buChar char="•"/>
            </a:pPr>
            <a:r>
              <a:rPr lang="sv-SE" dirty="0">
                <a:solidFill>
                  <a:srgbClr val="1A355D"/>
                </a:solidFill>
              </a:rPr>
              <a:t>Hela Sverige stärks när kontinenten knyts närmare. </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Restiden</a:t>
            </a:r>
            <a:r>
              <a:rPr lang="sv-SE" dirty="0">
                <a:solidFill>
                  <a:srgbClr val="1A355D"/>
                </a:solidFill>
              </a:rPr>
              <a:t> för Göteborg–Köpenhamn, Helsingborg–Köpenhamn och Helsingborg–Berlin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halveras</a:t>
            </a:r>
            <a:r>
              <a:rPr lang="sv-SE" dirty="0">
                <a:solidFill>
                  <a:srgbClr val="1A355D"/>
                </a:solidFill>
              </a:rPr>
              <a:t>. </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6591212" y="764786"/>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HH-förbindelse</a:t>
            </a:r>
            <a:endParaRPr lang="sv-SE" sz="2400" b="1" dirty="0">
              <a:solidFill>
                <a:srgbClr val="1B365D"/>
              </a:solidFill>
            </a:endParaRPr>
          </a:p>
        </p:txBody>
      </p:sp>
      <p:pic>
        <p:nvPicPr>
          <p:cNvPr id="7" name="Platshållare för bild 6"/>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2130" r="2130"/>
          <a:stretch>
            <a:fillRect/>
          </a:stretch>
        </p:blipFill>
        <p:spPr>
          <a:xfrm>
            <a:off x="1" y="1"/>
            <a:ext cx="6096000" cy="6858002"/>
          </a:xfrm>
        </p:spPr>
      </p:pic>
    </p:spTree>
    <p:extLst>
      <p:ext uri="{BB962C8B-B14F-4D97-AF65-F5344CB8AC3E}">
        <p14:creationId xmlns:p14="http://schemas.microsoft.com/office/powerpoint/2010/main" val="3407833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843554" y="1865154"/>
            <a:ext cx="4796446" cy="3847207"/>
          </a:xfrm>
          <a:prstGeom prst="rect">
            <a:avLst/>
          </a:prstGeom>
          <a:noFill/>
        </p:spPr>
        <p:txBody>
          <a:bodyPr wrap="square" rtlCol="0">
            <a:spAutoFit/>
          </a:bodyPr>
          <a:lstStyle/>
          <a:p>
            <a:r>
              <a:rPr lang="sv-SE" dirty="0"/>
              <a:t>Västkustbanan och specifikt Helsingborg C - Maria station </a:t>
            </a:r>
            <a:r>
              <a:rPr lang="sv-SE" dirty="0">
                <a:latin typeface="Roboto Bold" panose="02000000000000000000" pitchFamily="2" charset="0"/>
                <a:ea typeface="Roboto Bold" panose="02000000000000000000" pitchFamily="2" charset="0"/>
                <a:cs typeface="Roboto Bold" panose="02000000000000000000" pitchFamily="2" charset="0"/>
              </a:rPr>
              <a:t>behöver mer kapacitet för att möta dagens och framtidens efterfrågan</a:t>
            </a:r>
            <a:r>
              <a:rPr lang="sv-SE" dirty="0">
                <a:ea typeface="Roboto Bold" panose="02000000000000000000" pitchFamily="2" charset="0"/>
                <a:cs typeface="Roboto Bold" panose="02000000000000000000" pitchFamily="2" charset="0"/>
              </a:rPr>
              <a:t>.</a:t>
            </a:r>
            <a:br>
              <a:rPr lang="sv-SE" dirty="0"/>
            </a:br>
            <a:br>
              <a:rPr lang="sv-SE" dirty="0"/>
            </a:br>
            <a:r>
              <a:rPr lang="sv-SE" sz="1200" dirty="0">
                <a:latin typeface="Roboto Bold" panose="02000000000000000000" pitchFamily="2" charset="0"/>
                <a:ea typeface="Roboto Bold" panose="02000000000000000000" pitchFamily="2" charset="0"/>
                <a:cs typeface="Roboto Bold" panose="02000000000000000000" pitchFamily="2" charset="0"/>
              </a:rPr>
              <a:t>2021</a:t>
            </a:r>
            <a:br>
              <a:rPr lang="sv-SE" sz="1200" dirty="0"/>
            </a:br>
            <a:r>
              <a:rPr lang="sv-SE" sz="1200" dirty="0"/>
              <a:t>Dagens anläggning</a:t>
            </a:r>
            <a:br>
              <a:rPr lang="sv-SE" sz="1200" dirty="0"/>
            </a:br>
            <a:r>
              <a:rPr lang="sv-SE" sz="1200" dirty="0"/>
              <a:t>Kapacitet: 8 tåg/timme</a:t>
            </a:r>
            <a:br>
              <a:rPr lang="sv-SE" sz="1200" dirty="0"/>
            </a:br>
            <a:br>
              <a:rPr lang="sv-SE" sz="1200" dirty="0"/>
            </a:br>
            <a:r>
              <a:rPr lang="sv-SE" sz="1200" dirty="0">
                <a:latin typeface="Roboto Bold" panose="02000000000000000000" pitchFamily="2" charset="0"/>
                <a:ea typeface="Roboto Bold" panose="02000000000000000000" pitchFamily="2" charset="0"/>
                <a:cs typeface="Roboto Bold" panose="02000000000000000000" pitchFamily="2" charset="0"/>
              </a:rPr>
              <a:t>2024</a:t>
            </a:r>
            <a:br>
              <a:rPr lang="sv-SE" sz="1200" dirty="0"/>
            </a:br>
            <a:r>
              <a:rPr lang="sv-SE" sz="1200" dirty="0"/>
              <a:t>Morgondagens anläggning med dubbelspår Ängelholm-Maria</a:t>
            </a:r>
            <a:br>
              <a:rPr lang="sv-SE" sz="1200" dirty="0"/>
            </a:br>
            <a:r>
              <a:rPr lang="sv-SE" sz="1200" dirty="0"/>
              <a:t>Kapacitet: 10 tåg/timme</a:t>
            </a:r>
            <a:br>
              <a:rPr lang="sv-SE" sz="1200" dirty="0"/>
            </a:br>
            <a:br>
              <a:rPr lang="sv-SE" sz="1200" dirty="0"/>
            </a:br>
            <a:r>
              <a:rPr lang="sv-SE" sz="1200" dirty="0">
                <a:latin typeface="Roboto Bold" panose="02000000000000000000" pitchFamily="2" charset="0"/>
                <a:ea typeface="Roboto Bold" panose="02000000000000000000" pitchFamily="2" charset="0"/>
                <a:cs typeface="Roboto Bold" panose="02000000000000000000" pitchFamily="2" charset="0"/>
              </a:rPr>
              <a:t>2035</a:t>
            </a:r>
            <a:br>
              <a:rPr lang="sv-SE" sz="1200" dirty="0"/>
            </a:br>
            <a:r>
              <a:rPr lang="sv-SE" sz="1200" dirty="0"/>
              <a:t>Framtidens anläggning med dubbelspår </a:t>
            </a:r>
            <a:r>
              <a:rPr lang="sv-SE" sz="1200" dirty="0" err="1"/>
              <a:t>HbgC</a:t>
            </a:r>
            <a:r>
              <a:rPr lang="sv-SE" sz="1200" dirty="0"/>
              <a:t>-Maria</a:t>
            </a:r>
            <a:br>
              <a:rPr lang="sv-SE" sz="1200" dirty="0">
                <a:solidFill>
                  <a:srgbClr val="1A355D"/>
                </a:solidFill>
                <a:ea typeface="Roboto" panose="02000000000000000000" pitchFamily="2" charset="0"/>
                <a:cs typeface="Roboto" panose="02000000000000000000" pitchFamily="2" charset="0"/>
              </a:rPr>
            </a:br>
            <a:r>
              <a:rPr lang="sv-SE" sz="1200" dirty="0">
                <a:solidFill>
                  <a:srgbClr val="1A355D"/>
                </a:solidFill>
                <a:ea typeface="Roboto" panose="02000000000000000000" pitchFamily="2" charset="0"/>
                <a:cs typeface="Roboto" panose="02000000000000000000" pitchFamily="2" charset="0"/>
              </a:rPr>
              <a:t>Kapacitet: 30-40 tåg/timme</a:t>
            </a:r>
            <a:br>
              <a:rPr lang="sv-SE" sz="2000" dirty="0">
                <a:solidFill>
                  <a:srgbClr val="1A355D"/>
                </a:solidFill>
                <a:ea typeface="Roboto" panose="02000000000000000000" pitchFamily="2" charset="0"/>
                <a:cs typeface="Roboto" panose="02000000000000000000" pitchFamily="2" charset="0"/>
              </a:rPr>
            </a:br>
            <a:br>
              <a:rPr lang="sv-SE" sz="2000" dirty="0">
                <a:solidFill>
                  <a:srgbClr val="1A355D"/>
                </a:solidFill>
                <a:ea typeface="Roboto" panose="02000000000000000000" pitchFamily="2" charset="0"/>
                <a:cs typeface="Roboto" panose="02000000000000000000" pitchFamily="2" charset="0"/>
              </a:rPr>
            </a:br>
            <a:endParaRPr lang="sv-SE" sz="2000" dirty="0">
              <a:solidFill>
                <a:srgbClr val="1A355D"/>
              </a:solidFill>
              <a:ea typeface="Roboto" panose="02000000000000000000" pitchFamily="2" charset="0"/>
              <a:cs typeface="Roboto" panose="02000000000000000000" pitchFamily="2" charset="0"/>
            </a:endParaRP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843554" y="743322"/>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Västkustbanan</a:t>
            </a:r>
            <a:endParaRPr lang="sv-SE" sz="2400" b="1" dirty="0">
              <a:solidFill>
                <a:srgbClr val="1B365D"/>
              </a:solidFill>
            </a:endParaRPr>
          </a:p>
        </p:txBody>
      </p:sp>
      <p:pic>
        <p:nvPicPr>
          <p:cNvPr id="3" name="Platshållare för bild 2"/>
          <p:cNvPicPr>
            <a:picLocks noGrp="1" noChangeAspect="1"/>
          </p:cNvPicPr>
          <p:nvPr>
            <p:ph type="pic" idx="1"/>
          </p:nvPr>
        </p:nvPicPr>
        <p:blipFill>
          <a:blip r:embed="rId5">
            <a:extLst>
              <a:ext uri="{28A0092B-C50C-407E-A947-70E740481C1C}">
                <a14:useLocalDpi xmlns:a14="http://schemas.microsoft.com/office/drawing/2010/main" val="0"/>
              </a:ext>
            </a:extLst>
          </a:blip>
          <a:srcRect l="24299" r="24299"/>
          <a:stretch>
            <a:fillRect/>
          </a:stretch>
        </p:blipFill>
        <p:spPr/>
      </p:pic>
    </p:spTree>
    <p:extLst>
      <p:ext uri="{BB962C8B-B14F-4D97-AF65-F5344CB8AC3E}">
        <p14:creationId xmlns:p14="http://schemas.microsoft.com/office/powerpoint/2010/main" val="752521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843554" y="1865154"/>
            <a:ext cx="4843568" cy="1754326"/>
          </a:xfrm>
          <a:prstGeom prst="rect">
            <a:avLst/>
          </a:prstGeom>
          <a:noFill/>
        </p:spPr>
        <p:txBody>
          <a:bodyPr wrap="square" rtlCol="0">
            <a:spAutoFit/>
          </a:bodyPr>
          <a:lstStyle/>
          <a:p>
            <a:pPr marL="342900" indent="-342900">
              <a:buFont typeface="Arial" panose="020B0604020202020204" pitchFamily="34" charset="0"/>
              <a:buChar char="•"/>
            </a:pPr>
            <a:r>
              <a:rPr lang="sv-SE" dirty="0">
                <a:latin typeface="Roboto Bold" panose="02000000000000000000" pitchFamily="2" charset="0"/>
                <a:ea typeface="Roboto Bold" panose="02000000000000000000" pitchFamily="2" charset="0"/>
                <a:cs typeface="Roboto Bold" panose="02000000000000000000" pitchFamily="2" charset="0"/>
              </a:rPr>
              <a:t>600 bostäder</a:t>
            </a:r>
            <a:endParaRPr lang="sv-SE" dirty="0">
              <a:cs typeface="Roboto Light" panose="02000000000000000000" pitchFamily="2" charset="0"/>
            </a:endParaRPr>
          </a:p>
          <a:p>
            <a:pPr marL="342900" indent="-342900">
              <a:buFont typeface="Arial" panose="020B0604020202020204" pitchFamily="34" charset="0"/>
              <a:buChar char="•"/>
            </a:pPr>
            <a:r>
              <a:rPr lang="sv-SE" dirty="0">
                <a:cs typeface="Roboto Light" panose="02000000000000000000" pitchFamily="2" charset="0"/>
              </a:rPr>
              <a:t>Radhus och flerbostadshus </a:t>
            </a:r>
          </a:p>
          <a:p>
            <a:pPr marL="342900" indent="-342900">
              <a:buFont typeface="Arial" panose="020B0604020202020204" pitchFamily="34" charset="0"/>
              <a:buChar char="•"/>
            </a:pPr>
            <a:r>
              <a:rPr lang="sv-SE" dirty="0">
                <a:latin typeface="Roboto Bold" panose="02000000000000000000" pitchFamily="2" charset="0"/>
                <a:ea typeface="Roboto Bold" panose="02000000000000000000" pitchFamily="2" charset="0"/>
                <a:cs typeface="Roboto Bold" panose="02000000000000000000" pitchFamily="2" charset="0"/>
              </a:rPr>
              <a:t>Flytt av Maria stationsgata och station </a:t>
            </a:r>
            <a:r>
              <a:rPr lang="sv-SE" dirty="0">
                <a:cs typeface="Roboto Light" panose="02000000000000000000" pitchFamily="2" charset="0"/>
              </a:rPr>
              <a:t>som resultat av västkustbanan och dubbelspårsutbyggnaden. </a:t>
            </a:r>
          </a:p>
          <a:p>
            <a:pPr marL="342900" indent="-342900">
              <a:buFont typeface="Arial" panose="020B0604020202020204" pitchFamily="34" charset="0"/>
              <a:buChar char="•"/>
            </a:pPr>
            <a:r>
              <a:rPr lang="sv-SE" dirty="0">
                <a:latin typeface="Roboto Bold" panose="02000000000000000000" pitchFamily="2" charset="0"/>
                <a:ea typeface="Roboto Bold" panose="02000000000000000000" pitchFamily="2" charset="0"/>
                <a:cs typeface="Roboto Bold" panose="02000000000000000000" pitchFamily="2" charset="0"/>
              </a:rPr>
              <a:t>Stationsgatan utvidgas</a:t>
            </a:r>
            <a:endPar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endParaRP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843554" y="743322"/>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Maria Park</a:t>
            </a:r>
            <a:endParaRPr lang="sv-SE" sz="2400" b="1" dirty="0">
              <a:solidFill>
                <a:srgbClr val="1B365D"/>
              </a:solidFill>
            </a:endParaRPr>
          </a:p>
        </p:txBody>
      </p:sp>
      <p:grpSp>
        <p:nvGrpSpPr>
          <p:cNvPr id="12" name="Grupp 11"/>
          <p:cNvGrpSpPr/>
          <p:nvPr/>
        </p:nvGrpSpPr>
        <p:grpSpPr>
          <a:xfrm>
            <a:off x="1009940" y="4735136"/>
            <a:ext cx="4260791" cy="3029"/>
            <a:chOff x="611560" y="4584945"/>
            <a:chExt cx="4260791" cy="3029"/>
          </a:xfrm>
        </p:grpSpPr>
        <p:cxnSp>
          <p:nvCxnSpPr>
            <p:cNvPr id="13" name="Rak pilkoppling 12"/>
            <p:cNvCxnSpPr/>
            <p:nvPr/>
          </p:nvCxnSpPr>
          <p:spPr>
            <a:xfrm>
              <a:off x="611560" y="4587974"/>
              <a:ext cx="864096" cy="0"/>
            </a:xfrm>
            <a:prstGeom prst="straightConnector1">
              <a:avLst/>
            </a:prstGeom>
            <a:noFill/>
            <a:ln w="19050" cap="flat" cmpd="sng" algn="ctr">
              <a:solidFill>
                <a:schemeClr val="tx1"/>
              </a:solidFill>
              <a:prstDash val="solid"/>
              <a:miter lim="800000"/>
              <a:headEnd type="none" w="med" len="med"/>
              <a:tailEnd type="arrow" w="med" len="med"/>
            </a:ln>
            <a:effectLst/>
          </p:spPr>
        </p:cxnSp>
        <p:cxnSp>
          <p:nvCxnSpPr>
            <p:cNvPr id="16" name="Rak pilkoppling 15"/>
            <p:cNvCxnSpPr/>
            <p:nvPr/>
          </p:nvCxnSpPr>
          <p:spPr>
            <a:xfrm>
              <a:off x="1475656" y="4587974"/>
              <a:ext cx="864096" cy="0"/>
            </a:xfrm>
            <a:prstGeom prst="straightConnector1">
              <a:avLst/>
            </a:prstGeom>
            <a:noFill/>
            <a:ln w="19050" cap="flat" cmpd="sng" algn="ctr">
              <a:solidFill>
                <a:schemeClr val="tx1"/>
              </a:solidFill>
              <a:prstDash val="solid"/>
              <a:miter lim="800000"/>
              <a:headEnd type="none" w="med" len="med"/>
              <a:tailEnd type="arrow" w="med" len="med"/>
            </a:ln>
            <a:effectLst/>
          </p:spPr>
        </p:cxnSp>
        <p:cxnSp>
          <p:nvCxnSpPr>
            <p:cNvPr id="17" name="Rak pilkoppling 16"/>
            <p:cNvCxnSpPr/>
            <p:nvPr/>
          </p:nvCxnSpPr>
          <p:spPr>
            <a:xfrm>
              <a:off x="2339752" y="4587974"/>
              <a:ext cx="864096" cy="0"/>
            </a:xfrm>
            <a:prstGeom prst="straightConnector1">
              <a:avLst/>
            </a:prstGeom>
            <a:noFill/>
            <a:ln w="19050" cap="flat" cmpd="sng" algn="ctr">
              <a:solidFill>
                <a:schemeClr val="tx1"/>
              </a:solidFill>
              <a:prstDash val="solid"/>
              <a:miter lim="800000"/>
              <a:headEnd type="none" w="med" len="med"/>
              <a:tailEnd type="arrow" w="med" len="med"/>
            </a:ln>
            <a:effectLst/>
          </p:spPr>
        </p:cxnSp>
        <p:cxnSp>
          <p:nvCxnSpPr>
            <p:cNvPr id="18" name="Rak pilkoppling 17"/>
            <p:cNvCxnSpPr/>
            <p:nvPr/>
          </p:nvCxnSpPr>
          <p:spPr>
            <a:xfrm>
              <a:off x="3203848" y="4584945"/>
              <a:ext cx="864096" cy="0"/>
            </a:xfrm>
            <a:prstGeom prst="straightConnector1">
              <a:avLst/>
            </a:prstGeom>
            <a:noFill/>
            <a:ln w="19050" cap="flat" cmpd="sng" algn="ctr">
              <a:solidFill>
                <a:schemeClr val="tx1"/>
              </a:solidFill>
              <a:prstDash val="solid"/>
              <a:miter lim="800000"/>
              <a:headEnd type="none" w="med" len="med"/>
              <a:tailEnd type="arrow" w="med" len="med"/>
            </a:ln>
            <a:effectLst/>
          </p:spPr>
        </p:cxnSp>
        <p:cxnSp>
          <p:nvCxnSpPr>
            <p:cNvPr id="19" name="Rak pilkoppling 18"/>
            <p:cNvCxnSpPr/>
            <p:nvPr/>
          </p:nvCxnSpPr>
          <p:spPr>
            <a:xfrm>
              <a:off x="4008255" y="4584945"/>
              <a:ext cx="864096" cy="0"/>
            </a:xfrm>
            <a:prstGeom prst="straightConnector1">
              <a:avLst/>
            </a:prstGeom>
            <a:noFill/>
            <a:ln w="19050" cap="flat" cmpd="sng" algn="ctr">
              <a:solidFill>
                <a:schemeClr val="tx1"/>
              </a:solidFill>
              <a:prstDash val="solid"/>
              <a:miter lim="800000"/>
              <a:headEnd type="none" w="med" len="med"/>
              <a:tailEnd type="arrow" w="med" len="med"/>
            </a:ln>
            <a:effectLst/>
          </p:spPr>
        </p:cxnSp>
      </p:grpSp>
      <p:sp>
        <p:nvSpPr>
          <p:cNvPr id="20" name="Ellips 19"/>
          <p:cNvSpPr/>
          <p:nvPr/>
        </p:nvSpPr>
        <p:spPr>
          <a:xfrm>
            <a:off x="1297595" y="4645955"/>
            <a:ext cx="156792" cy="155686"/>
          </a:xfrm>
          <a:prstGeom prst="ellipse">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Ellips 20"/>
          <p:cNvSpPr/>
          <p:nvPr/>
        </p:nvSpPr>
        <p:spPr>
          <a:xfrm>
            <a:off x="1234612" y="4649365"/>
            <a:ext cx="144016" cy="144016"/>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Ellips 21"/>
          <p:cNvSpPr/>
          <p:nvPr/>
        </p:nvSpPr>
        <p:spPr>
          <a:xfrm>
            <a:off x="2246660" y="4662675"/>
            <a:ext cx="156792" cy="155686"/>
          </a:xfrm>
          <a:prstGeom prst="ellipse">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Ellips 22"/>
          <p:cNvSpPr/>
          <p:nvPr/>
        </p:nvSpPr>
        <p:spPr>
          <a:xfrm>
            <a:off x="3102313" y="4646036"/>
            <a:ext cx="156792" cy="155686"/>
          </a:xfrm>
          <a:prstGeom prst="ellipse">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Ellips 23"/>
          <p:cNvSpPr/>
          <p:nvPr/>
        </p:nvSpPr>
        <p:spPr>
          <a:xfrm>
            <a:off x="3973723" y="4637695"/>
            <a:ext cx="156792" cy="155686"/>
          </a:xfrm>
          <a:prstGeom prst="ellipse">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Ellips 24"/>
          <p:cNvSpPr/>
          <p:nvPr/>
        </p:nvSpPr>
        <p:spPr>
          <a:xfrm>
            <a:off x="4838622" y="4662675"/>
            <a:ext cx="156792" cy="155686"/>
          </a:xfrm>
          <a:prstGeom prst="ellipse">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ruta 25"/>
          <p:cNvSpPr txBox="1"/>
          <p:nvPr/>
        </p:nvSpPr>
        <p:spPr>
          <a:xfrm>
            <a:off x="1082531" y="4841618"/>
            <a:ext cx="749330" cy="246221"/>
          </a:xfrm>
          <a:prstGeom prst="rect">
            <a:avLst/>
          </a:prstGeom>
          <a:noFill/>
        </p:spPr>
        <p:txBody>
          <a:bodyPr wrap="square" rtlCol="0">
            <a:spAutoFit/>
          </a:bodyPr>
          <a:lstStyle/>
          <a:p>
            <a:r>
              <a:rPr lang="sv-SE" sz="1000" dirty="0"/>
              <a:t>Samråd</a:t>
            </a:r>
          </a:p>
        </p:txBody>
      </p:sp>
      <p:sp>
        <p:nvSpPr>
          <p:cNvPr id="27" name="textruta 26"/>
          <p:cNvSpPr txBox="1"/>
          <p:nvPr/>
        </p:nvSpPr>
        <p:spPr>
          <a:xfrm>
            <a:off x="1972423" y="4836784"/>
            <a:ext cx="829247" cy="246221"/>
          </a:xfrm>
          <a:prstGeom prst="rect">
            <a:avLst/>
          </a:prstGeom>
          <a:noFill/>
        </p:spPr>
        <p:txBody>
          <a:bodyPr wrap="square" rtlCol="0">
            <a:spAutoFit/>
          </a:bodyPr>
          <a:lstStyle/>
          <a:p>
            <a:r>
              <a:rPr lang="sv-SE" sz="1000" dirty="0"/>
              <a:t>Granskning</a:t>
            </a:r>
          </a:p>
        </p:txBody>
      </p:sp>
      <p:sp>
        <p:nvSpPr>
          <p:cNvPr id="28" name="textruta 27"/>
          <p:cNvSpPr txBox="1"/>
          <p:nvPr/>
        </p:nvSpPr>
        <p:spPr>
          <a:xfrm>
            <a:off x="2868779" y="4841618"/>
            <a:ext cx="806657" cy="246220"/>
          </a:xfrm>
          <a:prstGeom prst="rect">
            <a:avLst/>
          </a:prstGeom>
          <a:noFill/>
        </p:spPr>
        <p:txBody>
          <a:bodyPr wrap="square" rtlCol="0">
            <a:spAutoFit/>
          </a:bodyPr>
          <a:lstStyle/>
          <a:p>
            <a:r>
              <a:rPr lang="sv-SE" sz="1000" dirty="0"/>
              <a:t>Antagande</a:t>
            </a:r>
          </a:p>
        </p:txBody>
      </p:sp>
      <p:sp>
        <p:nvSpPr>
          <p:cNvPr id="29" name="textruta 28"/>
          <p:cNvSpPr txBox="1"/>
          <p:nvPr/>
        </p:nvSpPr>
        <p:spPr>
          <a:xfrm>
            <a:off x="3721655" y="4832578"/>
            <a:ext cx="806657" cy="246221"/>
          </a:xfrm>
          <a:prstGeom prst="rect">
            <a:avLst/>
          </a:prstGeom>
          <a:noFill/>
        </p:spPr>
        <p:txBody>
          <a:bodyPr wrap="square" rtlCol="0">
            <a:spAutoFit/>
          </a:bodyPr>
          <a:lstStyle/>
          <a:p>
            <a:r>
              <a:rPr lang="sv-SE" sz="1000" dirty="0"/>
              <a:t>Laga kraft</a:t>
            </a:r>
          </a:p>
        </p:txBody>
      </p:sp>
      <p:sp>
        <p:nvSpPr>
          <p:cNvPr id="30" name="textruta 29"/>
          <p:cNvSpPr txBox="1"/>
          <p:nvPr/>
        </p:nvSpPr>
        <p:spPr>
          <a:xfrm>
            <a:off x="4620749" y="4847150"/>
            <a:ext cx="806657" cy="400110"/>
          </a:xfrm>
          <a:prstGeom prst="rect">
            <a:avLst/>
          </a:prstGeom>
          <a:noFill/>
        </p:spPr>
        <p:txBody>
          <a:bodyPr wrap="square" rtlCol="0">
            <a:spAutoFit/>
          </a:bodyPr>
          <a:lstStyle/>
          <a:p>
            <a:r>
              <a:rPr lang="sv-SE" sz="1000" dirty="0"/>
              <a:t>Byggstart</a:t>
            </a:r>
            <a:r>
              <a:rPr lang="sv-SE" sz="1000" dirty="0">
                <a:solidFill>
                  <a:schemeClr val="bg1"/>
                </a:solidFill>
              </a:rPr>
              <a:t> </a:t>
            </a:r>
            <a:r>
              <a:rPr lang="sv-SE" sz="1000" dirty="0"/>
              <a:t>bostäder</a:t>
            </a:r>
          </a:p>
        </p:txBody>
      </p:sp>
      <p:sp>
        <p:nvSpPr>
          <p:cNvPr id="31" name="textruta 30"/>
          <p:cNvSpPr txBox="1"/>
          <p:nvPr/>
        </p:nvSpPr>
        <p:spPr>
          <a:xfrm>
            <a:off x="1082531" y="4363397"/>
            <a:ext cx="749330" cy="230832"/>
          </a:xfrm>
          <a:prstGeom prst="rect">
            <a:avLst/>
          </a:prstGeom>
          <a:noFill/>
        </p:spPr>
        <p:txBody>
          <a:bodyPr wrap="square" rtlCol="0">
            <a:spAutoFit/>
          </a:bodyPr>
          <a:lstStyle/>
          <a:p>
            <a:r>
              <a:rPr lang="sv-SE" sz="900" dirty="0"/>
              <a:t>Q2 2023</a:t>
            </a:r>
          </a:p>
        </p:txBody>
      </p:sp>
      <p:sp>
        <p:nvSpPr>
          <p:cNvPr id="32" name="textruta 31"/>
          <p:cNvSpPr txBox="1"/>
          <p:nvPr/>
        </p:nvSpPr>
        <p:spPr>
          <a:xfrm>
            <a:off x="843554" y="4077199"/>
            <a:ext cx="1894578" cy="307777"/>
          </a:xfrm>
          <a:prstGeom prst="rect">
            <a:avLst/>
          </a:prstGeom>
          <a:noFill/>
        </p:spPr>
        <p:txBody>
          <a:bodyPr wrap="square" rtlCol="0">
            <a:spAutoFit/>
          </a:bodyPr>
          <a:lstStyle/>
          <a:p>
            <a:r>
              <a:rPr lang="sv-SE" sz="1400" dirty="0">
                <a:latin typeface="Roboto Bold" panose="02000000000000000000" pitchFamily="2" charset="0"/>
                <a:ea typeface="Roboto Bold" panose="02000000000000000000" pitchFamily="2" charset="0"/>
                <a:cs typeface="Roboto Bold" panose="02000000000000000000" pitchFamily="2" charset="0"/>
              </a:rPr>
              <a:t>Preliminär tidplan</a:t>
            </a:r>
          </a:p>
        </p:txBody>
      </p:sp>
      <p:sp>
        <p:nvSpPr>
          <p:cNvPr id="33" name="textruta 32"/>
          <p:cNvSpPr txBox="1"/>
          <p:nvPr/>
        </p:nvSpPr>
        <p:spPr>
          <a:xfrm>
            <a:off x="4620749" y="4388042"/>
            <a:ext cx="749330" cy="230832"/>
          </a:xfrm>
          <a:prstGeom prst="rect">
            <a:avLst/>
          </a:prstGeom>
          <a:noFill/>
        </p:spPr>
        <p:txBody>
          <a:bodyPr wrap="square" rtlCol="0">
            <a:spAutoFit/>
          </a:bodyPr>
          <a:lstStyle/>
          <a:p>
            <a:r>
              <a:rPr lang="sv-SE" sz="900" dirty="0"/>
              <a:t>Q4 2026</a:t>
            </a:r>
          </a:p>
        </p:txBody>
      </p:sp>
      <p:pic>
        <p:nvPicPr>
          <p:cNvPr id="7" name="Platshållare för bild 6"/>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25000" r="25000"/>
          <a:stretch>
            <a:fillRect/>
          </a:stretch>
        </p:blipFill>
        <p:spPr/>
      </p:pic>
    </p:spTree>
    <p:extLst>
      <p:ext uri="{BB962C8B-B14F-4D97-AF65-F5344CB8AC3E}">
        <p14:creationId xmlns:p14="http://schemas.microsoft.com/office/powerpoint/2010/main" val="177217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864000"/>
            <a:ext cx="4419200" cy="553998"/>
          </a:xfrm>
        </p:spPr>
        <p:txBody>
          <a:bodyPr/>
          <a:lstStyle/>
          <a:p>
            <a:r>
              <a:rPr lang="sv-SE" dirty="0"/>
              <a:t>Nära till allt*</a:t>
            </a:r>
          </a:p>
        </p:txBody>
      </p:sp>
      <p:sp>
        <p:nvSpPr>
          <p:cNvPr id="3" name="Platshållare för text 2"/>
          <p:cNvSpPr>
            <a:spLocks noGrp="1"/>
          </p:cNvSpPr>
          <p:nvPr>
            <p:ph type="body" sz="half" idx="2"/>
          </p:nvPr>
        </p:nvSpPr>
        <p:spPr/>
        <p:txBody>
          <a:bodyPr/>
          <a:lstStyle/>
          <a:p>
            <a:r>
              <a:rPr lang="sv-SE" dirty="0"/>
              <a:t>*som är viktigt, fint eller bara roligt </a:t>
            </a:r>
          </a:p>
        </p:txBody>
      </p:sp>
      <p:pic>
        <p:nvPicPr>
          <p:cNvPr id="7" name="Platshållare för bild 6"/>
          <p:cNvPicPr preferRelativeResize="0">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6096000" y="0"/>
            <a:ext cx="6096000" cy="5946000"/>
          </a:xfrm>
        </p:spPr>
      </p:pic>
      <p:sp>
        <p:nvSpPr>
          <p:cNvPr id="9" name="textruta 8"/>
          <p:cNvSpPr txBox="1"/>
          <p:nvPr/>
        </p:nvSpPr>
        <p:spPr>
          <a:xfrm>
            <a:off x="7219859" y="5160462"/>
            <a:ext cx="4579911" cy="523220"/>
          </a:xfrm>
          <a:prstGeom prst="rect">
            <a:avLst/>
          </a:prstGeom>
          <a:noFill/>
        </p:spPr>
        <p:txBody>
          <a:bodyPr wrap="square" rtlCol="0">
            <a:spAutoFit/>
          </a:bodyPr>
          <a:lstStyle/>
          <a:p>
            <a:r>
              <a:rPr lang="sv-SE" sz="1400" b="1" dirty="0">
                <a:solidFill>
                  <a:srgbClr val="3F7014"/>
                </a:solidFill>
                <a:latin typeface="Arial" charset="0"/>
                <a:ea typeface="Arial" charset="0"/>
                <a:cs typeface="Arial" charset="0"/>
              </a:rPr>
              <a:t>Hamburg</a:t>
            </a:r>
          </a:p>
          <a:p>
            <a:r>
              <a:rPr lang="sv-SE" sz="1400" b="1" dirty="0">
                <a:solidFill>
                  <a:srgbClr val="3F7014"/>
                </a:solidFill>
                <a:latin typeface="Arial" charset="0"/>
                <a:ea typeface="Arial" charset="0"/>
                <a:cs typeface="Arial" charset="0"/>
              </a:rPr>
              <a:t>5,5 timmar / 4 timmar ;)</a:t>
            </a:r>
          </a:p>
        </p:txBody>
      </p:sp>
      <p:sp>
        <p:nvSpPr>
          <p:cNvPr id="10" name="textruta 9"/>
          <p:cNvSpPr txBox="1"/>
          <p:nvPr/>
        </p:nvSpPr>
        <p:spPr>
          <a:xfrm>
            <a:off x="8223921" y="396474"/>
            <a:ext cx="4579911" cy="523220"/>
          </a:xfrm>
          <a:prstGeom prst="rect">
            <a:avLst/>
          </a:prstGeom>
          <a:noFill/>
        </p:spPr>
        <p:txBody>
          <a:bodyPr wrap="square" rtlCol="0">
            <a:spAutoFit/>
          </a:bodyPr>
          <a:lstStyle/>
          <a:p>
            <a:r>
              <a:rPr lang="sv-SE" sz="1400" b="1" dirty="0">
                <a:solidFill>
                  <a:srgbClr val="3F7014"/>
                </a:solidFill>
                <a:latin typeface="Arial" charset="0"/>
                <a:ea typeface="Arial" charset="0"/>
                <a:cs typeface="Arial" charset="0"/>
              </a:rPr>
              <a:t>Göteborg</a:t>
            </a:r>
          </a:p>
          <a:p>
            <a:r>
              <a:rPr lang="sv-SE" sz="1400" b="1" dirty="0">
                <a:solidFill>
                  <a:srgbClr val="3F7014"/>
                </a:solidFill>
                <a:latin typeface="Arial" charset="0"/>
                <a:ea typeface="Arial" charset="0"/>
                <a:cs typeface="Arial" charset="0"/>
              </a:rPr>
              <a:t>1 timme 40 minuter</a:t>
            </a:r>
          </a:p>
        </p:txBody>
      </p:sp>
      <p:sp>
        <p:nvSpPr>
          <p:cNvPr id="11" name="textruta 10"/>
          <p:cNvSpPr txBox="1"/>
          <p:nvPr/>
        </p:nvSpPr>
        <p:spPr>
          <a:xfrm>
            <a:off x="10029101" y="3331956"/>
            <a:ext cx="4579911" cy="523220"/>
          </a:xfrm>
          <a:prstGeom prst="rect">
            <a:avLst/>
          </a:prstGeom>
          <a:noFill/>
        </p:spPr>
        <p:txBody>
          <a:bodyPr wrap="square" rtlCol="0">
            <a:spAutoFit/>
          </a:bodyPr>
          <a:lstStyle/>
          <a:p>
            <a:r>
              <a:rPr lang="sv-SE" sz="1400" b="1" dirty="0">
                <a:solidFill>
                  <a:srgbClr val="3F7014"/>
                </a:solidFill>
                <a:latin typeface="Arial" charset="0"/>
                <a:ea typeface="Arial" charset="0"/>
                <a:cs typeface="Arial" charset="0"/>
              </a:rPr>
              <a:t>Malmö</a:t>
            </a:r>
          </a:p>
          <a:p>
            <a:r>
              <a:rPr lang="sv-SE" sz="1400" b="1" dirty="0">
                <a:solidFill>
                  <a:srgbClr val="3F7014"/>
                </a:solidFill>
                <a:latin typeface="Arial" charset="0"/>
                <a:ea typeface="Arial" charset="0"/>
                <a:cs typeface="Arial" charset="0"/>
              </a:rPr>
              <a:t>35 minuter</a:t>
            </a:r>
          </a:p>
        </p:txBody>
      </p:sp>
      <p:sp>
        <p:nvSpPr>
          <p:cNvPr id="12" name="textruta 11"/>
          <p:cNvSpPr txBox="1"/>
          <p:nvPr/>
        </p:nvSpPr>
        <p:spPr>
          <a:xfrm>
            <a:off x="7463607" y="2614400"/>
            <a:ext cx="2046207" cy="523220"/>
          </a:xfrm>
          <a:prstGeom prst="rect">
            <a:avLst/>
          </a:prstGeom>
          <a:noFill/>
        </p:spPr>
        <p:txBody>
          <a:bodyPr wrap="square" rtlCol="0">
            <a:spAutoFit/>
          </a:bodyPr>
          <a:lstStyle/>
          <a:p>
            <a:pPr algn="r"/>
            <a:r>
              <a:rPr lang="sv-SE" sz="1400" b="1" dirty="0">
                <a:solidFill>
                  <a:srgbClr val="3F7014"/>
                </a:solidFill>
                <a:latin typeface="Arial" charset="0"/>
                <a:ea typeface="Arial" charset="0"/>
                <a:cs typeface="Arial" charset="0"/>
              </a:rPr>
              <a:t>Köpenhamn</a:t>
            </a:r>
          </a:p>
          <a:p>
            <a:pPr algn="r"/>
            <a:r>
              <a:rPr lang="sv-SE" sz="1400" b="1" dirty="0">
                <a:solidFill>
                  <a:srgbClr val="3F7014"/>
                </a:solidFill>
                <a:latin typeface="Arial" charset="0"/>
                <a:ea typeface="Arial" charset="0"/>
                <a:cs typeface="Arial" charset="0"/>
              </a:rPr>
              <a:t>1 timme 15 minuter</a:t>
            </a:r>
          </a:p>
        </p:txBody>
      </p:sp>
      <p:sp>
        <p:nvSpPr>
          <p:cNvPr id="13" name="textruta 12"/>
          <p:cNvSpPr txBox="1"/>
          <p:nvPr/>
        </p:nvSpPr>
        <p:spPr>
          <a:xfrm>
            <a:off x="10714844" y="-48512"/>
            <a:ext cx="4579911" cy="523220"/>
          </a:xfrm>
          <a:prstGeom prst="rect">
            <a:avLst/>
          </a:prstGeom>
          <a:noFill/>
        </p:spPr>
        <p:txBody>
          <a:bodyPr wrap="square" rtlCol="0">
            <a:spAutoFit/>
          </a:bodyPr>
          <a:lstStyle/>
          <a:p>
            <a:r>
              <a:rPr lang="sv-SE" sz="1400" b="1" dirty="0">
                <a:solidFill>
                  <a:srgbClr val="3F7014"/>
                </a:solidFill>
                <a:latin typeface="Arial" charset="0"/>
                <a:ea typeface="Arial" charset="0"/>
                <a:cs typeface="Arial" charset="0"/>
              </a:rPr>
              <a:t>Stockholm</a:t>
            </a:r>
          </a:p>
          <a:p>
            <a:r>
              <a:rPr lang="sv-SE" sz="1400" b="1" dirty="0">
                <a:solidFill>
                  <a:srgbClr val="3F7014"/>
                </a:solidFill>
                <a:latin typeface="Arial" charset="0"/>
                <a:ea typeface="Arial" charset="0"/>
                <a:cs typeface="Arial" charset="0"/>
              </a:rPr>
              <a:t>1 timme</a:t>
            </a:r>
          </a:p>
        </p:txBody>
      </p:sp>
      <p:pic>
        <p:nvPicPr>
          <p:cNvPr id="4" name="Bildobjekt 3"/>
          <p:cNvPicPr>
            <a:picLocks noChangeAspect="1"/>
          </p:cNvPicPr>
          <p:nvPr/>
        </p:nvPicPr>
        <p:blipFill>
          <a:blip r:embed="rId4"/>
          <a:stretch>
            <a:fillRect/>
          </a:stretch>
        </p:blipFill>
        <p:spPr>
          <a:xfrm>
            <a:off x="11159351" y="440190"/>
            <a:ext cx="323648" cy="331354"/>
          </a:xfrm>
          <a:prstGeom prst="rect">
            <a:avLst/>
          </a:prstGeom>
        </p:spPr>
      </p:pic>
      <p:cxnSp>
        <p:nvCxnSpPr>
          <p:cNvPr id="6" name="Rak koppling 5"/>
          <p:cNvCxnSpPr/>
          <p:nvPr/>
        </p:nvCxnSpPr>
        <p:spPr>
          <a:xfrm flipH="1">
            <a:off x="10303727" y="771544"/>
            <a:ext cx="914400" cy="2313627"/>
          </a:xfrm>
          <a:prstGeom prst="line">
            <a:avLst/>
          </a:prstGeom>
          <a:ln w="19050">
            <a:solidFill>
              <a:srgbClr val="50801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647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6732723" y="1886618"/>
            <a:ext cx="4583852" cy="2862322"/>
          </a:xfrm>
          <a:prstGeom prst="rect">
            <a:avLst/>
          </a:prstGeom>
          <a:noFill/>
        </p:spPr>
        <p:txBody>
          <a:bodyPr wrap="square" rtlCol="0">
            <a:spAutoFit/>
          </a:bodyPr>
          <a:lstStyle/>
          <a:p>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Sveriges bästa stadsdel för barnfamiljer </a:t>
            </a:r>
            <a:r>
              <a:rPr lang="sv-SE" dirty="0">
                <a:solidFill>
                  <a:srgbClr val="1A355D"/>
                </a:solidFill>
                <a:ea typeface="Roboto" panose="02000000000000000000" pitchFamily="2" charset="0"/>
                <a:cs typeface="Roboto" panose="02000000000000000000" pitchFamily="2" charset="0"/>
              </a:rPr>
              <a:t>där staden möter landet.</a:t>
            </a:r>
          </a:p>
          <a:p>
            <a:r>
              <a:rPr lang="sv-SE" dirty="0">
                <a:solidFill>
                  <a:srgbClr val="1A355D"/>
                </a:solidFill>
                <a:ea typeface="Roboto" panose="02000000000000000000" pitchFamily="2" charset="0"/>
                <a:cs typeface="Roboto" panose="02000000000000000000" pitchFamily="2" charset="0"/>
              </a:rPr>
              <a:t> </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3 000 bostäder</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Förskolor, grundskola</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Idrottshall</a:t>
            </a:r>
            <a:endParaRPr lang="sv-SE" b="1" dirty="0">
              <a:solidFill>
                <a:srgbClr val="1A355D"/>
              </a:solidFill>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Mobilitetshus</a:t>
            </a:r>
            <a:r>
              <a:rPr lang="sv-SE" dirty="0">
                <a:solidFill>
                  <a:srgbClr val="1A355D"/>
                </a:solidFill>
                <a:ea typeface="Roboto" panose="02000000000000000000" pitchFamily="2" charset="0"/>
                <a:cs typeface="Roboto" panose="02000000000000000000" pitchFamily="2" charset="0"/>
              </a:rPr>
              <a:t> med olika servicefunktioner. </a:t>
            </a:r>
          </a:p>
          <a:p>
            <a:pPr marL="342900" indent="-342900">
              <a:buFont typeface="Arial" panose="020B0604020202020204" pitchFamily="34" charset="0"/>
              <a:buChar cha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Grönstruktur</a:t>
            </a:r>
            <a:r>
              <a:rPr lang="sv-SE" dirty="0">
                <a:solidFill>
                  <a:srgbClr val="1A355D"/>
                </a:solidFill>
                <a:ea typeface="Roboto" panose="02000000000000000000" pitchFamily="2" charset="0"/>
                <a:cs typeface="Roboto" panose="02000000000000000000" pitchFamily="2" charset="0"/>
              </a:rPr>
              <a:t> -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aktivitetspark</a:t>
            </a:r>
            <a:r>
              <a:rPr lang="sv-SE" dirty="0">
                <a:solidFill>
                  <a:srgbClr val="1A355D"/>
                </a:solidFill>
                <a:ea typeface="Roboto" panose="02000000000000000000" pitchFamily="2" charset="0"/>
                <a:cs typeface="Roboto" panose="02000000000000000000" pitchFamily="2" charset="0"/>
              </a:rPr>
              <a:t> och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promenadstråk</a:t>
            </a:r>
            <a:r>
              <a:rPr lang="sv-SE" dirty="0">
                <a:solidFill>
                  <a:srgbClr val="1A355D"/>
                </a:solidFill>
                <a:ea typeface="Roboto" panose="02000000000000000000" pitchFamily="2" charset="0"/>
                <a:cs typeface="Roboto" panose="02000000000000000000" pitchFamily="2" charset="0"/>
              </a:rPr>
              <a:t>. </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6732723" y="764786"/>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Östra Ramlösa</a:t>
            </a:r>
            <a:endParaRPr lang="sv-SE" sz="2400" b="1" dirty="0">
              <a:solidFill>
                <a:srgbClr val="1B365D"/>
              </a:solidFill>
            </a:endParaRPr>
          </a:p>
        </p:txBody>
      </p:sp>
      <p:pic>
        <p:nvPicPr>
          <p:cNvPr id="3" name="Platshållare för bild 2"/>
          <p:cNvPicPr>
            <a:picLocks noGrp="1" noChangeAspect="1"/>
          </p:cNvPicPr>
          <p:nvPr>
            <p:ph type="pic" idx="1"/>
          </p:nvPr>
        </p:nvPicPr>
        <p:blipFill>
          <a:blip r:embed="rId5">
            <a:extLst>
              <a:ext uri="{28A0092B-C50C-407E-A947-70E740481C1C}">
                <a14:useLocalDpi xmlns:a14="http://schemas.microsoft.com/office/drawing/2010/main" val="0"/>
              </a:ext>
            </a:extLst>
          </a:blip>
          <a:srcRect l="28612" r="28612"/>
          <a:stretch>
            <a:fillRect/>
          </a:stretch>
        </p:blipFill>
        <p:spPr>
          <a:xfrm>
            <a:off x="-3840" y="0"/>
            <a:ext cx="6096000" cy="6858000"/>
          </a:xfrm>
        </p:spPr>
      </p:pic>
      <p:pic>
        <p:nvPicPr>
          <p:cNvPr id="10" name="Bildobjekt 9"/>
          <p:cNvPicPr>
            <a:picLocks noChangeAspect="1"/>
          </p:cNvPicPr>
          <p:nvPr/>
        </p:nvPicPr>
        <p:blipFill rotWithShape="1">
          <a:blip r:embed="rId6"/>
          <a:srcRect l="42228" t="7630" r="-138"/>
          <a:stretch/>
        </p:blipFill>
        <p:spPr>
          <a:xfrm>
            <a:off x="-1" y="-84668"/>
            <a:ext cx="6180667" cy="6969713"/>
          </a:xfrm>
          <a:prstGeom prst="rect">
            <a:avLst/>
          </a:prstGeom>
        </p:spPr>
      </p:pic>
    </p:spTree>
    <p:extLst>
      <p:ext uri="{BB962C8B-B14F-4D97-AF65-F5344CB8AC3E}">
        <p14:creationId xmlns:p14="http://schemas.microsoft.com/office/powerpoint/2010/main" val="4077577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p:cNvSpPr txBox="1"/>
          <p:nvPr/>
        </p:nvSpPr>
        <p:spPr>
          <a:xfrm>
            <a:off x="843553" y="1865154"/>
            <a:ext cx="4812968" cy="2339102"/>
          </a:xfrm>
          <a:prstGeom prst="rect">
            <a:avLst/>
          </a:prstGeom>
          <a:noFill/>
        </p:spPr>
        <p:txBody>
          <a:bodyPr wrap="square" rtlCol="0">
            <a:spAutoFit/>
          </a:bodyPr>
          <a:lstStyle/>
          <a:p>
            <a:pPr marL="380876" indent="-380876">
              <a:buFont typeface="Arial" panose="020B0604020202020204" pitchFamily="34" charset="0"/>
              <a:buChar char="•"/>
            </a:pPr>
            <a:r>
              <a:rPr lang="sv-SE" dirty="0">
                <a:solidFill>
                  <a:srgbClr val="1A355D"/>
                </a:solidFill>
                <a:ea typeface="Roboto" panose="02000000000000000000" pitchFamily="2" charset="0"/>
                <a:cs typeface="Roboto" panose="02000000000000000000" pitchFamily="2" charset="0"/>
              </a:rPr>
              <a:t>Nya sjukhuset placeras i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Östra Ramlösa</a:t>
            </a:r>
            <a:r>
              <a:rPr lang="sv-SE" dirty="0">
                <a:solidFill>
                  <a:srgbClr val="1A355D"/>
                </a:solidFill>
                <a:ea typeface="Roboto" panose="02000000000000000000" pitchFamily="2" charset="0"/>
                <a:cs typeface="Roboto" panose="02000000000000000000" pitchFamily="2" charset="0"/>
              </a:rPr>
              <a:t>.</a:t>
            </a:r>
          </a:p>
          <a:p>
            <a:pPr marL="380876" indent="-380876">
              <a:buFont typeface="Arial" panose="020B0604020202020204" pitchFamily="34" charset="0"/>
              <a:buChar char="•"/>
            </a:pPr>
            <a:r>
              <a:rPr lang="sv-SE" dirty="0">
                <a:latin typeface="Roboto Bold" panose="02000000000000000000" pitchFamily="2" charset="0"/>
                <a:ea typeface="Roboto Bold" panose="02000000000000000000" pitchFamily="2" charset="0"/>
                <a:cs typeface="Roboto Bold" panose="02000000000000000000" pitchFamily="2" charset="0"/>
              </a:rPr>
              <a:t>Detaljplanearbete</a:t>
            </a:r>
            <a:r>
              <a:rPr lang="sv-SE" dirty="0"/>
              <a:t> pågår.</a:t>
            </a:r>
          </a:p>
          <a:p>
            <a:pPr marL="380876" indent="-380876">
              <a:buFont typeface="Arial" panose="020B0604020202020204" pitchFamily="34" charset="0"/>
              <a:buChar char="•"/>
            </a:pPr>
            <a:r>
              <a:rPr lang="sv-SE" dirty="0"/>
              <a:t>Somatisk och </a:t>
            </a:r>
            <a:r>
              <a:rPr lang="sv-SE" dirty="0">
                <a:latin typeface="Roboto Bold" panose="02000000000000000000" pitchFamily="2" charset="0"/>
                <a:ea typeface="Roboto Bold" panose="02000000000000000000" pitchFamily="2" charset="0"/>
                <a:cs typeface="Roboto Bold" panose="02000000000000000000" pitchFamily="2" charset="0"/>
              </a:rPr>
              <a:t>psykiatrisk vård </a:t>
            </a:r>
            <a:r>
              <a:rPr lang="sv-SE" dirty="0"/>
              <a:t>i läkande miljö.</a:t>
            </a:r>
          </a:p>
          <a:p>
            <a:pPr marL="380876" indent="-380876">
              <a:buFont typeface="Arial" panose="020B0604020202020204" pitchFamily="34" charset="0"/>
              <a:buChar char="•"/>
            </a:pPr>
            <a:r>
              <a:rPr lang="sv-SE" dirty="0"/>
              <a:t>Möjligheter ur ett </a:t>
            </a:r>
            <a:r>
              <a:rPr lang="sv-SE" dirty="0">
                <a:latin typeface="Roboto Bold" panose="02000000000000000000" pitchFamily="2" charset="0"/>
                <a:ea typeface="Roboto Bold" panose="02000000000000000000" pitchFamily="2" charset="0"/>
                <a:cs typeface="Roboto Bold" panose="02000000000000000000" pitchFamily="2" charset="0"/>
              </a:rPr>
              <a:t>regionalt perspektiv</a:t>
            </a:r>
            <a:r>
              <a:rPr lang="sv-SE" dirty="0"/>
              <a:t>.</a:t>
            </a:r>
          </a:p>
          <a:p>
            <a:pPr marL="380876" indent="-380876">
              <a:buFont typeface="Arial" panose="020B0604020202020204" pitchFamily="34" charset="0"/>
              <a:buChar char="•"/>
            </a:pPr>
            <a:r>
              <a:rPr lang="sv-SE" dirty="0"/>
              <a:t>Möjliga anknytande funktioner; </a:t>
            </a:r>
            <a:r>
              <a:rPr lang="sv-SE" dirty="0">
                <a:latin typeface="Roboto Bold" panose="02000000000000000000" pitchFamily="2" charset="0"/>
                <a:ea typeface="Roboto Bold" panose="02000000000000000000" pitchFamily="2" charset="0"/>
                <a:cs typeface="Roboto Bold" panose="02000000000000000000" pitchFamily="2" charset="0"/>
              </a:rPr>
              <a:t>patienthotell, utbildning </a:t>
            </a:r>
            <a:r>
              <a:rPr lang="sv-SE" dirty="0"/>
              <a:t>m.m. </a:t>
            </a:r>
          </a:p>
          <a:p>
            <a:pPr marL="380876" indent="-380876">
              <a:buFont typeface="Arial" panose="020B0604020202020204" pitchFamily="34" charset="0"/>
              <a:buChar char="•"/>
            </a:pPr>
            <a:endParaRPr lang="sv-SE" sz="2000" dirty="0">
              <a:solidFill>
                <a:srgbClr val="1A355D"/>
              </a:solidFill>
              <a:ea typeface="Roboto" panose="02000000000000000000" pitchFamily="2" charset="0"/>
              <a:cs typeface="Roboto" panose="02000000000000000000" pitchFamily="2" charset="0"/>
            </a:endParaRP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843554" y="743322"/>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Nya sjukhuset</a:t>
            </a:r>
            <a:endParaRPr lang="sv-SE" sz="2400" b="1" dirty="0">
              <a:solidFill>
                <a:srgbClr val="1B365D"/>
              </a:solidFill>
            </a:endParaRPr>
          </a:p>
        </p:txBody>
      </p:sp>
      <p:sp>
        <p:nvSpPr>
          <p:cNvPr id="5" name="Rektangel 4"/>
          <p:cNvSpPr/>
          <p:nvPr/>
        </p:nvSpPr>
        <p:spPr>
          <a:xfrm>
            <a:off x="6096000" y="0"/>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rotWithShape="1">
          <a:blip r:embed="rId3" cstate="print">
            <a:extLst>
              <a:ext uri="{28A0092B-C50C-407E-A947-70E740481C1C}">
                <a14:useLocalDpi xmlns:a14="http://schemas.microsoft.com/office/drawing/2010/main" val="0"/>
              </a:ext>
            </a:extLst>
          </a:blip>
          <a:srcRect t="7650" b="22140"/>
          <a:stretch/>
        </p:blipFill>
        <p:spPr>
          <a:xfrm>
            <a:off x="6095999" y="-36577"/>
            <a:ext cx="6096001" cy="6931153"/>
          </a:xfrm>
          <a:prstGeom prst="rect">
            <a:avLst/>
          </a:prstGeom>
        </p:spPr>
      </p:pic>
    </p:spTree>
    <p:extLst>
      <p:ext uri="{BB962C8B-B14F-4D97-AF65-F5344CB8AC3E}">
        <p14:creationId xmlns:p14="http://schemas.microsoft.com/office/powerpoint/2010/main" val="1677648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0" name="textruta 9"/>
          <p:cNvSpPr txBox="1"/>
          <p:nvPr/>
        </p:nvSpPr>
        <p:spPr>
          <a:xfrm>
            <a:off x="6732723" y="1887455"/>
            <a:ext cx="4583852" cy="1754326"/>
          </a:xfrm>
          <a:prstGeom prst="rect">
            <a:avLst/>
          </a:prstGeom>
          <a:noFill/>
        </p:spPr>
        <p:txBody>
          <a:bodyPr wrap="square" rtlCol="0">
            <a:spAutoFit/>
          </a:bodyPr>
          <a:lstStyle/>
          <a:p>
            <a:pPr marL="380876" indent="-380876">
              <a:buFont typeface="Arial" panose="020B0604020202020204" pitchFamily="34" charset="0"/>
              <a:buChar char="•"/>
            </a:pPr>
            <a:r>
              <a:rPr lang="sv-SE" dirty="0">
                <a:solidFill>
                  <a:srgbClr val="1A355D"/>
                </a:solidFill>
                <a:ea typeface="Roboto" panose="02000000000000000000" pitchFamily="2" charset="0"/>
                <a:cs typeface="Roboto" panose="02000000000000000000" pitchFamily="2" charset="0"/>
              </a:rPr>
              <a:t>Strategisk analys kring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hur nuvarande sjukhusområde kan/bör omvandlas</a:t>
            </a:r>
            <a:r>
              <a:rPr lang="sv-SE" dirty="0">
                <a:solidFill>
                  <a:srgbClr val="1A355D"/>
                </a:solidFill>
                <a:ea typeface="Roboto" panose="02000000000000000000" pitchFamily="2" charset="0"/>
                <a:cs typeface="Roboto" panose="02000000000000000000" pitchFamily="2" charset="0"/>
              </a:rPr>
              <a:t>.</a:t>
            </a:r>
          </a:p>
          <a:p>
            <a:pPr marL="380876" indent="-380876">
              <a:buFont typeface="Arial" panose="020B0604020202020204" pitchFamily="34" charset="0"/>
              <a:buChar char="•"/>
            </a:pPr>
            <a:endParaRPr lang="sv-SE" dirty="0">
              <a:solidFill>
                <a:srgbClr val="1A355D"/>
              </a:solidFill>
              <a:ea typeface="Roboto" panose="02000000000000000000" pitchFamily="2" charset="0"/>
              <a:cs typeface="Roboto" panose="02000000000000000000" pitchFamily="2" charset="0"/>
            </a:endParaRPr>
          </a:p>
          <a:p>
            <a:pPr marL="380876" indent="-380876">
              <a:buFont typeface="Arial" panose="020B0604020202020204" pitchFamily="34" charset="0"/>
              <a:buChar char="•"/>
            </a:pPr>
            <a:r>
              <a:rPr lang="sv-SE" dirty="0"/>
              <a:t>Området ska etappvis </a:t>
            </a:r>
            <a:r>
              <a:rPr lang="sv-SE" dirty="0">
                <a:latin typeface="Roboto Bold" panose="02000000000000000000" pitchFamily="2" charset="0"/>
                <a:ea typeface="Roboto Bold" panose="02000000000000000000" pitchFamily="2" charset="0"/>
                <a:cs typeface="Roboto Bold" panose="02000000000000000000" pitchFamily="2" charset="0"/>
              </a:rPr>
              <a:t>utvecklas till en attraktiv stadsdel</a:t>
            </a:r>
            <a:r>
              <a:rPr lang="sv-SE" dirty="0"/>
              <a:t> i samklang med sin omgivning. </a:t>
            </a:r>
            <a:endParaRPr lang="sv-SE" dirty="0">
              <a:solidFill>
                <a:srgbClr val="1A355D"/>
              </a:solidFill>
              <a:ea typeface="Roboto" panose="02000000000000000000" pitchFamily="2" charset="0"/>
              <a:cs typeface="Roboto" panose="02000000000000000000" pitchFamily="2" charset="0"/>
            </a:endParaRPr>
          </a:p>
        </p:txBody>
      </p:sp>
      <p:sp>
        <p:nvSpPr>
          <p:cNvPr id="12" name="Rubrik 2">
            <a:extLst>
              <a:ext uri="{FF2B5EF4-FFF2-40B4-BE49-F238E27FC236}">
                <a16:creationId xmlns:a16="http://schemas.microsoft.com/office/drawing/2014/main" id="{C80D4838-1C9E-F01E-6CC5-5A1786ED33A4}"/>
              </a:ext>
            </a:extLst>
          </p:cNvPr>
          <p:cNvSpPr txBox="1">
            <a:spLocks/>
          </p:cNvSpPr>
          <p:nvPr/>
        </p:nvSpPr>
        <p:spPr>
          <a:xfrm>
            <a:off x="6732723" y="765623"/>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Gamla sjukhuset</a:t>
            </a:r>
            <a:endParaRPr lang="sv-SE" sz="2400" b="1" dirty="0">
              <a:solidFill>
                <a:srgbClr val="1B365D"/>
              </a:solidFill>
            </a:endParaRPr>
          </a:p>
        </p:txBody>
      </p:sp>
      <p:pic>
        <p:nvPicPr>
          <p:cNvPr id="13" name="Platshållare för bild 2"/>
          <p:cNvPicPr>
            <a:picLocks noChangeAspect="1"/>
          </p:cNvPicPr>
          <p:nvPr/>
        </p:nvPicPr>
        <p:blipFill>
          <a:blip r:embed="rId5" cstate="print">
            <a:extLst>
              <a:ext uri="{28A0092B-C50C-407E-A947-70E740481C1C}">
                <a14:useLocalDpi xmlns:a14="http://schemas.microsoft.com/office/drawing/2010/main" val="0"/>
              </a:ext>
            </a:extLst>
          </a:blip>
          <a:srcRect l="25030" r="25030"/>
          <a:stretch>
            <a:fillRect/>
          </a:stretch>
        </p:blipFill>
        <p:spPr>
          <a:xfrm>
            <a:off x="-1" y="-2"/>
            <a:ext cx="6092159" cy="6858000"/>
          </a:xfrm>
          <a:prstGeom prst="rect">
            <a:avLst/>
          </a:prstGeom>
        </p:spPr>
      </p:pic>
    </p:spTree>
    <p:extLst>
      <p:ext uri="{BB962C8B-B14F-4D97-AF65-F5344CB8AC3E}">
        <p14:creationId xmlns:p14="http://schemas.microsoft.com/office/powerpoint/2010/main" val="246681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843554" y="1865154"/>
            <a:ext cx="4583852" cy="2585323"/>
          </a:xfrm>
          <a:prstGeom prst="rect">
            <a:avLst/>
          </a:prstGeom>
          <a:noFill/>
        </p:spPr>
        <p:txBody>
          <a:bodyPr wrap="square" rtlCol="0">
            <a:spAutoFit/>
          </a:bodyPr>
          <a:lstStyle/>
          <a:p>
            <a:r>
              <a:rPr lang="sv-SE" dirty="0">
                <a:solidFill>
                  <a:srgbClr val="1A355D"/>
                </a:solidFill>
                <a:ea typeface="Roboto" panose="02000000000000000000" pitchFamily="2" charset="0"/>
                <a:cs typeface="Roboto" panose="02000000000000000000" pitchFamily="2" charset="0"/>
              </a:rPr>
              <a:t>Stadsförnyelseprojekt av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tidigare hamn- och industriområde </a:t>
            </a:r>
            <a:r>
              <a:rPr lang="sv-SE" dirty="0">
                <a:solidFill>
                  <a:srgbClr val="1A355D"/>
                </a:solidFill>
                <a:ea typeface="Roboto" panose="02000000000000000000" pitchFamily="2" charset="0"/>
                <a:cs typeface="Roboto" panose="02000000000000000000" pitchFamily="2" charset="0"/>
              </a:rPr>
              <a:t>i ett centralt och stationsnära läge. </a:t>
            </a:r>
            <a:br>
              <a:rPr lang="sv-SE" dirty="0">
                <a:solidFill>
                  <a:srgbClr val="1A355D"/>
                </a:solidFill>
                <a:ea typeface="Roboto" panose="02000000000000000000" pitchFamily="2" charset="0"/>
                <a:cs typeface="Roboto" panose="02000000000000000000" pitchFamily="2" charset="0"/>
              </a:rPr>
            </a:br>
            <a:br>
              <a:rPr lang="sv-SE" dirty="0">
                <a:solidFill>
                  <a:srgbClr val="1A355D"/>
                </a:solidFill>
                <a:ea typeface="Roboto" panose="02000000000000000000" pitchFamily="2" charset="0"/>
                <a:cs typeface="Roboto" panose="02000000000000000000" pitchFamily="2" charset="0"/>
              </a:rPr>
            </a:br>
            <a:r>
              <a:rPr lang="sv-SE" dirty="0">
                <a:solidFill>
                  <a:srgbClr val="1A355D"/>
                </a:solidFill>
                <a:ea typeface="Roboto" panose="02000000000000000000" pitchFamily="2" charset="0"/>
                <a:cs typeface="Roboto" panose="02000000000000000000" pitchFamily="2" charset="0"/>
              </a:rPr>
              <a:t>Projektet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förnyar, utvecklar och kopplar ihop de nya och befintliga stadsdelarna </a:t>
            </a:r>
            <a:r>
              <a:rPr lang="sv-SE" dirty="0">
                <a:solidFill>
                  <a:srgbClr val="1A355D"/>
                </a:solidFill>
                <a:ea typeface="Roboto" panose="02000000000000000000" pitchFamily="2" charset="0"/>
                <a:cs typeface="Roboto" panose="02000000000000000000" pitchFamily="2" charset="0"/>
              </a:rPr>
              <a:t>Oceanhamnen, Universitetsområdet, Husarområdet, Gåsebäck och på sikt Västhamnen. </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843554" y="743322"/>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H+</a:t>
            </a:r>
            <a:endParaRPr lang="sv-SE" sz="2400" b="1" dirty="0">
              <a:solidFill>
                <a:srgbClr val="1B365D"/>
              </a:solidFill>
            </a:endParaRPr>
          </a:p>
        </p:txBody>
      </p:sp>
      <p:pic>
        <p:nvPicPr>
          <p:cNvPr id="16" name="Platshållare för bild 15"/>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20331" r="20331"/>
          <a:stretch>
            <a:fillRect/>
          </a:stretch>
        </p:blipFill>
        <p:spPr/>
      </p:pic>
    </p:spTree>
    <p:extLst>
      <p:ext uri="{BB962C8B-B14F-4D97-AF65-F5344CB8AC3E}">
        <p14:creationId xmlns:p14="http://schemas.microsoft.com/office/powerpoint/2010/main" val="1179141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träd, utomhus, himmel, mark&#10;&#10;Automatiskt genererad beskrivning">
            <a:extLst>
              <a:ext uri="{FF2B5EF4-FFF2-40B4-BE49-F238E27FC236}">
                <a16:creationId xmlns:a16="http://schemas.microsoft.com/office/drawing/2014/main" id="{1EB00ED9-B3A0-A148-AF6E-F17B67455E9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428" t="10648" r="1516" b="21105"/>
          <a:stretch/>
        </p:blipFill>
        <p:spPr>
          <a:xfrm>
            <a:off x="0" y="0"/>
            <a:ext cx="12192000" cy="5946775"/>
          </a:xfrm>
        </p:spPr>
      </p:pic>
      <p:sp>
        <p:nvSpPr>
          <p:cNvPr id="6" name="Rektangel 5">
            <a:extLst>
              <a:ext uri="{FF2B5EF4-FFF2-40B4-BE49-F238E27FC236}">
                <a16:creationId xmlns:a16="http://schemas.microsoft.com/office/drawing/2014/main" id="{BE4F385D-147C-C742-9B0F-DC71B1E17AF4}"/>
              </a:ext>
            </a:extLst>
          </p:cNvPr>
          <p:cNvSpPr/>
          <p:nvPr/>
        </p:nvSpPr>
        <p:spPr>
          <a:xfrm>
            <a:off x="428495" y="609601"/>
            <a:ext cx="6467605" cy="1549400"/>
          </a:xfrm>
          <a:prstGeom prst="rect">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5" name="Rubrik 1">
            <a:extLst>
              <a:ext uri="{FF2B5EF4-FFF2-40B4-BE49-F238E27FC236}">
                <a16:creationId xmlns:a16="http://schemas.microsoft.com/office/drawing/2014/main" id="{EA92B4AD-5BE1-4744-999C-632C4E022F33}"/>
              </a:ext>
            </a:extLst>
          </p:cNvPr>
          <p:cNvSpPr txBox="1">
            <a:spLocks/>
          </p:cNvSpPr>
          <p:nvPr/>
        </p:nvSpPr>
        <p:spPr>
          <a:xfrm>
            <a:off x="560015" y="868929"/>
            <a:ext cx="6336085" cy="1404372"/>
          </a:xfrm>
          <a:prstGeom prst="rect">
            <a:avLst/>
          </a:prstGeom>
          <a:noFill/>
        </p:spPr>
        <p:txBody>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1A355C"/>
                </a:solidFill>
                <a:effectLst/>
                <a:uLnTx/>
                <a:uFillTx/>
                <a:latin typeface="Helsingborg Sans"/>
                <a:ea typeface="+mj-ea"/>
                <a:cs typeface="+mj-cs"/>
              </a:rPr>
              <a:t>Oceanhamnen</a:t>
            </a:r>
            <a:br>
              <a:rPr kumimoji="0" lang="sv-SE" sz="5400" b="1" i="0" u="none" strike="noStrike" kern="1200" cap="none" spc="0" normalizeH="0" baseline="0" noProof="0" dirty="0">
                <a:ln>
                  <a:noFill/>
                </a:ln>
                <a:solidFill>
                  <a:srgbClr val="1A355C"/>
                </a:solidFill>
                <a:effectLst/>
                <a:uLnTx/>
                <a:uFillTx/>
                <a:latin typeface="Helsingborg Sans"/>
                <a:ea typeface="+mj-ea"/>
                <a:cs typeface="+mj-cs"/>
              </a:rPr>
            </a:br>
            <a:r>
              <a:rPr kumimoji="0" lang="sv-SE" sz="2800" b="0" i="0" u="none" strike="noStrike" kern="1200" cap="none" spc="0" normalizeH="0" baseline="0" noProof="0" dirty="0">
                <a:ln>
                  <a:noFill/>
                </a:ln>
                <a:solidFill>
                  <a:srgbClr val="1A355C"/>
                </a:solidFill>
                <a:effectLst/>
                <a:uLnTx/>
                <a:uFillTx/>
                <a:latin typeface="Helsingborg Sans" pitchFamily="2" charset="77"/>
                <a:ea typeface="+mj-ea"/>
                <a:cs typeface="+mj-cs"/>
              </a:rPr>
              <a:t>Ny stadsdel med överraskande platser</a:t>
            </a:r>
            <a:br>
              <a:rPr kumimoji="0" lang="sv-SE" sz="5867" b="1" i="0" u="none" strike="noStrike" kern="1200" cap="none" spc="0" normalizeH="0" baseline="0" noProof="0" dirty="0">
                <a:ln>
                  <a:noFill/>
                </a:ln>
                <a:solidFill>
                  <a:srgbClr val="1A355C"/>
                </a:solidFill>
                <a:effectLst/>
                <a:uLnTx/>
                <a:uFillTx/>
                <a:latin typeface="Helsingborg Sans"/>
                <a:ea typeface="+mj-ea"/>
                <a:cs typeface="+mj-cs"/>
              </a:rPr>
            </a:br>
            <a:r>
              <a:rPr kumimoji="0" lang="sv-SE" sz="5867" b="1" i="0" u="none" strike="noStrike" kern="1200" cap="none" spc="0" normalizeH="0" baseline="0" noProof="0" dirty="0">
                <a:ln>
                  <a:noFill/>
                </a:ln>
                <a:solidFill>
                  <a:srgbClr val="1A355C"/>
                </a:solidFill>
                <a:effectLst/>
                <a:uLnTx/>
                <a:uFillTx/>
                <a:latin typeface="Helsingborg Sans"/>
                <a:ea typeface="+mj-ea"/>
                <a:cs typeface="+mj-cs"/>
              </a:rPr>
              <a:t> </a:t>
            </a:r>
          </a:p>
        </p:txBody>
      </p:sp>
    </p:spTree>
    <p:extLst>
      <p:ext uri="{BB962C8B-B14F-4D97-AF65-F5344CB8AC3E}">
        <p14:creationId xmlns:p14="http://schemas.microsoft.com/office/powerpoint/2010/main" val="3571448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221B14-3D6E-9042-A83D-63145174FBCB}"/>
              </a:ext>
            </a:extLst>
          </p:cNvPr>
          <p:cNvSpPr>
            <a:spLocks noGrp="1"/>
          </p:cNvSpPr>
          <p:nvPr>
            <p:ph type="ctrTitle"/>
          </p:nvPr>
        </p:nvSpPr>
        <p:spPr>
          <a:xfrm>
            <a:off x="874713" y="2308589"/>
            <a:ext cx="4419200" cy="1329595"/>
          </a:xfrm>
        </p:spPr>
        <p:txBody>
          <a:bodyPr/>
          <a:lstStyle/>
          <a:p>
            <a:r>
              <a:rPr lang="sv-SE" dirty="0"/>
              <a:t>Tre rör ut</a:t>
            </a:r>
            <a:br>
              <a:rPr lang="sv-SE" dirty="0"/>
            </a:br>
            <a:r>
              <a:rPr lang="sv-SE" sz="2800" b="0" dirty="0">
                <a:latin typeface="Helsingborg Sans" pitchFamily="2" charset="77"/>
              </a:rPr>
              <a:t>Nytt innovativt systemtänk </a:t>
            </a:r>
            <a:br>
              <a:rPr lang="sv-SE" sz="2800" b="0" dirty="0">
                <a:latin typeface="Helsingborg Sans" pitchFamily="2" charset="77"/>
              </a:rPr>
            </a:br>
            <a:r>
              <a:rPr lang="sv-SE" sz="2800" b="0" dirty="0">
                <a:latin typeface="Helsingborg Sans" pitchFamily="2" charset="77"/>
              </a:rPr>
              <a:t>i Oceanhamnen</a:t>
            </a:r>
          </a:p>
        </p:txBody>
      </p:sp>
      <p:pic>
        <p:nvPicPr>
          <p:cNvPr id="9" name="Platshållare för bild 8" descr="En bild som visar diagram&#10;&#10;Automatiskt genererad beskrivning">
            <a:extLst>
              <a:ext uri="{FF2B5EF4-FFF2-40B4-BE49-F238E27FC236}">
                <a16:creationId xmlns:a16="http://schemas.microsoft.com/office/drawing/2014/main" id="{C4041E1C-45A3-D04C-BC90-7C1B6B29C02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459" t="12648" r="17786" b="8389"/>
          <a:stretch/>
        </p:blipFill>
        <p:spPr>
          <a:xfrm>
            <a:off x="6096000" y="0"/>
            <a:ext cx="6096000" cy="5946775"/>
          </a:xfrm>
        </p:spPr>
      </p:pic>
    </p:spTree>
    <p:extLst>
      <p:ext uri="{BB962C8B-B14F-4D97-AF65-F5344CB8AC3E}">
        <p14:creationId xmlns:p14="http://schemas.microsoft.com/office/powerpoint/2010/main" val="872629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E16E006-1E11-D7F6-BD2D-936CFC9FE9BD}"/>
              </a:ext>
            </a:extLst>
          </p:cNvPr>
          <p:cNvSpPr>
            <a:spLocks noGrp="1"/>
          </p:cNvSpPr>
          <p:nvPr>
            <p:ph type="pic" sz="quarter" idx="10"/>
          </p:nvPr>
        </p:nvSpPr>
        <p:spPr/>
      </p:sp>
      <p:pic>
        <p:nvPicPr>
          <p:cNvPr id="5" name="Platshållare för bild 3" descr="En bild som visar text&#10;&#10;Automatiskt genererad beskrivning">
            <a:extLst>
              <a:ext uri="{FF2B5EF4-FFF2-40B4-BE49-F238E27FC236}">
                <a16:creationId xmlns:a16="http://schemas.microsoft.com/office/drawing/2014/main" id="{BD97A001-1F4E-17DB-730F-F706FF196C3E}"/>
              </a:ext>
            </a:extLst>
          </p:cNvPr>
          <p:cNvPicPr>
            <a:picLocks noChangeAspect="1"/>
          </p:cNvPicPr>
          <p:nvPr/>
        </p:nvPicPr>
        <p:blipFill rotWithShape="1">
          <a:blip r:embed="rId3">
            <a:extLst>
              <a:ext uri="{28A0092B-C50C-407E-A947-70E740481C1C}">
                <a14:useLocalDpi xmlns:a14="http://schemas.microsoft.com/office/drawing/2010/main" val="0"/>
              </a:ext>
            </a:extLst>
          </a:blip>
          <a:srcRect t="12595" b="6449"/>
          <a:stretch/>
        </p:blipFill>
        <p:spPr>
          <a:xfrm>
            <a:off x="20" y="10"/>
            <a:ext cx="12191980" cy="594676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a:noFill/>
        </p:spPr>
      </p:pic>
    </p:spTree>
    <p:extLst>
      <p:ext uri="{BB962C8B-B14F-4D97-AF65-F5344CB8AC3E}">
        <p14:creationId xmlns:p14="http://schemas.microsoft.com/office/powerpoint/2010/main" val="804192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golv, möbler&#10;&#10;Automatiskt genererad beskrivning">
            <a:extLst>
              <a:ext uri="{FF2B5EF4-FFF2-40B4-BE49-F238E27FC236}">
                <a16:creationId xmlns:a16="http://schemas.microsoft.com/office/drawing/2014/main" id="{D24106F6-CB62-A0EE-5AEC-C9765DEB18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7934" b="773"/>
          <a:stretch/>
        </p:blipFill>
        <p:spPr>
          <a:xfrm>
            <a:off x="20" y="10"/>
            <a:ext cx="12191980" cy="5946765"/>
          </a:xfrm>
          <a:noFill/>
        </p:spPr>
      </p:pic>
    </p:spTree>
    <p:extLst>
      <p:ext uri="{BB962C8B-B14F-4D97-AF65-F5344CB8AC3E}">
        <p14:creationId xmlns:p14="http://schemas.microsoft.com/office/powerpoint/2010/main" val="507532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6667410" y="1922672"/>
            <a:ext cx="4943063" cy="2308324"/>
          </a:xfrm>
          <a:prstGeom prst="rect">
            <a:avLst/>
          </a:prstGeom>
          <a:noFill/>
        </p:spPr>
        <p:txBody>
          <a:bodyPr wrap="square" rtlCol="0">
            <a:spAutoFit/>
          </a:bodyPr>
          <a:lstStyle/>
          <a:p>
            <a:pPr marL="285750" indent="-285750">
              <a:buFont typeface="Arial" panose="020B0604020202020204" pitchFamily="34" charset="0"/>
              <a:buChar char="•"/>
            </a:pPr>
            <a:r>
              <a:rPr lang="sv-SE" dirty="0"/>
              <a:t>Tillgodoser marknadens </a:t>
            </a:r>
            <a:r>
              <a:rPr lang="sv-SE" dirty="0">
                <a:latin typeface="Roboto Bold" panose="02000000000000000000" pitchFamily="2" charset="0"/>
                <a:ea typeface="Roboto Bold" panose="02000000000000000000" pitchFamily="2" charset="0"/>
                <a:cs typeface="Roboto Bold" panose="02000000000000000000" pitchFamily="2" charset="0"/>
              </a:rPr>
              <a:t>framtida krav </a:t>
            </a:r>
            <a:r>
              <a:rPr lang="sv-SE" dirty="0"/>
              <a:t>och volymer.</a:t>
            </a:r>
          </a:p>
          <a:p>
            <a:pPr marL="285750" indent="-285750">
              <a:buFont typeface="Arial" panose="020B0604020202020204" pitchFamily="34" charset="0"/>
              <a:buChar char="•"/>
            </a:pPr>
            <a:r>
              <a:rPr lang="sv-SE" dirty="0"/>
              <a:t>Säkerställer hamnens funktion som </a:t>
            </a:r>
            <a:r>
              <a:rPr lang="sv-SE" dirty="0">
                <a:latin typeface="Roboto Bold" panose="02000000000000000000" pitchFamily="2" charset="0"/>
                <a:ea typeface="Roboto Bold" panose="02000000000000000000" pitchFamily="2" charset="0"/>
                <a:cs typeface="Roboto Bold" panose="02000000000000000000" pitchFamily="2" charset="0"/>
              </a:rPr>
              <a:t>riksintresse</a:t>
            </a:r>
            <a:r>
              <a:rPr lang="sv-SE" dirty="0"/>
              <a:t>.</a:t>
            </a:r>
          </a:p>
          <a:p>
            <a:pPr marL="285750" indent="-285750">
              <a:buFont typeface="Arial" panose="020B0604020202020204" pitchFamily="34" charset="0"/>
              <a:buChar char="•"/>
            </a:pPr>
            <a:r>
              <a:rPr lang="sv-SE" dirty="0">
                <a:latin typeface="Roboto Bold" panose="02000000000000000000" pitchFamily="2" charset="0"/>
                <a:ea typeface="Roboto Bold" panose="02000000000000000000" pitchFamily="2" charset="0"/>
                <a:cs typeface="Roboto Bold" panose="02000000000000000000" pitchFamily="2" charset="0"/>
              </a:rPr>
              <a:t>Fossilfri, effektiv, modern, klimatsäkrad</a:t>
            </a:r>
            <a:r>
              <a:rPr lang="sv-SE" dirty="0"/>
              <a:t>.</a:t>
            </a:r>
          </a:p>
          <a:p>
            <a:pPr marL="285750" indent="-285750">
              <a:buFont typeface="Arial" panose="020B0604020202020204" pitchFamily="34" charset="0"/>
              <a:buChar char="•"/>
            </a:pPr>
            <a:r>
              <a:rPr lang="sv-SE" dirty="0"/>
              <a:t>Markytor tas tillvara och används till </a:t>
            </a:r>
            <a:r>
              <a:rPr lang="sv-SE" dirty="0">
                <a:latin typeface="Roboto Bold" panose="02000000000000000000" pitchFamily="2" charset="0"/>
                <a:ea typeface="Roboto Bold" panose="02000000000000000000" pitchFamily="2" charset="0"/>
                <a:cs typeface="Roboto Bold" panose="02000000000000000000" pitchFamily="2" charset="0"/>
              </a:rPr>
              <a:t>lämplig verksamhet</a:t>
            </a:r>
            <a:r>
              <a:rPr lang="sv-SE" dirty="0"/>
              <a:t>.</a:t>
            </a:r>
          </a:p>
          <a:p>
            <a:pPr marL="285750" lvl="0" indent="-285750">
              <a:buFont typeface="Arial" panose="020B0604020202020204" pitchFamily="34" charset="0"/>
              <a:buChar char="•"/>
            </a:pPr>
            <a:r>
              <a:rPr lang="sv-SE" dirty="0"/>
              <a:t>Miljöskulder hanteras.</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6667411" y="800840"/>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Hamnflytt</a:t>
            </a:r>
            <a:endParaRPr lang="sv-SE" sz="2400" b="1" dirty="0">
              <a:solidFill>
                <a:srgbClr val="1B365D"/>
              </a:solidFill>
            </a:endParaRPr>
          </a:p>
        </p:txBody>
      </p:sp>
      <p:pic>
        <p:nvPicPr>
          <p:cNvPr id="3" name="Platshållare för bild 2"/>
          <p:cNvPicPr>
            <a:picLocks noGrp="1" noChangeAspect="1"/>
          </p:cNvPicPr>
          <p:nvPr>
            <p:ph type="pic" idx="1"/>
          </p:nvPr>
        </p:nvPicPr>
        <p:blipFill>
          <a:blip r:embed="rId5">
            <a:extLst>
              <a:ext uri="{28A0092B-C50C-407E-A947-70E740481C1C}">
                <a14:useLocalDpi xmlns:a14="http://schemas.microsoft.com/office/drawing/2010/main" val="0"/>
              </a:ext>
            </a:extLst>
          </a:blip>
          <a:srcRect l="16722" r="16722"/>
          <a:stretch>
            <a:fillRect/>
          </a:stretch>
        </p:blipFill>
        <p:spPr>
          <a:xfrm>
            <a:off x="0" y="0"/>
            <a:ext cx="6096000" cy="6858000"/>
          </a:xfrm>
        </p:spPr>
      </p:pic>
    </p:spTree>
    <p:extLst>
      <p:ext uri="{BB962C8B-B14F-4D97-AF65-F5344CB8AC3E}">
        <p14:creationId xmlns:p14="http://schemas.microsoft.com/office/powerpoint/2010/main" val="2805311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843554" y="1865154"/>
            <a:ext cx="4583852" cy="2862322"/>
          </a:xfrm>
          <a:prstGeom prst="rect">
            <a:avLst/>
          </a:prstGeom>
          <a:noFill/>
        </p:spPr>
        <p:txBody>
          <a:bodyPr wrap="square" rtlCol="0">
            <a:spAutoFit/>
          </a:bodyPr>
          <a:lstStyle/>
          <a:p>
            <a:pPr marL="342900" indent="-342900" defTabSz="685800">
              <a:buFont typeface="Arial" panose="020B0604020202020204" pitchFamily="34" charset="0"/>
              <a:buChar char="•"/>
              <a:defRP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Innovativa lösningar </a:t>
            </a:r>
            <a:r>
              <a:rPr lang="sv-SE" dirty="0">
                <a:solidFill>
                  <a:srgbClr val="1A355D"/>
                </a:solidFill>
                <a:ea typeface="Roboto Bold" panose="02000000000000000000" pitchFamily="2" charset="0"/>
                <a:cs typeface="Roboto Bold" panose="02000000000000000000" pitchFamily="2" charset="0"/>
              </a:rPr>
              <a:t>baserade på invånarnas behov</a:t>
            </a:r>
            <a:r>
              <a:rPr lang="sv-SE" dirty="0">
                <a:solidFill>
                  <a:srgbClr val="1A355D"/>
                </a:solidFill>
                <a:ea typeface="Roboto" panose="02000000000000000000" pitchFamily="2" charset="0"/>
                <a:cs typeface="Roboto" panose="02000000000000000000" pitchFamily="2" charset="0"/>
              </a:rPr>
              <a:t>.</a:t>
            </a:r>
          </a:p>
          <a:p>
            <a:pPr marL="342900" indent="-342900" defTabSz="685800">
              <a:buFont typeface="Arial" panose="020B0604020202020204" pitchFamily="34" charset="0"/>
              <a:buChar char="•"/>
              <a:defRP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Förtäta</a:t>
            </a:r>
            <a:r>
              <a:rPr lang="sv-SE" dirty="0">
                <a:solidFill>
                  <a:srgbClr val="1A355D"/>
                </a:solidFill>
                <a:ea typeface="Roboto" panose="02000000000000000000" pitchFamily="2" charset="0"/>
                <a:cs typeface="Roboto" panose="02000000000000000000" pitchFamily="2" charset="0"/>
              </a:rPr>
              <a:t> och skapa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variation</a:t>
            </a:r>
          </a:p>
          <a:p>
            <a:pPr marL="342900" indent="-342900" defTabSz="685800">
              <a:buFont typeface="Arial" panose="020B0604020202020204" pitchFamily="34" charset="0"/>
              <a:buChar char="•"/>
              <a:defRPr/>
            </a:pPr>
            <a:r>
              <a:rPr lang="sv-SE" dirty="0">
                <a:solidFill>
                  <a:srgbClr val="1A355D"/>
                </a:solidFill>
                <a:ea typeface="Roboto" panose="02000000000000000000" pitchFamily="2" charset="0"/>
                <a:cs typeface="Roboto" panose="02000000000000000000" pitchFamily="2" charset="0"/>
              </a:rPr>
              <a:t>Från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1100 till 2600 </a:t>
            </a:r>
            <a:r>
              <a:rPr lang="sv-SE" dirty="0">
                <a:solidFill>
                  <a:srgbClr val="1A355D"/>
                </a:solidFill>
                <a:ea typeface="Roboto" panose="02000000000000000000" pitchFamily="2" charset="0"/>
                <a:cs typeface="Roboto" panose="02000000000000000000" pitchFamily="2" charset="0"/>
              </a:rPr>
              <a:t>bostäder</a:t>
            </a:r>
          </a:p>
          <a:p>
            <a:pPr marL="342900" indent="-342900" defTabSz="685800">
              <a:buFont typeface="Arial" panose="020B0604020202020204" pitchFamily="34" charset="0"/>
              <a:buChar char="•"/>
              <a:defRPr/>
            </a:pP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Annorlunda boendekoncept</a:t>
            </a:r>
            <a:r>
              <a:rPr lang="sv-SE" dirty="0">
                <a:solidFill>
                  <a:srgbClr val="1A355D"/>
                </a:solidFill>
                <a:ea typeface="Roboto Bold" panose="02000000000000000000" pitchFamily="2" charset="0"/>
                <a:cs typeface="Roboto Bold" panose="02000000000000000000" pitchFamily="2" charset="0"/>
              </a:rPr>
              <a:t>: </a:t>
            </a:r>
            <a:r>
              <a:rPr lang="sv-SE" dirty="0" err="1">
                <a:solidFill>
                  <a:srgbClr val="1A355D"/>
                </a:solidFill>
                <a:ea typeface="Roboto Bold" panose="02000000000000000000" pitchFamily="2" charset="0"/>
                <a:cs typeface="Roboto Bold" panose="02000000000000000000" pitchFamily="2" charset="0"/>
              </a:rPr>
              <a:t>BoKlok</a:t>
            </a:r>
            <a:r>
              <a:rPr lang="sv-SE" dirty="0">
                <a:solidFill>
                  <a:srgbClr val="1A355D"/>
                </a:solidFill>
                <a:ea typeface="Roboto Bold" panose="02000000000000000000" pitchFamily="2" charset="0"/>
                <a:cs typeface="Roboto Bold" panose="02000000000000000000" pitchFamily="2" charset="0"/>
              </a:rPr>
              <a:t> och CO-</a:t>
            </a:r>
            <a:r>
              <a:rPr lang="sv-SE" dirty="0" err="1">
                <a:solidFill>
                  <a:srgbClr val="1A355D"/>
                </a:solidFill>
                <a:ea typeface="Roboto Bold" panose="02000000000000000000" pitchFamily="2" charset="0"/>
                <a:cs typeface="Roboto Bold" panose="02000000000000000000" pitchFamily="2" charset="0"/>
              </a:rPr>
              <a:t>Living</a:t>
            </a:r>
            <a:r>
              <a:rPr lang="sv-SE" dirty="0">
                <a:solidFill>
                  <a:srgbClr val="1A355D"/>
                </a:solidFill>
                <a:ea typeface="Roboto Bold" panose="02000000000000000000" pitchFamily="2" charset="0"/>
                <a:cs typeface="Roboto Bold" panose="02000000000000000000" pitchFamily="2" charset="0"/>
              </a:rPr>
              <a:t> – </a:t>
            </a:r>
            <a:r>
              <a:rPr lang="sv-SE" dirty="0">
                <a:solidFill>
                  <a:srgbClr val="1A355D"/>
                </a:solidFill>
                <a:ea typeface="Roboto" panose="02000000000000000000" pitchFamily="2" charset="0"/>
                <a:cs typeface="Roboto" panose="02000000000000000000" pitchFamily="2" charset="0"/>
              </a:rPr>
              <a:t>delningsboende</a:t>
            </a:r>
            <a:br>
              <a:rPr lang="sv-SE" dirty="0">
                <a:solidFill>
                  <a:srgbClr val="1A355D"/>
                </a:solidFill>
                <a:ea typeface="Roboto" panose="02000000000000000000" pitchFamily="2" charset="0"/>
                <a:cs typeface="Roboto" panose="02000000000000000000" pitchFamily="2" charset="0"/>
              </a:rPr>
            </a:br>
            <a:br>
              <a:rPr lang="sv-SE" dirty="0">
                <a:solidFill>
                  <a:srgbClr val="1A355D"/>
                </a:solidFill>
                <a:ea typeface="Roboto" panose="02000000000000000000" pitchFamily="2" charset="0"/>
                <a:cs typeface="Roboto" panose="02000000000000000000" pitchFamily="2" charset="0"/>
              </a:rPr>
            </a:br>
            <a:r>
              <a:rPr lang="sv-SE" dirty="0">
                <a:solidFill>
                  <a:srgbClr val="1A355D"/>
                </a:solidFill>
                <a:ea typeface="Roboto" panose="02000000000000000000" pitchFamily="2" charset="0"/>
                <a:cs typeface="Roboto" panose="02000000000000000000" pitchFamily="2" charset="0"/>
              </a:rPr>
              <a:t>Projektet är långsiktigt med målet att till 2035 ha skapat en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socialt, ekonomiskt och ekologiskt hållbar </a:t>
            </a:r>
            <a:r>
              <a:rPr lang="sv-SE" dirty="0">
                <a:solidFill>
                  <a:srgbClr val="1A355D"/>
                </a:solidFill>
                <a:ea typeface="Roboto" panose="02000000000000000000" pitchFamily="2" charset="0"/>
                <a:cs typeface="Roboto" panose="02000000000000000000" pitchFamily="2" charset="0"/>
              </a:rPr>
              <a:t>stadsdel. </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843554" y="743322"/>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Drottninghög</a:t>
            </a:r>
            <a:endParaRPr lang="sv-SE" sz="2400" b="1" dirty="0">
              <a:solidFill>
                <a:srgbClr val="1B365D"/>
              </a:solidFill>
            </a:endParaRPr>
          </a:p>
        </p:txBody>
      </p:sp>
      <p:pic>
        <p:nvPicPr>
          <p:cNvPr id="8" name="Platshållare för bild 7"/>
          <p:cNvPicPr>
            <a:picLocks noGrp="1" noChangeAspect="1"/>
          </p:cNvPicPr>
          <p:nvPr>
            <p:ph type="pic" idx="1"/>
          </p:nvPr>
        </p:nvPicPr>
        <p:blipFill>
          <a:blip r:embed="rId5">
            <a:extLst>
              <a:ext uri="{28A0092B-C50C-407E-A947-70E740481C1C}">
                <a14:useLocalDpi xmlns:a14="http://schemas.microsoft.com/office/drawing/2010/main" val="0"/>
              </a:ext>
            </a:extLst>
          </a:blip>
          <a:srcRect l="22222" r="22222"/>
          <a:stretch>
            <a:fillRect/>
          </a:stretch>
        </p:blipFill>
        <p:spPr/>
      </p:pic>
    </p:spTree>
    <p:extLst>
      <p:ext uri="{BB962C8B-B14F-4D97-AF65-F5344CB8AC3E}">
        <p14:creationId xmlns:p14="http://schemas.microsoft.com/office/powerpoint/2010/main" val="420370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864000"/>
            <a:ext cx="10464000" cy="553998"/>
          </a:xfrm>
        </p:spPr>
        <p:txBody>
          <a:bodyPr/>
          <a:lstStyle/>
          <a:p>
            <a:r>
              <a:rPr lang="sv-SE" dirty="0"/>
              <a:t>Företagsetableringar 2020-2023</a:t>
            </a:r>
          </a:p>
        </p:txBody>
      </p:sp>
      <p:sp>
        <p:nvSpPr>
          <p:cNvPr id="3" name="Platshållare för text 2"/>
          <p:cNvSpPr>
            <a:spLocks noGrp="1"/>
          </p:cNvSpPr>
          <p:nvPr>
            <p:ph type="body" sz="half" idx="2"/>
          </p:nvPr>
        </p:nvSpPr>
        <p:spPr>
          <a:xfrm>
            <a:off x="864000" y="1440000"/>
            <a:ext cx="8431002" cy="2573933"/>
          </a:xfrm>
        </p:spPr>
        <p:txBody>
          <a:bodyPr/>
          <a:lstStyle/>
          <a:p>
            <a:pPr>
              <a:lnSpc>
                <a:spcPct val="150000"/>
              </a:lnSpc>
            </a:pPr>
            <a:r>
              <a:rPr lang="sv-SE" sz="1600" b="1" dirty="0">
                <a:solidFill>
                  <a:srgbClr val="E35205"/>
                </a:solidFill>
                <a:latin typeface="+mj-lt"/>
              </a:rPr>
              <a:t>2023 </a:t>
            </a:r>
            <a:r>
              <a:rPr lang="sv-SE" sz="1600" b="1" dirty="0" err="1">
                <a:latin typeface="+mj-lt"/>
              </a:rPr>
              <a:t>Alvier</a:t>
            </a:r>
            <a:r>
              <a:rPr lang="sv-SE" sz="1600" b="1" dirty="0">
                <a:latin typeface="+mj-lt"/>
              </a:rPr>
              <a:t> </a:t>
            </a:r>
            <a:r>
              <a:rPr lang="sv-SE" sz="1600" b="1" dirty="0" err="1">
                <a:latin typeface="+mj-lt"/>
              </a:rPr>
              <a:t>Mechatronics</a:t>
            </a:r>
            <a:r>
              <a:rPr lang="sv-SE" sz="1600" b="1" dirty="0">
                <a:latin typeface="+mj-lt"/>
              </a:rPr>
              <a:t> </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sv-SE" sz="1600" b="1" dirty="0">
                <a:latin typeface="+mj-lt"/>
              </a:rPr>
              <a:t>Noviflora </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sv-SE" sz="1600" b="1" dirty="0">
                <a:latin typeface="+mj-lt"/>
              </a:rPr>
              <a:t>Alex Andersen </a:t>
            </a:r>
            <a:r>
              <a:rPr lang="en-US" altLang="sv-SE" sz="1600" b="1" dirty="0" err="1">
                <a:solidFill>
                  <a:schemeClr val="tx1"/>
                </a:solidFill>
                <a:latin typeface="+mj-lt"/>
                <a:ea typeface="Calibri" panose="020F0502020204030204" pitchFamily="34" charset="0"/>
                <a:cs typeface="Times New Roman" panose="02020603050405020304" pitchFamily="18" charset="0"/>
              </a:rPr>
              <a:t>Ølund</a:t>
            </a:r>
            <a:r>
              <a:rPr lang="en-US" altLang="sv-SE" sz="1600" b="1" dirty="0">
                <a:solidFill>
                  <a:schemeClr val="tx1"/>
                </a:solidFill>
                <a:latin typeface="+mj-lt"/>
                <a:ea typeface="Calibri" panose="020F0502020204030204" pitchFamily="34" charset="0"/>
                <a:cs typeface="Times New Roman" panose="02020603050405020304" pitchFamily="18" charset="0"/>
              </a:rPr>
              <a:t> A/S  </a:t>
            </a:r>
            <a:r>
              <a:rPr lang="en-US" altLang="sv-SE" sz="1600" b="1" dirty="0">
                <a:solidFill>
                  <a:srgbClr val="E35205"/>
                </a:solidFill>
                <a:latin typeface="+mj-lt"/>
                <a:ea typeface="Calibri" panose="020F0502020204030204" pitchFamily="34" charset="0"/>
                <a:cs typeface="Times New Roman" panose="02020603050405020304" pitchFamily="18" charset="0"/>
              </a:rPr>
              <a:t>2022</a:t>
            </a:r>
            <a:r>
              <a:rPr lang="en-US" altLang="sv-SE" sz="1600" b="1" dirty="0">
                <a:solidFill>
                  <a:schemeClr val="tx1"/>
                </a:solidFill>
                <a:latin typeface="+mj-lt"/>
                <a:ea typeface="Calibri" panose="020F0502020204030204" pitchFamily="34" charset="0"/>
                <a:cs typeface="Times New Roman" panose="02020603050405020304" pitchFamily="18" charset="0"/>
              </a:rPr>
              <a:t> ILVA · </a:t>
            </a:r>
            <a:r>
              <a:rPr lang="en-US" altLang="sv-SE" sz="1600" b="1" dirty="0" err="1">
                <a:solidFill>
                  <a:schemeClr val="tx1"/>
                </a:solidFill>
                <a:latin typeface="+mj-lt"/>
                <a:ea typeface="Calibri" panose="020F0502020204030204" pitchFamily="34" charset="0"/>
                <a:cs typeface="Times New Roman" panose="02020603050405020304" pitchFamily="18" charset="0"/>
              </a:rPr>
              <a:t>Scandic</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en-US" altLang="sv-SE" sz="1600" b="1" dirty="0" err="1">
                <a:solidFill>
                  <a:schemeClr val="tx1"/>
                </a:solidFill>
                <a:latin typeface="+mj-lt"/>
                <a:ea typeface="Calibri" panose="020F0502020204030204" pitchFamily="34" charset="0"/>
                <a:cs typeface="Times New Roman" panose="02020603050405020304" pitchFamily="18" charset="0"/>
              </a:rPr>
              <a:t>Oceanhamnen</a:t>
            </a:r>
            <a:r>
              <a:rPr lang="en-US" altLang="sv-SE" sz="1600" b="1" dirty="0">
                <a:solidFill>
                  <a:schemeClr val="tx1"/>
                </a:solidFill>
                <a:latin typeface="+mj-lt"/>
                <a:ea typeface="Calibri" panose="020F0502020204030204" pitchFamily="34" charset="0"/>
                <a:cs typeface="Times New Roman" panose="02020603050405020304" pitchFamily="18" charset="0"/>
              </a:rPr>
              <a:t> · United Spaces · </a:t>
            </a:r>
            <a:r>
              <a:rPr lang="en-US" altLang="sv-SE" sz="1600" b="1" dirty="0" err="1">
                <a:solidFill>
                  <a:schemeClr val="tx1"/>
                </a:solidFill>
                <a:latin typeface="+mj-lt"/>
                <a:ea typeface="Calibri" panose="020F0502020204030204" pitchFamily="34" charset="0"/>
                <a:cs typeface="Times New Roman" panose="02020603050405020304" pitchFamily="18" charset="0"/>
              </a:rPr>
              <a:t>Revelop</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Thansen</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Fuzed</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Vagnhall</a:t>
            </a:r>
            <a:r>
              <a:rPr lang="en-US" altLang="sv-SE" sz="1600" b="1" dirty="0">
                <a:solidFill>
                  <a:schemeClr val="tx1"/>
                </a:solidFill>
                <a:latin typeface="+mj-lt"/>
                <a:ea typeface="Calibri" panose="020F0502020204030204" pitchFamily="34" charset="0"/>
                <a:cs typeface="Times New Roman" panose="02020603050405020304" pitchFamily="18" charset="0"/>
              </a:rPr>
              <a:t> 16 · </a:t>
            </a:r>
            <a:r>
              <a:rPr lang="en-US" altLang="sv-SE" sz="1600" b="1" dirty="0" err="1">
                <a:solidFill>
                  <a:schemeClr val="tx1"/>
                </a:solidFill>
                <a:latin typeface="+mj-lt"/>
                <a:ea typeface="Calibri" panose="020F0502020204030204" pitchFamily="34" charset="0"/>
                <a:cs typeface="Times New Roman" panose="02020603050405020304" pitchFamily="18" charset="0"/>
              </a:rPr>
              <a:t>HiQ</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en-US" altLang="sv-SE" sz="1600" b="1" dirty="0">
                <a:solidFill>
                  <a:srgbClr val="E35205"/>
                </a:solidFill>
                <a:latin typeface="+mj-lt"/>
                <a:ea typeface="Calibri" panose="020F0502020204030204" pitchFamily="34" charset="0"/>
                <a:cs typeface="Times New Roman" panose="02020603050405020304" pitchFamily="18" charset="0"/>
              </a:rPr>
              <a:t>2021 </a:t>
            </a:r>
            <a:r>
              <a:rPr lang="en-US" altLang="sv-SE" sz="1600" b="1" dirty="0">
                <a:solidFill>
                  <a:schemeClr val="tx1"/>
                </a:solidFill>
                <a:latin typeface="+mj-lt"/>
                <a:ea typeface="Calibri" panose="020F0502020204030204" pitchFamily="34" charset="0"/>
                <a:cs typeface="Times New Roman" panose="02020603050405020304" pitchFamily="18" charset="0"/>
              </a:rPr>
              <a:t>Clarion Hotel &amp; Congress </a:t>
            </a:r>
            <a:r>
              <a:rPr lang="en-US" altLang="sv-SE" sz="1600" b="1" dirty="0" err="1">
                <a:solidFill>
                  <a:schemeClr val="tx1"/>
                </a:solidFill>
                <a:latin typeface="+mj-lt"/>
                <a:ea typeface="Calibri" panose="020F0502020204030204" pitchFamily="34" charset="0"/>
                <a:cs typeface="Times New Roman" panose="02020603050405020304" pitchFamily="18" charset="0"/>
              </a:rPr>
              <a:t>SeaU</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Pervanovo</a:t>
            </a:r>
            <a:r>
              <a:rPr lang="en-US" altLang="sv-SE" sz="1600" b="1" dirty="0">
                <a:solidFill>
                  <a:schemeClr val="tx1"/>
                </a:solidFill>
                <a:latin typeface="+mj-lt"/>
                <a:ea typeface="Calibri" panose="020F0502020204030204" pitchFamily="34" charset="0"/>
                <a:cs typeface="Times New Roman" panose="02020603050405020304" pitchFamily="18" charset="0"/>
              </a:rPr>
              <a:t> · JTI Ventures · </a:t>
            </a:r>
            <a:r>
              <a:rPr lang="en-US" altLang="sv-SE" sz="1600" b="1" dirty="0" err="1">
                <a:solidFill>
                  <a:schemeClr val="tx1"/>
                </a:solidFill>
                <a:latin typeface="+mj-lt"/>
                <a:ea typeface="Calibri" panose="020F0502020204030204" pitchFamily="34" charset="0"/>
                <a:cs typeface="Times New Roman" panose="02020603050405020304" pitchFamily="18" charset="0"/>
              </a:rPr>
              <a:t>Knowit</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Offitech</a:t>
            </a:r>
            <a:r>
              <a:rPr lang="en-US" altLang="sv-SE" sz="1600" b="1" dirty="0">
                <a:solidFill>
                  <a:schemeClr val="tx1"/>
                </a:solidFill>
                <a:latin typeface="+mj-lt"/>
                <a:ea typeface="Calibri" panose="020F0502020204030204" pitchFamily="34" charset="0"/>
                <a:cs typeface="Times New Roman" panose="02020603050405020304" pitchFamily="18" charset="0"/>
              </a:rPr>
              <a:t> · Platinum Cars · </a:t>
            </a:r>
            <a:r>
              <a:rPr lang="en-US" altLang="sv-SE" sz="1600" b="1" dirty="0" err="1">
                <a:solidFill>
                  <a:schemeClr val="tx1"/>
                </a:solidFill>
                <a:latin typeface="+mj-lt"/>
                <a:ea typeface="Calibri" panose="020F0502020204030204" pitchFamily="34" charset="0"/>
                <a:cs typeface="Times New Roman" panose="02020603050405020304" pitchFamily="18" charset="0"/>
              </a:rPr>
              <a:t>Genetor</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Höganäs</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en-US" altLang="sv-SE" sz="1600" b="1" dirty="0" err="1">
                <a:solidFill>
                  <a:schemeClr val="tx1"/>
                </a:solidFill>
                <a:latin typeface="+mj-lt"/>
                <a:ea typeface="Calibri" panose="020F0502020204030204" pitchFamily="34" charset="0"/>
                <a:cs typeface="Times New Roman" panose="02020603050405020304" pitchFamily="18" charset="0"/>
              </a:rPr>
              <a:t>Kakel</a:t>
            </a:r>
            <a:r>
              <a:rPr lang="en-US" altLang="sv-SE" sz="1600" b="1" dirty="0">
                <a:solidFill>
                  <a:schemeClr val="tx1"/>
                </a:solidFill>
                <a:latin typeface="+mj-lt"/>
                <a:ea typeface="Calibri" panose="020F0502020204030204" pitchFamily="34" charset="0"/>
                <a:cs typeface="Times New Roman" panose="02020603050405020304" pitchFamily="18" charset="0"/>
              </a:rPr>
              <a:t> &amp; </a:t>
            </a:r>
            <a:r>
              <a:rPr lang="en-US" altLang="sv-SE" sz="1600" b="1" dirty="0" err="1">
                <a:solidFill>
                  <a:schemeClr val="tx1"/>
                </a:solidFill>
                <a:latin typeface="+mj-lt"/>
                <a:ea typeface="Calibri" panose="020F0502020204030204" pitchFamily="34" charset="0"/>
                <a:cs typeface="Times New Roman" panose="02020603050405020304" pitchFamily="18" charset="0"/>
              </a:rPr>
              <a:t>Klinker</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en-US" altLang="sv-SE" sz="1600" b="1" dirty="0">
                <a:solidFill>
                  <a:srgbClr val="E35205"/>
                </a:solidFill>
                <a:latin typeface="+mj-lt"/>
                <a:ea typeface="Calibri" panose="020F0502020204030204" pitchFamily="34" charset="0"/>
                <a:cs typeface="Times New Roman" panose="02020603050405020304" pitchFamily="18" charset="0"/>
              </a:rPr>
              <a:t>2020</a:t>
            </a:r>
            <a:r>
              <a:rPr lang="en-US" altLang="sv-SE" sz="1600" b="1" dirty="0">
                <a:solidFill>
                  <a:schemeClr val="tx1"/>
                </a:solidFill>
                <a:latin typeface="+mj-lt"/>
                <a:ea typeface="Calibri" panose="020F0502020204030204" pitchFamily="34" charset="0"/>
                <a:cs typeface="Times New Roman" panose="02020603050405020304" pitchFamily="18" charset="0"/>
              </a:rPr>
              <a:t>  </a:t>
            </a:r>
            <a:r>
              <a:rPr lang="en-US" altLang="sv-SE" sz="1600" b="1" dirty="0" err="1">
                <a:solidFill>
                  <a:schemeClr val="tx1"/>
                </a:solidFill>
                <a:latin typeface="+mj-lt"/>
                <a:ea typeface="Calibri" panose="020F0502020204030204" pitchFamily="34" charset="0"/>
                <a:cs typeface="Times New Roman" panose="02020603050405020304" pitchFamily="18" charset="0"/>
              </a:rPr>
              <a:t>Åhlens</a:t>
            </a:r>
            <a:r>
              <a:rPr lang="en-US" altLang="sv-SE" sz="1600" b="1" dirty="0">
                <a:solidFill>
                  <a:schemeClr val="tx1"/>
                </a:solidFill>
                <a:latin typeface="+mj-lt"/>
                <a:ea typeface="Calibri" panose="020F0502020204030204" pitchFamily="34" charset="0"/>
                <a:cs typeface="Times New Roman" panose="02020603050405020304" pitchFamily="18" charset="0"/>
              </a:rPr>
              <a:t> Outlet · </a:t>
            </a:r>
            <a:r>
              <a:rPr lang="en-US" altLang="sv-SE" sz="1600" b="1" dirty="0" err="1">
                <a:solidFill>
                  <a:schemeClr val="tx1"/>
                </a:solidFill>
                <a:latin typeface="+mj-lt"/>
                <a:ea typeface="Calibri" panose="020F0502020204030204" pitchFamily="34" charset="0"/>
                <a:cs typeface="Times New Roman" panose="02020603050405020304" pitchFamily="18" charset="0"/>
              </a:rPr>
              <a:t>Derome</a:t>
            </a:r>
            <a:r>
              <a:rPr lang="en-US" altLang="sv-SE" sz="1600" b="1" dirty="0">
                <a:solidFill>
                  <a:schemeClr val="tx1"/>
                </a:solidFill>
                <a:latin typeface="+mj-lt"/>
                <a:ea typeface="Calibri" panose="020F0502020204030204" pitchFamily="34" charset="0"/>
                <a:cs typeface="Times New Roman" panose="02020603050405020304" pitchFamily="18" charset="0"/>
              </a:rPr>
              <a:t> · </a:t>
            </a:r>
            <a:r>
              <a:rPr lang="en-US" altLang="sv-SE" sz="1600" b="1" dirty="0" err="1">
                <a:solidFill>
                  <a:schemeClr val="tx1"/>
                </a:solidFill>
                <a:latin typeface="+mj-lt"/>
                <a:ea typeface="Calibri" panose="020F0502020204030204" pitchFamily="34" charset="0"/>
                <a:cs typeface="Times New Roman" panose="02020603050405020304" pitchFamily="18" charset="0"/>
              </a:rPr>
              <a:t>Nordlo</a:t>
            </a:r>
            <a:r>
              <a:rPr lang="en-US" altLang="sv-SE" sz="1600" b="1" dirty="0">
                <a:solidFill>
                  <a:schemeClr val="tx1"/>
                </a:solidFill>
                <a:latin typeface="+mj-lt"/>
                <a:ea typeface="Calibri" panose="020F0502020204030204" pitchFamily="34" charset="0"/>
                <a:cs typeface="Times New Roman" panose="02020603050405020304" pitchFamily="18" charset="0"/>
              </a:rPr>
              <a:t> · Get AI · NP Nilsson  </a:t>
            </a:r>
          </a:p>
          <a:p>
            <a:endParaRPr lang="sv-SE" sz="1600" b="1" dirty="0">
              <a:solidFill>
                <a:srgbClr val="E35205"/>
              </a:solidFill>
              <a:latin typeface="+mj-lt"/>
            </a:endParaRPr>
          </a:p>
        </p:txBody>
      </p:sp>
      <p:sp>
        <p:nvSpPr>
          <p:cNvPr id="5" name="Rectangle 1"/>
          <p:cNvSpPr>
            <a:spLocks noChangeArrowheads="1"/>
          </p:cNvSpPr>
          <p:nvPr/>
        </p:nvSpPr>
        <p:spPr bwMode="auto">
          <a:xfrm>
            <a:off x="0" y="-92333"/>
            <a:ext cx="20390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600" b="0" i="0" u="none" strike="noStrike" cap="none" normalizeH="0" baseline="0" dirty="0">
                <a:ln>
                  <a:noFill/>
                </a:ln>
                <a:solidFill>
                  <a:schemeClr val="tx1"/>
                </a:solidFill>
                <a:effectLst/>
              </a:rPr>
              <a:t> </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6" name="Rubrik 1"/>
          <p:cNvSpPr txBox="1">
            <a:spLocks/>
          </p:cNvSpPr>
          <p:nvPr/>
        </p:nvSpPr>
        <p:spPr>
          <a:xfrm>
            <a:off x="864000" y="3979875"/>
            <a:ext cx="10464000" cy="415498"/>
          </a:xfrm>
          <a:prstGeom prst="rect">
            <a:avLst/>
          </a:prstGeom>
        </p:spPr>
        <p:txBody>
          <a:bodyPr vert="horz" wrap="square" lIns="0" tIns="0" rIns="0" bIns="0" rtlCol="0" anchor="b">
            <a:spAutoFit/>
          </a:bodyPr>
          <a:lstStyle>
            <a:lvl1pPr algn="l" defTabSz="1219170" rtl="0" eaLnBrk="1" latinLnBrk="0" hangingPunct="1">
              <a:lnSpc>
                <a:spcPct val="90000"/>
              </a:lnSpc>
              <a:spcBef>
                <a:spcPct val="0"/>
              </a:spcBef>
              <a:buNone/>
              <a:defRPr sz="4000" b="1" kern="1200" baseline="0">
                <a:solidFill>
                  <a:srgbClr val="1A355D"/>
                </a:solidFill>
                <a:latin typeface="+mj-lt"/>
                <a:ea typeface="+mj-ea"/>
                <a:cs typeface="+mj-cs"/>
              </a:defRPr>
            </a:lvl1pPr>
          </a:lstStyle>
          <a:p>
            <a:r>
              <a:rPr lang="sv-SE" sz="3000" dirty="0"/>
              <a:t>Expansioner 2021-2023</a:t>
            </a:r>
          </a:p>
        </p:txBody>
      </p:sp>
      <p:sp>
        <p:nvSpPr>
          <p:cNvPr id="7" name="Rektangel 6"/>
          <p:cNvSpPr/>
          <p:nvPr/>
        </p:nvSpPr>
        <p:spPr>
          <a:xfrm>
            <a:off x="775916" y="4635688"/>
            <a:ext cx="8330334" cy="789960"/>
          </a:xfrm>
          <a:prstGeom prst="rect">
            <a:avLst/>
          </a:prstGeom>
        </p:spPr>
        <p:txBody>
          <a:bodyPr wrap="square">
            <a:spAutoFit/>
          </a:bodyPr>
          <a:lstStyle/>
          <a:p>
            <a:pPr>
              <a:lnSpc>
                <a:spcPct val="150000"/>
              </a:lnSpc>
            </a:pPr>
            <a:r>
              <a:rPr lang="sv-SE" sz="1600" b="1" dirty="0" err="1">
                <a:latin typeface="+mj-lt"/>
              </a:rPr>
              <a:t>Nowaste</a:t>
            </a:r>
            <a:r>
              <a:rPr lang="en-US" altLang="sv-SE" sz="1600" b="1" dirty="0">
                <a:latin typeface="+mj-lt"/>
                <a:ea typeface="Calibri" panose="020F0502020204030204" pitchFamily="34" charset="0"/>
                <a:cs typeface="Times New Roman" panose="02020603050405020304" pitchFamily="18" charset="0"/>
              </a:rPr>
              <a:t> · </a:t>
            </a:r>
            <a:r>
              <a:rPr lang="en-US" altLang="sv-SE" sz="1600" b="1" dirty="0" err="1">
                <a:latin typeface="+mj-lt"/>
                <a:ea typeface="Calibri" panose="020F0502020204030204" pitchFamily="34" charset="0"/>
                <a:cs typeface="Times New Roman" panose="02020603050405020304" pitchFamily="18" charset="0"/>
              </a:rPr>
              <a:t>Greenfood</a:t>
            </a:r>
            <a:r>
              <a:rPr lang="en-US" altLang="sv-SE" sz="1600" b="1" dirty="0">
                <a:latin typeface="+mj-lt"/>
                <a:ea typeface="Calibri" panose="020F0502020204030204" pitchFamily="34" charset="0"/>
                <a:cs typeface="Times New Roman" panose="02020603050405020304" pitchFamily="18" charset="0"/>
              </a:rPr>
              <a:t> · PEAB · </a:t>
            </a:r>
            <a:r>
              <a:rPr lang="en-US" altLang="sv-SE" sz="1600" b="1" dirty="0" err="1">
                <a:latin typeface="+mj-lt"/>
                <a:ea typeface="Calibri" panose="020F0502020204030204" pitchFamily="34" charset="0"/>
                <a:cs typeface="Times New Roman" panose="02020603050405020304" pitchFamily="18" charset="0"/>
              </a:rPr>
              <a:t>Ecolean</a:t>
            </a:r>
            <a:r>
              <a:rPr lang="en-US" altLang="sv-SE" sz="1600" b="1" dirty="0">
                <a:latin typeface="+mj-lt"/>
                <a:ea typeface="Calibri" panose="020F0502020204030204" pitchFamily="34" charset="0"/>
                <a:cs typeface="Times New Roman" panose="02020603050405020304" pitchFamily="18" charset="0"/>
              </a:rPr>
              <a:t> · </a:t>
            </a:r>
            <a:r>
              <a:rPr lang="en-US" altLang="sv-SE" sz="1600" b="1" dirty="0" err="1">
                <a:latin typeface="+mj-lt"/>
                <a:ea typeface="Calibri" panose="020F0502020204030204" pitchFamily="34" charset="0"/>
                <a:cs typeface="Times New Roman" panose="02020603050405020304" pitchFamily="18" charset="0"/>
              </a:rPr>
              <a:t>Assistansbolaget</a:t>
            </a:r>
            <a:r>
              <a:rPr lang="en-US" altLang="sv-SE" sz="1600" b="1" dirty="0">
                <a:latin typeface="+mj-lt"/>
                <a:ea typeface="Calibri" panose="020F0502020204030204" pitchFamily="34" charset="0"/>
                <a:cs typeface="Times New Roman" panose="02020603050405020304" pitchFamily="18" charset="0"/>
              </a:rPr>
              <a:t> · </a:t>
            </a:r>
            <a:r>
              <a:rPr lang="en-US" altLang="sv-SE" sz="1600" b="1" dirty="0" err="1">
                <a:latin typeface="+mj-lt"/>
                <a:ea typeface="Calibri" panose="020F0502020204030204" pitchFamily="34" charset="0"/>
                <a:cs typeface="Times New Roman" panose="02020603050405020304" pitchFamily="18" charset="0"/>
              </a:rPr>
              <a:t>Frigoscandia</a:t>
            </a:r>
            <a:r>
              <a:rPr lang="en-US" altLang="sv-SE" sz="1600" b="1" dirty="0">
                <a:latin typeface="+mj-lt"/>
                <a:ea typeface="Calibri" panose="020F0502020204030204" pitchFamily="34" charset="0"/>
                <a:cs typeface="Times New Roman" panose="02020603050405020304" pitchFamily="18" charset="0"/>
              </a:rPr>
              <a:t> · Medea · World Trade Center </a:t>
            </a:r>
            <a:r>
              <a:rPr lang="en-US" altLang="sv-SE" sz="1600" b="1" dirty="0" err="1">
                <a:latin typeface="+mj-lt"/>
                <a:ea typeface="Calibri" panose="020F0502020204030204" pitchFamily="34" charset="0"/>
                <a:cs typeface="Times New Roman" panose="02020603050405020304" pitchFamily="18" charset="0"/>
              </a:rPr>
              <a:t>Coworking</a:t>
            </a:r>
            <a:r>
              <a:rPr lang="en-US" altLang="sv-SE" sz="1600" b="1" dirty="0">
                <a:latin typeface="+mj-lt"/>
                <a:ea typeface="Calibri" panose="020F0502020204030204" pitchFamily="34" charset="0"/>
                <a:cs typeface="Times New Roman" panose="02020603050405020304" pitchFamily="18" charset="0"/>
              </a:rPr>
              <a:t> · </a:t>
            </a:r>
            <a:r>
              <a:rPr lang="en-US" altLang="sv-SE" sz="1600" b="1" dirty="0" err="1">
                <a:latin typeface="+mj-lt"/>
                <a:ea typeface="Calibri" panose="020F0502020204030204" pitchFamily="34" charset="0"/>
                <a:cs typeface="Times New Roman" panose="02020603050405020304" pitchFamily="18" charset="0"/>
              </a:rPr>
              <a:t>Postnord</a:t>
            </a:r>
            <a:r>
              <a:rPr lang="en-US" altLang="sv-SE" sz="1600" b="1" dirty="0">
                <a:latin typeface="+mj-lt"/>
                <a:ea typeface="Calibri" panose="020F0502020204030204" pitchFamily="34" charset="0"/>
                <a:cs typeface="Times New Roman" panose="02020603050405020304" pitchFamily="18" charset="0"/>
              </a:rPr>
              <a:t> TPL · </a:t>
            </a:r>
            <a:r>
              <a:rPr lang="en-US" altLang="sv-SE" sz="1600" b="1" dirty="0" err="1">
                <a:latin typeface="+mj-lt"/>
                <a:ea typeface="Calibri" panose="020F0502020204030204" pitchFamily="34" charset="0"/>
                <a:cs typeface="Times New Roman" panose="02020603050405020304" pitchFamily="18" charset="0"/>
              </a:rPr>
              <a:t>Quickbutik</a:t>
            </a:r>
            <a:r>
              <a:rPr lang="en-US" altLang="sv-SE" sz="1600" b="1" dirty="0">
                <a:latin typeface="+mj-lt"/>
                <a:ea typeface="Calibri" panose="020F0502020204030204" pitchFamily="34" charset="0"/>
                <a:cs typeface="Times New Roman" panose="02020603050405020304" pitchFamily="18" charset="0"/>
              </a:rPr>
              <a:t> · Gaia · </a:t>
            </a:r>
            <a:r>
              <a:rPr lang="en-US" altLang="sv-SE" sz="1600" b="1" dirty="0" err="1">
                <a:latin typeface="+mj-lt"/>
                <a:ea typeface="Calibri" panose="020F0502020204030204" pitchFamily="34" charset="0"/>
                <a:cs typeface="Times New Roman" panose="02020603050405020304" pitchFamily="18" charset="0"/>
              </a:rPr>
              <a:t>Nederman</a:t>
            </a:r>
            <a:r>
              <a:rPr lang="en-US" altLang="sv-SE" sz="1600" b="1" dirty="0">
                <a:latin typeface="+mj-lt"/>
                <a:ea typeface="Calibri" panose="020F0502020204030204" pitchFamily="34" charset="0"/>
                <a:cs typeface="Times New Roman" panose="02020603050405020304" pitchFamily="18" charset="0"/>
              </a:rPr>
              <a:t> · </a:t>
            </a:r>
            <a:r>
              <a:rPr lang="en-US" altLang="sv-SE" sz="1600" b="1" dirty="0" err="1">
                <a:latin typeface="+mj-lt"/>
                <a:ea typeface="Calibri" panose="020F0502020204030204" pitchFamily="34" charset="0"/>
                <a:cs typeface="Times New Roman" panose="02020603050405020304" pitchFamily="18" charset="0"/>
              </a:rPr>
              <a:t>Mildef</a:t>
            </a:r>
            <a:r>
              <a:rPr lang="en-US" altLang="sv-SE" sz="1600" b="1" dirty="0">
                <a:latin typeface="+mj-lt"/>
                <a:ea typeface="Calibri" panose="020F0502020204030204" pitchFamily="34" charset="0"/>
                <a:cs typeface="Times New Roman" panose="02020603050405020304" pitchFamily="18" charset="0"/>
              </a:rPr>
              <a:t> </a:t>
            </a:r>
            <a:endParaRPr lang="sv-SE" sz="1600" b="1" dirty="0">
              <a:solidFill>
                <a:srgbClr val="E35205"/>
              </a:solidFill>
              <a:latin typeface="+mj-lt"/>
            </a:endParaRPr>
          </a:p>
        </p:txBody>
      </p:sp>
    </p:spTree>
    <p:extLst>
      <p:ext uri="{BB962C8B-B14F-4D97-AF65-F5344CB8AC3E}">
        <p14:creationId xmlns:p14="http://schemas.microsoft.com/office/powerpoint/2010/main" val="3874091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895578-5A93-A7AE-97C5-C4EEEAA865F8}"/>
              </a:ext>
            </a:extLst>
          </p:cNvPr>
          <p:cNvSpPr/>
          <p:nvPr/>
        </p:nvSpPr>
        <p:spPr>
          <a:xfrm>
            <a:off x="6096001" y="5821503"/>
            <a:ext cx="6095999" cy="1036499"/>
          </a:xfrm>
          <a:prstGeom prst="rect">
            <a:avLst/>
          </a:prstGeom>
          <a:solidFill>
            <a:srgbClr val="00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5" name="Bildobjekt 14">
            <a:extLst>
              <a:ext uri="{FF2B5EF4-FFF2-40B4-BE49-F238E27FC236}">
                <a16:creationId xmlns:a16="http://schemas.microsoft.com/office/drawing/2014/main" id="{88565F5F-F3F7-D8E3-7E70-DD1840BB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159" y="5365497"/>
            <a:ext cx="912000" cy="912000"/>
          </a:xfrm>
          <a:prstGeom prst="rect">
            <a:avLst/>
          </a:prstGeom>
        </p:spPr>
      </p:pic>
      <p:pic>
        <p:nvPicPr>
          <p:cNvPr id="4" name="Bildobjekt 3">
            <a:extLst>
              <a:ext uri="{FF2B5EF4-FFF2-40B4-BE49-F238E27FC236}">
                <a16:creationId xmlns:a16="http://schemas.microsoft.com/office/drawing/2014/main" id="{28D79E1C-842B-EA57-82D4-FFC79510E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pic>
        <p:nvPicPr>
          <p:cNvPr id="6" name="Bildobjekt 5">
            <a:extLst>
              <a:ext uri="{FF2B5EF4-FFF2-40B4-BE49-F238E27FC236}">
                <a16:creationId xmlns:a16="http://schemas.microsoft.com/office/drawing/2014/main" id="{3F89D65D-85CF-F694-77F8-DFEC0E78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000" y="5365497"/>
            <a:ext cx="912000" cy="912000"/>
          </a:xfrm>
          <a:prstGeom prst="rect">
            <a:avLst/>
          </a:prstGeom>
        </p:spPr>
      </p:pic>
      <p:sp>
        <p:nvSpPr>
          <p:cNvPr id="14" name="textruta 13"/>
          <p:cNvSpPr txBox="1"/>
          <p:nvPr/>
        </p:nvSpPr>
        <p:spPr>
          <a:xfrm>
            <a:off x="6660973" y="2280017"/>
            <a:ext cx="4583852" cy="2862322"/>
          </a:xfrm>
          <a:prstGeom prst="rect">
            <a:avLst/>
          </a:prstGeom>
          <a:noFill/>
        </p:spPr>
        <p:txBody>
          <a:bodyPr wrap="square" rtlCol="0">
            <a:spAutoFit/>
          </a:bodyPr>
          <a:lstStyle/>
          <a:p>
            <a:r>
              <a:rPr lang="sv-SE" dirty="0">
                <a:solidFill>
                  <a:srgbClr val="1A355D"/>
                </a:solidFill>
              </a:rPr>
              <a:t>Stadsplan södra staden är en ändring av översiktsplanen för södra Helsingborg med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målår 2050</a:t>
            </a:r>
            <a:r>
              <a:rPr lang="sv-SE" dirty="0">
                <a:solidFill>
                  <a:srgbClr val="1A355D"/>
                </a:solidFill>
              </a:rPr>
              <a:t>. </a:t>
            </a:r>
            <a:br>
              <a:rPr lang="sv-SE" dirty="0">
                <a:solidFill>
                  <a:srgbClr val="1A355D"/>
                </a:solidFill>
              </a:rPr>
            </a:br>
            <a:br>
              <a:rPr lang="sv-SE" dirty="0">
                <a:solidFill>
                  <a:srgbClr val="1A355D"/>
                </a:solidFill>
              </a:rPr>
            </a:br>
            <a:r>
              <a:rPr lang="sv-SE" dirty="0">
                <a:solidFill>
                  <a:srgbClr val="1A355D"/>
                </a:solidFill>
              </a:rPr>
              <a:t>Syftet är att möjliggöra en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flytt av containerhamnen</a:t>
            </a:r>
            <a:r>
              <a:rPr lang="sv-SE" dirty="0">
                <a:solidFill>
                  <a:srgbClr val="1A355D"/>
                </a:solidFill>
              </a:rPr>
              <a:t> till ett område söder om Lantmännen samt att möjliggöra en </a:t>
            </a:r>
            <a:r>
              <a:rPr lang="sv-SE" dirty="0">
                <a:solidFill>
                  <a:srgbClr val="1A355D"/>
                </a:solidFill>
                <a:latin typeface="Roboto Bold" panose="02000000000000000000" pitchFamily="2" charset="0"/>
                <a:ea typeface="Roboto Bold" panose="02000000000000000000" pitchFamily="2" charset="0"/>
                <a:cs typeface="Roboto Bold" panose="02000000000000000000" pitchFamily="2" charset="0"/>
              </a:rPr>
              <a:t>utveckling i södra Helsingborg med ökad attraktivitet, livskvalitet och social hållbarhet</a:t>
            </a:r>
            <a:r>
              <a:rPr lang="sv-SE" dirty="0">
                <a:solidFill>
                  <a:srgbClr val="1A355D"/>
                </a:solidFill>
              </a:rPr>
              <a:t>.</a:t>
            </a:r>
          </a:p>
        </p:txBody>
      </p:sp>
      <p:sp>
        <p:nvSpPr>
          <p:cNvPr id="11" name="Rubrik 2">
            <a:extLst>
              <a:ext uri="{FF2B5EF4-FFF2-40B4-BE49-F238E27FC236}">
                <a16:creationId xmlns:a16="http://schemas.microsoft.com/office/drawing/2014/main" id="{C80D4838-1C9E-F01E-6CC5-5A1786ED33A4}"/>
              </a:ext>
            </a:extLst>
          </p:cNvPr>
          <p:cNvSpPr txBox="1">
            <a:spLocks/>
          </p:cNvSpPr>
          <p:nvPr/>
        </p:nvSpPr>
        <p:spPr>
          <a:xfrm>
            <a:off x="6660973" y="764786"/>
            <a:ext cx="5854958" cy="1015663"/>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2000" dirty="0">
                <a:solidFill>
                  <a:srgbClr val="1B365D"/>
                </a:solidFill>
                <a:latin typeface="+mn-lt"/>
                <a:ea typeface="Roboto Bold" panose="02000000000000000000" pitchFamily="2" charset="0"/>
                <a:cs typeface="Roboto Bold" panose="02000000000000000000" pitchFamily="2" charset="0"/>
              </a:rPr>
              <a:t>Pågående uppdrag</a:t>
            </a:r>
            <a:endParaRPr lang="sv-SE" sz="2000" dirty="0">
              <a:solidFill>
                <a:srgbClr val="1B365D"/>
              </a:solidFill>
              <a:latin typeface="+mn-lt"/>
            </a:endParaRPr>
          </a:p>
          <a:p>
            <a:pPr>
              <a:lnSpc>
                <a:spcPct val="100000"/>
              </a:lnSpc>
            </a:pPr>
            <a:r>
              <a:rPr lang="sv-SE" sz="4000" b="1" dirty="0">
                <a:solidFill>
                  <a:srgbClr val="1B365D"/>
                </a:solidFill>
                <a:ea typeface="Roboto Bold" panose="02000000000000000000" pitchFamily="2" charset="0"/>
                <a:cs typeface="Roboto Bold" panose="02000000000000000000" pitchFamily="2" charset="0"/>
              </a:rPr>
              <a:t>Stadsplan</a:t>
            </a:r>
            <a:endParaRPr lang="sv-SE" sz="2400" b="1" dirty="0">
              <a:solidFill>
                <a:srgbClr val="1B365D"/>
              </a:solidFill>
            </a:endParaRPr>
          </a:p>
        </p:txBody>
      </p:sp>
      <p:pic>
        <p:nvPicPr>
          <p:cNvPr id="5" name="Platshållare för bild 4"/>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34212" r="34212" b="1097"/>
          <a:stretch/>
        </p:blipFill>
        <p:spPr>
          <a:xfrm>
            <a:off x="1" y="-1757"/>
            <a:ext cx="6096000" cy="6870644"/>
          </a:xfrm>
        </p:spPr>
      </p:pic>
      <p:sp>
        <p:nvSpPr>
          <p:cNvPr id="10" name="Rubrik 2">
            <a:extLst>
              <a:ext uri="{FF2B5EF4-FFF2-40B4-BE49-F238E27FC236}">
                <a16:creationId xmlns:a16="http://schemas.microsoft.com/office/drawing/2014/main" id="{C80D4838-1C9E-F01E-6CC5-5A1786ED33A4}"/>
              </a:ext>
            </a:extLst>
          </p:cNvPr>
          <p:cNvSpPr txBox="1">
            <a:spLocks/>
          </p:cNvSpPr>
          <p:nvPr/>
        </p:nvSpPr>
        <p:spPr>
          <a:xfrm>
            <a:off x="6660973" y="1544456"/>
            <a:ext cx="5854958" cy="707886"/>
          </a:xfrm>
          <a:prstGeom prst="rect">
            <a:avLst/>
          </a:prstGeom>
        </p:spPr>
        <p:txBody>
          <a:bodyPr wrap="square">
            <a:sp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ct val="100000"/>
              </a:lnSpc>
            </a:pPr>
            <a:r>
              <a:rPr lang="sv-SE" sz="4000" b="1" dirty="0">
                <a:solidFill>
                  <a:srgbClr val="1B365D"/>
                </a:solidFill>
                <a:ea typeface="Roboto Bold" panose="02000000000000000000" pitchFamily="2" charset="0"/>
                <a:cs typeface="Roboto Bold" panose="02000000000000000000" pitchFamily="2" charset="0"/>
              </a:rPr>
              <a:t>Södra staden</a:t>
            </a:r>
            <a:endParaRPr lang="sv-SE" sz="2400" b="1" dirty="0">
              <a:solidFill>
                <a:srgbClr val="1B365D"/>
              </a:solidFill>
            </a:endParaRPr>
          </a:p>
        </p:txBody>
      </p:sp>
    </p:spTree>
    <p:extLst>
      <p:ext uri="{BB962C8B-B14F-4D97-AF65-F5344CB8AC3E}">
        <p14:creationId xmlns:p14="http://schemas.microsoft.com/office/powerpoint/2010/main" val="932829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AD150D58-8979-EC46-B3EA-8F32A3EF864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40" b="10347"/>
          <a:stretch/>
        </p:blipFill>
        <p:spPr>
          <a:xfrm>
            <a:off x="0" y="0"/>
            <a:ext cx="12192000" cy="5946775"/>
          </a:xfrm>
        </p:spPr>
      </p:pic>
      <p:sp>
        <p:nvSpPr>
          <p:cNvPr id="6" name="Rubrik 1">
            <a:extLst>
              <a:ext uri="{FF2B5EF4-FFF2-40B4-BE49-F238E27FC236}">
                <a16:creationId xmlns:a16="http://schemas.microsoft.com/office/drawing/2014/main" id="{CCA1C162-F22A-014D-AF91-C4ECF748C464}"/>
              </a:ext>
            </a:extLst>
          </p:cNvPr>
          <p:cNvSpPr txBox="1">
            <a:spLocks/>
          </p:cNvSpPr>
          <p:nvPr/>
        </p:nvSpPr>
        <p:spPr>
          <a:xfrm>
            <a:off x="560015" y="3624829"/>
            <a:ext cx="4900985" cy="1404372"/>
          </a:xfrm>
          <a:prstGeom prst="rect">
            <a:avLst/>
          </a:prstGeom>
          <a:noFill/>
        </p:spPr>
        <p:txBody>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FEFFFF"/>
                </a:solidFill>
                <a:effectLst/>
                <a:uLnTx/>
                <a:uFillTx/>
                <a:latin typeface="Helsingborg Sans"/>
                <a:ea typeface="+mj-ea"/>
                <a:cs typeface="+mj-cs"/>
              </a:rPr>
              <a:t>Stadsbiblioteket</a:t>
            </a:r>
            <a:br>
              <a:rPr kumimoji="0" lang="sv-SE" sz="5400" b="1" i="0" u="none" strike="noStrike" kern="1200" cap="none" spc="0" normalizeH="0" baseline="0" noProof="0" dirty="0">
                <a:ln>
                  <a:noFill/>
                </a:ln>
                <a:solidFill>
                  <a:srgbClr val="FEFFFF"/>
                </a:solidFill>
                <a:effectLst/>
                <a:uLnTx/>
                <a:uFillTx/>
                <a:latin typeface="Helsingborg Sans"/>
                <a:ea typeface="+mj-ea"/>
                <a:cs typeface="+mj-cs"/>
              </a:rPr>
            </a:br>
            <a:r>
              <a:rPr kumimoji="0" lang="sv-SE" sz="2800" b="0" i="0" u="none" strike="noStrike" kern="1200" cap="none" spc="0" normalizeH="0" baseline="0" noProof="0" dirty="0">
                <a:ln>
                  <a:noFill/>
                </a:ln>
                <a:solidFill>
                  <a:srgbClr val="FEFFFF"/>
                </a:solidFill>
                <a:effectLst/>
                <a:uLnTx/>
                <a:uFillTx/>
                <a:latin typeface="Helsingborg Sans" pitchFamily="2" charset="77"/>
                <a:ea typeface="+mj-ea"/>
                <a:cs typeface="+mj-cs"/>
              </a:rPr>
              <a:t>Ombyggnad och tillbyggnad</a:t>
            </a:r>
            <a:br>
              <a:rPr kumimoji="0" lang="sv-SE" sz="5867" b="1" i="0" u="none" strike="noStrike" kern="1200" cap="none" spc="0" normalizeH="0" baseline="0" noProof="0" dirty="0">
                <a:ln>
                  <a:noFill/>
                </a:ln>
                <a:solidFill>
                  <a:srgbClr val="FEFFFF"/>
                </a:solidFill>
                <a:effectLst/>
                <a:uLnTx/>
                <a:uFillTx/>
                <a:latin typeface="Helsingborg Sans"/>
                <a:ea typeface="+mj-ea"/>
                <a:cs typeface="+mj-cs"/>
              </a:rPr>
            </a:br>
            <a:r>
              <a:rPr kumimoji="0" lang="sv-SE" sz="5867" b="1" i="0" u="none" strike="noStrike" kern="1200" cap="none" spc="0" normalizeH="0" baseline="0" noProof="0" dirty="0">
                <a:ln>
                  <a:noFill/>
                </a:ln>
                <a:solidFill>
                  <a:srgbClr val="FEFFFF"/>
                </a:solidFill>
                <a:effectLst/>
                <a:uLnTx/>
                <a:uFillTx/>
                <a:latin typeface="Helsingborg Sans"/>
                <a:ea typeface="+mj-ea"/>
                <a:cs typeface="+mj-cs"/>
              </a:rPr>
              <a:t> </a:t>
            </a:r>
          </a:p>
        </p:txBody>
      </p:sp>
    </p:spTree>
    <p:extLst>
      <p:ext uri="{BB962C8B-B14F-4D97-AF65-F5344CB8AC3E}">
        <p14:creationId xmlns:p14="http://schemas.microsoft.com/office/powerpoint/2010/main" val="2358107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E20D9D70-3671-4397-0CCC-6CDA85E26DD2}"/>
              </a:ext>
            </a:extLst>
          </p:cNvPr>
          <p:cNvSpPr>
            <a:spLocks noGrp="1"/>
          </p:cNvSpPr>
          <p:nvPr>
            <p:ph type="ctrTitle"/>
          </p:nvPr>
        </p:nvSpPr>
        <p:spPr>
          <a:xfrm>
            <a:off x="863999" y="3885897"/>
            <a:ext cx="10449623" cy="1246495"/>
          </a:xfrm>
        </p:spPr>
        <p:txBody>
          <a:bodyPr/>
          <a:lstStyle/>
          <a:p>
            <a:r>
              <a:rPr lang="sv-SE" sz="9000" dirty="0"/>
              <a:t>Tack!</a:t>
            </a:r>
          </a:p>
        </p:txBody>
      </p:sp>
      <p:pic>
        <p:nvPicPr>
          <p:cNvPr id="5" name="Platshållare för bild 4">
            <a:extLst>
              <a:ext uri="{FF2B5EF4-FFF2-40B4-BE49-F238E27FC236}">
                <a16:creationId xmlns:a16="http://schemas.microsoft.com/office/drawing/2014/main" id="{535BD6E3-42C4-2110-F3F2-AE1E11DBB26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2" name="Underrubrik 1"/>
          <p:cNvSpPr>
            <a:spLocks noGrp="1"/>
          </p:cNvSpPr>
          <p:nvPr>
            <p:ph type="subTitle" idx="1"/>
          </p:nvPr>
        </p:nvSpPr>
        <p:spPr>
          <a:xfrm>
            <a:off x="863999" y="5498517"/>
            <a:ext cx="9144000" cy="664797"/>
          </a:xfrm>
        </p:spPr>
        <p:txBody>
          <a:bodyPr/>
          <a:lstStyle/>
          <a:p>
            <a:r>
              <a:rPr lang="sv-SE" dirty="0">
                <a:latin typeface="+mj-lt"/>
              </a:rPr>
              <a:t>Mer information hittar du på:</a:t>
            </a:r>
            <a:br>
              <a:rPr lang="sv-SE" dirty="0">
                <a:latin typeface="+mj-lt"/>
              </a:rPr>
            </a:br>
            <a:r>
              <a:rPr lang="sv-SE" dirty="0">
                <a:latin typeface="+mj-lt"/>
              </a:rPr>
              <a:t>Helsingborg.se</a:t>
            </a:r>
          </a:p>
        </p:txBody>
      </p:sp>
    </p:spTree>
    <p:extLst>
      <p:ext uri="{BB962C8B-B14F-4D97-AF65-F5344CB8AC3E}">
        <p14:creationId xmlns:p14="http://schemas.microsoft.com/office/powerpoint/2010/main" val="372500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9626" y="3152001"/>
            <a:ext cx="9576883" cy="830997"/>
          </a:xfrm>
        </p:spPr>
        <p:txBody>
          <a:bodyPr/>
          <a:lstStyle/>
          <a:p>
            <a:r>
              <a:rPr lang="sv-SE" sz="6000" dirty="0"/>
              <a:t>Om Helsingborgs stad</a:t>
            </a:r>
          </a:p>
        </p:txBody>
      </p:sp>
    </p:spTree>
    <p:extLst>
      <p:ext uri="{BB962C8B-B14F-4D97-AF65-F5344CB8AC3E}">
        <p14:creationId xmlns:p14="http://schemas.microsoft.com/office/powerpoint/2010/main" val="285535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4E52348-7B53-B146-93FC-6A4D6705418D}"/>
              </a:ext>
            </a:extLst>
          </p:cNvPr>
          <p:cNvSpPr/>
          <p:nvPr/>
        </p:nvSpPr>
        <p:spPr>
          <a:xfrm>
            <a:off x="1109906" y="2732931"/>
            <a:ext cx="8778651" cy="1938992"/>
          </a:xfrm>
          <a:prstGeom prst="rect">
            <a:avLst/>
          </a:prstGeom>
        </p:spPr>
        <p:txBody>
          <a:bodyPr wrap="square">
            <a:spAutoFit/>
          </a:bodyPr>
          <a:lstStyle/>
          <a:p>
            <a:pPr algn="ctr"/>
            <a:r>
              <a:rPr lang="sv-SE" sz="4000" b="1" dirty="0">
                <a:solidFill>
                  <a:schemeClr val="bg1"/>
                </a:solidFill>
                <a:latin typeface="Helsingborg Sans Medium" pitchFamily="2" charset="0"/>
                <a:ea typeface="Roboto" panose="02000000000000000000" pitchFamily="2" charset="0"/>
              </a:rPr>
              <a:t>11 000 medarbetare</a:t>
            </a:r>
          </a:p>
          <a:p>
            <a:pPr algn="ctr"/>
            <a:r>
              <a:rPr lang="sv-SE" sz="4000" b="1" dirty="0">
                <a:solidFill>
                  <a:schemeClr val="bg1"/>
                </a:solidFill>
                <a:latin typeface="Helsingborg Sans Medium" pitchFamily="2" charset="0"/>
                <a:ea typeface="Roboto" panose="02000000000000000000" pitchFamily="2" charset="0"/>
              </a:rPr>
              <a:t>9 förvaltningar</a:t>
            </a:r>
          </a:p>
          <a:p>
            <a:pPr algn="ctr"/>
            <a:r>
              <a:rPr lang="sv-SE" sz="4000" b="1" dirty="0">
                <a:solidFill>
                  <a:schemeClr val="bg1"/>
                </a:solidFill>
                <a:latin typeface="Helsingborg Sans Medium" pitchFamily="2" charset="0"/>
                <a:ea typeface="Roboto" panose="02000000000000000000" pitchFamily="2" charset="0"/>
              </a:rPr>
              <a:t>8 kommunägda bolag</a:t>
            </a:r>
          </a:p>
        </p:txBody>
      </p:sp>
      <p:sp>
        <p:nvSpPr>
          <p:cNvPr id="5" name="Rubrik 2">
            <a:extLst>
              <a:ext uri="{FF2B5EF4-FFF2-40B4-BE49-F238E27FC236}">
                <a16:creationId xmlns:a16="http://schemas.microsoft.com/office/drawing/2014/main" id="{51BE1387-D5ED-C74F-8D1E-D17171A5A8FE}"/>
              </a:ext>
            </a:extLst>
          </p:cNvPr>
          <p:cNvSpPr txBox="1">
            <a:spLocks/>
          </p:cNvSpPr>
          <p:nvPr/>
        </p:nvSpPr>
        <p:spPr>
          <a:xfrm>
            <a:off x="1109908" y="1929407"/>
            <a:ext cx="8778651" cy="552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sv-SE" dirty="0">
                <a:solidFill>
                  <a:schemeClr val="bg1"/>
                </a:solidFill>
                <a:latin typeface="Helsingborg Sans Light" pitchFamily="2" charset="0"/>
                <a:ea typeface="Roboto Light" panose="02000000000000000000" pitchFamily="2" charset="0"/>
              </a:rPr>
              <a:t>Visste du att Helsingborgs stad har:</a:t>
            </a:r>
          </a:p>
        </p:txBody>
      </p:sp>
    </p:spTree>
    <p:extLst>
      <p:ext uri="{BB962C8B-B14F-4D97-AF65-F5344CB8AC3E}">
        <p14:creationId xmlns:p14="http://schemas.microsoft.com/office/powerpoint/2010/main" val="134328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64000" y="511728"/>
            <a:ext cx="9144000" cy="461395"/>
          </a:xfrm>
        </p:spPr>
        <p:txBody>
          <a:bodyPr/>
          <a:lstStyle/>
          <a:p>
            <a:r>
              <a:rPr lang="sv-SE" sz="3000" dirty="0"/>
              <a:t>Förvaltningar</a:t>
            </a:r>
          </a:p>
        </p:txBody>
      </p:sp>
      <p:sp>
        <p:nvSpPr>
          <p:cNvPr id="3" name="Underrubrik 2"/>
          <p:cNvSpPr>
            <a:spLocks noGrp="1"/>
          </p:cNvSpPr>
          <p:nvPr>
            <p:ph type="subTitle" idx="1"/>
          </p:nvPr>
        </p:nvSpPr>
        <p:spPr/>
        <p:txBody>
          <a:bodyPr>
            <a:normAutofit/>
          </a:bodyPr>
          <a:lstStyle/>
          <a:p>
            <a:r>
              <a:rPr lang="sv-SE" sz="3000" b="1" dirty="0">
                <a:latin typeface="+mj-lt"/>
              </a:rPr>
              <a:t>Kommunägda bolag</a:t>
            </a:r>
          </a:p>
        </p:txBody>
      </p:sp>
      <p:sp>
        <p:nvSpPr>
          <p:cNvPr id="4" name="Rubrik 1"/>
          <p:cNvSpPr txBox="1">
            <a:spLocks/>
          </p:cNvSpPr>
          <p:nvPr/>
        </p:nvSpPr>
        <p:spPr>
          <a:xfrm>
            <a:off x="5267559" y="2572507"/>
            <a:ext cx="9144000" cy="461395"/>
          </a:xfrm>
          <a:prstGeom prst="rect">
            <a:avLst/>
          </a:prstGeom>
          <a:noFill/>
        </p:spPr>
        <p:txBody>
          <a:bodyPr vert="horz" lIns="0" tIns="0" rIns="0" bIns="0" rtlCol="0" anchor="b">
            <a:noAutofit/>
          </a:bodyPr>
          <a:lstStyle>
            <a:lvl1pPr algn="l" defTabSz="1219170" rtl="0" eaLnBrk="1" latinLnBrk="0" hangingPunct="1">
              <a:lnSpc>
                <a:spcPct val="90000"/>
              </a:lnSpc>
              <a:spcBef>
                <a:spcPct val="0"/>
              </a:spcBef>
              <a:buNone/>
              <a:defRPr sz="5400" b="1" kern="1200" baseline="0">
                <a:solidFill>
                  <a:srgbClr val="1A355D"/>
                </a:solidFill>
                <a:latin typeface="+mj-lt"/>
                <a:ea typeface="+mj-ea"/>
                <a:cs typeface="+mj-cs"/>
              </a:defRPr>
            </a:lvl1pPr>
          </a:lstStyle>
          <a:p>
            <a:r>
              <a:rPr lang="sv-SE" sz="2000" dirty="0"/>
              <a:t>Arbetsmarknadsförvaltningen</a:t>
            </a:r>
          </a:p>
          <a:p>
            <a:r>
              <a:rPr lang="sv-SE" sz="2000" dirty="0"/>
              <a:t>Fastighetsförvaltningen</a:t>
            </a:r>
          </a:p>
          <a:p>
            <a:r>
              <a:rPr lang="sv-SE" sz="2000" dirty="0"/>
              <a:t>Kulturförvaltningen</a:t>
            </a:r>
          </a:p>
          <a:p>
            <a:r>
              <a:rPr lang="sv-SE" sz="2000" dirty="0"/>
              <a:t>Miljöförvaltningen</a:t>
            </a:r>
          </a:p>
          <a:p>
            <a:r>
              <a:rPr lang="sv-SE" sz="2000" dirty="0"/>
              <a:t>Skol- och fritidsförvaltningen</a:t>
            </a:r>
          </a:p>
          <a:p>
            <a:r>
              <a:rPr lang="sv-SE" sz="2000" dirty="0"/>
              <a:t>Socialförvaltningen</a:t>
            </a:r>
          </a:p>
          <a:p>
            <a:r>
              <a:rPr lang="sv-SE" sz="2000" dirty="0"/>
              <a:t>Stadsbyggnadsförvaltningen</a:t>
            </a:r>
          </a:p>
          <a:p>
            <a:r>
              <a:rPr lang="sv-SE" sz="2000" dirty="0"/>
              <a:t>Stadsledningsförvaltningen</a:t>
            </a:r>
          </a:p>
          <a:p>
            <a:r>
              <a:rPr lang="sv-SE" sz="2000" dirty="0"/>
              <a:t>Vård- och omsorgsförvaltningen</a:t>
            </a:r>
          </a:p>
        </p:txBody>
      </p:sp>
      <p:sp>
        <p:nvSpPr>
          <p:cNvPr id="6" name="Rubrik 1"/>
          <p:cNvSpPr txBox="1">
            <a:spLocks/>
          </p:cNvSpPr>
          <p:nvPr/>
        </p:nvSpPr>
        <p:spPr>
          <a:xfrm>
            <a:off x="5267559" y="5715978"/>
            <a:ext cx="9144000" cy="461395"/>
          </a:xfrm>
          <a:prstGeom prst="rect">
            <a:avLst/>
          </a:prstGeom>
          <a:noFill/>
        </p:spPr>
        <p:txBody>
          <a:bodyPr vert="horz" lIns="0" tIns="0" rIns="0" bIns="0" rtlCol="0" anchor="b">
            <a:noAutofit/>
          </a:bodyPr>
          <a:lstStyle>
            <a:lvl1pPr algn="l" defTabSz="1219170" rtl="0" eaLnBrk="1" latinLnBrk="0" hangingPunct="1">
              <a:lnSpc>
                <a:spcPct val="90000"/>
              </a:lnSpc>
              <a:spcBef>
                <a:spcPct val="0"/>
              </a:spcBef>
              <a:buNone/>
              <a:defRPr sz="5400" b="1" kern="1200" baseline="0">
                <a:solidFill>
                  <a:srgbClr val="1A355D"/>
                </a:solidFill>
                <a:latin typeface="+mj-lt"/>
                <a:ea typeface="+mj-ea"/>
                <a:cs typeface="+mj-cs"/>
              </a:defRPr>
            </a:lvl1pPr>
          </a:lstStyle>
          <a:p>
            <a:r>
              <a:rPr lang="sv-SE" sz="2000" dirty="0">
                <a:solidFill>
                  <a:schemeClr val="bg2"/>
                </a:solidFill>
              </a:rPr>
              <a:t>Helsingborg Arena och scen AB</a:t>
            </a:r>
          </a:p>
          <a:p>
            <a:r>
              <a:rPr lang="sv-SE" sz="2000" dirty="0">
                <a:solidFill>
                  <a:schemeClr val="bg2"/>
                </a:solidFill>
              </a:rPr>
              <a:t>Helsingborgs hamn</a:t>
            </a:r>
          </a:p>
          <a:p>
            <a:r>
              <a:rPr lang="sv-SE" sz="2000" dirty="0">
                <a:solidFill>
                  <a:schemeClr val="bg2"/>
                </a:solidFill>
              </a:rPr>
              <a:t>Helsingborgshem</a:t>
            </a:r>
          </a:p>
          <a:p>
            <a:r>
              <a:rPr lang="sv-SE" sz="2000" dirty="0">
                <a:solidFill>
                  <a:schemeClr val="bg2"/>
                </a:solidFill>
              </a:rPr>
              <a:t>Nordvästra Skånes renhållnings AB (NSR)</a:t>
            </a:r>
          </a:p>
          <a:p>
            <a:r>
              <a:rPr lang="sv-SE" sz="2000" dirty="0">
                <a:solidFill>
                  <a:schemeClr val="bg2"/>
                </a:solidFill>
              </a:rPr>
              <a:t>Nordvästra Skånes vatten och avlopp (NSVA)</a:t>
            </a:r>
          </a:p>
          <a:p>
            <a:r>
              <a:rPr lang="sv-SE" sz="2000" dirty="0">
                <a:solidFill>
                  <a:schemeClr val="bg2"/>
                </a:solidFill>
              </a:rPr>
              <a:t>Nöjesparken Sundspärlan</a:t>
            </a:r>
          </a:p>
          <a:p>
            <a:r>
              <a:rPr lang="sv-SE" sz="2000" dirty="0">
                <a:solidFill>
                  <a:schemeClr val="bg2"/>
                </a:solidFill>
              </a:rPr>
              <a:t>Sydvatten</a:t>
            </a:r>
          </a:p>
          <a:p>
            <a:r>
              <a:rPr lang="sv-SE" sz="2000" dirty="0" err="1">
                <a:solidFill>
                  <a:schemeClr val="bg2"/>
                </a:solidFill>
              </a:rPr>
              <a:t>Öresundskraft</a:t>
            </a:r>
            <a:endParaRPr lang="sv-SE" sz="2000" dirty="0">
              <a:solidFill>
                <a:schemeClr val="bg2"/>
              </a:solidFill>
            </a:endParaRPr>
          </a:p>
        </p:txBody>
      </p:sp>
    </p:spTree>
    <p:extLst>
      <p:ext uri="{BB962C8B-B14F-4D97-AF65-F5344CB8AC3E}">
        <p14:creationId xmlns:p14="http://schemas.microsoft.com/office/powerpoint/2010/main" val="4103874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4CEC314-E764-8B46-B9E0-B249855B11F5}"/>
              </a:ext>
            </a:extLst>
          </p:cNvPr>
          <p:cNvSpPr/>
          <p:nvPr/>
        </p:nvSpPr>
        <p:spPr>
          <a:xfrm>
            <a:off x="241959" y="462551"/>
            <a:ext cx="10696449" cy="169188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4000" b="1" dirty="0">
                <a:solidFill>
                  <a:schemeClr val="bg1"/>
                </a:solidFill>
                <a:latin typeface="Helsingborg Sans"/>
                <a:ea typeface="+mj-ea"/>
                <a:cs typeface="+mj-cs"/>
              </a:rPr>
              <a:t>Samverkan</a:t>
            </a:r>
            <a:r>
              <a:rPr lang="sv-SE" sz="4000" b="1" dirty="0">
                <a:solidFill>
                  <a:srgbClr val="1A355D"/>
                </a:solidFill>
                <a:latin typeface="Helsingborg Sans"/>
                <a:ea typeface="+mj-ea"/>
                <a:cs typeface="+mj-cs"/>
              </a:rPr>
              <a:t> </a:t>
            </a:r>
            <a:endParaRPr kumimoji="0" lang="sv-SE" sz="4000" b="0" i="0" u="none" strike="noStrike" kern="1200" cap="none" spc="0" normalizeH="0" baseline="0" noProof="0" dirty="0">
              <a:ln>
                <a:noFill/>
              </a:ln>
              <a:solidFill>
                <a:srgbClr val="FEFFFF"/>
              </a:solidFill>
              <a:effectLst/>
              <a:uLnTx/>
              <a:uFillTx/>
              <a:latin typeface="+mj-lt"/>
            </a:endParaRPr>
          </a:p>
        </p:txBody>
      </p:sp>
      <p:sp>
        <p:nvSpPr>
          <p:cNvPr id="6" name="Rektangel 5">
            <a:extLst>
              <a:ext uri="{FF2B5EF4-FFF2-40B4-BE49-F238E27FC236}">
                <a16:creationId xmlns:a16="http://schemas.microsoft.com/office/drawing/2014/main" id="{57CAB457-19EB-3D4D-AB2F-68F047BBBD06}"/>
              </a:ext>
            </a:extLst>
          </p:cNvPr>
          <p:cNvSpPr/>
          <p:nvPr/>
        </p:nvSpPr>
        <p:spPr>
          <a:xfrm>
            <a:off x="241964" y="2154432"/>
            <a:ext cx="3553572" cy="1059772"/>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49" y="2443018"/>
            <a:ext cx="2205085" cy="455398"/>
          </a:xfrm>
          <a:prstGeom prst="rect">
            <a:avLst/>
          </a:prstGeom>
        </p:spPr>
      </p:pic>
      <p:sp>
        <p:nvSpPr>
          <p:cNvPr id="8" name="Rektangel 7">
            <a:extLst>
              <a:ext uri="{FF2B5EF4-FFF2-40B4-BE49-F238E27FC236}">
                <a16:creationId xmlns:a16="http://schemas.microsoft.com/office/drawing/2014/main" id="{786E10CF-6854-B94F-A445-D791A6C1EC68}"/>
              </a:ext>
            </a:extLst>
          </p:cNvPr>
          <p:cNvSpPr/>
          <p:nvPr/>
        </p:nvSpPr>
        <p:spPr>
          <a:xfrm>
            <a:off x="3795534" y="2154431"/>
            <a:ext cx="3577393" cy="1059773"/>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881" y="2411106"/>
            <a:ext cx="1536700" cy="558800"/>
          </a:xfrm>
          <a:prstGeom prst="rect">
            <a:avLst/>
          </a:prstGeom>
        </p:spPr>
      </p:pic>
      <p:sp>
        <p:nvSpPr>
          <p:cNvPr id="10" name="Rektangel 9">
            <a:extLst>
              <a:ext uri="{FF2B5EF4-FFF2-40B4-BE49-F238E27FC236}">
                <a16:creationId xmlns:a16="http://schemas.microsoft.com/office/drawing/2014/main" id="{ACCCB3EB-DEF5-0F45-96F4-75E4E22228A2}"/>
              </a:ext>
            </a:extLst>
          </p:cNvPr>
          <p:cNvSpPr/>
          <p:nvPr/>
        </p:nvSpPr>
        <p:spPr>
          <a:xfrm>
            <a:off x="241959" y="3214204"/>
            <a:ext cx="3553571" cy="1202600"/>
          </a:xfrm>
          <a:prstGeom prst="rect">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5000" b="1" dirty="0">
                <a:solidFill>
                  <a:schemeClr val="bg1"/>
                </a:solidFill>
                <a:latin typeface="Helsingborg Sans"/>
              </a:rPr>
              <a:t>85</a:t>
            </a:r>
          </a:p>
          <a:p>
            <a:pPr lvl="0" algn="ctr"/>
            <a:r>
              <a:rPr lang="sv-SE" sz="1500" b="1" dirty="0">
                <a:solidFill>
                  <a:schemeClr val="bg1"/>
                </a:solidFill>
                <a:latin typeface="Helsingborg Sans"/>
              </a:rPr>
              <a:t>s</a:t>
            </a:r>
            <a:r>
              <a:rPr kumimoji="0" lang="sv-SE" sz="1500" b="1" i="0" u="none" strike="noStrike" kern="1200" cap="none" spc="0" normalizeH="0" baseline="0" noProof="0" dirty="0" err="1">
                <a:ln>
                  <a:noFill/>
                </a:ln>
                <a:solidFill>
                  <a:schemeClr val="bg1"/>
                </a:solidFill>
                <a:effectLst/>
                <a:uLnTx/>
                <a:uFillTx/>
                <a:latin typeface="Helsingborg Sans"/>
              </a:rPr>
              <a:t>kånska</a:t>
            </a:r>
            <a:r>
              <a:rPr kumimoji="0" lang="sv-SE" sz="1500" b="1" i="0" u="none" strike="noStrike" kern="1200" cap="none" spc="0" normalizeH="0" baseline="0" noProof="0" dirty="0">
                <a:ln>
                  <a:noFill/>
                </a:ln>
                <a:solidFill>
                  <a:schemeClr val="bg1"/>
                </a:solidFill>
                <a:effectLst/>
                <a:uLnTx/>
                <a:uFillTx/>
                <a:latin typeface="Helsingborg Sans"/>
              </a:rPr>
              <a:t> och östdanska</a:t>
            </a:r>
            <a:r>
              <a:rPr kumimoji="0" lang="sv-SE" sz="1500" b="1" i="0" u="none" strike="noStrike" kern="1200" cap="none" spc="0" normalizeH="0" noProof="0" dirty="0">
                <a:ln>
                  <a:noFill/>
                </a:ln>
                <a:solidFill>
                  <a:schemeClr val="bg1"/>
                </a:solidFill>
                <a:effectLst/>
                <a:uLnTx/>
                <a:uFillTx/>
                <a:latin typeface="Helsingborg Sans"/>
              </a:rPr>
              <a:t> kommuner</a:t>
            </a:r>
            <a:endParaRPr kumimoji="0" lang="sv-SE" sz="1500" b="0" i="0" u="none" strike="noStrike" kern="1200" cap="none" spc="0" normalizeH="0" baseline="0" noProof="0" dirty="0">
              <a:ln>
                <a:noFill/>
              </a:ln>
              <a:solidFill>
                <a:srgbClr val="FEFFFF"/>
              </a:solidFill>
              <a:effectLst/>
              <a:uLnTx/>
              <a:uFillTx/>
              <a:latin typeface="Roboto Light"/>
            </a:endParaRPr>
          </a:p>
        </p:txBody>
      </p:sp>
      <p:sp>
        <p:nvSpPr>
          <p:cNvPr id="11" name="Rektangel 10">
            <a:extLst>
              <a:ext uri="{FF2B5EF4-FFF2-40B4-BE49-F238E27FC236}">
                <a16:creationId xmlns:a16="http://schemas.microsoft.com/office/drawing/2014/main" id="{C2FCCC50-278A-3942-996C-266C7F179E91}"/>
              </a:ext>
            </a:extLst>
          </p:cNvPr>
          <p:cNvSpPr/>
          <p:nvPr/>
        </p:nvSpPr>
        <p:spPr>
          <a:xfrm>
            <a:off x="3795532" y="3214203"/>
            <a:ext cx="3577395" cy="1202601"/>
          </a:xfrm>
          <a:prstGeom prst="rect">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5000" b="1" dirty="0">
                <a:solidFill>
                  <a:schemeClr val="bg1"/>
                </a:solidFill>
                <a:latin typeface="Helsingborg Sans"/>
              </a:rPr>
              <a:t>11</a:t>
            </a:r>
          </a:p>
          <a:p>
            <a:pPr lvl="0" algn="ctr"/>
            <a:r>
              <a:rPr lang="sv-SE" sz="1500" b="1" dirty="0">
                <a:solidFill>
                  <a:schemeClr val="bg1"/>
                </a:solidFill>
                <a:latin typeface="Helsingborg Sans"/>
              </a:rPr>
              <a:t>kommuner i nordvästra Skåne </a:t>
            </a:r>
            <a:endParaRPr lang="sv-SE" sz="1500" dirty="0">
              <a:solidFill>
                <a:srgbClr val="FEFFFF"/>
              </a:solidFill>
            </a:endParaRPr>
          </a:p>
        </p:txBody>
      </p:sp>
      <p:sp>
        <p:nvSpPr>
          <p:cNvPr id="12" name="Rektangel 11">
            <a:extLst>
              <a:ext uri="{FF2B5EF4-FFF2-40B4-BE49-F238E27FC236}">
                <a16:creationId xmlns:a16="http://schemas.microsoft.com/office/drawing/2014/main" id="{57CAB457-19EB-3D4D-AB2F-68F047BBBD06}"/>
              </a:ext>
            </a:extLst>
          </p:cNvPr>
          <p:cNvSpPr/>
          <p:nvPr/>
        </p:nvSpPr>
        <p:spPr>
          <a:xfrm>
            <a:off x="3805682" y="4416804"/>
            <a:ext cx="3565482" cy="807452"/>
          </a:xfrm>
          <a:prstGeom prst="rect">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700" b="1" dirty="0">
                <a:solidFill>
                  <a:schemeClr val="bg1"/>
                </a:solidFill>
                <a:latin typeface="Helsingborg Sans"/>
              </a:rPr>
              <a:t>363 000 invånare</a:t>
            </a:r>
          </a:p>
          <a:p>
            <a:pPr lvl="0" algn="ctr"/>
            <a:r>
              <a:rPr lang="sv-SE" sz="1700" b="1" dirty="0">
                <a:solidFill>
                  <a:schemeClr val="bg1"/>
                </a:solidFill>
                <a:latin typeface="Helsingborg Sans"/>
              </a:rPr>
              <a:t>32 000 företag</a:t>
            </a:r>
            <a:endParaRPr lang="sv-SE" sz="1700" dirty="0">
              <a:solidFill>
                <a:srgbClr val="FEFFFF"/>
              </a:solidFill>
            </a:endParaRPr>
          </a:p>
        </p:txBody>
      </p:sp>
      <p:sp>
        <p:nvSpPr>
          <p:cNvPr id="13" name="Rektangel 12">
            <a:extLst>
              <a:ext uri="{FF2B5EF4-FFF2-40B4-BE49-F238E27FC236}">
                <a16:creationId xmlns:a16="http://schemas.microsoft.com/office/drawing/2014/main" id="{F4CEC314-E764-8B46-B9E0-B249855B11F5}"/>
              </a:ext>
            </a:extLst>
          </p:cNvPr>
          <p:cNvSpPr/>
          <p:nvPr/>
        </p:nvSpPr>
        <p:spPr>
          <a:xfrm>
            <a:off x="241959" y="4416804"/>
            <a:ext cx="3565486" cy="807452"/>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1700" b="1" dirty="0">
                <a:solidFill>
                  <a:schemeClr val="bg1"/>
                </a:solidFill>
                <a:latin typeface="Helsingborg Sans"/>
              </a:rPr>
              <a:t>4,4 miljoner invånare</a:t>
            </a:r>
          </a:p>
          <a:p>
            <a:pPr lvl="0" algn="ctr"/>
            <a:r>
              <a:rPr lang="sv-SE" sz="1700" b="1" dirty="0">
                <a:solidFill>
                  <a:schemeClr val="bg1"/>
                </a:solidFill>
                <a:latin typeface="Helsingborg Sans"/>
              </a:rPr>
              <a:t>Över 250 000 företag</a:t>
            </a:r>
            <a:endParaRPr lang="sv-SE" sz="1700" dirty="0">
              <a:solidFill>
                <a:srgbClr val="FEFFFF"/>
              </a:solidFill>
            </a:endParaRPr>
          </a:p>
        </p:txBody>
      </p:sp>
      <p:sp>
        <p:nvSpPr>
          <p:cNvPr id="14" name="Rektangel 13">
            <a:extLst>
              <a:ext uri="{FF2B5EF4-FFF2-40B4-BE49-F238E27FC236}">
                <a16:creationId xmlns:a16="http://schemas.microsoft.com/office/drawing/2014/main" id="{ACCCB3EB-DEF5-0F45-96F4-75E4E22228A2}"/>
              </a:ext>
            </a:extLst>
          </p:cNvPr>
          <p:cNvSpPr/>
          <p:nvPr/>
        </p:nvSpPr>
        <p:spPr>
          <a:xfrm>
            <a:off x="7372926" y="2154432"/>
            <a:ext cx="3565483" cy="1059771"/>
          </a:xfrm>
          <a:prstGeom prst="rect">
            <a:avLst/>
          </a:prstGeom>
          <a:solidFill>
            <a:srgbClr val="FC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sz="4000" dirty="0">
              <a:solidFill>
                <a:schemeClr val="bg1"/>
              </a:solidFill>
              <a:latin typeface="Helsingborg Sans"/>
            </a:endParaRPr>
          </a:p>
        </p:txBody>
      </p:sp>
      <p:pic>
        <p:nvPicPr>
          <p:cNvPr id="1026" name="Picture 2" descr="STRING Megaregion reveals plans to pioneer the gree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6742" y="2328933"/>
            <a:ext cx="1499766" cy="730795"/>
          </a:xfrm>
          <a:prstGeom prst="rect">
            <a:avLst/>
          </a:prstGeom>
          <a:noFill/>
          <a:extLst>
            <a:ext uri="{909E8E84-426E-40DD-AFC4-6F175D3DCCD1}">
              <a14:hiddenFill xmlns:a14="http://schemas.microsoft.com/office/drawing/2010/main">
                <a:solidFill>
                  <a:srgbClr val="FFFFFF"/>
                </a:solidFill>
              </a14:hiddenFill>
            </a:ext>
          </a:extLst>
        </p:spPr>
      </p:pic>
      <p:sp>
        <p:nvSpPr>
          <p:cNvPr id="15" name="Rektangel 14">
            <a:extLst>
              <a:ext uri="{FF2B5EF4-FFF2-40B4-BE49-F238E27FC236}">
                <a16:creationId xmlns:a16="http://schemas.microsoft.com/office/drawing/2014/main" id="{F4CEC314-E764-8B46-B9E0-B249855B11F5}"/>
              </a:ext>
            </a:extLst>
          </p:cNvPr>
          <p:cNvSpPr/>
          <p:nvPr/>
        </p:nvSpPr>
        <p:spPr>
          <a:xfrm>
            <a:off x="7372925" y="3214202"/>
            <a:ext cx="3565486" cy="1202602"/>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5000" b="1" dirty="0">
                <a:solidFill>
                  <a:schemeClr val="bg1"/>
                </a:solidFill>
                <a:latin typeface="Helsingborg Sans"/>
              </a:rPr>
              <a:t>14</a:t>
            </a:r>
          </a:p>
          <a:p>
            <a:pPr lvl="0" algn="ctr"/>
            <a:r>
              <a:rPr lang="sv-SE" sz="1500" b="1" dirty="0">
                <a:solidFill>
                  <a:srgbClr val="FEFFFF"/>
                </a:solidFill>
                <a:latin typeface="+mj-lt"/>
              </a:rPr>
              <a:t>medlemmar i norra Europa </a:t>
            </a:r>
          </a:p>
        </p:txBody>
      </p:sp>
      <p:sp>
        <p:nvSpPr>
          <p:cNvPr id="16" name="Rektangel 15">
            <a:extLst>
              <a:ext uri="{FF2B5EF4-FFF2-40B4-BE49-F238E27FC236}">
                <a16:creationId xmlns:a16="http://schemas.microsoft.com/office/drawing/2014/main" id="{786E10CF-6854-B94F-A445-D791A6C1EC68}"/>
              </a:ext>
            </a:extLst>
          </p:cNvPr>
          <p:cNvSpPr/>
          <p:nvPr/>
        </p:nvSpPr>
        <p:spPr>
          <a:xfrm>
            <a:off x="7371160" y="4416803"/>
            <a:ext cx="3577393" cy="807454"/>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sv-SE" sz="1700" b="1" dirty="0">
                <a:solidFill>
                  <a:schemeClr val="bg1"/>
                </a:solidFill>
                <a:latin typeface="Helsingborg Sans"/>
              </a:rPr>
              <a:t>utveckling av megaregion från  Hamburg till Oslo</a:t>
            </a:r>
            <a:endParaRPr kumimoji="0" lang="sv-SE" sz="1700" b="0" i="0" u="none" strike="noStrike" kern="1200" cap="none" spc="0" normalizeH="0" baseline="0" noProof="0" dirty="0">
              <a:ln>
                <a:noFill/>
              </a:ln>
              <a:solidFill>
                <a:srgbClr val="FEFFFF"/>
              </a:solidFill>
              <a:effectLst/>
              <a:uLnTx/>
              <a:uFillTx/>
              <a:latin typeface="Roboto Light"/>
            </a:endParaRPr>
          </a:p>
        </p:txBody>
      </p:sp>
    </p:spTree>
    <p:extLst>
      <p:ext uri="{BB962C8B-B14F-4D97-AF65-F5344CB8AC3E}">
        <p14:creationId xmlns:p14="http://schemas.microsoft.com/office/powerpoint/2010/main" val="1434031728"/>
      </p:ext>
    </p:extLst>
  </p:cSld>
  <p:clrMapOvr>
    <a:masterClrMapping/>
  </p:clrMapOvr>
</p:sld>
</file>

<file path=ppt/theme/theme1.xml><?xml version="1.0" encoding="utf-8"?>
<a:theme xmlns:a="http://schemas.openxmlformats.org/drawingml/2006/main" name="HBG-Helsingborgstegel">
  <a:themeElements>
    <a:clrScheme name="Helsingborgstegel">
      <a:dk1>
        <a:srgbClr val="1A355C"/>
      </a:dk1>
      <a:lt1>
        <a:srgbClr val="FEFFFF"/>
      </a:lt1>
      <a:dk2>
        <a:srgbClr val="75222E"/>
      </a:dk2>
      <a:lt2>
        <a:srgbClr val="FCDDE5"/>
      </a:lt2>
      <a:accent1>
        <a:srgbClr val="00BFB3"/>
      </a:accent1>
      <a:accent2>
        <a:srgbClr val="1A355C"/>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_PPT_Mall" id="{EFCE180E-B2EB-4A64-AEA2-6DE93A00BA3B}" vid="{D15FC628-D9AB-441B-863D-442708071CEE}"/>
    </a:ext>
  </a:extLst>
</a:theme>
</file>

<file path=ppt/theme/theme2.xml><?xml version="1.0" encoding="utf-8"?>
<a:theme xmlns:a="http://schemas.openxmlformats.org/drawingml/2006/main" name="HBG-Pålsjö">
  <a:themeElements>
    <a:clrScheme name="Palsjo">
      <a:dk1>
        <a:srgbClr val="1A355C"/>
      </a:dk1>
      <a:lt1>
        <a:srgbClr val="FEFFFF"/>
      </a:lt1>
      <a:dk2>
        <a:srgbClr val="00833D"/>
      </a:dk2>
      <a:lt2>
        <a:srgbClr val="EAE8E1"/>
      </a:lt2>
      <a:accent1>
        <a:srgbClr val="0071CD"/>
      </a:accent1>
      <a:accent2>
        <a:srgbClr val="00BFB3"/>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_PPT_Mall" id="{EFCE180E-B2EB-4A64-AEA2-6DE93A00BA3B}" vid="{EF98A598-D88C-4798-8006-76F637884579}"/>
    </a:ext>
  </a:extLst>
</a:theme>
</file>

<file path=ppt/theme/theme3.xml><?xml version="1.0" encoding="utf-8"?>
<a:theme xmlns:a="http://schemas.openxmlformats.org/drawingml/2006/main" name="HBG-Vintersund">
  <a:themeElements>
    <a:clrScheme name="HBG_Blå">
      <a:dk1>
        <a:srgbClr val="1A355C"/>
      </a:dk1>
      <a:lt1>
        <a:srgbClr val="FEFFFF"/>
      </a:lt1>
      <a:dk2>
        <a:srgbClr val="1A355C"/>
      </a:dk2>
      <a:lt2>
        <a:srgbClr val="EEF5FB"/>
      </a:lt2>
      <a:accent1>
        <a:srgbClr val="E25103"/>
      </a:accent1>
      <a:accent2>
        <a:srgbClr val="1A355C"/>
      </a:accent2>
      <a:accent3>
        <a:srgbClr val="EFB323"/>
      </a:accent3>
      <a:accent4>
        <a:srgbClr val="00BFB3"/>
      </a:accent4>
      <a:accent5>
        <a:srgbClr val="D4EB8E"/>
      </a:accent5>
      <a:accent6>
        <a:srgbClr val="D5D2C3"/>
      </a:accent6>
      <a:hlink>
        <a:srgbClr val="75222E"/>
      </a:hlink>
      <a:folHlink>
        <a:srgbClr val="1A355C"/>
      </a:folHlink>
    </a:clrScheme>
    <a:fontScheme name="Helsingborg Sans - Roboto Light">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_PPT_Mall" id="{EFCE180E-B2EB-4A64-AEA2-6DE93A00BA3B}" vid="{9B355B24-621B-4E2C-A54A-97E2E0B30A43}"/>
    </a:ext>
  </a:extLst>
</a:theme>
</file>

<file path=ppt/theme/theme4.xml><?xml version="1.0" encoding="utf-8"?>
<a:theme xmlns:a="http://schemas.openxmlformats.org/drawingml/2006/main" name="HBG-Raps">
  <a:themeElements>
    <a:clrScheme name="Raps">
      <a:dk1>
        <a:srgbClr val="1A355C"/>
      </a:dk1>
      <a:lt1>
        <a:srgbClr val="FEFFFF"/>
      </a:lt1>
      <a:dk2>
        <a:srgbClr val="EFB323"/>
      </a:dk2>
      <a:lt2>
        <a:srgbClr val="EAE8E1"/>
      </a:lt2>
      <a:accent1>
        <a:srgbClr val="E2510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_PPT_Mall" id="{EFCE180E-B2EB-4A64-AEA2-6DE93A00BA3B}" vid="{70192D71-C0FB-4C55-872F-9A24311BBEEB}"/>
    </a:ext>
  </a:extLst>
</a:theme>
</file>

<file path=ppt/theme/theme5.xml><?xml version="1.0" encoding="utf-8"?>
<a:theme xmlns:a="http://schemas.openxmlformats.org/drawingml/2006/main" name="HBG-Grön">
  <a:themeElements>
    <a:clrScheme name="HBG_Grön">
      <a:dk1>
        <a:srgbClr val="1A355C"/>
      </a:dk1>
      <a:lt1>
        <a:srgbClr val="FEFFFF"/>
      </a:lt1>
      <a:dk2>
        <a:srgbClr val="00833D"/>
      </a:dk2>
      <a:lt2>
        <a:srgbClr val="ECE7E1"/>
      </a:lt2>
      <a:accent1>
        <a:srgbClr val="0071CD"/>
      </a:accent1>
      <a:accent2>
        <a:srgbClr val="00BFB3"/>
      </a:accent2>
      <a:accent3>
        <a:srgbClr val="E25103"/>
      </a:accent3>
      <a:accent4>
        <a:srgbClr val="D9281C"/>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_PPT_Mall" id="{EFCE180E-B2EB-4A64-AEA2-6DE93A00BA3B}" vid="{DC38DAD6-6CAA-42EC-9D5B-4571BD858F1B}"/>
    </a:ext>
  </a:extLst>
</a:theme>
</file>

<file path=ppt/theme/theme6.xml><?xml version="1.0" encoding="utf-8"?>
<a:theme xmlns:a="http://schemas.openxmlformats.org/drawingml/2006/main" name="1_HBG-Vintersund">
  <a:themeElements>
    <a:clrScheme name="HBG_Blå">
      <a:dk1>
        <a:srgbClr val="1A355C"/>
      </a:dk1>
      <a:lt1>
        <a:srgbClr val="FEFFFF"/>
      </a:lt1>
      <a:dk2>
        <a:srgbClr val="1A355C"/>
      </a:dk2>
      <a:lt2>
        <a:srgbClr val="EEF5FB"/>
      </a:lt2>
      <a:accent1>
        <a:srgbClr val="E25103"/>
      </a:accent1>
      <a:accent2>
        <a:srgbClr val="1A355C"/>
      </a:accent2>
      <a:accent3>
        <a:srgbClr val="EFB323"/>
      </a:accent3>
      <a:accent4>
        <a:srgbClr val="00BFB3"/>
      </a:accent4>
      <a:accent5>
        <a:srgbClr val="D4EB8E"/>
      </a:accent5>
      <a:accent6>
        <a:srgbClr val="D5D2C3"/>
      </a:accent6>
      <a:hlink>
        <a:srgbClr val="75222E"/>
      </a:hlink>
      <a:folHlink>
        <a:srgbClr val="1A355C"/>
      </a:folHlink>
    </a:clrScheme>
    <a:fontScheme name="Helsingborg Sans - Roboto Light">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9" id="{0C027FDA-01E8-CB45-917D-CD5D2341C710}" vid="{0CED7DC9-F604-404C-BF1E-FA46ECD6AC8D}"/>
    </a:ext>
  </a:extLst>
</a:theme>
</file>

<file path=ppt/theme/theme7.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HBG_PPT_Mall_23-03-10" id="{1E64FF61-67F8-AF46-B21F-55234564DEEE}" vid="{770E2F6C-A769-3C4A-83D4-9A06265A54CB}"/>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330d53-2165-4f85-94db-103f1cffbe12">
      <Terms xmlns="http://schemas.microsoft.com/office/infopath/2007/PartnerControls"/>
    </lcf76f155ced4ddcb4097134ff3c332f>
    <TaxCatchAll xmlns="7b2ba3d5-ae7e-4872-ab6d-f5dc97d22469" xsi:nil="true"/>
    <kf5321c52a534cb6a765f3faf36eabeb xmlns="d84c9b22-4b2b-411e-a158-334ee370a1ea">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d84c9b22-4b2b-411e-a158-334ee370a1ea">
      <Terms xmlns="http://schemas.microsoft.com/office/infopath/2007/PartnerControls"/>
    </b89223313b284f2a879bf9c1e2dff82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FEF2347AB125B94CB6C5103065454798" ma:contentTypeVersion="9" ma:contentTypeDescription="Organisation Team Document Content Type" ma:contentTypeScope="" ma:versionID="508dbebcfa8d7439e253e136d3f69abf">
  <xsd:schema xmlns:xsd="http://www.w3.org/2001/XMLSchema" xmlns:xs="http://www.w3.org/2001/XMLSchema" xmlns:p="http://schemas.microsoft.com/office/2006/metadata/properties" xmlns:ns2="d84c9b22-4b2b-411e-a158-334ee370a1ea" xmlns:ns3="7b2ba3d5-ae7e-4872-ab6d-f5dc97d22469" xmlns:ns4="9d330d53-2165-4f85-94db-103f1cffbe12" targetNamespace="http://schemas.microsoft.com/office/2006/metadata/properties" ma:root="true" ma:fieldsID="a9c223bb900d06a2a7ae7e7243f79ff4" ns2:_="" ns3:_="" ns4:_="">
    <xsd:import namespace="d84c9b22-4b2b-411e-a158-334ee370a1ea"/>
    <xsd:import namespace="7b2ba3d5-ae7e-4872-ab6d-f5dc97d22469"/>
    <xsd:import namespace="9d330d53-2165-4f85-94db-103f1cffbe12"/>
    <xsd:element name="properties">
      <xsd:complexType>
        <xsd:sequence>
          <xsd:element name="documentManagement">
            <xsd:complexType>
              <xsd:all>
                <xsd:element ref="ns2:kf5321c52a534cb6a765f3faf36eabeb" minOccurs="0"/>
                <xsd:element ref="ns3:TaxCatchAll" minOccurs="0"/>
                <xsd:element ref="ns3:TaxCatchAllLabel" minOccurs="0"/>
                <xsd:element ref="ns2:b89223313b284f2a879bf9c1e2dff829" minOccurs="0"/>
                <xsd:element ref="ns4:lcf76f155ced4ddcb4097134ff3c332f"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c9b22-4b2b-411e-a158-334ee370a1ea"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2ba3d5-ae7e-4872-ab6d-f5dc97d2246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babcc4c6-f6eb-45ef-8df7-c53a7003a7eb}" ma:internalName="TaxCatchAll" ma:showField="CatchAllData" ma:web="d84c9b22-4b2b-411e-a158-334ee370a1e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abcc4c6-f6eb-45ef-8df7-c53a7003a7eb}" ma:internalName="TaxCatchAllLabel" ma:readOnly="true" ma:showField="CatchAllDataLabel" ma:web="d84c9b22-4b2b-411e-a158-334ee370a1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d330d53-2165-4f85-94db-103f1cffbe12" elementFormDefault="qualified">
    <xsd:import namespace="http://schemas.microsoft.com/office/2006/documentManagement/types"/>
    <xsd:import namespace="http://schemas.microsoft.com/office/infopath/2007/PartnerControls"/>
    <xsd:element name="lcf76f155ced4ddcb4097134ff3c332f" ma:index="15"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512BB2-E732-436A-B277-2DBDCAA4D4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b45f467-b5b2-40de-b0ea-a1591ac2096d"/>
    <ds:schemaRef ds:uri="http://www.w3.org/XML/1998/namespace"/>
    <ds:schemaRef ds:uri="http://purl.org/dc/dcmitype/"/>
    <ds:schemaRef ds:uri="9d330d53-2165-4f85-94db-103f1cffbe12"/>
    <ds:schemaRef ds:uri="7b2ba3d5-ae7e-4872-ab6d-f5dc97d22469"/>
    <ds:schemaRef ds:uri="d84c9b22-4b2b-411e-a158-334ee370a1ea"/>
  </ds:schemaRefs>
</ds:datastoreItem>
</file>

<file path=customXml/itemProps2.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3.xml><?xml version="1.0" encoding="utf-8"?>
<ds:datastoreItem xmlns:ds="http://schemas.openxmlformats.org/officeDocument/2006/customXml" ds:itemID="{0D0FC4AE-D924-4A4F-9156-2D262D776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4c9b22-4b2b-411e-a158-334ee370a1ea"/>
    <ds:schemaRef ds:uri="7b2ba3d5-ae7e-4872-ab6d-f5dc97d22469"/>
    <ds:schemaRef ds:uri="9d330d53-2165-4f85-94db-103f1cffbe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Helsingborg verksamhetsppt</Template>
  <TotalTime>21427</TotalTime>
  <Words>2795</Words>
  <Application>Microsoft Office PowerPoint</Application>
  <PresentationFormat>Bredbild</PresentationFormat>
  <Paragraphs>354</Paragraphs>
  <Slides>52</Slides>
  <Notes>34</Notes>
  <HiddenSlides>0</HiddenSlides>
  <MMClips>0</MMClips>
  <ScaleCrop>false</ScaleCrop>
  <HeadingPairs>
    <vt:vector size="6" baseType="variant">
      <vt:variant>
        <vt:lpstr>Använt teckensnitt</vt:lpstr>
      </vt:variant>
      <vt:variant>
        <vt:i4>11</vt:i4>
      </vt:variant>
      <vt:variant>
        <vt:lpstr>Tema</vt:lpstr>
      </vt:variant>
      <vt:variant>
        <vt:i4>7</vt:i4>
      </vt:variant>
      <vt:variant>
        <vt:lpstr>Bildrubriker</vt:lpstr>
      </vt:variant>
      <vt:variant>
        <vt:i4>52</vt:i4>
      </vt:variant>
    </vt:vector>
  </HeadingPairs>
  <TitlesOfParts>
    <vt:vector size="70" baseType="lpstr">
      <vt:lpstr>Helsingborg Sans bold</vt:lpstr>
      <vt:lpstr>Helsingborg Sans</vt:lpstr>
      <vt:lpstr>Helsingborg Sans Medium</vt:lpstr>
      <vt:lpstr>Roboto Light</vt:lpstr>
      <vt:lpstr>Roboto Bold</vt:lpstr>
      <vt:lpstr>Calibri Light</vt:lpstr>
      <vt:lpstr>Helsingborg Sans Light</vt:lpstr>
      <vt:lpstr>Arial</vt:lpstr>
      <vt:lpstr>Calibri</vt:lpstr>
      <vt:lpstr>Wingdings</vt:lpstr>
      <vt:lpstr>Roboto</vt:lpstr>
      <vt:lpstr>HBG-Helsingborgstegel</vt:lpstr>
      <vt:lpstr>HBG-Pålsjö</vt:lpstr>
      <vt:lpstr>HBG-Vintersund</vt:lpstr>
      <vt:lpstr>HBG-Raps</vt:lpstr>
      <vt:lpstr>HBG-Grön</vt:lpstr>
      <vt:lpstr>1_HBG-Vintersund</vt:lpstr>
      <vt:lpstr>4_HBG-Raps</vt:lpstr>
      <vt:lpstr>Välkommen till Helsingborg!</vt:lpstr>
      <vt:lpstr>Om Helsingborg</vt:lpstr>
      <vt:lpstr>PowerPoint-presentation</vt:lpstr>
      <vt:lpstr>Nära till allt*</vt:lpstr>
      <vt:lpstr>Företagsetableringar 2020-2023</vt:lpstr>
      <vt:lpstr>Om Helsingborgs stad</vt:lpstr>
      <vt:lpstr>PowerPoint-presentation</vt:lpstr>
      <vt:lpstr>Förvaltningar</vt:lpstr>
      <vt:lpstr>PowerPoint-presentation</vt:lpstr>
      <vt:lpstr>PowerPoint-presentation</vt:lpstr>
      <vt:lpstr>Styrning &amp; riktning</vt:lpstr>
      <vt:lpstr>Stadens styrmodell</vt:lpstr>
      <vt:lpstr>PowerPoint-presentation</vt:lpstr>
      <vt:lpstr>Vår vision</vt:lpstr>
      <vt:lpstr>PowerPoint-presentation</vt:lpstr>
      <vt:lpstr>PowerPoint-presentation</vt:lpstr>
      <vt:lpstr>Stadens inriktningar för mandatperioden</vt:lpstr>
      <vt:lpstr>Nästa steg i innovationsresan</vt:lpstr>
      <vt:lpstr>PowerPoint-presentation</vt:lpstr>
      <vt:lpstr>Helsingborg Innovation District (HEIDI)</vt:lpstr>
      <vt:lpstr>Helsingborg Innovation District (HEIDI)</vt:lpstr>
      <vt:lpstr>Avdelningen för  innovation och transformation</vt:lpstr>
      <vt:lpstr>PowerPoint-presentation</vt:lpstr>
      <vt:lpstr>PowerPoint-presentation</vt:lpstr>
      <vt:lpstr>PowerPoint-presentation</vt:lpstr>
      <vt:lpstr>Klimatneutralitet </vt:lpstr>
      <vt:lpstr>Helsingborg  i framkant </vt:lpstr>
      <vt:lpstr>Klimatneutralitet 2030</vt:lpstr>
      <vt:lpstr>PowerPoint-presentation</vt:lpstr>
      <vt:lpstr>Tillsammans för Helsingborgsdeklarationen</vt:lpstr>
      <vt:lpstr>PowerPoint-presentation</vt:lpstr>
      <vt:lpstr>Satsningen på H22</vt:lpstr>
      <vt:lpstr>PowerPoint-presentation</vt:lpstr>
      <vt:lpstr>PowerPoint-presentation</vt:lpstr>
      <vt:lpstr>Stadsutveckling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Tre rör ut Nytt innovativt systemtänk  i Oceanhamnen</vt:lpstr>
      <vt:lpstr>PowerPoint-presentation</vt:lpstr>
      <vt:lpstr>PowerPoint-presentation</vt:lpstr>
      <vt:lpstr>PowerPoint-presentation</vt:lpstr>
      <vt:lpstr>PowerPoint-presentation</vt:lpstr>
      <vt:lpstr>PowerPoint-presentation</vt:lpstr>
      <vt:lpstr>PowerPoint-presentation</vt:lpstr>
      <vt:lpstr>Tack!</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 Verksamhetspresentation 2023</dc:title>
  <dc:creator>Rydh Carl - SLF</dc:creator>
  <cp:lastModifiedBy>Engvall Jessica - SLF</cp:lastModifiedBy>
  <cp:revision>98</cp:revision>
  <dcterms:created xsi:type="dcterms:W3CDTF">2023-01-31T12:17:00Z</dcterms:created>
  <dcterms:modified xsi:type="dcterms:W3CDTF">2023-05-25T11:50:15Z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0x010100A755A38178A2D54C8E5C85C3E6D4E196</vt:lpwstr>
  </property>
</Properties>
</file>