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6" r:id="rId4"/>
    <p:sldMasterId id="2147483692" r:id="rId5"/>
    <p:sldMasterId id="2147483697" r:id="rId6"/>
    <p:sldMasterId id="2147483702" r:id="rId7"/>
    <p:sldMasterId id="2147483707" r:id="rId8"/>
  </p:sldMasterIdLst>
  <p:sldIdLst>
    <p:sldId id="269" r:id="rId9"/>
    <p:sldId id="270" r:id="rId10"/>
    <p:sldId id="279" r:id="rId11"/>
    <p:sldId id="280" r:id="rId12"/>
    <p:sldId id="273" r:id="rId13"/>
    <p:sldId id="274" r:id="rId14"/>
    <p:sldId id="275" r:id="rId15"/>
    <p:sldId id="276" r:id="rId16"/>
    <p:sldId id="281" r:id="rId17"/>
  </p:sldIdLst>
  <p:sldSz cx="9907588" cy="6858000"/>
  <p:notesSz cx="6858000" cy="9144000"/>
  <p:embeddedFontLst>
    <p:embeddedFont>
      <p:font typeface="Helsingborg Sans" pitchFamily="2" charset="0"/>
      <p:regular r:id="rId18"/>
      <p:bold r:id="rId19"/>
    </p:embeddedFont>
    <p:embeddedFont>
      <p:font typeface="Helsingborg Sans Medium" pitchFamily="2" charset="0"/>
      <p:regular r:id="rId20"/>
    </p:embeddedFont>
    <p:embeddedFont>
      <p:font typeface="Roboto Light" panose="02000000000000000000" pitchFamily="2" charset="0"/>
      <p:regular r:id="rId21"/>
      <p:italic r:id="rId22"/>
    </p:embeddedFont>
    <p:embeddedFont>
      <p:font typeface="Roboto Light (Brödtext)" panose="020B0604020202020204" charset="0"/>
      <p:regular r:id="rId23"/>
      <p:bold r:id="rId24"/>
      <p:italic r:id="rId25"/>
      <p:boldItalic r:id="rId26"/>
    </p:embeddedFont>
  </p:embeddedFontLst>
  <p:defaultTextStyle>
    <a:defPPr>
      <a:defRPr lang="sv-SE"/>
    </a:defPPr>
    <a:lvl1pPr marL="0" algn="l" defTabSz="1189452" rtl="0" eaLnBrk="1" latinLnBrk="0" hangingPunct="1">
      <a:defRPr sz="2341" kern="1200">
        <a:solidFill>
          <a:schemeClr val="tx1"/>
        </a:solidFill>
        <a:latin typeface="+mn-lt"/>
        <a:ea typeface="+mn-ea"/>
        <a:cs typeface="+mn-cs"/>
      </a:defRPr>
    </a:lvl1pPr>
    <a:lvl2pPr marL="594726" algn="l" defTabSz="1189452" rtl="0" eaLnBrk="1" latinLnBrk="0" hangingPunct="1">
      <a:defRPr sz="2341" kern="1200">
        <a:solidFill>
          <a:schemeClr val="tx1"/>
        </a:solidFill>
        <a:latin typeface="+mn-lt"/>
        <a:ea typeface="+mn-ea"/>
        <a:cs typeface="+mn-cs"/>
      </a:defRPr>
    </a:lvl2pPr>
    <a:lvl3pPr marL="1189452" algn="l" defTabSz="1189452" rtl="0" eaLnBrk="1" latinLnBrk="0" hangingPunct="1">
      <a:defRPr sz="2341" kern="1200">
        <a:solidFill>
          <a:schemeClr val="tx1"/>
        </a:solidFill>
        <a:latin typeface="+mn-lt"/>
        <a:ea typeface="+mn-ea"/>
        <a:cs typeface="+mn-cs"/>
      </a:defRPr>
    </a:lvl3pPr>
    <a:lvl4pPr marL="1784177" algn="l" defTabSz="1189452" rtl="0" eaLnBrk="1" latinLnBrk="0" hangingPunct="1">
      <a:defRPr sz="2341" kern="1200">
        <a:solidFill>
          <a:schemeClr val="tx1"/>
        </a:solidFill>
        <a:latin typeface="+mn-lt"/>
        <a:ea typeface="+mn-ea"/>
        <a:cs typeface="+mn-cs"/>
      </a:defRPr>
    </a:lvl4pPr>
    <a:lvl5pPr marL="2378903" algn="l" defTabSz="1189452" rtl="0" eaLnBrk="1" latinLnBrk="0" hangingPunct="1">
      <a:defRPr sz="2341" kern="1200">
        <a:solidFill>
          <a:schemeClr val="tx1"/>
        </a:solidFill>
        <a:latin typeface="+mn-lt"/>
        <a:ea typeface="+mn-ea"/>
        <a:cs typeface="+mn-cs"/>
      </a:defRPr>
    </a:lvl5pPr>
    <a:lvl6pPr marL="2973629" algn="l" defTabSz="1189452" rtl="0" eaLnBrk="1" latinLnBrk="0" hangingPunct="1">
      <a:defRPr sz="2341" kern="1200">
        <a:solidFill>
          <a:schemeClr val="tx1"/>
        </a:solidFill>
        <a:latin typeface="+mn-lt"/>
        <a:ea typeface="+mn-ea"/>
        <a:cs typeface="+mn-cs"/>
      </a:defRPr>
    </a:lvl6pPr>
    <a:lvl7pPr marL="3568355" algn="l" defTabSz="1189452" rtl="0" eaLnBrk="1" latinLnBrk="0" hangingPunct="1">
      <a:defRPr sz="2341" kern="1200">
        <a:solidFill>
          <a:schemeClr val="tx1"/>
        </a:solidFill>
        <a:latin typeface="+mn-lt"/>
        <a:ea typeface="+mn-ea"/>
        <a:cs typeface="+mn-cs"/>
      </a:defRPr>
    </a:lvl7pPr>
    <a:lvl8pPr marL="4163080" algn="l" defTabSz="1189452" rtl="0" eaLnBrk="1" latinLnBrk="0" hangingPunct="1">
      <a:defRPr sz="2341" kern="1200">
        <a:solidFill>
          <a:schemeClr val="tx1"/>
        </a:solidFill>
        <a:latin typeface="+mn-lt"/>
        <a:ea typeface="+mn-ea"/>
        <a:cs typeface="+mn-cs"/>
      </a:defRPr>
    </a:lvl8pPr>
    <a:lvl9pPr marL="4757806" algn="l" defTabSz="1189452" rtl="0" eaLnBrk="1" latinLnBrk="0" hangingPunct="1">
      <a:defRPr sz="234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7CFA5A-1566-3CB0-9358-F909747D3C72}" name="Gustafsson Lundin David - SLF" initials="GLDS" userId="S::david.lundin@helsingborg.se::1f7b8491-7936-46d6-948e-7e21b941e4fb" providerId="AD"/>
  <p188:author id="{62223DD7-B84F-B4B3-7289-C3A080032E97}" name="Persson Sandra - SLF" initials="PS" userId="S::sandra.persson@helsingborg.se::9eef08d9-4bd7-43b5-a83e-e4823c7f2c3d" providerId="AD"/>
  <p188:author id="{C00D1CDC-220B-9BFA-765C-0DC40BE1DB2C}" name="Jarnhäll Nathalie - SLF" initials="JNS" userId="S::nathalie.jarnhall@helsingborg.se::291a0088-4e54-4526-97cb-2d4fd968d9f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BCBA"/>
    <a:srgbClr val="1B2926"/>
    <a:srgbClr val="DDC0C2"/>
    <a:srgbClr val="85C1C1"/>
    <a:srgbClr val="0072CE"/>
    <a:srgbClr val="924D4F"/>
    <a:srgbClr val="120402"/>
    <a:srgbClr val="E35205"/>
    <a:srgbClr val="1A355C"/>
    <a:srgbClr val="FFE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0C735-C543-4D4E-BF57-6DEC0D826F64}" v="1" dt="2024-10-09T07:00:53.156"/>
    <p1510:client id="{E4193874-7417-420B-A9C3-D75484B7BB06}" v="3" dt="2024-10-09T09:22:51.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76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8.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7.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font" Target="fonts/font2.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nhäll Nathalie - SLF" userId="291a0088-4e54-4526-97cb-2d4fd968d9f4" providerId="ADAL" clId="{E4193874-7417-420B-A9C3-D75484B7BB06}"/>
    <pc:docChg chg="undo custSel delSld modSld">
      <pc:chgData name="Jarnhäll Nathalie - SLF" userId="291a0088-4e54-4526-97cb-2d4fd968d9f4" providerId="ADAL" clId="{E4193874-7417-420B-A9C3-D75484B7BB06}" dt="2024-10-09T09:23:09.571" v="18" actId="255"/>
      <pc:docMkLst>
        <pc:docMk/>
      </pc:docMkLst>
      <pc:sldChg chg="modSp mod">
        <pc:chgData name="Jarnhäll Nathalie - SLF" userId="291a0088-4e54-4526-97cb-2d4fd968d9f4" providerId="ADAL" clId="{E4193874-7417-420B-A9C3-D75484B7BB06}" dt="2024-10-09T09:23:09.571" v="18" actId="255"/>
        <pc:sldMkLst>
          <pc:docMk/>
          <pc:sldMk cId="1269180874" sldId="274"/>
        </pc:sldMkLst>
        <pc:spChg chg="mod">
          <ac:chgData name="Jarnhäll Nathalie - SLF" userId="291a0088-4e54-4526-97cb-2d4fd968d9f4" providerId="ADAL" clId="{E4193874-7417-420B-A9C3-D75484B7BB06}" dt="2024-10-09T09:23:09.571" v="18" actId="255"/>
          <ac:spMkLst>
            <pc:docMk/>
            <pc:sldMk cId="1269180874" sldId="274"/>
            <ac:spMk id="2" creationId="{AD4602EB-3EA3-C2E5-5AF9-412765435F49}"/>
          </ac:spMkLst>
        </pc:spChg>
      </pc:sldChg>
      <pc:sldChg chg="addSp delSp modSp mod">
        <pc:chgData name="Jarnhäll Nathalie - SLF" userId="291a0088-4e54-4526-97cb-2d4fd968d9f4" providerId="ADAL" clId="{E4193874-7417-420B-A9C3-D75484B7BB06}" dt="2024-10-09T09:15:38.121" v="2" actId="167"/>
        <pc:sldMkLst>
          <pc:docMk/>
          <pc:sldMk cId="1773226526" sldId="279"/>
        </pc:sldMkLst>
        <pc:picChg chg="add mod ord">
          <ac:chgData name="Jarnhäll Nathalie - SLF" userId="291a0088-4e54-4526-97cb-2d4fd968d9f4" providerId="ADAL" clId="{E4193874-7417-420B-A9C3-D75484B7BB06}" dt="2024-10-09T09:15:38.121" v="2" actId="167"/>
          <ac:picMkLst>
            <pc:docMk/>
            <pc:sldMk cId="1773226526" sldId="279"/>
            <ac:picMk id="4" creationId="{44AE53AE-7C0E-8D80-1B58-93710B9D8C8A}"/>
          </ac:picMkLst>
        </pc:picChg>
        <pc:picChg chg="del">
          <ac:chgData name="Jarnhäll Nathalie - SLF" userId="291a0088-4e54-4526-97cb-2d4fd968d9f4" providerId="ADAL" clId="{E4193874-7417-420B-A9C3-D75484B7BB06}" dt="2024-10-09T09:15:07.963" v="0" actId="478"/>
          <ac:picMkLst>
            <pc:docMk/>
            <pc:sldMk cId="1773226526" sldId="279"/>
            <ac:picMk id="10" creationId="{2605669D-8D5D-BBEE-D35E-973AE54820F3}"/>
          </ac:picMkLst>
        </pc:picChg>
      </pc:sldChg>
      <pc:sldChg chg="del">
        <pc:chgData name="Jarnhäll Nathalie - SLF" userId="291a0088-4e54-4526-97cb-2d4fd968d9f4" providerId="ADAL" clId="{E4193874-7417-420B-A9C3-D75484B7BB06}" dt="2024-10-09T09:16:17.853" v="3" actId="47"/>
        <pc:sldMkLst>
          <pc:docMk/>
          <pc:sldMk cId="4131637737" sldId="283"/>
        </pc:sldMkLst>
      </pc:sldChg>
    </pc:docChg>
  </pc:docChgLst>
  <pc:docChgLst>
    <pc:chgData name="Fredricson Martin - SLF" userId="7083326f-99c4-4925-a777-84b34f26a71a" providerId="ADAL" clId="{6F60C735-C543-4D4E-BF57-6DEC0D826F64}"/>
    <pc:docChg chg="undo custSel addSld delSld modSld">
      <pc:chgData name="Fredricson Martin - SLF" userId="7083326f-99c4-4925-a777-84b34f26a71a" providerId="ADAL" clId="{6F60C735-C543-4D4E-BF57-6DEC0D826F64}" dt="2024-10-09T07:10:45.470" v="14" actId="2696"/>
      <pc:docMkLst>
        <pc:docMk/>
      </pc:docMkLst>
      <pc:sldChg chg="modSp add del mod">
        <pc:chgData name="Fredricson Martin - SLF" userId="7083326f-99c4-4925-a777-84b34f26a71a" providerId="ADAL" clId="{6F60C735-C543-4D4E-BF57-6DEC0D826F64}" dt="2024-10-09T07:10:45.470" v="14" actId="2696"/>
        <pc:sldMkLst>
          <pc:docMk/>
          <pc:sldMk cId="119595354" sldId="282"/>
        </pc:sldMkLst>
        <pc:picChg chg="mod modCrop">
          <ac:chgData name="Fredricson Martin - SLF" userId="7083326f-99c4-4925-a777-84b34f26a71a" providerId="ADAL" clId="{6F60C735-C543-4D4E-BF57-6DEC0D826F64}" dt="2024-10-09T07:01:39.179" v="6" actId="18131"/>
          <ac:picMkLst>
            <pc:docMk/>
            <pc:sldMk cId="119595354" sldId="282"/>
            <ac:picMk id="10" creationId="{2605669D-8D5D-BBEE-D35E-973AE54820F3}"/>
          </ac:picMkLst>
        </pc:picChg>
      </pc:sldChg>
      <pc:sldChg chg="modSp add mod">
        <pc:chgData name="Fredricson Martin - SLF" userId="7083326f-99c4-4925-a777-84b34f26a71a" providerId="ADAL" clId="{6F60C735-C543-4D4E-BF57-6DEC0D826F64}" dt="2024-10-09T07:03:27.637" v="13" actId="18131"/>
        <pc:sldMkLst>
          <pc:docMk/>
          <pc:sldMk cId="4131637737" sldId="283"/>
        </pc:sldMkLst>
        <pc:picChg chg="mod modCrop">
          <ac:chgData name="Fredricson Martin - SLF" userId="7083326f-99c4-4925-a777-84b34f26a71a" providerId="ADAL" clId="{6F60C735-C543-4D4E-BF57-6DEC0D826F64}" dt="2024-10-09T07:03:27.637" v="13" actId="18131"/>
          <ac:picMkLst>
            <pc:docMk/>
            <pc:sldMk cId="4131637737" sldId="283"/>
            <ac:picMk id="10" creationId="{2605669D-8D5D-BBEE-D35E-973AE54820F3}"/>
          </ac:picMkLst>
        </pc:picChg>
      </pc:sldChg>
    </pc:docChg>
  </pc:docChgLst>
  <pc:docChgLst>
    <pc:chgData name="Jarnhäll Nathalie - SLF" userId="291a0088-4e54-4526-97cb-2d4fd968d9f4" providerId="ADAL" clId="{4FEEB7DA-4E54-41E2-9543-7EA2D2B35E47}"/>
    <pc:docChg chg="modSld">
      <pc:chgData name="Jarnhäll Nathalie - SLF" userId="291a0088-4e54-4526-97cb-2d4fd968d9f4" providerId="ADAL" clId="{4FEEB7DA-4E54-41E2-9543-7EA2D2B35E47}" dt="2024-10-07T08:33:12.980" v="80" actId="20577"/>
      <pc:docMkLst>
        <pc:docMk/>
      </pc:docMkLst>
      <pc:sldChg chg="modSp mod">
        <pc:chgData name="Jarnhäll Nathalie - SLF" userId="291a0088-4e54-4526-97cb-2d4fd968d9f4" providerId="ADAL" clId="{4FEEB7DA-4E54-41E2-9543-7EA2D2B35E47}" dt="2024-10-07T08:33:12.980" v="80" actId="20577"/>
        <pc:sldMkLst>
          <pc:docMk/>
          <pc:sldMk cId="1933340500" sldId="280"/>
        </pc:sldMkLst>
        <pc:spChg chg="mod">
          <ac:chgData name="Jarnhäll Nathalie - SLF" userId="291a0088-4e54-4526-97cb-2d4fd968d9f4" providerId="ADAL" clId="{4FEEB7DA-4E54-41E2-9543-7EA2D2B35E47}" dt="2024-10-07T08:33:12.980" v="80" actId="20577"/>
          <ac:spMkLst>
            <pc:docMk/>
            <pc:sldMk cId="1933340500" sldId="280"/>
            <ac:spMk id="5" creationId="{B0B85441-909A-892B-D794-158B8EA225D6}"/>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pic>
        <p:nvPicPr>
          <p:cNvPr id="19" name="Logga">
            <a:extLst>
              <a:ext uri="{FF2B5EF4-FFF2-40B4-BE49-F238E27FC236}">
                <a16:creationId xmlns:a16="http://schemas.microsoft.com/office/drawing/2014/main" id="{FDC38911-7212-0890-F064-0590E0E49ACD}"/>
              </a:ext>
            </a:extLst>
          </p:cNvPr>
          <p:cNvPicPr>
            <a:picLocks noChangeAspect="1"/>
          </p:cNvPicPr>
          <p:nvPr userDrawn="1"/>
        </p:nvPicPr>
        <p:blipFill>
          <a:blip r:embed="rId2"/>
          <a:stretch>
            <a:fillRect/>
          </a:stretch>
        </p:blipFill>
        <p:spPr>
          <a:xfrm>
            <a:off x="4557794" y="5670803"/>
            <a:ext cx="792000" cy="792000"/>
          </a:xfrm>
          <a:prstGeom prst="rect">
            <a:avLst/>
          </a:prstGeom>
        </p:spPr>
      </p:pic>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spTree>
    <p:extLst>
      <p:ext uri="{BB962C8B-B14F-4D97-AF65-F5344CB8AC3E}">
        <p14:creationId xmlns:p14="http://schemas.microsoft.com/office/powerpoint/2010/main" val="1730822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44E7BECF-32DA-3AD6-A9D2-140787F0483F}"/>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3672222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3" name="Logga">
            <a:extLst>
              <a:ext uri="{FF2B5EF4-FFF2-40B4-BE49-F238E27FC236}">
                <a16:creationId xmlns:a16="http://schemas.microsoft.com/office/drawing/2014/main" id="{5B461024-9E7A-77BC-5DB1-0081E84186C0}"/>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1478020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F5B148DC-32D8-1BAE-A7DF-83C761D8D80E}"/>
              </a:ext>
            </a:extLst>
          </p:cNvPr>
          <p:cNvPicPr>
            <a:picLocks noChangeAspect="1"/>
          </p:cNvPicPr>
          <p:nvPr userDrawn="1"/>
        </p:nvPicPr>
        <p:blipFill>
          <a:blip r:embed="rId2"/>
          <a:stretch>
            <a:fillRect/>
          </a:stretch>
        </p:blipFill>
        <p:spPr>
          <a:xfrm>
            <a:off x="4557794" y="5670803"/>
            <a:ext cx="792000" cy="792000"/>
          </a:xfrm>
          <a:prstGeom prst="rect">
            <a:avLst/>
          </a:prstGeom>
        </p:spPr>
      </p:pic>
    </p:spTree>
    <p:extLst>
      <p:ext uri="{BB962C8B-B14F-4D97-AF65-F5344CB8AC3E}">
        <p14:creationId xmlns:p14="http://schemas.microsoft.com/office/powerpoint/2010/main" val="2631385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b="0" i="0" err="1">
                <a:solidFill>
                  <a:schemeClr val="accent1"/>
                </a:solidFill>
                <a:latin typeface="Helsingborg Sans Medium" pitchFamily="2" charset="77"/>
              </a:rPr>
              <a:t>h</a:t>
            </a:r>
            <a:r>
              <a:rPr lang="sv-SE" sz="891" b="0" i="0" err="1">
                <a:solidFill>
                  <a:schemeClr val="accent1"/>
                </a:solidFill>
                <a:effectLst/>
                <a:latin typeface="Helsingborg Sans Medium" pitchFamily="2" charset="77"/>
              </a:rPr>
              <a:t>elsingborg.se</a:t>
            </a:r>
            <a:endParaRPr lang="sv-SE" sz="891" b="0" i="0">
              <a:solidFill>
                <a:schemeClr val="accent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pic>
        <p:nvPicPr>
          <p:cNvPr id="19" name="Logga">
            <a:extLst>
              <a:ext uri="{FF2B5EF4-FFF2-40B4-BE49-F238E27FC236}">
                <a16:creationId xmlns:a16="http://schemas.microsoft.com/office/drawing/2014/main" id="{FDC38911-7212-0890-F064-0590E0E49ACD}"/>
              </a:ext>
            </a:extLst>
          </p:cNvPr>
          <p:cNvPicPr>
            <a:picLocks noChangeAspect="1"/>
          </p:cNvPicPr>
          <p:nvPr userDrawn="1"/>
        </p:nvPicPr>
        <p:blipFill>
          <a:blip r:embed="rId2"/>
          <a:stretch>
            <a:fillRect/>
          </a:stretch>
        </p:blipFill>
        <p:spPr>
          <a:xfrm>
            <a:off x="4557794" y="5670803"/>
            <a:ext cx="792000" cy="792000"/>
          </a:xfrm>
          <a:prstGeom prst="rect">
            <a:avLst/>
          </a:prstGeom>
        </p:spPr>
      </p:pic>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spTree>
    <p:extLst>
      <p:ext uri="{BB962C8B-B14F-4D97-AF65-F5344CB8AC3E}">
        <p14:creationId xmlns:p14="http://schemas.microsoft.com/office/powerpoint/2010/main" val="4287208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1"/>
                </a:solidFill>
                <a:latin typeface="Helsingborg Sans Medium" pitchFamily="2" charset="77"/>
              </a:rPr>
              <a:t>h</a:t>
            </a:r>
            <a:r>
              <a:rPr lang="sv-SE" sz="891" err="1">
                <a:solidFill>
                  <a:schemeClr val="tx1"/>
                </a:solidFill>
                <a:effectLst/>
                <a:latin typeface="Helsingborg Sans Medium" pitchFamily="2" charset="77"/>
              </a:rPr>
              <a:t>elsingborg.se</a:t>
            </a:r>
            <a:endParaRPr lang="sv-SE" sz="891">
              <a:solidFill>
                <a:schemeClr val="tx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44E7BECF-32DA-3AD6-A9D2-140787F0483F}"/>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1472484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1"/>
                </a:solidFill>
                <a:latin typeface="Helsingborg Sans Medium" pitchFamily="2" charset="77"/>
              </a:rPr>
              <a:t>h</a:t>
            </a:r>
            <a:r>
              <a:rPr lang="sv-SE" sz="891" err="1">
                <a:solidFill>
                  <a:schemeClr val="tx1"/>
                </a:solidFill>
                <a:effectLst/>
                <a:latin typeface="Helsingborg Sans Medium" pitchFamily="2" charset="77"/>
              </a:rPr>
              <a:t>elsingborg.se</a:t>
            </a:r>
            <a:endParaRPr lang="sv-SE" sz="891">
              <a:solidFill>
                <a:schemeClr val="tx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3" name="Logga">
            <a:extLst>
              <a:ext uri="{FF2B5EF4-FFF2-40B4-BE49-F238E27FC236}">
                <a16:creationId xmlns:a16="http://schemas.microsoft.com/office/drawing/2014/main" id="{5B461024-9E7A-77BC-5DB1-0081E84186C0}"/>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3320914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1"/>
                </a:solidFill>
                <a:latin typeface="Helsingborg Sans Medium" pitchFamily="2" charset="77"/>
              </a:rPr>
              <a:t>h</a:t>
            </a:r>
            <a:r>
              <a:rPr lang="sv-SE" sz="891" err="1">
                <a:solidFill>
                  <a:schemeClr val="tx1"/>
                </a:solidFill>
                <a:effectLst/>
                <a:latin typeface="Helsingborg Sans Medium" pitchFamily="2" charset="77"/>
              </a:rPr>
              <a:t>elsingborg.se</a:t>
            </a:r>
            <a:endParaRPr lang="sv-SE" sz="891">
              <a:solidFill>
                <a:schemeClr val="tx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F5B148DC-32D8-1BAE-A7DF-83C761D8D80E}"/>
              </a:ext>
            </a:extLst>
          </p:cNvPr>
          <p:cNvPicPr>
            <a:picLocks noChangeAspect="1"/>
          </p:cNvPicPr>
          <p:nvPr userDrawn="1"/>
        </p:nvPicPr>
        <p:blipFill>
          <a:blip r:embed="rId2"/>
          <a:stretch>
            <a:fillRect/>
          </a:stretch>
        </p:blipFill>
        <p:spPr>
          <a:xfrm>
            <a:off x="4557794" y="5670803"/>
            <a:ext cx="792000" cy="792000"/>
          </a:xfrm>
          <a:prstGeom prst="rect">
            <a:avLst/>
          </a:prstGeom>
        </p:spPr>
      </p:pic>
    </p:spTree>
    <p:extLst>
      <p:ext uri="{BB962C8B-B14F-4D97-AF65-F5344CB8AC3E}">
        <p14:creationId xmlns:p14="http://schemas.microsoft.com/office/powerpoint/2010/main" val="485947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ubrikbild">
    <p:bg>
      <p:bgPr>
        <a:solidFill>
          <a:srgbClr val="0072CE"/>
        </a:solidFill>
        <a:effectLst/>
      </p:bgPr>
    </p:bg>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b="0" i="0" err="1">
                <a:solidFill>
                  <a:schemeClr val="bg1"/>
                </a:solidFill>
                <a:latin typeface="Helsingborg Sans Medium" pitchFamily="2" charset="77"/>
              </a:rPr>
              <a:t>h</a:t>
            </a:r>
            <a:r>
              <a:rPr lang="sv-SE" sz="891" b="0" i="0" err="1">
                <a:solidFill>
                  <a:schemeClr val="bg1"/>
                </a:solidFill>
                <a:effectLst/>
                <a:latin typeface="Helsingborg Sans Medium" pitchFamily="2" charset="77"/>
              </a:rPr>
              <a:t>elsingborg.se</a:t>
            </a:r>
            <a:endParaRPr lang="sv-SE" sz="891" b="0" i="0">
              <a:solidFill>
                <a:schemeClr val="bg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pic>
        <p:nvPicPr>
          <p:cNvPr id="19" name="Logga">
            <a:extLst>
              <a:ext uri="{FF2B5EF4-FFF2-40B4-BE49-F238E27FC236}">
                <a16:creationId xmlns:a16="http://schemas.microsoft.com/office/drawing/2014/main" id="{FDC38911-7212-0890-F064-0590E0E49ACD}"/>
              </a:ext>
            </a:extLst>
          </p:cNvPr>
          <p:cNvPicPr>
            <a:picLocks noChangeAspect="1"/>
          </p:cNvPicPr>
          <p:nvPr userDrawn="1"/>
        </p:nvPicPr>
        <p:blipFill>
          <a:blip r:embed="rId2"/>
          <a:srcRect/>
          <a:stretch/>
        </p:blipFill>
        <p:spPr>
          <a:xfrm>
            <a:off x="4557794" y="5670803"/>
            <a:ext cx="792000" cy="792000"/>
          </a:xfrm>
          <a:prstGeom prst="rect">
            <a:avLst/>
          </a:prstGeom>
        </p:spPr>
      </p:pic>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spTree>
    <p:extLst>
      <p:ext uri="{BB962C8B-B14F-4D97-AF65-F5344CB8AC3E}">
        <p14:creationId xmlns:p14="http://schemas.microsoft.com/office/powerpoint/2010/main" val="2111543456"/>
      </p:ext>
    </p:extLst>
  </p:cSld>
  <p:clrMapOvr>
    <a:masterClrMapping/>
  </p:clrMapOvr>
  <p:extLst>
    <p:ext uri="{DCECCB84-F9BA-43D5-87BE-67443E8EF086}">
      <p15:sldGuideLst xmlns:p15="http://schemas.microsoft.com/office/powerpoint/2012/main">
        <p15:guide id="1" orient="horz" pos="2160">
          <p15:clr>
            <a:srgbClr val="FBAE40"/>
          </p15:clr>
        </p15:guide>
        <p15:guide id="2" pos="312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Rubrikbild">
    <p:bg>
      <p:bgPr>
        <a:solidFill>
          <a:schemeClr val="tx1"/>
        </a:solidFill>
        <a:effectLst/>
      </p:bgPr>
    </p:bg>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bg1"/>
                </a:solidFill>
                <a:latin typeface="Helsingborg Sans Medium" pitchFamily="2" charset="77"/>
              </a:rPr>
              <a:t>h</a:t>
            </a:r>
            <a:r>
              <a:rPr lang="sv-SE" sz="891" err="1">
                <a:solidFill>
                  <a:schemeClr val="bg1"/>
                </a:solidFill>
                <a:effectLst/>
                <a:latin typeface="Helsingborg Sans Medium" pitchFamily="2" charset="77"/>
              </a:rPr>
              <a:t>elsingborg.se</a:t>
            </a:r>
            <a:endParaRPr lang="sv-SE" sz="891">
              <a:solidFill>
                <a:schemeClr val="bg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44E7BECF-32DA-3AD6-A9D2-140787F0483F}"/>
              </a:ext>
            </a:extLst>
          </p:cNvPr>
          <p:cNvPicPr>
            <a:picLocks noChangeAspect="1"/>
          </p:cNvPicPr>
          <p:nvPr userDrawn="1"/>
        </p:nvPicPr>
        <p:blipFill>
          <a:blip r:embed="rId2"/>
          <a:srcRect/>
          <a:stretch/>
        </p:blipFill>
        <p:spPr>
          <a:xfrm>
            <a:off x="4558588" y="5670803"/>
            <a:ext cx="792000" cy="792000"/>
          </a:xfrm>
          <a:prstGeom prst="rect">
            <a:avLst/>
          </a:prstGeom>
        </p:spPr>
      </p:pic>
    </p:spTree>
    <p:extLst>
      <p:ext uri="{BB962C8B-B14F-4D97-AF65-F5344CB8AC3E}">
        <p14:creationId xmlns:p14="http://schemas.microsoft.com/office/powerpoint/2010/main" val="3946443332"/>
      </p:ext>
    </p:extLst>
  </p:cSld>
  <p:clrMapOvr>
    <a:masterClrMapping/>
  </p:clrMapOvr>
  <p:extLst>
    <p:ext uri="{DCECCB84-F9BA-43D5-87BE-67443E8EF086}">
      <p15:sldGuideLst xmlns:p15="http://schemas.microsoft.com/office/powerpoint/2012/main">
        <p15:guide id="1" orient="horz" pos="2160">
          <p15:clr>
            <a:srgbClr val="FBAE40"/>
          </p15:clr>
        </p15:guide>
        <p15:guide id="2" pos="312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Rubrikbild">
    <p:bg>
      <p:bgPr>
        <a:solidFill>
          <a:srgbClr val="E35205"/>
        </a:solidFill>
        <a:effectLst/>
      </p:bgPr>
    </p:bg>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bg1"/>
                </a:solidFill>
                <a:latin typeface="Helsingborg Sans Medium" pitchFamily="2" charset="77"/>
              </a:rPr>
              <a:t>h</a:t>
            </a:r>
            <a:r>
              <a:rPr lang="sv-SE" sz="891" err="1">
                <a:solidFill>
                  <a:schemeClr val="bg1"/>
                </a:solidFill>
                <a:effectLst/>
                <a:latin typeface="Helsingborg Sans Medium" pitchFamily="2" charset="77"/>
              </a:rPr>
              <a:t>elsingborg.se</a:t>
            </a:r>
            <a:endParaRPr lang="sv-SE" sz="891">
              <a:solidFill>
                <a:schemeClr val="bg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3" name="Logga">
            <a:extLst>
              <a:ext uri="{FF2B5EF4-FFF2-40B4-BE49-F238E27FC236}">
                <a16:creationId xmlns:a16="http://schemas.microsoft.com/office/drawing/2014/main" id="{5B461024-9E7A-77BC-5DB1-0081E84186C0}"/>
              </a:ext>
            </a:extLst>
          </p:cNvPr>
          <p:cNvPicPr>
            <a:picLocks noChangeAspect="1"/>
          </p:cNvPicPr>
          <p:nvPr userDrawn="1"/>
        </p:nvPicPr>
        <p:blipFill>
          <a:blip r:embed="rId2"/>
          <a:srcRect/>
          <a:stretch/>
        </p:blipFill>
        <p:spPr>
          <a:xfrm>
            <a:off x="4558588" y="5670803"/>
            <a:ext cx="792000" cy="792000"/>
          </a:xfrm>
          <a:prstGeom prst="rect">
            <a:avLst/>
          </a:prstGeom>
        </p:spPr>
      </p:pic>
    </p:spTree>
    <p:extLst>
      <p:ext uri="{BB962C8B-B14F-4D97-AF65-F5344CB8AC3E}">
        <p14:creationId xmlns:p14="http://schemas.microsoft.com/office/powerpoint/2010/main" val="365661659"/>
      </p:ext>
    </p:extLst>
  </p:cSld>
  <p:clrMapOvr>
    <a:masterClrMapping/>
  </p:clrMapOvr>
  <p:extLst>
    <p:ext uri="{DCECCB84-F9BA-43D5-87BE-67443E8EF086}">
      <p15:sldGuideLst xmlns:p15="http://schemas.microsoft.com/office/powerpoint/2012/main">
        <p15:guide id="1" orient="horz" pos="2160">
          <p15:clr>
            <a:srgbClr val="FBAE40"/>
          </p15:clr>
        </p15:guide>
        <p15:guide id="2" pos="31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44E7BECF-32DA-3AD6-A9D2-140787F0483F}"/>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4003302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Rubrikbild">
    <p:bg>
      <p:bgPr>
        <a:solidFill>
          <a:schemeClr val="tx2"/>
        </a:solidFill>
        <a:effectLst/>
      </p:bgPr>
    </p:bg>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bg1"/>
                </a:solidFill>
                <a:latin typeface="Helsingborg Sans Medium" pitchFamily="2" charset="77"/>
              </a:rPr>
              <a:t>h</a:t>
            </a:r>
            <a:r>
              <a:rPr lang="sv-SE" sz="891" err="1">
                <a:solidFill>
                  <a:schemeClr val="bg1"/>
                </a:solidFill>
                <a:effectLst/>
                <a:latin typeface="Helsingborg Sans Medium" pitchFamily="2" charset="77"/>
              </a:rPr>
              <a:t>elsingborg.se</a:t>
            </a:r>
            <a:endParaRPr lang="sv-SE" sz="891">
              <a:solidFill>
                <a:schemeClr val="bg1"/>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a:prstGeom prst="rect">
            <a:avLst/>
          </a:prstGeo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a:prstGeom prst="rect">
            <a:avLst/>
          </a:prstGeo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a:prstGeom prst="rect">
            <a:avLst/>
          </a:prstGeo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F5B148DC-32D8-1BAE-A7DF-83C761D8D80E}"/>
              </a:ext>
            </a:extLst>
          </p:cNvPr>
          <p:cNvPicPr>
            <a:picLocks noChangeAspect="1"/>
          </p:cNvPicPr>
          <p:nvPr userDrawn="1"/>
        </p:nvPicPr>
        <p:blipFill>
          <a:blip r:embed="rId2"/>
          <a:srcRect/>
          <a:stretch/>
        </p:blipFill>
        <p:spPr>
          <a:xfrm>
            <a:off x="4557794" y="5670803"/>
            <a:ext cx="792000" cy="792000"/>
          </a:xfrm>
          <a:prstGeom prst="rect">
            <a:avLst/>
          </a:prstGeom>
        </p:spPr>
      </p:pic>
    </p:spTree>
    <p:extLst>
      <p:ext uri="{BB962C8B-B14F-4D97-AF65-F5344CB8AC3E}">
        <p14:creationId xmlns:p14="http://schemas.microsoft.com/office/powerpoint/2010/main" val="2640488809"/>
      </p:ext>
    </p:extLst>
  </p:cSld>
  <p:clrMapOvr>
    <a:masterClrMapping/>
  </p:clrMapOvr>
  <p:extLst>
    <p:ext uri="{DCECCB84-F9BA-43D5-87BE-67443E8EF086}">
      <p15:sldGuideLst xmlns:p15="http://schemas.microsoft.com/office/powerpoint/2012/main">
        <p15:guide id="1" orient="horz" pos="2160">
          <p15:clr>
            <a:srgbClr val="FBAE40"/>
          </p15:clr>
        </p15:guide>
        <p15:guide id="2" pos="312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3" name="Logga">
            <a:extLst>
              <a:ext uri="{FF2B5EF4-FFF2-40B4-BE49-F238E27FC236}">
                <a16:creationId xmlns:a16="http://schemas.microsoft.com/office/drawing/2014/main" id="{5B461024-9E7A-77BC-5DB1-0081E84186C0}"/>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25961900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F5B148DC-32D8-1BAE-A7DF-83C761D8D80E}"/>
              </a:ext>
            </a:extLst>
          </p:cNvPr>
          <p:cNvPicPr>
            <a:picLocks noChangeAspect="1"/>
          </p:cNvPicPr>
          <p:nvPr userDrawn="1"/>
        </p:nvPicPr>
        <p:blipFill>
          <a:blip r:embed="rId2"/>
          <a:stretch>
            <a:fillRect/>
          </a:stretch>
        </p:blipFill>
        <p:spPr>
          <a:xfrm>
            <a:off x="4557794" y="5670803"/>
            <a:ext cx="792000" cy="792000"/>
          </a:xfrm>
          <a:prstGeom prst="rect">
            <a:avLst/>
          </a:prstGeom>
        </p:spPr>
      </p:pic>
    </p:spTree>
    <p:extLst>
      <p:ext uri="{BB962C8B-B14F-4D97-AF65-F5344CB8AC3E}">
        <p14:creationId xmlns:p14="http://schemas.microsoft.com/office/powerpoint/2010/main" val="1122780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2"/>
                </a:solidFill>
                <a:latin typeface="Helsingborg Sans Medium" pitchFamily="2" charset="77"/>
              </a:rPr>
              <a:t>h</a:t>
            </a:r>
            <a:r>
              <a:rPr lang="sv-SE" sz="891" err="1">
                <a:solidFill>
                  <a:schemeClr val="tx2"/>
                </a:solidFill>
                <a:effectLst/>
                <a:latin typeface="Helsingborg Sans Medium" pitchFamily="2" charset="77"/>
              </a:rPr>
              <a:t>elsingborg.se</a:t>
            </a:r>
            <a:endParaRPr lang="sv-SE" sz="891">
              <a:solidFill>
                <a:schemeClr val="tx2"/>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solidFill>
                  <a:schemeClr val="tx2"/>
                </a:solidFill>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solidFill>
                  <a:schemeClr val="tx2"/>
                </a:solidFill>
                <a:latin typeface="+mj-lt"/>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pic>
        <p:nvPicPr>
          <p:cNvPr id="19" name="Logga">
            <a:extLst>
              <a:ext uri="{FF2B5EF4-FFF2-40B4-BE49-F238E27FC236}">
                <a16:creationId xmlns:a16="http://schemas.microsoft.com/office/drawing/2014/main" id="{FDC38911-7212-0890-F064-0590E0E49ACD}"/>
              </a:ext>
            </a:extLst>
          </p:cNvPr>
          <p:cNvPicPr>
            <a:picLocks noChangeAspect="1"/>
          </p:cNvPicPr>
          <p:nvPr userDrawn="1"/>
        </p:nvPicPr>
        <p:blipFill>
          <a:blip r:embed="rId2"/>
          <a:stretch>
            <a:fillRect/>
          </a:stretch>
        </p:blipFill>
        <p:spPr>
          <a:xfrm>
            <a:off x="4557794" y="5670803"/>
            <a:ext cx="792000" cy="792000"/>
          </a:xfrm>
          <a:prstGeom prst="rect">
            <a:avLst/>
          </a:prstGeom>
        </p:spPr>
      </p:pic>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solidFill>
                  <a:schemeClr val="tx2"/>
                </a:solidFill>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spTree>
    <p:extLst>
      <p:ext uri="{BB962C8B-B14F-4D97-AF65-F5344CB8AC3E}">
        <p14:creationId xmlns:p14="http://schemas.microsoft.com/office/powerpoint/2010/main" val="2688834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2"/>
                </a:solidFill>
                <a:latin typeface="Helsingborg Sans Medium" pitchFamily="2" charset="77"/>
              </a:rPr>
              <a:t>h</a:t>
            </a:r>
            <a:r>
              <a:rPr lang="sv-SE" sz="891" err="1">
                <a:solidFill>
                  <a:schemeClr val="tx2"/>
                </a:solidFill>
                <a:effectLst/>
                <a:latin typeface="Helsingborg Sans Medium" pitchFamily="2" charset="77"/>
              </a:rPr>
              <a:t>elsingborg.se</a:t>
            </a:r>
            <a:endParaRPr lang="sv-SE" sz="891">
              <a:solidFill>
                <a:schemeClr val="tx2"/>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solidFill>
                  <a:schemeClr val="tx2"/>
                </a:solidFill>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solidFill>
                  <a:schemeClr val="tx2"/>
                </a:solidFill>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solidFill>
                  <a:schemeClr val="tx2"/>
                </a:solidFill>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44E7BECF-32DA-3AD6-A9D2-140787F0483F}"/>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343013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2"/>
                </a:solidFill>
                <a:latin typeface="Helsingborg Sans Medium" pitchFamily="2" charset="77"/>
              </a:rPr>
              <a:t>h</a:t>
            </a:r>
            <a:r>
              <a:rPr lang="sv-SE" sz="891" err="1">
                <a:solidFill>
                  <a:schemeClr val="tx2"/>
                </a:solidFill>
                <a:effectLst/>
                <a:latin typeface="Helsingborg Sans Medium" pitchFamily="2" charset="77"/>
              </a:rPr>
              <a:t>elsingborg.se</a:t>
            </a:r>
            <a:endParaRPr lang="sv-SE" sz="891">
              <a:solidFill>
                <a:schemeClr val="tx2"/>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solidFill>
                  <a:schemeClr val="tx2"/>
                </a:solidFill>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solidFill>
                  <a:schemeClr val="tx2"/>
                </a:solidFill>
                <a:latin typeface="+mj-lt"/>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solidFill>
                  <a:schemeClr val="tx2"/>
                </a:solidFill>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3" name="Logga">
            <a:extLst>
              <a:ext uri="{FF2B5EF4-FFF2-40B4-BE49-F238E27FC236}">
                <a16:creationId xmlns:a16="http://schemas.microsoft.com/office/drawing/2014/main" id="{5B461024-9E7A-77BC-5DB1-0081E84186C0}"/>
              </a:ext>
            </a:extLst>
          </p:cNvPr>
          <p:cNvPicPr>
            <a:picLocks noChangeAspect="1"/>
          </p:cNvPicPr>
          <p:nvPr userDrawn="1"/>
        </p:nvPicPr>
        <p:blipFill>
          <a:blip r:embed="rId2"/>
          <a:stretch>
            <a:fillRect/>
          </a:stretch>
        </p:blipFill>
        <p:spPr>
          <a:xfrm>
            <a:off x="4558588" y="5670803"/>
            <a:ext cx="792000" cy="792000"/>
          </a:xfrm>
          <a:prstGeom prst="rect">
            <a:avLst/>
          </a:prstGeom>
        </p:spPr>
      </p:pic>
    </p:spTree>
    <p:extLst>
      <p:ext uri="{BB962C8B-B14F-4D97-AF65-F5344CB8AC3E}">
        <p14:creationId xmlns:p14="http://schemas.microsoft.com/office/powerpoint/2010/main" val="7930720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chemeClr val="tx2"/>
                </a:solidFill>
                <a:latin typeface="Helsingborg Sans Medium" pitchFamily="2" charset="77"/>
              </a:rPr>
              <a:t>h</a:t>
            </a:r>
            <a:r>
              <a:rPr lang="sv-SE" sz="891" err="1">
                <a:solidFill>
                  <a:schemeClr val="tx2"/>
                </a:solidFill>
                <a:effectLst/>
                <a:latin typeface="Helsingborg Sans Medium" pitchFamily="2" charset="77"/>
              </a:rPr>
              <a:t>elsingborg.se</a:t>
            </a:r>
            <a:endParaRPr lang="sv-SE" sz="891">
              <a:solidFill>
                <a:schemeClr val="tx2"/>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solidFill>
                  <a:schemeClr val="tx2"/>
                </a:solidFill>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solidFill>
                  <a:schemeClr val="tx2"/>
                </a:solidFill>
                <a:latin typeface="+mj-lt"/>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solidFill>
                  <a:schemeClr val="tx2"/>
                </a:solidFill>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pic>
        <p:nvPicPr>
          <p:cNvPr id="2" name="Logga">
            <a:extLst>
              <a:ext uri="{FF2B5EF4-FFF2-40B4-BE49-F238E27FC236}">
                <a16:creationId xmlns:a16="http://schemas.microsoft.com/office/drawing/2014/main" id="{F5B148DC-32D8-1BAE-A7DF-83C761D8D80E}"/>
              </a:ext>
            </a:extLst>
          </p:cNvPr>
          <p:cNvPicPr>
            <a:picLocks noChangeAspect="1"/>
          </p:cNvPicPr>
          <p:nvPr userDrawn="1"/>
        </p:nvPicPr>
        <p:blipFill>
          <a:blip r:embed="rId2"/>
          <a:stretch>
            <a:fillRect/>
          </a:stretch>
        </p:blipFill>
        <p:spPr>
          <a:xfrm>
            <a:off x="4557794" y="5670803"/>
            <a:ext cx="792000" cy="792000"/>
          </a:xfrm>
          <a:prstGeom prst="rect">
            <a:avLst/>
          </a:prstGeom>
        </p:spPr>
      </p:pic>
    </p:spTree>
    <p:extLst>
      <p:ext uri="{BB962C8B-B14F-4D97-AF65-F5344CB8AC3E}">
        <p14:creationId xmlns:p14="http://schemas.microsoft.com/office/powerpoint/2010/main" val="3966615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2" name="Webb">
            <a:extLst>
              <a:ext uri="{FF2B5EF4-FFF2-40B4-BE49-F238E27FC236}">
                <a16:creationId xmlns:a16="http://schemas.microsoft.com/office/drawing/2014/main" id="{8BA10814-A723-2EED-C5A2-D4D375E6620A}"/>
              </a:ext>
            </a:extLst>
          </p:cNvPr>
          <p:cNvSpPr txBox="1"/>
          <p:nvPr userDrawn="1"/>
        </p:nvSpPr>
        <p:spPr>
          <a:xfrm>
            <a:off x="6912798" y="6405242"/>
            <a:ext cx="2512739" cy="229422"/>
          </a:xfrm>
          <a:prstGeom prst="rect">
            <a:avLst/>
          </a:prstGeom>
          <a:noFill/>
        </p:spPr>
        <p:txBody>
          <a:bodyPr wrap="square" rtlCol="0">
            <a:spAutoFit/>
          </a:bodyPr>
          <a:lstStyle/>
          <a:p>
            <a:pPr algn="r"/>
            <a:r>
              <a:rPr lang="sv-SE" sz="891" err="1">
                <a:solidFill>
                  <a:srgbClr val="1B365D"/>
                </a:solidFill>
                <a:latin typeface="Helsingborg Sans Medium" pitchFamily="2" charset="77"/>
              </a:rPr>
              <a:t>h</a:t>
            </a:r>
            <a:r>
              <a:rPr lang="sv-SE" sz="891" err="1">
                <a:solidFill>
                  <a:srgbClr val="1B365D"/>
                </a:solidFill>
                <a:effectLst/>
                <a:latin typeface="Helsingborg Sans Medium" pitchFamily="2" charset="77"/>
              </a:rPr>
              <a:t>elsingborg.se</a:t>
            </a:r>
            <a:endParaRPr lang="sv-SE" sz="891">
              <a:solidFill>
                <a:srgbClr val="1B365D"/>
              </a:solidFill>
              <a:latin typeface="Helsingborg Sans Medium" pitchFamily="2" charset="77"/>
            </a:endParaRPr>
          </a:p>
        </p:txBody>
      </p:sp>
      <p:sp>
        <p:nvSpPr>
          <p:cNvPr id="16" name="Platshållare för text">
            <a:extLst>
              <a:ext uri="{FF2B5EF4-FFF2-40B4-BE49-F238E27FC236}">
                <a16:creationId xmlns:a16="http://schemas.microsoft.com/office/drawing/2014/main" id="{BF53BD46-FF3B-59EC-F511-382153C1B18D}"/>
              </a:ext>
            </a:extLst>
          </p:cNvPr>
          <p:cNvSpPr>
            <a:spLocks noGrp="1"/>
          </p:cNvSpPr>
          <p:nvPr>
            <p:ph type="body" sz="quarter" idx="13" hasCustomPrompt="1"/>
          </p:nvPr>
        </p:nvSpPr>
        <p:spPr>
          <a:xfrm>
            <a:off x="5464448" y="1373090"/>
            <a:ext cx="3961090" cy="3916306"/>
          </a:xfrm>
        </p:spPr>
        <p:txBody>
          <a:bodyPr>
            <a:normAutofit/>
          </a:bodyPr>
          <a:lstStyle>
            <a:lvl1pPr marL="0" indent="0">
              <a:buNone/>
              <a:defRPr sz="1070">
                <a:latin typeface="+mn-lt"/>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Klicka här för att lägga till text</a:t>
            </a:r>
          </a:p>
        </p:txBody>
      </p:sp>
      <p:sp>
        <p:nvSpPr>
          <p:cNvPr id="22" name="Platshållare för rubrik">
            <a:extLst>
              <a:ext uri="{FF2B5EF4-FFF2-40B4-BE49-F238E27FC236}">
                <a16:creationId xmlns:a16="http://schemas.microsoft.com/office/drawing/2014/main" id="{8563BA51-5653-798F-2BB5-50455FEABCAC}"/>
              </a:ext>
            </a:extLst>
          </p:cNvPr>
          <p:cNvSpPr>
            <a:spLocks noGrp="1"/>
          </p:cNvSpPr>
          <p:nvPr>
            <p:ph type="body" sz="quarter" idx="15" hasCustomPrompt="1"/>
          </p:nvPr>
        </p:nvSpPr>
        <p:spPr>
          <a:xfrm>
            <a:off x="5464447" y="223336"/>
            <a:ext cx="3961090" cy="1037559"/>
          </a:xfrm>
        </p:spPr>
        <p:txBody>
          <a:bodyPr lIns="90000" anchor="b" anchorCtr="0">
            <a:noAutofit/>
          </a:bodyPr>
          <a:lstStyle>
            <a:lvl1pPr marL="0" indent="0">
              <a:lnSpc>
                <a:spcPct val="100000"/>
              </a:lnSpc>
              <a:spcBef>
                <a:spcPts val="0"/>
              </a:spcBef>
              <a:spcAft>
                <a:spcPts val="1070"/>
              </a:spcAft>
              <a:buNone/>
              <a:defRPr sz="2000" b="1">
                <a:latin typeface="Helsingborg Sans" pitchFamily="2" charset="77"/>
              </a:defRPr>
            </a:lvl1pPr>
            <a:lvl2pPr marL="237370" indent="0">
              <a:buNone/>
              <a:defRPr/>
            </a:lvl2pPr>
          </a:lstStyle>
          <a:p>
            <a:pPr lvl="0"/>
            <a:r>
              <a:rPr lang="sv-SE"/>
              <a:t>Klicka här för att lägga till en rubrik</a:t>
            </a:r>
          </a:p>
        </p:txBody>
      </p:sp>
      <p:sp>
        <p:nvSpPr>
          <p:cNvPr id="20" name="Platshållare för bild 19">
            <a:extLst>
              <a:ext uri="{FF2B5EF4-FFF2-40B4-BE49-F238E27FC236}">
                <a16:creationId xmlns:a16="http://schemas.microsoft.com/office/drawing/2014/main" id="{9EB4C02A-8E62-6722-F6A2-A713A35638D4}"/>
              </a:ext>
            </a:extLst>
          </p:cNvPr>
          <p:cNvSpPr>
            <a:spLocks noGrp="1"/>
          </p:cNvSpPr>
          <p:nvPr>
            <p:ph type="pic" sz="quarter" idx="17" hasCustomPrompt="1"/>
          </p:nvPr>
        </p:nvSpPr>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txBody>
          <a:bodyPr wrap="square" lIns="0" tIns="1440000" rIns="0" bIns="46800">
            <a:noAutofit/>
          </a:bodyPr>
          <a:lstStyle>
            <a:lvl1pPr marL="0" indent="0" algn="ctr">
              <a:buNone/>
              <a:defRPr sz="2400">
                <a:latin typeface="+mj-lt"/>
              </a:defRPr>
            </a:lvl1pPr>
          </a:lstStyle>
          <a:p>
            <a:r>
              <a:rPr lang="sv-SE"/>
              <a:t>Klicka på ikonen för</a:t>
            </a:r>
            <a:br>
              <a:rPr lang="sv-SE"/>
            </a:br>
            <a:r>
              <a:rPr lang="sv-SE"/>
              <a:t>att lägga till en bild</a:t>
            </a:r>
          </a:p>
        </p:txBody>
      </p:sp>
      <p:pic>
        <p:nvPicPr>
          <p:cNvPr id="19" name="Logga">
            <a:extLst>
              <a:ext uri="{FF2B5EF4-FFF2-40B4-BE49-F238E27FC236}">
                <a16:creationId xmlns:a16="http://schemas.microsoft.com/office/drawing/2014/main" id="{FDC38911-7212-0890-F064-0590E0E49ACD}"/>
              </a:ext>
            </a:extLst>
          </p:cNvPr>
          <p:cNvPicPr>
            <a:picLocks noChangeAspect="1"/>
          </p:cNvPicPr>
          <p:nvPr userDrawn="1"/>
        </p:nvPicPr>
        <p:blipFill>
          <a:blip r:embed="rId2"/>
          <a:stretch>
            <a:fillRect/>
          </a:stretch>
        </p:blipFill>
        <p:spPr>
          <a:xfrm>
            <a:off x="4557794" y="5670803"/>
            <a:ext cx="792000" cy="792000"/>
          </a:xfrm>
          <a:prstGeom prst="rect">
            <a:avLst/>
          </a:prstGeom>
        </p:spPr>
      </p:pic>
      <p:sp>
        <p:nvSpPr>
          <p:cNvPr id="21" name="Platshållare för text">
            <a:extLst>
              <a:ext uri="{FF2B5EF4-FFF2-40B4-BE49-F238E27FC236}">
                <a16:creationId xmlns:a16="http://schemas.microsoft.com/office/drawing/2014/main" id="{5D3DFCB5-F8F0-DE1C-9469-BD8E268F0706}"/>
              </a:ext>
            </a:extLst>
          </p:cNvPr>
          <p:cNvSpPr>
            <a:spLocks noGrp="1"/>
          </p:cNvSpPr>
          <p:nvPr>
            <p:ph type="body" sz="quarter" idx="18" hasCustomPrompt="1"/>
          </p:nvPr>
        </p:nvSpPr>
        <p:spPr>
          <a:xfrm>
            <a:off x="6108192" y="5484909"/>
            <a:ext cx="3317346" cy="724820"/>
          </a:xfrm>
        </p:spPr>
        <p:txBody>
          <a:bodyPr>
            <a:normAutofit/>
          </a:bodyPr>
          <a:lstStyle>
            <a:lvl1pPr marL="0" indent="0" algn="r">
              <a:spcBef>
                <a:spcPts val="0"/>
              </a:spcBef>
              <a:spcAft>
                <a:spcPts val="0"/>
              </a:spcAft>
              <a:buNone/>
              <a:defRPr sz="1070" b="1">
                <a:latin typeface="Helsingborg Sans" pitchFamily="2" charset="77"/>
              </a:defRPr>
            </a:lvl1pPr>
            <a:lvl2pPr marL="237370" indent="0">
              <a:buNone/>
              <a:defRPr sz="1070">
                <a:latin typeface="Helsingborg Sans" pitchFamily="2" charset="77"/>
              </a:defRPr>
            </a:lvl2pPr>
            <a:lvl3pPr marL="474741" indent="0">
              <a:buNone/>
              <a:defRPr sz="1070">
                <a:latin typeface="Helsingborg Sans" pitchFamily="2" charset="77"/>
              </a:defRPr>
            </a:lvl3pPr>
            <a:lvl4pPr marL="712112" indent="0">
              <a:buNone/>
              <a:defRPr sz="1070">
                <a:latin typeface="Helsingborg Sans" pitchFamily="2" charset="77"/>
              </a:defRPr>
            </a:lvl4pPr>
            <a:lvl5pPr marL="949481" indent="0">
              <a:buNone/>
              <a:defRPr sz="1070">
                <a:latin typeface="Helsingborg Sans" pitchFamily="2" charset="77"/>
              </a:defRPr>
            </a:lvl5pPr>
          </a:lstStyle>
          <a:p>
            <a:pPr lvl="0"/>
            <a:r>
              <a:rPr lang="sv-SE"/>
              <a:t>Plats, datum, tid:</a:t>
            </a:r>
            <a:br>
              <a:rPr lang="sv-SE"/>
            </a:br>
            <a:endParaRPr lang="sv-SE"/>
          </a:p>
        </p:txBody>
      </p:sp>
    </p:spTree>
    <p:extLst>
      <p:ext uri="{BB962C8B-B14F-4D97-AF65-F5344CB8AC3E}">
        <p14:creationId xmlns:p14="http://schemas.microsoft.com/office/powerpoint/2010/main" val="1752403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1"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BE8E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681149" y="366187"/>
            <a:ext cx="8545295" cy="1325033"/>
          </a:xfrm>
          <a:prstGeom prst="rect">
            <a:avLst/>
          </a:prstGeom>
        </p:spPr>
        <p:txBody>
          <a:bodyPr vert="horz" lIns="91440" tIns="45720" rIns="91440" bIns="4572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681149" y="1826686"/>
            <a:ext cx="8545295"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784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474783" rtl="0" eaLnBrk="1" latinLnBrk="0" hangingPunct="1">
        <a:lnSpc>
          <a:spcPct val="90000"/>
        </a:lnSpc>
        <a:spcBef>
          <a:spcPct val="0"/>
        </a:spcBef>
        <a:buNone/>
        <a:defRPr sz="2285" b="1" kern="1200" baseline="0">
          <a:solidFill>
            <a:schemeClr val="tx1"/>
          </a:solidFill>
          <a:latin typeface="+mj-lt"/>
          <a:ea typeface="+mj-ea"/>
          <a:cs typeface="+mj-cs"/>
        </a:defRPr>
      </a:lvl1pPr>
    </p:titleStyle>
    <p:bodyStyle>
      <a:lvl1pPr marL="118695" indent="-118695" algn="l" defTabSz="474783" rtl="0" eaLnBrk="1" latinLnBrk="0" hangingPunct="1">
        <a:lnSpc>
          <a:spcPct val="100000"/>
        </a:lnSpc>
        <a:spcBef>
          <a:spcPts val="519"/>
        </a:spcBef>
        <a:spcAft>
          <a:spcPts val="467"/>
        </a:spcAft>
        <a:buFont typeface="Arial" panose="020B0604020202020204" pitchFamily="34" charset="0"/>
        <a:buChar char="•"/>
        <a:defRPr sz="1453" kern="1200">
          <a:solidFill>
            <a:schemeClr val="tx1"/>
          </a:solidFill>
          <a:latin typeface="+mn-lt"/>
          <a:ea typeface="+mn-ea"/>
          <a:cs typeface="+mn-cs"/>
        </a:defRPr>
      </a:lvl1pPr>
      <a:lvl2pPr marL="356087" indent="-118695" algn="l" defTabSz="474783" rtl="0" eaLnBrk="1" latinLnBrk="0" hangingPunct="1">
        <a:lnSpc>
          <a:spcPct val="100000"/>
        </a:lnSpc>
        <a:spcBef>
          <a:spcPts val="260"/>
        </a:spcBef>
        <a:spcAft>
          <a:spcPts val="467"/>
        </a:spcAft>
        <a:buFont typeface="Arial" panose="020B0604020202020204" pitchFamily="34" charset="0"/>
        <a:buChar char="•"/>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sv-SE"/>
      </a:defPPr>
      <a:lvl1pPr marL="0" algn="l" defTabSz="474783" rtl="0" eaLnBrk="1" latinLnBrk="0" hangingPunct="1">
        <a:defRPr sz="935" kern="1200">
          <a:solidFill>
            <a:schemeClr val="tx1"/>
          </a:solidFill>
          <a:latin typeface="+mn-lt"/>
          <a:ea typeface="+mn-ea"/>
          <a:cs typeface="+mn-cs"/>
        </a:defRPr>
      </a:lvl1pPr>
      <a:lvl2pPr marL="237392" algn="l" defTabSz="474783" rtl="0" eaLnBrk="1" latinLnBrk="0" hangingPunct="1">
        <a:defRPr sz="935" kern="1200">
          <a:solidFill>
            <a:schemeClr val="tx1"/>
          </a:solidFill>
          <a:latin typeface="+mn-lt"/>
          <a:ea typeface="+mn-ea"/>
          <a:cs typeface="+mn-cs"/>
        </a:defRPr>
      </a:lvl2pPr>
      <a:lvl3pPr marL="474783" algn="l" defTabSz="474783" rtl="0" eaLnBrk="1" latinLnBrk="0" hangingPunct="1">
        <a:defRPr sz="935" kern="1200">
          <a:solidFill>
            <a:schemeClr val="tx1"/>
          </a:solidFill>
          <a:latin typeface="+mn-lt"/>
          <a:ea typeface="+mn-ea"/>
          <a:cs typeface="+mn-cs"/>
        </a:defRPr>
      </a:lvl3pPr>
      <a:lvl4pPr marL="712174" algn="l" defTabSz="474783" rtl="0" eaLnBrk="1" latinLnBrk="0" hangingPunct="1">
        <a:defRPr sz="935" kern="1200">
          <a:solidFill>
            <a:schemeClr val="tx1"/>
          </a:solidFill>
          <a:latin typeface="+mn-lt"/>
          <a:ea typeface="+mn-ea"/>
          <a:cs typeface="+mn-cs"/>
        </a:defRPr>
      </a:lvl4pPr>
      <a:lvl5pPr marL="949566" algn="l" defTabSz="474783" rtl="0" eaLnBrk="1" latinLnBrk="0" hangingPunct="1">
        <a:defRPr sz="935" kern="1200">
          <a:solidFill>
            <a:schemeClr val="tx1"/>
          </a:solidFill>
          <a:latin typeface="+mn-lt"/>
          <a:ea typeface="+mn-ea"/>
          <a:cs typeface="+mn-cs"/>
        </a:defRPr>
      </a:lvl5pPr>
      <a:lvl6pPr marL="1186958" algn="l" defTabSz="474783" rtl="0" eaLnBrk="1" latinLnBrk="0" hangingPunct="1">
        <a:defRPr sz="935" kern="1200">
          <a:solidFill>
            <a:schemeClr val="tx1"/>
          </a:solidFill>
          <a:latin typeface="+mn-lt"/>
          <a:ea typeface="+mn-ea"/>
          <a:cs typeface="+mn-cs"/>
        </a:defRPr>
      </a:lvl6pPr>
      <a:lvl7pPr marL="1424349" algn="l" defTabSz="474783" rtl="0" eaLnBrk="1" latinLnBrk="0" hangingPunct="1">
        <a:defRPr sz="935" kern="1200">
          <a:solidFill>
            <a:schemeClr val="tx1"/>
          </a:solidFill>
          <a:latin typeface="+mn-lt"/>
          <a:ea typeface="+mn-ea"/>
          <a:cs typeface="+mn-cs"/>
        </a:defRPr>
      </a:lvl7pPr>
      <a:lvl8pPr marL="1661741" algn="l" defTabSz="474783" rtl="0" eaLnBrk="1" latinLnBrk="0" hangingPunct="1">
        <a:defRPr sz="935" kern="1200">
          <a:solidFill>
            <a:schemeClr val="tx1"/>
          </a:solidFill>
          <a:latin typeface="+mn-lt"/>
          <a:ea typeface="+mn-ea"/>
          <a:cs typeface="+mn-cs"/>
        </a:defRPr>
      </a:lvl8pPr>
      <a:lvl9pPr marL="1899131" algn="l" defTabSz="474783" rtl="0" eaLnBrk="1" latinLnBrk="0" hangingPunct="1">
        <a:defRPr sz="935"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59" userDrawn="1">
          <p15:clr>
            <a:srgbClr val="F26B43"/>
          </p15:clr>
        </p15:guide>
        <p15:guide id="4" pos="714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EEF3"/>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681149" y="366187"/>
            <a:ext cx="8545295" cy="1325033"/>
          </a:xfrm>
          <a:prstGeom prst="rect">
            <a:avLst/>
          </a:prstGeom>
        </p:spPr>
        <p:txBody>
          <a:bodyPr vert="horz" lIns="91440" tIns="45720" rIns="91440" bIns="4572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681149" y="1826686"/>
            <a:ext cx="8545295"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93635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xStyles>
    <p:titleStyle>
      <a:lvl1pPr algn="l" defTabSz="474783" rtl="0" eaLnBrk="1" latinLnBrk="0" hangingPunct="1">
        <a:lnSpc>
          <a:spcPct val="90000"/>
        </a:lnSpc>
        <a:spcBef>
          <a:spcPct val="0"/>
        </a:spcBef>
        <a:buNone/>
        <a:defRPr sz="2285" b="1" kern="1200" baseline="0">
          <a:solidFill>
            <a:schemeClr val="tx2"/>
          </a:solidFill>
          <a:latin typeface="+mj-lt"/>
          <a:ea typeface="+mj-ea"/>
          <a:cs typeface="+mj-cs"/>
        </a:defRPr>
      </a:lvl1pPr>
    </p:titleStyle>
    <p:bodyStyle>
      <a:lvl1pPr marL="118695" indent="-118695" algn="l" defTabSz="474783" rtl="0" eaLnBrk="1" latinLnBrk="0" hangingPunct="1">
        <a:lnSpc>
          <a:spcPct val="100000"/>
        </a:lnSpc>
        <a:spcBef>
          <a:spcPts val="519"/>
        </a:spcBef>
        <a:spcAft>
          <a:spcPts val="467"/>
        </a:spcAft>
        <a:buFont typeface="Arial" panose="020B0604020202020204" pitchFamily="34" charset="0"/>
        <a:buChar char="•"/>
        <a:defRPr sz="1453" kern="1200">
          <a:solidFill>
            <a:schemeClr val="tx2"/>
          </a:solidFill>
          <a:latin typeface="+mn-lt"/>
          <a:ea typeface="+mn-ea"/>
          <a:cs typeface="+mn-cs"/>
        </a:defRPr>
      </a:lvl1pPr>
      <a:lvl2pPr marL="356087" indent="-118695" algn="l" defTabSz="474783" rtl="0" eaLnBrk="1" latinLnBrk="0" hangingPunct="1">
        <a:lnSpc>
          <a:spcPct val="100000"/>
        </a:lnSpc>
        <a:spcBef>
          <a:spcPts val="260"/>
        </a:spcBef>
        <a:spcAft>
          <a:spcPts val="467"/>
        </a:spcAft>
        <a:buFont typeface="Arial" panose="020B0604020202020204" pitchFamily="34" charset="0"/>
        <a:buChar char="•"/>
        <a:defRPr sz="1246" kern="1200">
          <a:solidFill>
            <a:schemeClr val="tx2"/>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2"/>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2"/>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2"/>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sv-SE"/>
      </a:defPPr>
      <a:lvl1pPr marL="0" algn="l" defTabSz="474783" rtl="0" eaLnBrk="1" latinLnBrk="0" hangingPunct="1">
        <a:defRPr sz="935" kern="1200">
          <a:solidFill>
            <a:schemeClr val="tx1"/>
          </a:solidFill>
          <a:latin typeface="+mn-lt"/>
          <a:ea typeface="+mn-ea"/>
          <a:cs typeface="+mn-cs"/>
        </a:defRPr>
      </a:lvl1pPr>
      <a:lvl2pPr marL="237392" algn="l" defTabSz="474783" rtl="0" eaLnBrk="1" latinLnBrk="0" hangingPunct="1">
        <a:defRPr sz="935" kern="1200">
          <a:solidFill>
            <a:schemeClr val="tx1"/>
          </a:solidFill>
          <a:latin typeface="+mn-lt"/>
          <a:ea typeface="+mn-ea"/>
          <a:cs typeface="+mn-cs"/>
        </a:defRPr>
      </a:lvl2pPr>
      <a:lvl3pPr marL="474783" algn="l" defTabSz="474783" rtl="0" eaLnBrk="1" latinLnBrk="0" hangingPunct="1">
        <a:defRPr sz="935" kern="1200">
          <a:solidFill>
            <a:schemeClr val="tx1"/>
          </a:solidFill>
          <a:latin typeface="+mn-lt"/>
          <a:ea typeface="+mn-ea"/>
          <a:cs typeface="+mn-cs"/>
        </a:defRPr>
      </a:lvl3pPr>
      <a:lvl4pPr marL="712174" algn="l" defTabSz="474783" rtl="0" eaLnBrk="1" latinLnBrk="0" hangingPunct="1">
        <a:defRPr sz="935" kern="1200">
          <a:solidFill>
            <a:schemeClr val="tx1"/>
          </a:solidFill>
          <a:latin typeface="+mn-lt"/>
          <a:ea typeface="+mn-ea"/>
          <a:cs typeface="+mn-cs"/>
        </a:defRPr>
      </a:lvl4pPr>
      <a:lvl5pPr marL="949566" algn="l" defTabSz="474783" rtl="0" eaLnBrk="1" latinLnBrk="0" hangingPunct="1">
        <a:defRPr sz="935" kern="1200">
          <a:solidFill>
            <a:schemeClr val="tx1"/>
          </a:solidFill>
          <a:latin typeface="+mn-lt"/>
          <a:ea typeface="+mn-ea"/>
          <a:cs typeface="+mn-cs"/>
        </a:defRPr>
      </a:lvl5pPr>
      <a:lvl6pPr marL="1186958" algn="l" defTabSz="474783" rtl="0" eaLnBrk="1" latinLnBrk="0" hangingPunct="1">
        <a:defRPr sz="935" kern="1200">
          <a:solidFill>
            <a:schemeClr val="tx1"/>
          </a:solidFill>
          <a:latin typeface="+mn-lt"/>
          <a:ea typeface="+mn-ea"/>
          <a:cs typeface="+mn-cs"/>
        </a:defRPr>
      </a:lvl6pPr>
      <a:lvl7pPr marL="1424349" algn="l" defTabSz="474783" rtl="0" eaLnBrk="1" latinLnBrk="0" hangingPunct="1">
        <a:defRPr sz="935" kern="1200">
          <a:solidFill>
            <a:schemeClr val="tx1"/>
          </a:solidFill>
          <a:latin typeface="+mn-lt"/>
          <a:ea typeface="+mn-ea"/>
          <a:cs typeface="+mn-cs"/>
        </a:defRPr>
      </a:lvl7pPr>
      <a:lvl8pPr marL="1661741" algn="l" defTabSz="474783" rtl="0" eaLnBrk="1" latinLnBrk="0" hangingPunct="1">
        <a:defRPr sz="935" kern="1200">
          <a:solidFill>
            <a:schemeClr val="tx1"/>
          </a:solidFill>
          <a:latin typeface="+mn-lt"/>
          <a:ea typeface="+mn-ea"/>
          <a:cs typeface="+mn-cs"/>
        </a:defRPr>
      </a:lvl8pPr>
      <a:lvl9pPr marL="1899131" algn="l" defTabSz="474783" rtl="0" eaLnBrk="1" latinLnBrk="0" hangingPunct="1">
        <a:defRPr sz="935"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59" userDrawn="1">
          <p15:clr>
            <a:srgbClr val="F26B43"/>
          </p15:clr>
        </p15:guide>
        <p15:guide id="4" pos="714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FECF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681149" y="366187"/>
            <a:ext cx="8545295" cy="1325033"/>
          </a:xfrm>
          <a:prstGeom prst="rect">
            <a:avLst/>
          </a:prstGeom>
        </p:spPr>
        <p:txBody>
          <a:bodyPr vert="horz" lIns="91440" tIns="45720" rIns="91440" bIns="4572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681149" y="1826686"/>
            <a:ext cx="8545295"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974151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l" defTabSz="474783" rtl="0" eaLnBrk="1" latinLnBrk="0" hangingPunct="1">
        <a:lnSpc>
          <a:spcPct val="90000"/>
        </a:lnSpc>
        <a:spcBef>
          <a:spcPct val="0"/>
        </a:spcBef>
        <a:buNone/>
        <a:defRPr sz="2285" b="1" kern="1200" baseline="0">
          <a:solidFill>
            <a:schemeClr val="tx1"/>
          </a:solidFill>
          <a:latin typeface="+mj-lt"/>
          <a:ea typeface="+mj-ea"/>
          <a:cs typeface="+mj-cs"/>
        </a:defRPr>
      </a:lvl1pPr>
    </p:titleStyle>
    <p:bodyStyle>
      <a:lvl1pPr marL="118695" indent="-118695" algn="l" defTabSz="474783" rtl="0" eaLnBrk="1" latinLnBrk="0" hangingPunct="1">
        <a:lnSpc>
          <a:spcPct val="100000"/>
        </a:lnSpc>
        <a:spcBef>
          <a:spcPts val="519"/>
        </a:spcBef>
        <a:spcAft>
          <a:spcPts val="467"/>
        </a:spcAft>
        <a:buFont typeface="Arial" panose="020B0604020202020204" pitchFamily="34" charset="0"/>
        <a:buChar char="•"/>
        <a:defRPr sz="1453" kern="1200">
          <a:solidFill>
            <a:schemeClr val="tx1"/>
          </a:solidFill>
          <a:latin typeface="+mn-lt"/>
          <a:ea typeface="+mn-ea"/>
          <a:cs typeface="+mn-cs"/>
        </a:defRPr>
      </a:lvl1pPr>
      <a:lvl2pPr marL="356087" indent="-118695" algn="l" defTabSz="474783" rtl="0" eaLnBrk="1" latinLnBrk="0" hangingPunct="1">
        <a:lnSpc>
          <a:spcPct val="100000"/>
        </a:lnSpc>
        <a:spcBef>
          <a:spcPts val="260"/>
        </a:spcBef>
        <a:spcAft>
          <a:spcPts val="467"/>
        </a:spcAft>
        <a:buFont typeface="Arial" panose="020B0604020202020204" pitchFamily="34" charset="0"/>
        <a:buChar char="•"/>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sv-SE"/>
      </a:defPPr>
      <a:lvl1pPr marL="0" algn="l" defTabSz="474783" rtl="0" eaLnBrk="1" latinLnBrk="0" hangingPunct="1">
        <a:defRPr sz="935" kern="1200">
          <a:solidFill>
            <a:schemeClr val="tx1"/>
          </a:solidFill>
          <a:latin typeface="+mn-lt"/>
          <a:ea typeface="+mn-ea"/>
          <a:cs typeface="+mn-cs"/>
        </a:defRPr>
      </a:lvl1pPr>
      <a:lvl2pPr marL="237392" algn="l" defTabSz="474783" rtl="0" eaLnBrk="1" latinLnBrk="0" hangingPunct="1">
        <a:defRPr sz="935" kern="1200">
          <a:solidFill>
            <a:schemeClr val="tx1"/>
          </a:solidFill>
          <a:latin typeface="+mn-lt"/>
          <a:ea typeface="+mn-ea"/>
          <a:cs typeface="+mn-cs"/>
        </a:defRPr>
      </a:lvl2pPr>
      <a:lvl3pPr marL="474783" algn="l" defTabSz="474783" rtl="0" eaLnBrk="1" latinLnBrk="0" hangingPunct="1">
        <a:defRPr sz="935" kern="1200">
          <a:solidFill>
            <a:schemeClr val="tx1"/>
          </a:solidFill>
          <a:latin typeface="+mn-lt"/>
          <a:ea typeface="+mn-ea"/>
          <a:cs typeface="+mn-cs"/>
        </a:defRPr>
      </a:lvl3pPr>
      <a:lvl4pPr marL="712174" algn="l" defTabSz="474783" rtl="0" eaLnBrk="1" latinLnBrk="0" hangingPunct="1">
        <a:defRPr sz="935" kern="1200">
          <a:solidFill>
            <a:schemeClr val="tx1"/>
          </a:solidFill>
          <a:latin typeface="+mn-lt"/>
          <a:ea typeface="+mn-ea"/>
          <a:cs typeface="+mn-cs"/>
        </a:defRPr>
      </a:lvl4pPr>
      <a:lvl5pPr marL="949566" algn="l" defTabSz="474783" rtl="0" eaLnBrk="1" latinLnBrk="0" hangingPunct="1">
        <a:defRPr sz="935" kern="1200">
          <a:solidFill>
            <a:schemeClr val="tx1"/>
          </a:solidFill>
          <a:latin typeface="+mn-lt"/>
          <a:ea typeface="+mn-ea"/>
          <a:cs typeface="+mn-cs"/>
        </a:defRPr>
      </a:lvl5pPr>
      <a:lvl6pPr marL="1186958" algn="l" defTabSz="474783" rtl="0" eaLnBrk="1" latinLnBrk="0" hangingPunct="1">
        <a:defRPr sz="935" kern="1200">
          <a:solidFill>
            <a:schemeClr val="tx1"/>
          </a:solidFill>
          <a:latin typeface="+mn-lt"/>
          <a:ea typeface="+mn-ea"/>
          <a:cs typeface="+mn-cs"/>
        </a:defRPr>
      </a:lvl6pPr>
      <a:lvl7pPr marL="1424349" algn="l" defTabSz="474783" rtl="0" eaLnBrk="1" latinLnBrk="0" hangingPunct="1">
        <a:defRPr sz="935" kern="1200">
          <a:solidFill>
            <a:schemeClr val="tx1"/>
          </a:solidFill>
          <a:latin typeface="+mn-lt"/>
          <a:ea typeface="+mn-ea"/>
          <a:cs typeface="+mn-cs"/>
        </a:defRPr>
      </a:lvl7pPr>
      <a:lvl8pPr marL="1661741" algn="l" defTabSz="474783" rtl="0" eaLnBrk="1" latinLnBrk="0" hangingPunct="1">
        <a:defRPr sz="935" kern="1200">
          <a:solidFill>
            <a:schemeClr val="tx1"/>
          </a:solidFill>
          <a:latin typeface="+mn-lt"/>
          <a:ea typeface="+mn-ea"/>
          <a:cs typeface="+mn-cs"/>
        </a:defRPr>
      </a:lvl8pPr>
      <a:lvl9pPr marL="1899131" algn="l" defTabSz="474783" rtl="0" eaLnBrk="1" latinLnBrk="0" hangingPunct="1">
        <a:defRPr sz="935"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59" userDrawn="1">
          <p15:clr>
            <a:srgbClr val="F26B43"/>
          </p15:clr>
        </p15:guide>
        <p15:guide id="4" pos="714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3FBE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681149" y="366187"/>
            <a:ext cx="8545295" cy="1325033"/>
          </a:xfrm>
          <a:prstGeom prst="rect">
            <a:avLst/>
          </a:prstGeom>
        </p:spPr>
        <p:txBody>
          <a:bodyPr vert="horz" lIns="91440" tIns="45720" rIns="91440" bIns="4572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681149" y="1826686"/>
            <a:ext cx="8545295"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268975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474783" rtl="0" eaLnBrk="1" latinLnBrk="0" hangingPunct="1">
        <a:lnSpc>
          <a:spcPct val="90000"/>
        </a:lnSpc>
        <a:spcBef>
          <a:spcPct val="0"/>
        </a:spcBef>
        <a:buNone/>
        <a:defRPr sz="2285" b="1" kern="1200" baseline="0">
          <a:solidFill>
            <a:schemeClr val="tx1"/>
          </a:solidFill>
          <a:latin typeface="+mj-lt"/>
          <a:ea typeface="+mj-ea"/>
          <a:cs typeface="+mj-cs"/>
        </a:defRPr>
      </a:lvl1pPr>
    </p:titleStyle>
    <p:bodyStyle>
      <a:lvl1pPr marL="118695" indent="-118695" algn="l" defTabSz="474783" rtl="0" eaLnBrk="1" latinLnBrk="0" hangingPunct="1">
        <a:lnSpc>
          <a:spcPct val="100000"/>
        </a:lnSpc>
        <a:spcBef>
          <a:spcPts val="519"/>
        </a:spcBef>
        <a:spcAft>
          <a:spcPts val="467"/>
        </a:spcAft>
        <a:buFont typeface="Arial" panose="020B0604020202020204" pitchFamily="34" charset="0"/>
        <a:buChar char="•"/>
        <a:defRPr sz="1453" kern="1200">
          <a:solidFill>
            <a:schemeClr val="tx1"/>
          </a:solidFill>
          <a:latin typeface="+mn-lt"/>
          <a:ea typeface="+mn-ea"/>
          <a:cs typeface="+mn-cs"/>
        </a:defRPr>
      </a:lvl1pPr>
      <a:lvl2pPr marL="356087" indent="-118695" algn="l" defTabSz="474783" rtl="0" eaLnBrk="1" latinLnBrk="0" hangingPunct="1">
        <a:lnSpc>
          <a:spcPct val="100000"/>
        </a:lnSpc>
        <a:spcBef>
          <a:spcPts val="260"/>
        </a:spcBef>
        <a:spcAft>
          <a:spcPts val="467"/>
        </a:spcAft>
        <a:buFont typeface="Arial" panose="020B0604020202020204" pitchFamily="34" charset="0"/>
        <a:buChar char="•"/>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sv-SE"/>
      </a:defPPr>
      <a:lvl1pPr marL="0" algn="l" defTabSz="474783" rtl="0" eaLnBrk="1" latinLnBrk="0" hangingPunct="1">
        <a:defRPr sz="935" kern="1200">
          <a:solidFill>
            <a:schemeClr val="tx1"/>
          </a:solidFill>
          <a:latin typeface="+mn-lt"/>
          <a:ea typeface="+mn-ea"/>
          <a:cs typeface="+mn-cs"/>
        </a:defRPr>
      </a:lvl1pPr>
      <a:lvl2pPr marL="237392" algn="l" defTabSz="474783" rtl="0" eaLnBrk="1" latinLnBrk="0" hangingPunct="1">
        <a:defRPr sz="935" kern="1200">
          <a:solidFill>
            <a:schemeClr val="tx1"/>
          </a:solidFill>
          <a:latin typeface="+mn-lt"/>
          <a:ea typeface="+mn-ea"/>
          <a:cs typeface="+mn-cs"/>
        </a:defRPr>
      </a:lvl2pPr>
      <a:lvl3pPr marL="474783" algn="l" defTabSz="474783" rtl="0" eaLnBrk="1" latinLnBrk="0" hangingPunct="1">
        <a:defRPr sz="935" kern="1200">
          <a:solidFill>
            <a:schemeClr val="tx1"/>
          </a:solidFill>
          <a:latin typeface="+mn-lt"/>
          <a:ea typeface="+mn-ea"/>
          <a:cs typeface="+mn-cs"/>
        </a:defRPr>
      </a:lvl3pPr>
      <a:lvl4pPr marL="712174" algn="l" defTabSz="474783" rtl="0" eaLnBrk="1" latinLnBrk="0" hangingPunct="1">
        <a:defRPr sz="935" kern="1200">
          <a:solidFill>
            <a:schemeClr val="tx1"/>
          </a:solidFill>
          <a:latin typeface="+mn-lt"/>
          <a:ea typeface="+mn-ea"/>
          <a:cs typeface="+mn-cs"/>
        </a:defRPr>
      </a:lvl4pPr>
      <a:lvl5pPr marL="949566" algn="l" defTabSz="474783" rtl="0" eaLnBrk="1" latinLnBrk="0" hangingPunct="1">
        <a:defRPr sz="935" kern="1200">
          <a:solidFill>
            <a:schemeClr val="tx1"/>
          </a:solidFill>
          <a:latin typeface="+mn-lt"/>
          <a:ea typeface="+mn-ea"/>
          <a:cs typeface="+mn-cs"/>
        </a:defRPr>
      </a:lvl5pPr>
      <a:lvl6pPr marL="1186958" algn="l" defTabSz="474783" rtl="0" eaLnBrk="1" latinLnBrk="0" hangingPunct="1">
        <a:defRPr sz="935" kern="1200">
          <a:solidFill>
            <a:schemeClr val="tx1"/>
          </a:solidFill>
          <a:latin typeface="+mn-lt"/>
          <a:ea typeface="+mn-ea"/>
          <a:cs typeface="+mn-cs"/>
        </a:defRPr>
      </a:lvl6pPr>
      <a:lvl7pPr marL="1424349" algn="l" defTabSz="474783" rtl="0" eaLnBrk="1" latinLnBrk="0" hangingPunct="1">
        <a:defRPr sz="935" kern="1200">
          <a:solidFill>
            <a:schemeClr val="tx1"/>
          </a:solidFill>
          <a:latin typeface="+mn-lt"/>
          <a:ea typeface="+mn-ea"/>
          <a:cs typeface="+mn-cs"/>
        </a:defRPr>
      </a:lvl7pPr>
      <a:lvl8pPr marL="1661741" algn="l" defTabSz="474783" rtl="0" eaLnBrk="1" latinLnBrk="0" hangingPunct="1">
        <a:defRPr sz="935" kern="1200">
          <a:solidFill>
            <a:schemeClr val="tx1"/>
          </a:solidFill>
          <a:latin typeface="+mn-lt"/>
          <a:ea typeface="+mn-ea"/>
          <a:cs typeface="+mn-cs"/>
        </a:defRPr>
      </a:lvl8pPr>
      <a:lvl9pPr marL="1899131" algn="l" defTabSz="474783" rtl="0" eaLnBrk="1" latinLnBrk="0" hangingPunct="1">
        <a:defRPr sz="935"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59" userDrawn="1">
          <p15:clr>
            <a:srgbClr val="F26B43"/>
          </p15:clr>
        </p15:guide>
        <p15:guide id="4" pos="714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681149" y="366187"/>
            <a:ext cx="8545295" cy="1325033"/>
          </a:xfrm>
          <a:prstGeom prst="rect">
            <a:avLst/>
          </a:prstGeom>
        </p:spPr>
        <p:txBody>
          <a:bodyPr vert="horz" lIns="91440" tIns="45720" rIns="91440" bIns="4572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681149" y="1826686"/>
            <a:ext cx="8545295"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7875471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xStyles>
    <p:titleStyle>
      <a:lvl1pPr algn="l" defTabSz="474783" rtl="0" eaLnBrk="1" latinLnBrk="0" hangingPunct="1">
        <a:lnSpc>
          <a:spcPct val="90000"/>
        </a:lnSpc>
        <a:spcBef>
          <a:spcPct val="0"/>
        </a:spcBef>
        <a:buNone/>
        <a:defRPr sz="2285" b="1" kern="1200" baseline="0">
          <a:solidFill>
            <a:schemeClr val="bg1"/>
          </a:solidFill>
          <a:latin typeface="+mj-lt"/>
          <a:ea typeface="+mj-ea"/>
          <a:cs typeface="+mj-cs"/>
        </a:defRPr>
      </a:lvl1pPr>
    </p:titleStyle>
    <p:bodyStyle>
      <a:lvl1pPr marL="118695" indent="-118695" algn="l" defTabSz="474783" rtl="0" eaLnBrk="1" latinLnBrk="0" hangingPunct="1">
        <a:lnSpc>
          <a:spcPct val="100000"/>
        </a:lnSpc>
        <a:spcBef>
          <a:spcPts val="519"/>
        </a:spcBef>
        <a:spcAft>
          <a:spcPts val="467"/>
        </a:spcAft>
        <a:buFont typeface="Arial" panose="020B0604020202020204" pitchFamily="34" charset="0"/>
        <a:buChar char="•"/>
        <a:defRPr sz="1453" kern="1200">
          <a:solidFill>
            <a:schemeClr val="bg1"/>
          </a:solidFill>
          <a:latin typeface="+mn-lt"/>
          <a:ea typeface="+mn-ea"/>
          <a:cs typeface="+mn-cs"/>
        </a:defRPr>
      </a:lvl1pPr>
      <a:lvl2pPr marL="356087" indent="-118695" algn="l" defTabSz="474783" rtl="0" eaLnBrk="1" latinLnBrk="0" hangingPunct="1">
        <a:lnSpc>
          <a:spcPct val="100000"/>
        </a:lnSpc>
        <a:spcBef>
          <a:spcPts val="260"/>
        </a:spcBef>
        <a:spcAft>
          <a:spcPts val="467"/>
        </a:spcAft>
        <a:buFont typeface="Arial" panose="020B0604020202020204" pitchFamily="34" charset="0"/>
        <a:buChar char="•"/>
        <a:defRPr sz="1246" kern="1200">
          <a:solidFill>
            <a:schemeClr val="bg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bg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bg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bg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sv-SE"/>
      </a:defPPr>
      <a:lvl1pPr marL="0" algn="l" defTabSz="474783" rtl="0" eaLnBrk="1" latinLnBrk="0" hangingPunct="1">
        <a:defRPr sz="935" kern="1200">
          <a:solidFill>
            <a:schemeClr val="tx1"/>
          </a:solidFill>
          <a:latin typeface="+mn-lt"/>
          <a:ea typeface="+mn-ea"/>
          <a:cs typeface="+mn-cs"/>
        </a:defRPr>
      </a:lvl1pPr>
      <a:lvl2pPr marL="237392" algn="l" defTabSz="474783" rtl="0" eaLnBrk="1" latinLnBrk="0" hangingPunct="1">
        <a:defRPr sz="935" kern="1200">
          <a:solidFill>
            <a:schemeClr val="tx1"/>
          </a:solidFill>
          <a:latin typeface="+mn-lt"/>
          <a:ea typeface="+mn-ea"/>
          <a:cs typeface="+mn-cs"/>
        </a:defRPr>
      </a:lvl2pPr>
      <a:lvl3pPr marL="474783" algn="l" defTabSz="474783" rtl="0" eaLnBrk="1" latinLnBrk="0" hangingPunct="1">
        <a:defRPr sz="935" kern="1200">
          <a:solidFill>
            <a:schemeClr val="tx1"/>
          </a:solidFill>
          <a:latin typeface="+mn-lt"/>
          <a:ea typeface="+mn-ea"/>
          <a:cs typeface="+mn-cs"/>
        </a:defRPr>
      </a:lvl3pPr>
      <a:lvl4pPr marL="712174" algn="l" defTabSz="474783" rtl="0" eaLnBrk="1" latinLnBrk="0" hangingPunct="1">
        <a:defRPr sz="935" kern="1200">
          <a:solidFill>
            <a:schemeClr val="tx1"/>
          </a:solidFill>
          <a:latin typeface="+mn-lt"/>
          <a:ea typeface="+mn-ea"/>
          <a:cs typeface="+mn-cs"/>
        </a:defRPr>
      </a:lvl4pPr>
      <a:lvl5pPr marL="949566" algn="l" defTabSz="474783" rtl="0" eaLnBrk="1" latinLnBrk="0" hangingPunct="1">
        <a:defRPr sz="935" kern="1200">
          <a:solidFill>
            <a:schemeClr val="tx1"/>
          </a:solidFill>
          <a:latin typeface="+mn-lt"/>
          <a:ea typeface="+mn-ea"/>
          <a:cs typeface="+mn-cs"/>
        </a:defRPr>
      </a:lvl5pPr>
      <a:lvl6pPr marL="1186958" algn="l" defTabSz="474783" rtl="0" eaLnBrk="1" latinLnBrk="0" hangingPunct="1">
        <a:defRPr sz="935" kern="1200">
          <a:solidFill>
            <a:schemeClr val="tx1"/>
          </a:solidFill>
          <a:latin typeface="+mn-lt"/>
          <a:ea typeface="+mn-ea"/>
          <a:cs typeface="+mn-cs"/>
        </a:defRPr>
      </a:lvl6pPr>
      <a:lvl7pPr marL="1424349" algn="l" defTabSz="474783" rtl="0" eaLnBrk="1" latinLnBrk="0" hangingPunct="1">
        <a:defRPr sz="935" kern="1200">
          <a:solidFill>
            <a:schemeClr val="tx1"/>
          </a:solidFill>
          <a:latin typeface="+mn-lt"/>
          <a:ea typeface="+mn-ea"/>
          <a:cs typeface="+mn-cs"/>
        </a:defRPr>
      </a:lvl7pPr>
      <a:lvl8pPr marL="1661741" algn="l" defTabSz="474783" rtl="0" eaLnBrk="1" latinLnBrk="0" hangingPunct="1">
        <a:defRPr sz="935" kern="1200">
          <a:solidFill>
            <a:schemeClr val="tx1"/>
          </a:solidFill>
          <a:latin typeface="+mn-lt"/>
          <a:ea typeface="+mn-ea"/>
          <a:cs typeface="+mn-cs"/>
        </a:defRPr>
      </a:lvl8pPr>
      <a:lvl9pPr marL="1899131" algn="l" defTabSz="474783" rtl="0" eaLnBrk="1" latinLnBrk="0" hangingPunct="1">
        <a:defRPr sz="935"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59">
          <p15:clr>
            <a:srgbClr val="F26B43"/>
          </p15:clr>
        </p15:guide>
        <p15:guide id="4" pos="714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lansstyrelsen.se/skane/om-oss/vara-tjanster/publikationer/2019/alla-ska-med---en-guide-till-inkluderande-kommunikation.html" TargetMode="External"/><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goteborg.se/wps/wcm/connect/6bfe049c-4053-4c4e-ba8b-b051dfae766b/VEM+%C3%84R+NORMAL.pdf?MOD=AJPERES" TargetMode="External"/><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lansstyrelsen.se/skane/om-oss/vara-tjanster/publikationer/2019/alla-ska-med---en-guide-till-inkluderande-kommunikation.html"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intranat.helsingborg.se/kommunikation/klarsprak-och-skrivande/"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Platshållare för text 8">
            <a:extLst>
              <a:ext uri="{FF2B5EF4-FFF2-40B4-BE49-F238E27FC236}">
                <a16:creationId xmlns:a16="http://schemas.microsoft.com/office/drawing/2014/main" id="{DA26C68F-595C-0F41-AD91-BDA482F4A7B5}"/>
              </a:ext>
            </a:extLst>
          </p:cNvPr>
          <p:cNvSpPr txBox="1">
            <a:spLocks/>
          </p:cNvSpPr>
          <p:nvPr/>
        </p:nvSpPr>
        <p:spPr>
          <a:xfrm>
            <a:off x="717154" y="2620886"/>
            <a:ext cx="5448939" cy="5224399"/>
          </a:xfrm>
          <a:prstGeom prst="rect">
            <a:avLst/>
          </a:prstGeom>
        </p:spPr>
        <p:txBody>
          <a:bodyPr vert="horz" lIns="82953" tIns="41476" rIns="82953" bIns="41476" rtlCol="0" anchor="t">
            <a:normAutofit/>
          </a:bodyPr>
          <a:lstStyle>
            <a:lvl1pPr marL="0" indent="0" algn="l" defTabSz="474783" rtl="0" eaLnBrk="1" latinLnBrk="0" hangingPunct="1">
              <a:lnSpc>
                <a:spcPct val="100000"/>
              </a:lnSpc>
              <a:spcBef>
                <a:spcPts val="519"/>
              </a:spcBef>
              <a:spcAft>
                <a:spcPts val="467"/>
              </a:spcAft>
              <a:buFont typeface="Arial" panose="020B0604020202020204" pitchFamily="34" charset="0"/>
              <a:buNone/>
              <a:defRPr sz="1070" kern="1200">
                <a:solidFill>
                  <a:schemeClr val="tx1"/>
                </a:solidFill>
                <a:latin typeface="+mn-lt"/>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2pPr>
            <a:lvl3pPr marL="47474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3pPr>
            <a:lvl4pPr marL="712112"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4pPr>
            <a:lvl5pPr marL="94948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r>
              <a:rPr lang="sv-SE" sz="4000" b="1">
                <a:latin typeface="Helsingborg Sans"/>
              </a:rPr>
              <a:t>Guide för </a:t>
            </a:r>
            <a:br>
              <a:rPr lang="sv-SE" sz="4000" b="1">
                <a:latin typeface="Helsingborg Sans"/>
              </a:rPr>
            </a:br>
            <a:r>
              <a:rPr lang="sv-SE" sz="4000" b="1">
                <a:latin typeface="Helsingborg Sans"/>
              </a:rPr>
              <a:t>jämlik kommunikation</a:t>
            </a:r>
          </a:p>
          <a:p>
            <a:r>
              <a:rPr lang="sv-SE" sz="1600">
                <a:solidFill>
                  <a:srgbClr val="1A355C"/>
                </a:solidFill>
                <a:latin typeface="Helsingborg Sans" pitchFamily="2" charset="77"/>
              </a:rPr>
              <a:t>Helsingborgs stad</a:t>
            </a:r>
            <a:endParaRPr lang="sv-SE" sz="1600">
              <a:solidFill>
                <a:srgbClr val="1A355C"/>
              </a:solidFill>
              <a:latin typeface="Roboto Light"/>
            </a:endParaRPr>
          </a:p>
        </p:txBody>
      </p:sp>
    </p:spTree>
    <p:extLst>
      <p:ext uri="{BB962C8B-B14F-4D97-AF65-F5344CB8AC3E}">
        <p14:creationId xmlns:p14="http://schemas.microsoft.com/office/powerpoint/2010/main" val="184721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descr="Färg penna med bara en penna skärpa">
            <a:extLst>
              <a:ext uri="{FF2B5EF4-FFF2-40B4-BE49-F238E27FC236}">
                <a16:creationId xmlns:a16="http://schemas.microsoft.com/office/drawing/2014/main" id="{B4B40C95-574C-27F6-08D3-DCD566939CD1}"/>
              </a:ext>
            </a:extLst>
          </p:cNvPr>
          <p:cNvPicPr>
            <a:picLocks noGrp="1" noChangeAspect="1"/>
          </p:cNvPicPr>
          <p:nvPr>
            <p:ph type="pic" sz="quarter" idx="17"/>
          </p:nvPr>
        </p:nvPicPr>
        <p:blipFill>
          <a:blip r:embed="rId2"/>
          <a:srcRect l="25918" r="25918"/>
          <a:stretch>
            <a:fillRect/>
          </a:stretch>
        </p:blipFill>
        <p:spPr/>
      </p:pic>
      <p:sp>
        <p:nvSpPr>
          <p:cNvPr id="2" name="Platshållare för text 1">
            <a:extLst>
              <a:ext uri="{FF2B5EF4-FFF2-40B4-BE49-F238E27FC236}">
                <a16:creationId xmlns:a16="http://schemas.microsoft.com/office/drawing/2014/main" id="{2BDF9554-324A-5ACD-7E51-F74164BAD8F3}"/>
              </a:ext>
            </a:extLst>
          </p:cNvPr>
          <p:cNvSpPr>
            <a:spLocks noGrp="1"/>
          </p:cNvSpPr>
          <p:nvPr>
            <p:ph type="body" sz="quarter" idx="13"/>
          </p:nvPr>
        </p:nvSpPr>
        <p:spPr>
          <a:xfrm>
            <a:off x="5452337" y="638491"/>
            <a:ext cx="3961090" cy="3916306"/>
          </a:xfrm>
        </p:spPr>
        <p:txBody>
          <a:bodyPr>
            <a:noAutofit/>
          </a:bodyPr>
          <a:lstStyle/>
          <a:p>
            <a:pPr>
              <a:lnSpc>
                <a:spcPct val="107000"/>
              </a:lnSpc>
              <a:spcAft>
                <a:spcPts val="800"/>
              </a:spcAft>
            </a:pPr>
            <a:r>
              <a:rPr lang="sv-SE" sz="1200" b="1" kern="0">
                <a:effectLst/>
                <a:latin typeface="+mj-lt"/>
                <a:ea typeface="Times New Roman" panose="02020603050405020304" pitchFamily="18" charset="0"/>
                <a:cs typeface="Times New Roman" panose="02020603050405020304" pitchFamily="18" charset="0"/>
              </a:rPr>
              <a:t>Inkluderande kommunikation i Helsingborgs stad</a:t>
            </a:r>
            <a:endParaRPr lang="sv-SE" sz="1200" kern="100">
              <a:effectLst/>
              <a:latin typeface="+mj-lt"/>
              <a:ea typeface="Calibri" panose="020F0502020204030204" pitchFamily="34" charset="0"/>
              <a:cs typeface="Times New Roman" panose="02020603050405020304" pitchFamily="18" charset="0"/>
            </a:endParaRPr>
          </a:p>
          <a:p>
            <a:pPr fontAlgn="base"/>
            <a:r>
              <a:rPr lang="sv-SE" sz="1050">
                <a:effectLst/>
                <a:ea typeface="Times New Roman" panose="02020603050405020304" pitchFamily="18" charset="0"/>
              </a:rPr>
              <a:t>Vi strävar efter att vår kommunikation i staden ska vara inkluderande och främja tolerans och öppenhet i samhället och föregår med gott exempel i alla lägen. Det gäller både i text och visuellt. </a:t>
            </a:r>
            <a:br>
              <a:rPr lang="sv-SE" sz="1050">
                <a:effectLst/>
                <a:ea typeface="Times New Roman" panose="02020603050405020304" pitchFamily="18" charset="0"/>
              </a:rPr>
            </a:br>
            <a:br>
              <a:rPr lang="sv-SE" sz="1050">
                <a:effectLst/>
                <a:ea typeface="Times New Roman" panose="02020603050405020304" pitchFamily="18" charset="0"/>
              </a:rPr>
            </a:br>
            <a:r>
              <a:rPr lang="sv-SE" sz="1050">
                <a:effectLst/>
                <a:ea typeface="Times New Roman" panose="02020603050405020304" pitchFamily="18" charset="0"/>
              </a:rPr>
              <a:t>Vår kommunikation ska vara: </a:t>
            </a:r>
          </a:p>
          <a:p>
            <a:pPr>
              <a:lnSpc>
                <a:spcPct val="107000"/>
              </a:lnSpc>
              <a:spcBef>
                <a:spcPts val="200"/>
              </a:spcBef>
              <a:spcAft>
                <a:spcPts val="500"/>
              </a:spcAft>
            </a:pPr>
            <a:r>
              <a:rPr lang="sv-SE" sz="1050" b="1" kern="0">
                <a:effectLst/>
                <a:latin typeface="+mj-lt"/>
                <a:ea typeface="Times New Roman" panose="02020603050405020304" pitchFamily="18" charset="0"/>
                <a:cs typeface="Times New Roman" panose="02020603050405020304" pitchFamily="18" charset="0"/>
              </a:rPr>
              <a:t>Tillgänglig</a:t>
            </a:r>
            <a:r>
              <a:rPr lang="sv-SE" sz="1050" kern="0">
                <a:effectLst/>
                <a:ea typeface="Times New Roman" panose="02020603050405020304" pitchFamily="18" charset="0"/>
                <a:cs typeface="Times New Roman" panose="02020603050405020304" pitchFamily="18" charset="0"/>
              </a:rPr>
              <a:t> och presenteras så att så många som möjligt enkelt kan förstå och ta del av informationen</a:t>
            </a:r>
          </a:p>
          <a:p>
            <a:pPr>
              <a:lnSpc>
                <a:spcPct val="107000"/>
              </a:lnSpc>
              <a:spcBef>
                <a:spcPts val="200"/>
              </a:spcBef>
              <a:spcAft>
                <a:spcPts val="500"/>
              </a:spcAft>
            </a:pPr>
            <a:r>
              <a:rPr lang="sv-SE" sz="1050" b="1" kern="0">
                <a:effectLst/>
                <a:latin typeface="+mj-lt"/>
                <a:ea typeface="Times New Roman" panose="02020603050405020304" pitchFamily="18" charset="0"/>
                <a:cs typeface="Times New Roman" panose="02020603050405020304" pitchFamily="18" charset="0"/>
              </a:rPr>
              <a:t>Inkluderande</a:t>
            </a:r>
            <a:r>
              <a:rPr lang="sv-SE" sz="1050" kern="0">
                <a:effectLst/>
                <a:ea typeface="Times New Roman" panose="02020603050405020304" pitchFamily="18" charset="0"/>
                <a:cs typeface="Times New Roman" panose="02020603050405020304" pitchFamily="18" charset="0"/>
              </a:rPr>
              <a:t> </a:t>
            </a:r>
            <a:r>
              <a:rPr lang="sv-SE" sz="1050" kern="100">
                <a:solidFill>
                  <a:srgbClr val="1A355C"/>
                </a:solidFill>
                <a:effectLst/>
                <a:ea typeface="Calibri" panose="020F0502020204030204" pitchFamily="34" charset="0"/>
                <a:cs typeface="Times New Roman" panose="02020603050405020304" pitchFamily="18" charset="0"/>
              </a:rPr>
              <a:t>eftersom den representerar hela staden och mångfalden hos våra invånare</a:t>
            </a:r>
            <a:r>
              <a:rPr lang="sv-SE" sz="1050" kern="100">
                <a:solidFill>
                  <a:srgbClr val="1A355C"/>
                </a:solidFill>
                <a:ea typeface="Calibri" panose="020F0502020204030204" pitchFamily="34" charset="0"/>
                <a:cs typeface="Times New Roman" panose="02020603050405020304" pitchFamily="18" charset="0"/>
              </a:rPr>
              <a:t> och medarbetare.</a:t>
            </a:r>
            <a:r>
              <a:rPr lang="sv-SE" sz="1050" kern="100">
                <a:effectLst/>
                <a:ea typeface="Calibri" panose="020F0502020204030204" pitchFamily="34" charset="0"/>
                <a:cs typeface="Times New Roman" panose="02020603050405020304" pitchFamily="18" charset="0"/>
              </a:rPr>
              <a:t>​</a:t>
            </a:r>
            <a:endParaRPr lang="sv-SE" sz="1050" kern="0">
              <a:ea typeface="Calibri" panose="020F0502020204030204" pitchFamily="34" charset="0"/>
              <a:cs typeface="Times New Roman" panose="02020603050405020304" pitchFamily="18" charset="0"/>
            </a:endParaRPr>
          </a:p>
          <a:p>
            <a:pPr>
              <a:lnSpc>
                <a:spcPct val="107000"/>
              </a:lnSpc>
              <a:spcBef>
                <a:spcPts val="200"/>
              </a:spcBef>
              <a:spcAft>
                <a:spcPts val="500"/>
              </a:spcAft>
            </a:pPr>
            <a:r>
              <a:rPr lang="sv-SE" sz="1050" b="1" kern="0" err="1">
                <a:effectLst/>
                <a:latin typeface="+mj-lt"/>
                <a:ea typeface="Times New Roman" panose="02020603050405020304" pitchFamily="18" charset="0"/>
                <a:cs typeface="Times New Roman" panose="02020603050405020304" pitchFamily="18" charset="0"/>
              </a:rPr>
              <a:t>Normkritisk</a:t>
            </a:r>
            <a:r>
              <a:rPr lang="sv-SE" sz="1050" kern="0">
                <a:effectLst/>
                <a:latin typeface="+mj-lt"/>
                <a:ea typeface="Times New Roman" panose="02020603050405020304" pitchFamily="18" charset="0"/>
                <a:cs typeface="Times New Roman" panose="02020603050405020304" pitchFamily="18" charset="0"/>
              </a:rPr>
              <a:t>: </a:t>
            </a:r>
            <a:r>
              <a:rPr lang="sv-SE" sz="1050" kern="100">
                <a:solidFill>
                  <a:srgbClr val="1A355C"/>
                </a:solidFill>
                <a:effectLst/>
                <a:ea typeface="Calibri" panose="020F0502020204030204" pitchFamily="34" charset="0"/>
                <a:cs typeface="Times New Roman" panose="02020603050405020304" pitchFamily="18" charset="0"/>
              </a:rPr>
              <a:t>genom att vi aktivt och medvetet </a:t>
            </a:r>
            <a:r>
              <a:rPr lang="sv-SE" sz="1050" kern="0">
                <a:effectLst/>
                <a:ea typeface="Times New Roman" panose="02020603050405020304" pitchFamily="18" charset="0"/>
                <a:cs typeface="Times New Roman" panose="02020603050405020304" pitchFamily="18" charset="0"/>
              </a:rPr>
              <a:t>granskar vilka normer vi förmedlar och undviker att förstärka stereotypa föreställningar.</a:t>
            </a:r>
            <a:endParaRPr lang="sv-SE" sz="1050" kern="100">
              <a:effectLst/>
              <a:ea typeface="Calibri" panose="020F0502020204030204" pitchFamily="34" charset="0"/>
              <a:cs typeface="Times New Roman" panose="02020603050405020304" pitchFamily="18" charset="0"/>
            </a:endParaRPr>
          </a:p>
          <a:p>
            <a:pPr>
              <a:lnSpc>
                <a:spcPct val="107000"/>
              </a:lnSpc>
              <a:spcAft>
                <a:spcPts val="800"/>
              </a:spcAft>
            </a:pPr>
            <a:r>
              <a:rPr lang="sv-SE" sz="1050" kern="0">
                <a:effectLst/>
                <a:ea typeface="Times New Roman" panose="02020603050405020304" pitchFamily="18" charset="0"/>
                <a:cs typeface="Times New Roman" panose="02020603050405020304" pitchFamily="18" charset="0"/>
              </a:rPr>
              <a:t>Att kommunicera jämlikt innebär att förmedla allas lika värde och rättigheter, oavsett identitet och bakgrund. Detta ger en mer komplett och rättvis representation av Helsingborgs invånare.</a:t>
            </a:r>
            <a:endParaRPr lang="sv-SE" sz="1050" kern="100">
              <a:effectLst/>
              <a:ea typeface="Calibri" panose="020F0502020204030204" pitchFamily="34" charset="0"/>
              <a:cs typeface="Times New Roman" panose="02020603050405020304" pitchFamily="18" charset="0"/>
            </a:endParaRPr>
          </a:p>
          <a:p>
            <a:r>
              <a:rPr lang="sv-SE" sz="1050" b="1">
                <a:effectLst/>
                <a:latin typeface="+mj-lt"/>
                <a:ea typeface="Calibri" panose="020F0502020204030204" pitchFamily="34" charset="0"/>
              </a:rPr>
              <a:t>Exempel på jämlik kommunikation</a:t>
            </a:r>
            <a:r>
              <a:rPr lang="sv-SE" sz="1050">
                <a:effectLst/>
                <a:ea typeface="Calibri" panose="020F0502020204030204" pitchFamily="34" charset="0"/>
              </a:rPr>
              <a:t>: Låt ibland homosexuella par representera kärnfamiljer eller personer med funktionsnedsättning representera idrott. </a:t>
            </a:r>
            <a:r>
              <a:rPr lang="sv-SE" sz="1050">
                <a:solidFill>
                  <a:srgbClr val="1A355C"/>
                </a:solidFill>
                <a:effectLst/>
                <a:ea typeface="Calibri" panose="020F0502020204030204" pitchFamily="34" charset="0"/>
              </a:rPr>
              <a:t>På så sätt undviker vi att skapa uppfattningar av personer som annorlunda och avvikande från ”det normala”</a:t>
            </a:r>
            <a:r>
              <a:rPr lang="sv-SE" sz="1050">
                <a:effectLst/>
                <a:ea typeface="Calibri" panose="020F0502020204030204" pitchFamily="34" charset="0"/>
              </a:rPr>
              <a:t>​.</a:t>
            </a:r>
          </a:p>
          <a:p>
            <a:endParaRPr lang="sv-SE" sz="1050">
              <a:effectLst/>
              <a:ea typeface="Calibri" panose="020F0502020204030204" pitchFamily="34" charset="0"/>
            </a:endParaRPr>
          </a:p>
          <a:p>
            <a:r>
              <a:rPr lang="sv-SE" sz="1050"/>
              <a:t>Länsstyrelsen har en bra guide för jämlik kommunikation med konkreta exempel att inspireras av. </a:t>
            </a:r>
            <a:br>
              <a:rPr lang="sv-SE" sz="1050"/>
            </a:br>
            <a:r>
              <a:rPr lang="sv-SE" sz="1050"/>
              <a:t>Du hittar hela guiden här: </a:t>
            </a:r>
            <a:r>
              <a:rPr lang="sv-SE" sz="1050">
                <a:hlinkClick r:id="rId3"/>
              </a:rPr>
              <a:t>Alla ska med - En guide till inkluderande kommunikation | Länsstyrelsen Skåne (lansstyrelsen.se)</a:t>
            </a:r>
            <a:r>
              <a:rPr lang="sv-SE" sz="1050"/>
              <a:t> </a:t>
            </a:r>
          </a:p>
        </p:txBody>
      </p:sp>
      <p:sp>
        <p:nvSpPr>
          <p:cNvPr id="3" name="Platshållare för text 2">
            <a:extLst>
              <a:ext uri="{FF2B5EF4-FFF2-40B4-BE49-F238E27FC236}">
                <a16:creationId xmlns:a16="http://schemas.microsoft.com/office/drawing/2014/main" id="{E9A512D8-098E-7BBE-1141-7D16E8F0FB80}"/>
              </a:ext>
            </a:extLst>
          </p:cNvPr>
          <p:cNvSpPr>
            <a:spLocks noGrp="1"/>
          </p:cNvSpPr>
          <p:nvPr>
            <p:ph type="body" sz="quarter" idx="15"/>
          </p:nvPr>
        </p:nvSpPr>
        <p:spPr>
          <a:xfrm>
            <a:off x="280829" y="553713"/>
            <a:ext cx="3961090" cy="1037559"/>
          </a:xfrm>
        </p:spPr>
        <p:txBody>
          <a:bodyPr/>
          <a:lstStyle/>
          <a:p>
            <a:pPr>
              <a:spcAft>
                <a:spcPts val="0"/>
              </a:spcAft>
            </a:pPr>
            <a:r>
              <a:rPr lang="sv-SE" sz="4000">
                <a:solidFill>
                  <a:srgbClr val="1A355C"/>
                </a:solidFill>
              </a:rPr>
              <a:t>Jämlik</a:t>
            </a:r>
            <a:br>
              <a:rPr lang="sv-SE" sz="4000">
                <a:solidFill>
                  <a:srgbClr val="1A355C"/>
                </a:solidFill>
              </a:rPr>
            </a:br>
            <a:r>
              <a:rPr lang="sv-SE" sz="4000">
                <a:solidFill>
                  <a:srgbClr val="1A355C"/>
                </a:solidFill>
              </a:rPr>
              <a:t>kommunikation </a:t>
            </a:r>
            <a:endParaRPr lang="sv-SE" b="0">
              <a:solidFill>
                <a:srgbClr val="1A355C"/>
              </a:solidFill>
            </a:endParaRPr>
          </a:p>
        </p:txBody>
      </p:sp>
    </p:spTree>
    <p:extLst>
      <p:ext uri="{BB962C8B-B14F-4D97-AF65-F5344CB8AC3E}">
        <p14:creationId xmlns:p14="http://schemas.microsoft.com/office/powerpoint/2010/main" val="230583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44AE53AE-7C0E-8D80-1B58-93710B9D8C8A}"/>
              </a:ext>
            </a:extLst>
          </p:cNvPr>
          <p:cNvPicPr>
            <a:picLocks noChangeAspect="1"/>
          </p:cNvPicPr>
          <p:nvPr/>
        </p:nvPicPr>
        <p:blipFill rotWithShape="1">
          <a:blip r:embed="rId2"/>
          <a:srcRect l="10601" t="10700" r="4026" b="10700"/>
          <a:stretch/>
        </p:blipFill>
        <p:spPr>
          <a:xfrm>
            <a:off x="0" y="0"/>
            <a:ext cx="4953794"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pic>
      <p:sp>
        <p:nvSpPr>
          <p:cNvPr id="2" name="Platshållare för text 1">
            <a:extLst>
              <a:ext uri="{FF2B5EF4-FFF2-40B4-BE49-F238E27FC236}">
                <a16:creationId xmlns:a16="http://schemas.microsoft.com/office/drawing/2014/main" id="{2BDF9554-324A-5ACD-7E51-F74164BAD8F3}"/>
              </a:ext>
            </a:extLst>
          </p:cNvPr>
          <p:cNvSpPr>
            <a:spLocks noGrp="1"/>
          </p:cNvSpPr>
          <p:nvPr>
            <p:ph type="body" sz="quarter" idx="13"/>
          </p:nvPr>
        </p:nvSpPr>
        <p:spPr/>
        <p:txBody>
          <a:bodyPr>
            <a:noAutofit/>
          </a:bodyPr>
          <a:lstStyle/>
          <a:p>
            <a:pPr fontAlgn="base">
              <a:lnSpc>
                <a:spcPct val="107000"/>
              </a:lnSpc>
              <a:spcAft>
                <a:spcPts val="800"/>
              </a:spcAft>
            </a:pPr>
            <a:r>
              <a:rPr lang="sv-SE" sz="1100" kern="100">
                <a:effectLst/>
                <a:ea typeface="Calibri" panose="020F0502020204030204" pitchFamily="34" charset="0"/>
                <a:cs typeface="Times New Roman" panose="02020603050405020304" pitchFamily="18" charset="0"/>
              </a:rPr>
              <a:t>Att kommunicera jämlikt innebär att säkerställa att alla kan ta del av det vi berättar, oavsett förutsättningar. Det handlar också om att alla som bor, studerar eller arbetar i Helsingborg ska känna sig inkluderade och känna att vår kommunikation riktar sig till dem. Ingen ska känna sig exkluderad.</a:t>
            </a:r>
          </a:p>
          <a:p>
            <a:r>
              <a:rPr lang="sv-SE" sz="1100">
                <a:effectLst/>
                <a:ea typeface="Times New Roman" panose="02020603050405020304" pitchFamily="18" charset="0"/>
              </a:rPr>
              <a:t>För att uppnå detta måste vi tänka på mångfald ur ett bredare perspektiv </a:t>
            </a:r>
            <a:r>
              <a:rPr lang="sv-SE" sz="1100">
                <a:solidFill>
                  <a:srgbClr val="1A355C"/>
                </a:solidFill>
                <a:effectLst/>
                <a:ea typeface="Times New Roman" panose="02020603050405020304" pitchFamily="18" charset="0"/>
              </a:rPr>
              <a:t>än bara att människor med olika etnicitet ska vara representerade i våra bilder.</a:t>
            </a:r>
            <a:br>
              <a:rPr lang="sv-SE" sz="1100">
                <a:effectLst/>
                <a:ea typeface="Times New Roman" panose="02020603050405020304" pitchFamily="18" charset="0"/>
              </a:rPr>
            </a:br>
            <a:br>
              <a:rPr lang="sv-SE" sz="1100">
                <a:effectLst/>
                <a:ea typeface="Times New Roman" panose="02020603050405020304" pitchFamily="18" charset="0"/>
              </a:rPr>
            </a:br>
            <a:r>
              <a:rPr lang="sv-SE" sz="1100">
                <a:effectLst/>
                <a:ea typeface="Times New Roman" panose="02020603050405020304" pitchFamily="18" charset="0"/>
              </a:rPr>
              <a:t>Vi behöver:</a:t>
            </a:r>
          </a:p>
          <a:p>
            <a:pPr>
              <a:lnSpc>
                <a:spcPct val="107000"/>
              </a:lnSpc>
              <a:spcBef>
                <a:spcPts val="0"/>
              </a:spcBef>
              <a:spcAft>
                <a:spcPts val="400"/>
              </a:spcAft>
            </a:pPr>
            <a:r>
              <a:rPr lang="sv-SE" sz="1100" b="1" kern="100">
                <a:effectLst/>
                <a:latin typeface="+mj-lt"/>
                <a:ea typeface="Calibri" panose="020F0502020204030204" pitchFamily="34" charset="0"/>
                <a:cs typeface="Times New Roman" panose="02020603050405020304" pitchFamily="18" charset="0"/>
              </a:rPr>
              <a:t>Reflektera över vårt språkbruk</a:t>
            </a:r>
            <a:r>
              <a:rPr lang="sv-SE" sz="1100" kern="100">
                <a:effectLst/>
                <a:latin typeface="+mj-lt"/>
                <a:ea typeface="Calibri" panose="020F0502020204030204" pitchFamily="34" charset="0"/>
                <a:cs typeface="Times New Roman" panose="02020603050405020304" pitchFamily="18" charset="0"/>
              </a:rPr>
              <a:t> </a:t>
            </a:r>
            <a:r>
              <a:rPr lang="sv-SE" sz="1100" kern="100">
                <a:effectLst/>
                <a:ea typeface="Calibri" panose="020F0502020204030204" pitchFamily="34" charset="0"/>
                <a:cs typeface="Times New Roman" panose="02020603050405020304" pitchFamily="18" charset="0"/>
              </a:rPr>
              <a:t>och använda ett språk som inte utesluter eller stigmatiserar.</a:t>
            </a:r>
          </a:p>
          <a:p>
            <a:pPr>
              <a:lnSpc>
                <a:spcPct val="107000"/>
              </a:lnSpc>
              <a:spcBef>
                <a:spcPts val="0"/>
              </a:spcBef>
              <a:spcAft>
                <a:spcPts val="400"/>
              </a:spcAft>
            </a:pPr>
            <a:r>
              <a:rPr lang="sv-SE" sz="1100" b="1" kern="100">
                <a:effectLst/>
                <a:latin typeface="+mj-lt"/>
                <a:ea typeface="Calibri" panose="020F0502020204030204" pitchFamily="34" charset="0"/>
                <a:cs typeface="Times New Roman" panose="02020603050405020304" pitchFamily="18" charset="0"/>
              </a:rPr>
              <a:t>Välja bilder med omsorg</a:t>
            </a:r>
            <a:r>
              <a:rPr lang="sv-SE" sz="1100" kern="100">
                <a:effectLst/>
                <a:latin typeface="+mj-lt"/>
                <a:ea typeface="Calibri" panose="020F0502020204030204" pitchFamily="34" charset="0"/>
                <a:cs typeface="Times New Roman" panose="02020603050405020304" pitchFamily="18" charset="0"/>
              </a:rPr>
              <a:t> </a:t>
            </a:r>
            <a:r>
              <a:rPr lang="sv-SE" sz="1100" kern="100">
                <a:effectLst/>
                <a:ea typeface="Calibri" panose="020F0502020204030204" pitchFamily="34" charset="0"/>
                <a:cs typeface="Times New Roman" panose="02020603050405020304" pitchFamily="18" charset="0"/>
              </a:rPr>
              <a:t>där bilderna speglar mångfalden i samhället.</a:t>
            </a:r>
          </a:p>
          <a:p>
            <a:pPr>
              <a:lnSpc>
                <a:spcPct val="107000"/>
              </a:lnSpc>
              <a:spcBef>
                <a:spcPts val="0"/>
              </a:spcBef>
              <a:spcAft>
                <a:spcPts val="400"/>
              </a:spcAft>
            </a:pPr>
            <a:r>
              <a:rPr lang="sv-SE" sz="1100" b="1" kern="100">
                <a:effectLst/>
                <a:latin typeface="+mj-lt"/>
                <a:ea typeface="Calibri" panose="020F0502020204030204" pitchFamily="34" charset="0"/>
                <a:cs typeface="Times New Roman" panose="02020603050405020304" pitchFamily="18" charset="0"/>
              </a:rPr>
              <a:t>Var medvetna om representation</a:t>
            </a:r>
            <a:r>
              <a:rPr lang="sv-SE" sz="1100" kern="100">
                <a:effectLst/>
                <a:latin typeface="+mj-lt"/>
                <a:ea typeface="Calibri" panose="020F0502020204030204" pitchFamily="34" charset="0"/>
                <a:cs typeface="Times New Roman" panose="02020603050405020304" pitchFamily="18" charset="0"/>
              </a:rPr>
              <a:t> </a:t>
            </a:r>
            <a:r>
              <a:rPr lang="sv-SE" sz="1100" kern="100">
                <a:effectLst/>
                <a:ea typeface="Calibri" panose="020F0502020204030204" pitchFamily="34" charset="0"/>
                <a:cs typeface="Times New Roman" panose="02020603050405020304" pitchFamily="18" charset="0"/>
              </a:rPr>
              <a:t>och se till att olika grupper är rättvist representerade.</a:t>
            </a:r>
          </a:p>
          <a:p>
            <a:pPr>
              <a:lnSpc>
                <a:spcPct val="107000"/>
              </a:lnSpc>
              <a:spcBef>
                <a:spcPts val="0"/>
              </a:spcBef>
              <a:spcAft>
                <a:spcPts val="800"/>
              </a:spcAft>
            </a:pPr>
            <a:r>
              <a:rPr lang="sv-SE" sz="1100" b="1" kern="100">
                <a:effectLst/>
                <a:latin typeface="+mj-lt"/>
                <a:ea typeface="Calibri" panose="020F0502020204030204" pitchFamily="34" charset="0"/>
                <a:cs typeface="Times New Roman" panose="02020603050405020304" pitchFamily="18" charset="0"/>
              </a:rPr>
              <a:t>Var medvetna om stereotyper och normer</a:t>
            </a:r>
            <a:r>
              <a:rPr lang="sv-SE" sz="1100" kern="100">
                <a:effectLst/>
                <a:latin typeface="+mj-lt"/>
                <a:ea typeface="Calibri" panose="020F0502020204030204" pitchFamily="34" charset="0"/>
                <a:cs typeface="Times New Roman" panose="02020603050405020304" pitchFamily="18" charset="0"/>
              </a:rPr>
              <a:t> </a:t>
            </a:r>
            <a:r>
              <a:rPr lang="sv-SE" sz="1100" kern="100">
                <a:effectLst/>
                <a:ea typeface="Calibri" panose="020F0502020204030204" pitchFamily="34" charset="0"/>
                <a:cs typeface="Times New Roman" panose="02020603050405020304" pitchFamily="18" charset="0"/>
              </a:rPr>
              <a:t>och undvika att framhäva dessa i språk, bild eller via representation. </a:t>
            </a:r>
          </a:p>
          <a:p>
            <a:r>
              <a:rPr lang="sv-SE" sz="1100">
                <a:effectLst/>
                <a:ea typeface="Times New Roman" panose="02020603050405020304" pitchFamily="18" charset="0"/>
              </a:rPr>
              <a:t>Alla i Helsingborg ska kunna känna igen sig i vår kommunikation, även de som inte anses vara "normtypiska".</a:t>
            </a:r>
          </a:p>
          <a:p>
            <a:r>
              <a:rPr lang="sv-SE" sz="1100">
                <a:effectLst/>
                <a:ea typeface="Calibri" panose="020F0502020204030204" pitchFamily="34" charset="0"/>
              </a:rPr>
              <a:t>För inspiration och exempel på </a:t>
            </a:r>
            <a:r>
              <a:rPr lang="sv-SE" sz="1100" err="1">
                <a:effectLst/>
                <a:ea typeface="Calibri" panose="020F0502020204030204" pitchFamily="34" charset="0"/>
              </a:rPr>
              <a:t>normkritisk</a:t>
            </a:r>
            <a:r>
              <a:rPr lang="sv-SE" sz="1100">
                <a:effectLst/>
                <a:ea typeface="Calibri" panose="020F0502020204030204" pitchFamily="34" charset="0"/>
              </a:rPr>
              <a:t> kommunikation, så kan du titta på materialet från Göteborgs stad: </a:t>
            </a:r>
            <a:r>
              <a:rPr lang="sv-SE" sz="1100">
                <a:hlinkClick r:id="rId3"/>
              </a:rPr>
              <a:t>VEM+ÄR+NORMAL.pdf (goteborg.se)</a:t>
            </a:r>
            <a:endParaRPr lang="sv-SE" sz="1100"/>
          </a:p>
        </p:txBody>
      </p:sp>
      <p:sp>
        <p:nvSpPr>
          <p:cNvPr id="3" name="Platshållare för text 2">
            <a:extLst>
              <a:ext uri="{FF2B5EF4-FFF2-40B4-BE49-F238E27FC236}">
                <a16:creationId xmlns:a16="http://schemas.microsoft.com/office/drawing/2014/main" id="{E9A512D8-098E-7BBE-1141-7D16E8F0FB80}"/>
              </a:ext>
            </a:extLst>
          </p:cNvPr>
          <p:cNvSpPr>
            <a:spLocks noGrp="1"/>
          </p:cNvSpPr>
          <p:nvPr>
            <p:ph type="body" sz="quarter" idx="15"/>
          </p:nvPr>
        </p:nvSpPr>
        <p:spPr/>
        <p:txBody>
          <a:bodyPr/>
          <a:lstStyle/>
          <a:p>
            <a:r>
              <a:rPr lang="sv-SE"/>
              <a:t>Att kommunicera jämlikt</a:t>
            </a:r>
          </a:p>
        </p:txBody>
      </p:sp>
      <p:sp>
        <p:nvSpPr>
          <p:cNvPr id="7" name="Platshållare för text 2">
            <a:extLst>
              <a:ext uri="{FF2B5EF4-FFF2-40B4-BE49-F238E27FC236}">
                <a16:creationId xmlns:a16="http://schemas.microsoft.com/office/drawing/2014/main" id="{D47557B4-4DB1-BD39-D6F0-28190695CD76}"/>
              </a:ext>
            </a:extLst>
          </p:cNvPr>
          <p:cNvSpPr txBox="1">
            <a:spLocks/>
          </p:cNvSpPr>
          <p:nvPr/>
        </p:nvSpPr>
        <p:spPr>
          <a:xfrm>
            <a:off x="268188" y="5610347"/>
            <a:ext cx="4035841" cy="923618"/>
          </a:xfrm>
          <a:prstGeom prst="rect">
            <a:avLst/>
          </a:prstGeom>
          <a:solidFill>
            <a:srgbClr val="924D4F">
              <a:alpha val="80000"/>
            </a:srgbClr>
          </a:solidFill>
          <a:effectLst>
            <a:outerShdw blurRad="63500" dist="38100" dir="2700000">
              <a:srgbClr val="000000">
                <a:alpha val="40000"/>
              </a:srgbClr>
            </a:outerShdw>
            <a:softEdge rad="12700"/>
          </a:effectLst>
        </p:spPr>
        <p:txBody>
          <a:bodyPr vert="horz" lIns="144000" tIns="45720" rIns="144000" bIns="45720" rtlCol="0" anchor="b" anchorCtr="0">
            <a:noAutofit/>
          </a:bodyPr>
          <a:lstStyle>
            <a:lvl1pPr marL="0" indent="0" algn="l" defTabSz="474783" rtl="0" eaLnBrk="1" latinLnBrk="0" hangingPunct="1">
              <a:lnSpc>
                <a:spcPct val="100000"/>
              </a:lnSpc>
              <a:spcBef>
                <a:spcPts val="0"/>
              </a:spcBef>
              <a:spcAft>
                <a:spcPts val="1070"/>
              </a:spcAft>
              <a:buFont typeface="Arial" panose="020B0604020202020204" pitchFamily="34" charset="0"/>
              <a:buNone/>
              <a:defRPr sz="2000" b="1" kern="1200">
                <a:solidFill>
                  <a:schemeClr val="tx1"/>
                </a:solidFill>
                <a:latin typeface="Helsingborg Sans" pitchFamily="2" charset="77"/>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pPr>
              <a:lnSpc>
                <a:spcPct val="107000"/>
              </a:lnSpc>
              <a:spcAft>
                <a:spcPts val="800"/>
              </a:spcAft>
            </a:pPr>
            <a:r>
              <a:rPr lang="sv-SE" sz="1200">
                <a:solidFill>
                  <a:schemeClr val="bg1"/>
                </a:solidFill>
                <a:effectLst/>
                <a:latin typeface="+mj-lt"/>
                <a:ea typeface="Calibri" panose="020F0502020204030204" pitchFamily="34" charset="0"/>
              </a:rPr>
              <a:t>Krångla inte till det när det gäller kommunikation</a:t>
            </a:r>
            <a:br>
              <a:rPr lang="sv-SE" sz="1200">
                <a:latin typeface="+mj-lt"/>
                <a:ea typeface="Calibri" panose="020F0502020204030204" pitchFamily="34" charset="0"/>
              </a:rPr>
            </a:br>
            <a:r>
              <a:rPr lang="sv-SE" sz="1200" b="0">
                <a:solidFill>
                  <a:schemeClr val="bg1"/>
                </a:solidFill>
                <a:effectLst/>
                <a:latin typeface="+mj-lt"/>
                <a:ea typeface="Calibri" panose="020F0502020204030204" pitchFamily="34" charset="0"/>
              </a:rPr>
              <a:t>Du kommer långt genom att tänka till lite extra, fundera på vad som anses vara normen i sammanhanget och sträva efter att bryta dessa mönster.​</a:t>
            </a:r>
            <a:endParaRPr lang="sv-SE" sz="1200" b="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322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3" descr="Porträtt av en tonårsflicka">
            <a:extLst>
              <a:ext uri="{FF2B5EF4-FFF2-40B4-BE49-F238E27FC236}">
                <a16:creationId xmlns:a16="http://schemas.microsoft.com/office/drawing/2014/main" id="{8016D33B-12A9-A4D1-EE32-C3DD3643A086}"/>
              </a:ext>
            </a:extLst>
          </p:cNvPr>
          <p:cNvPicPr>
            <a:picLocks noChangeAspect="1"/>
          </p:cNvPicPr>
          <p:nvPr/>
        </p:nvPicPr>
        <p:blipFill>
          <a:blip r:embed="rId2"/>
          <a:srcRect l="25924" r="25924"/>
          <a:stretch>
            <a:fillRect/>
          </a:stretch>
        </p:blipFill>
        <p:spPr>
          <a:xfrm>
            <a:off x="4953001" y="0"/>
            <a:ext cx="4954587" cy="6858000"/>
          </a:xfrm>
          <a:custGeom>
            <a:avLst/>
            <a:gdLst>
              <a:gd name="connsiteX0" fmla="*/ 0 w 4953794"/>
              <a:gd name="connsiteY0" fmla="*/ 0 h 6858000"/>
              <a:gd name="connsiteX1" fmla="*/ 4953794 w 4953794"/>
              <a:gd name="connsiteY1" fmla="*/ 0 h 6858000"/>
              <a:gd name="connsiteX2" fmla="*/ 4953794 w 4953794"/>
              <a:gd name="connsiteY2" fmla="*/ 5670000 h 6858000"/>
              <a:gd name="connsiteX3" fmla="*/ 4557794 w 4953794"/>
              <a:gd name="connsiteY3" fmla="*/ 5670000 h 6858000"/>
              <a:gd name="connsiteX4" fmla="*/ 4557794 w 4953794"/>
              <a:gd name="connsiteY4" fmla="*/ 6462000 h 6858000"/>
              <a:gd name="connsiteX5" fmla="*/ 4953794 w 4953794"/>
              <a:gd name="connsiteY5" fmla="*/ 6462000 h 6858000"/>
              <a:gd name="connsiteX6" fmla="*/ 4953794 w 4953794"/>
              <a:gd name="connsiteY6" fmla="*/ 6858000 h 6858000"/>
              <a:gd name="connsiteX7" fmla="*/ 0 w 49537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3794" h="6858000">
                <a:moveTo>
                  <a:pt x="0" y="0"/>
                </a:moveTo>
                <a:lnTo>
                  <a:pt x="4953794" y="0"/>
                </a:lnTo>
                <a:lnTo>
                  <a:pt x="4953794" y="5670000"/>
                </a:lnTo>
                <a:lnTo>
                  <a:pt x="4557794" y="5670000"/>
                </a:lnTo>
                <a:lnTo>
                  <a:pt x="4557794" y="6462000"/>
                </a:lnTo>
                <a:lnTo>
                  <a:pt x="4953794" y="6462000"/>
                </a:lnTo>
                <a:lnTo>
                  <a:pt x="4953794" y="6858000"/>
                </a:lnTo>
                <a:lnTo>
                  <a:pt x="0" y="6858000"/>
                </a:lnTo>
                <a:close/>
              </a:path>
            </a:pathLst>
          </a:custGeom>
        </p:spPr>
      </p:pic>
      <p:sp>
        <p:nvSpPr>
          <p:cNvPr id="5" name="Platshållare för text 1">
            <a:extLst>
              <a:ext uri="{FF2B5EF4-FFF2-40B4-BE49-F238E27FC236}">
                <a16:creationId xmlns:a16="http://schemas.microsoft.com/office/drawing/2014/main" id="{B0B85441-909A-892B-D794-158B8EA225D6}"/>
              </a:ext>
            </a:extLst>
          </p:cNvPr>
          <p:cNvSpPr txBox="1">
            <a:spLocks/>
          </p:cNvSpPr>
          <p:nvPr/>
        </p:nvSpPr>
        <p:spPr>
          <a:xfrm>
            <a:off x="574394" y="1545368"/>
            <a:ext cx="3961090" cy="3916306"/>
          </a:xfrm>
          <a:prstGeom prst="rect">
            <a:avLst/>
          </a:prstGeom>
        </p:spPr>
        <p:txBody>
          <a:bodyPr vert="horz" lIns="91440" tIns="45720" rIns="91440" bIns="45720" rtlCol="0">
            <a:noAutofit/>
          </a:bodyPr>
          <a:lstStyle>
            <a:lvl1pPr marL="0" indent="0" algn="l" defTabSz="474783" rtl="0" eaLnBrk="1" latinLnBrk="0" hangingPunct="1">
              <a:lnSpc>
                <a:spcPct val="100000"/>
              </a:lnSpc>
              <a:spcBef>
                <a:spcPts val="519"/>
              </a:spcBef>
              <a:spcAft>
                <a:spcPts val="467"/>
              </a:spcAft>
              <a:buFont typeface="Arial" panose="020B0604020202020204" pitchFamily="34" charset="0"/>
              <a:buNone/>
              <a:defRPr sz="1070" kern="1200">
                <a:solidFill>
                  <a:schemeClr val="tx1"/>
                </a:solidFill>
                <a:latin typeface="+mn-lt"/>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2pPr>
            <a:lvl3pPr marL="47474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3pPr>
            <a:lvl4pPr marL="712112"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4pPr>
            <a:lvl5pPr marL="94948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r>
              <a:rPr lang="sv-SE" sz="1100" dirty="0"/>
              <a:t>Reflektera över</a:t>
            </a:r>
          </a:p>
          <a:p>
            <a:pPr marL="342900" lvl="0" indent="-342900">
              <a:lnSpc>
                <a:spcPct val="107000"/>
              </a:lnSpc>
              <a:spcAft>
                <a:spcPts val="800"/>
              </a:spcAft>
              <a:buSzPts val="1000"/>
              <a:buFont typeface="Symbol" panose="05050102010706020507" pitchFamily="18" charset="2"/>
              <a:buChar char=""/>
              <a:tabLst>
                <a:tab pos="457200" algn="l"/>
              </a:tabLst>
            </a:pPr>
            <a:r>
              <a:rPr lang="sv-SE" sz="1100" b="1" kern="100" dirty="0">
                <a:effectLst/>
                <a:latin typeface="+mj-lt"/>
                <a:ea typeface="Calibri" panose="020F0502020204030204" pitchFamily="34" charset="0"/>
                <a:cs typeface="Times New Roman" panose="02020603050405020304" pitchFamily="18" charset="0"/>
              </a:rPr>
              <a:t>Hur personer framställs</a:t>
            </a:r>
            <a:r>
              <a:rPr lang="sv-SE" sz="1100" kern="100" dirty="0">
                <a:effectLst/>
                <a:latin typeface="+mj-lt"/>
                <a:ea typeface="Calibri" panose="020F0502020204030204" pitchFamily="34" charset="0"/>
                <a:cs typeface="Times New Roman" panose="02020603050405020304" pitchFamily="18" charset="0"/>
              </a:rPr>
              <a:t>:</a:t>
            </a:r>
            <a:r>
              <a:rPr lang="sv-SE" sz="1100" kern="100" dirty="0">
                <a:effectLst/>
                <a:ea typeface="Calibri" panose="020F0502020204030204" pitchFamily="34" charset="0"/>
                <a:cs typeface="Times New Roman" panose="02020603050405020304" pitchFamily="18" charset="0"/>
              </a:rPr>
              <a:t> </a:t>
            </a:r>
            <a:r>
              <a:rPr lang="sv-SE" sz="1100" dirty="0">
                <a:effectLst/>
              </a:rPr>
              <a:t>säkerställ att personerna på bilden framställs på ett sätt som inte förstärker fördomar eller stereotyper.</a:t>
            </a:r>
            <a:r>
              <a:rPr lang="sv-SE" sz="1100" kern="100" dirty="0">
                <a:effectLst/>
                <a:latin typeface="+mj-lt"/>
                <a:ea typeface="Calibri" panose="020F0502020204030204" pitchFamily="34" charset="0"/>
                <a:cs typeface="Times New Roman" panose="02020603050405020304" pitchFamily="18" charset="0"/>
              </a:rPr>
              <a:t> </a:t>
            </a:r>
            <a:endParaRPr lang="sv-SE" sz="11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v-SE" sz="1100" b="1" kern="100" dirty="0">
                <a:effectLst/>
                <a:latin typeface="+mj-lt"/>
                <a:ea typeface="Calibri" panose="020F0502020204030204" pitchFamily="34" charset="0"/>
                <a:cs typeface="Times New Roman" panose="02020603050405020304" pitchFamily="18" charset="0"/>
              </a:rPr>
              <a:t>Bred representation</a:t>
            </a:r>
            <a:r>
              <a:rPr lang="sv-SE" sz="1100" kern="100" dirty="0">
                <a:effectLst/>
                <a:ea typeface="Calibri" panose="020F0502020204030204" pitchFamily="34" charset="0"/>
                <a:cs typeface="Times New Roman" panose="02020603050405020304" pitchFamily="18" charset="0"/>
              </a:rPr>
              <a:t>: kontrollera att dina bilder inkluderar olika kön, etniciteter, bakgrunder, familjekonstellationer, funktionsvariationer och åldrar.</a:t>
            </a:r>
          </a:p>
          <a:p>
            <a:pPr marL="342900" lvl="0" indent="-342900">
              <a:lnSpc>
                <a:spcPct val="107000"/>
              </a:lnSpc>
              <a:spcAft>
                <a:spcPts val="800"/>
              </a:spcAft>
              <a:buSzPts val="1000"/>
              <a:buFont typeface="Symbol" panose="05050102010706020507" pitchFamily="18" charset="2"/>
              <a:buChar char=""/>
              <a:tabLst>
                <a:tab pos="457200" algn="l"/>
              </a:tabLst>
            </a:pPr>
            <a:r>
              <a:rPr lang="sv-SE" sz="1100" b="1" kern="100" dirty="0">
                <a:effectLst/>
                <a:latin typeface="+mj-lt"/>
                <a:ea typeface="Calibri" panose="020F0502020204030204" pitchFamily="34" charset="0"/>
                <a:cs typeface="Times New Roman" panose="02020603050405020304" pitchFamily="18" charset="0"/>
              </a:rPr>
              <a:t>Unika individer</a:t>
            </a:r>
            <a:r>
              <a:rPr lang="sv-SE" sz="1100" kern="100" dirty="0">
                <a:effectLst/>
                <a:latin typeface="+mj-lt"/>
                <a:ea typeface="Calibri" panose="020F0502020204030204" pitchFamily="34" charset="0"/>
                <a:cs typeface="Times New Roman" panose="02020603050405020304" pitchFamily="18" charset="0"/>
              </a:rPr>
              <a:t>: </a:t>
            </a:r>
            <a:r>
              <a:rPr lang="sv-SE" sz="1100" kern="100" dirty="0">
                <a:effectLst/>
                <a:ea typeface="Calibri" panose="020F0502020204030204" pitchFamily="34" charset="0"/>
                <a:cs typeface="Times New Roman" panose="02020603050405020304" pitchFamily="18" charset="0"/>
              </a:rPr>
              <a:t>välj gärna bilder som visar unika individer som bryter mot den förväntade stereotypen (t.ex. personer som genom frisyr, tatuering, kroppsform, klädstil, funktionsvariation eller födelsemärke bryter mot normen).</a:t>
            </a:r>
          </a:p>
          <a:p>
            <a:pPr marL="342900" lvl="0" indent="-342900">
              <a:lnSpc>
                <a:spcPct val="107000"/>
              </a:lnSpc>
              <a:spcAft>
                <a:spcPts val="800"/>
              </a:spcAft>
              <a:buSzPts val="1000"/>
              <a:buFont typeface="Symbol" panose="05050102010706020507" pitchFamily="18" charset="2"/>
              <a:buChar char=""/>
              <a:tabLst>
                <a:tab pos="457200" algn="l"/>
              </a:tabLst>
            </a:pPr>
            <a:r>
              <a:rPr lang="sv-SE" sz="1100" b="1" kern="100" dirty="0">
                <a:effectLst/>
                <a:latin typeface="+mj-lt"/>
                <a:ea typeface="Calibri" panose="020F0502020204030204" pitchFamily="34" charset="0"/>
                <a:cs typeface="Times New Roman" panose="02020603050405020304" pitchFamily="18" charset="0"/>
              </a:rPr>
              <a:t>Bilden som komplement till text</a:t>
            </a:r>
            <a:r>
              <a:rPr lang="sv-SE" sz="1100" kern="100" dirty="0">
                <a:effectLst/>
                <a:latin typeface="+mj-lt"/>
                <a:ea typeface="Calibri" panose="020F0502020204030204" pitchFamily="34" charset="0"/>
                <a:cs typeface="Times New Roman" panose="02020603050405020304" pitchFamily="18" charset="0"/>
              </a:rPr>
              <a:t>: </a:t>
            </a:r>
            <a:r>
              <a:rPr lang="sv-SE" sz="1100" kern="100" dirty="0">
                <a:effectLst/>
                <a:ea typeface="Calibri" panose="020F0502020204030204" pitchFamily="34" charset="0"/>
                <a:cs typeface="Times New Roman" panose="02020603050405020304" pitchFamily="18" charset="0"/>
              </a:rPr>
              <a:t>Använd bilder som kompletterar texten utan att markera avvikelse. Till exempel, om du skriver om stadens tio bästa restauranger, kan du inkludera en bild på en person i rullstol som äter, utan att det kommenteras specifikt.</a:t>
            </a:r>
          </a:p>
          <a:p>
            <a:pPr marL="342900" lvl="0" indent="-342900">
              <a:lnSpc>
                <a:spcPct val="107000"/>
              </a:lnSpc>
              <a:spcAft>
                <a:spcPts val="800"/>
              </a:spcAft>
              <a:buSzPts val="1000"/>
              <a:buFont typeface="Symbol" panose="05050102010706020507" pitchFamily="18" charset="2"/>
              <a:buChar char=""/>
              <a:tabLst>
                <a:tab pos="457200" algn="l"/>
              </a:tabLst>
            </a:pPr>
            <a:r>
              <a:rPr lang="sv-SE" sz="1100" b="1" kern="100" dirty="0">
                <a:effectLst/>
                <a:latin typeface="+mj-lt"/>
                <a:ea typeface="Calibri" panose="020F0502020204030204" pitchFamily="34" charset="0"/>
                <a:cs typeface="Times New Roman" panose="02020603050405020304" pitchFamily="18" charset="0"/>
              </a:rPr>
              <a:t>Undvik att förstärka stereotyper genom bildval</a:t>
            </a:r>
            <a:r>
              <a:rPr lang="sv-SE" sz="1100" kern="100" dirty="0">
                <a:effectLst/>
                <a:latin typeface="+mj-lt"/>
                <a:ea typeface="Calibri" panose="020F0502020204030204" pitchFamily="34" charset="0"/>
                <a:cs typeface="Times New Roman" panose="02020603050405020304" pitchFamily="18" charset="0"/>
              </a:rPr>
              <a:t>: </a:t>
            </a:r>
            <a:r>
              <a:rPr lang="sv-SE" sz="1100" kern="100" dirty="0">
                <a:effectLst/>
                <a:ea typeface="Calibri" panose="020F0502020204030204" pitchFamily="34" charset="0"/>
                <a:cs typeface="Times New Roman" panose="02020603050405020304" pitchFamily="18" charset="0"/>
              </a:rPr>
              <a:t>tänk på hur bilder och text samverkar och hur lätt det är att omedvetet förstärka stereotyper. </a:t>
            </a:r>
            <a:r>
              <a:rPr lang="sv-SE" sz="1100" dirty="0">
                <a:effectLst/>
              </a:rPr>
              <a:t>Undvik exempelvis att illustrera en text om samarbete med en bild av en passiv kvinna och en aktiv man.</a:t>
            </a:r>
            <a:endParaRPr lang="sv-SE" sz="1100" kern="100" dirty="0">
              <a:effectLst/>
              <a:ea typeface="Calibri" panose="020F0502020204030204" pitchFamily="34" charset="0"/>
              <a:cs typeface="Times New Roman" panose="02020603050405020304" pitchFamily="18" charset="0"/>
            </a:endParaRPr>
          </a:p>
        </p:txBody>
      </p:sp>
      <p:sp>
        <p:nvSpPr>
          <p:cNvPr id="6" name="Platshållare för text 2">
            <a:extLst>
              <a:ext uri="{FF2B5EF4-FFF2-40B4-BE49-F238E27FC236}">
                <a16:creationId xmlns:a16="http://schemas.microsoft.com/office/drawing/2014/main" id="{11E2EE41-4C65-052E-04F9-AB204C579961}"/>
              </a:ext>
            </a:extLst>
          </p:cNvPr>
          <p:cNvSpPr txBox="1">
            <a:spLocks/>
          </p:cNvSpPr>
          <p:nvPr/>
        </p:nvSpPr>
        <p:spPr>
          <a:xfrm>
            <a:off x="574393" y="395614"/>
            <a:ext cx="3961090" cy="1037559"/>
          </a:xfrm>
          <a:prstGeom prst="rect">
            <a:avLst/>
          </a:prstGeom>
        </p:spPr>
        <p:txBody>
          <a:bodyPr vert="horz" lIns="90000" tIns="45720" rIns="91440" bIns="45720" rtlCol="0" anchor="b" anchorCtr="0">
            <a:noAutofit/>
          </a:bodyPr>
          <a:lstStyle>
            <a:lvl1pPr marL="0" indent="0" algn="l" defTabSz="474783" rtl="0" eaLnBrk="1" latinLnBrk="0" hangingPunct="1">
              <a:lnSpc>
                <a:spcPct val="100000"/>
              </a:lnSpc>
              <a:spcBef>
                <a:spcPts val="0"/>
              </a:spcBef>
              <a:spcAft>
                <a:spcPts val="1070"/>
              </a:spcAft>
              <a:buFont typeface="Arial" panose="020B0604020202020204" pitchFamily="34" charset="0"/>
              <a:buNone/>
              <a:defRPr sz="2000" b="1" kern="1200">
                <a:solidFill>
                  <a:schemeClr val="tx1"/>
                </a:solidFill>
                <a:latin typeface="Helsingborg Sans" pitchFamily="2" charset="77"/>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r>
              <a:rPr lang="sv-SE" b="0"/>
              <a:t>Checklista </a:t>
            </a:r>
            <a:br>
              <a:rPr lang="sv-SE"/>
            </a:br>
            <a:r>
              <a:rPr lang="sv-SE"/>
              <a:t>Film och foto</a:t>
            </a:r>
          </a:p>
        </p:txBody>
      </p:sp>
      <p:pic>
        <p:nvPicPr>
          <p:cNvPr id="16" name="Bildobjekt 15">
            <a:extLst>
              <a:ext uri="{FF2B5EF4-FFF2-40B4-BE49-F238E27FC236}">
                <a16:creationId xmlns:a16="http://schemas.microsoft.com/office/drawing/2014/main" id="{86047AC8-00D5-1639-606E-AAC33745865E}"/>
              </a:ext>
            </a:extLst>
          </p:cNvPr>
          <p:cNvPicPr>
            <a:picLocks noChangeAspect="1"/>
          </p:cNvPicPr>
          <p:nvPr/>
        </p:nvPicPr>
        <p:blipFill>
          <a:blip r:embed="rId3"/>
          <a:stretch>
            <a:fillRect/>
          </a:stretch>
        </p:blipFill>
        <p:spPr>
          <a:xfrm>
            <a:off x="4535484" y="5661767"/>
            <a:ext cx="838274" cy="810332"/>
          </a:xfrm>
          <a:prstGeom prst="rect">
            <a:avLst/>
          </a:prstGeom>
        </p:spPr>
      </p:pic>
      <p:sp>
        <p:nvSpPr>
          <p:cNvPr id="3" name="Platshållare för text 2">
            <a:extLst>
              <a:ext uri="{FF2B5EF4-FFF2-40B4-BE49-F238E27FC236}">
                <a16:creationId xmlns:a16="http://schemas.microsoft.com/office/drawing/2014/main" id="{5FBC6EAB-2775-9F86-C387-4330E5B0D800}"/>
              </a:ext>
            </a:extLst>
          </p:cNvPr>
          <p:cNvSpPr txBox="1">
            <a:spLocks/>
          </p:cNvSpPr>
          <p:nvPr/>
        </p:nvSpPr>
        <p:spPr>
          <a:xfrm>
            <a:off x="5766879" y="639846"/>
            <a:ext cx="3483707" cy="896644"/>
          </a:xfrm>
          <a:prstGeom prst="rect">
            <a:avLst/>
          </a:prstGeom>
          <a:solidFill>
            <a:srgbClr val="924D4F">
              <a:alpha val="91000"/>
            </a:srgbClr>
          </a:solidFill>
          <a:effectLst>
            <a:outerShdw blurRad="63500" dist="38100" dir="2700000">
              <a:schemeClr val="bg1"/>
            </a:outerShdw>
            <a:softEdge rad="12700"/>
          </a:effectLst>
        </p:spPr>
        <p:txBody>
          <a:bodyPr vert="horz" lIns="144000" tIns="45720" rIns="144000" bIns="45720" rtlCol="0" anchor="b" anchorCtr="0">
            <a:noAutofit/>
          </a:bodyPr>
          <a:lstStyle>
            <a:lvl1pPr marL="0" indent="0" algn="l" defTabSz="474783" rtl="0" eaLnBrk="1" latinLnBrk="0" hangingPunct="1">
              <a:lnSpc>
                <a:spcPct val="100000"/>
              </a:lnSpc>
              <a:spcBef>
                <a:spcPts val="0"/>
              </a:spcBef>
              <a:spcAft>
                <a:spcPts val="1070"/>
              </a:spcAft>
              <a:buFont typeface="Arial" panose="020B0604020202020204" pitchFamily="34" charset="0"/>
              <a:buNone/>
              <a:defRPr sz="2000" b="1" kern="1200">
                <a:solidFill>
                  <a:schemeClr val="tx1"/>
                </a:solidFill>
                <a:latin typeface="Helsingborg Sans" pitchFamily="2" charset="77"/>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endParaRPr lang="sv-SE" sz="1200" b="0">
              <a:solidFill>
                <a:schemeClr val="bg1"/>
              </a:solidFill>
              <a:effectLst/>
              <a:latin typeface="+mj-lt"/>
              <a:ea typeface="Calibri" panose="020F0502020204030204" pitchFamily="34" charset="0"/>
            </a:endParaRPr>
          </a:p>
          <a:p>
            <a:endParaRPr lang="sv-SE" sz="1200" b="0">
              <a:solidFill>
                <a:schemeClr val="bg1"/>
              </a:solidFill>
              <a:latin typeface="+mj-lt"/>
              <a:ea typeface="Calibri" panose="020F0502020204030204" pitchFamily="34" charset="0"/>
            </a:endParaRPr>
          </a:p>
          <a:p>
            <a:endParaRPr lang="sv-SE" sz="1200" b="0">
              <a:solidFill>
                <a:schemeClr val="bg1"/>
              </a:solidFill>
              <a:effectLst/>
              <a:latin typeface="+mj-lt"/>
              <a:ea typeface="Calibri" panose="020F0502020204030204" pitchFamily="34" charset="0"/>
            </a:endParaRPr>
          </a:p>
          <a:p>
            <a:endParaRPr lang="sv-SE" sz="1200">
              <a:latin typeface="+mj-lt"/>
            </a:endParaRPr>
          </a:p>
          <a:p>
            <a:pPr>
              <a:lnSpc>
                <a:spcPct val="107000"/>
              </a:lnSpc>
              <a:spcAft>
                <a:spcPts val="800"/>
              </a:spcAft>
            </a:pPr>
            <a:endParaRPr lang="sv-SE" sz="1200" b="0">
              <a:solidFill>
                <a:schemeClr val="bg1"/>
              </a:solidFill>
              <a:effectLst/>
              <a:latin typeface="+mj-lt"/>
              <a:ea typeface="Calibri" panose="020F0502020204030204" pitchFamily="34" charset="0"/>
              <a:cs typeface="Times New Roman" panose="02020603050405020304" pitchFamily="18" charset="0"/>
            </a:endParaRPr>
          </a:p>
        </p:txBody>
      </p:sp>
      <p:sp>
        <p:nvSpPr>
          <p:cNvPr id="7" name="textruta 6">
            <a:extLst>
              <a:ext uri="{FF2B5EF4-FFF2-40B4-BE49-F238E27FC236}">
                <a16:creationId xmlns:a16="http://schemas.microsoft.com/office/drawing/2014/main" id="{93068AB4-A0DF-7B43-6B15-2342623F2B6D}"/>
              </a:ext>
            </a:extLst>
          </p:cNvPr>
          <p:cNvSpPr txBox="1"/>
          <p:nvPr/>
        </p:nvSpPr>
        <p:spPr>
          <a:xfrm>
            <a:off x="5799781" y="648724"/>
            <a:ext cx="3417901" cy="1015663"/>
          </a:xfrm>
          <a:prstGeom prst="rect">
            <a:avLst/>
          </a:prstGeom>
          <a:noFill/>
        </p:spPr>
        <p:txBody>
          <a:bodyPr wrap="square" rtlCol="0">
            <a:spAutoFit/>
          </a:bodyPr>
          <a:lstStyle/>
          <a:p>
            <a:r>
              <a:rPr lang="sv-SE" sz="1200" b="1">
                <a:solidFill>
                  <a:schemeClr val="bg1"/>
                </a:solidFill>
                <a:effectLst/>
                <a:latin typeface="+mj-lt"/>
                <a:ea typeface="Calibri" panose="020F0502020204030204" pitchFamily="34" charset="0"/>
              </a:rPr>
              <a:t>Mångfald i fokus</a:t>
            </a:r>
            <a:br>
              <a:rPr lang="sv-SE" sz="1200" b="0">
                <a:solidFill>
                  <a:schemeClr val="bg1"/>
                </a:solidFill>
                <a:latin typeface="+mj-lt"/>
                <a:ea typeface="Calibri" panose="020F0502020204030204" pitchFamily="34" charset="0"/>
              </a:rPr>
            </a:br>
            <a:r>
              <a:rPr lang="sv-SE" sz="1200" b="0">
                <a:solidFill>
                  <a:schemeClr val="bg1"/>
                </a:solidFill>
                <a:effectLst/>
                <a:latin typeface="+mj-lt"/>
                <a:ea typeface="Calibri" panose="020F0502020204030204" pitchFamily="34" charset="0"/>
                <a:cs typeface="Times New Roman" panose="02020603050405020304" pitchFamily="18" charset="0"/>
              </a:rPr>
              <a:t>Det handlar inte om att välja bort bilder på personer som följer normen, utan att komplettera med bilder på personer som inte gör det.</a:t>
            </a:r>
          </a:p>
          <a:p>
            <a:endParaRPr lang="sv-SE" sz="1200"/>
          </a:p>
        </p:txBody>
      </p:sp>
    </p:spTree>
    <p:extLst>
      <p:ext uri="{BB962C8B-B14F-4D97-AF65-F5344CB8AC3E}">
        <p14:creationId xmlns:p14="http://schemas.microsoft.com/office/powerpoint/2010/main" val="1933340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0519091-84E0-C8FE-4639-E3DDB3D5A1F0}"/>
              </a:ext>
            </a:extLst>
          </p:cNvPr>
          <p:cNvSpPr>
            <a:spLocks noGrp="1"/>
          </p:cNvSpPr>
          <p:nvPr>
            <p:ph type="body" sz="quarter" idx="13"/>
          </p:nvPr>
        </p:nvSpPr>
        <p:spPr/>
        <p:txBody>
          <a:bodyPr>
            <a:noAutofit/>
          </a:bodyPr>
          <a:lstStyle/>
          <a:p>
            <a:pPr>
              <a:lnSpc>
                <a:spcPct val="107000"/>
              </a:lnSpc>
              <a:spcAft>
                <a:spcPts val="800"/>
              </a:spcAft>
            </a:pPr>
            <a:r>
              <a:rPr lang="sv-SE" sz="1100">
                <a:effectLst/>
                <a:ea typeface="Calibri" panose="020F0502020204030204" pitchFamily="34" charset="0"/>
                <a:cs typeface="Times New Roman" panose="02020603050405020304" pitchFamily="18" charset="0"/>
              </a:rPr>
              <a:t>Exempel från länsstyrelsen:</a:t>
            </a:r>
          </a:p>
          <a:p>
            <a:pPr>
              <a:lnSpc>
                <a:spcPct val="107000"/>
              </a:lnSpc>
              <a:spcAft>
                <a:spcPts val="800"/>
              </a:spcAft>
            </a:pPr>
            <a:r>
              <a:rPr lang="sv-SE" sz="1100" b="1">
                <a:effectLst/>
                <a:latin typeface="+mj-lt"/>
                <a:ea typeface="Calibri" panose="020F0502020204030204" pitchFamily="34" charset="0"/>
                <a:cs typeface="Times New Roman" panose="02020603050405020304" pitchFamily="18" charset="0"/>
              </a:rPr>
              <a:t>Hockeyspelaren Lina Andersson </a:t>
            </a:r>
            <a:br>
              <a:rPr lang="sv-SE" sz="1100">
                <a:effectLst/>
                <a:ea typeface="Calibri" panose="020F0502020204030204" pitchFamily="34" charset="0"/>
                <a:cs typeface="Times New Roman" panose="02020603050405020304" pitchFamily="18" charset="0"/>
              </a:rPr>
            </a:br>
            <a:r>
              <a:rPr lang="sv-SE" sz="1100" b="1">
                <a:effectLst/>
                <a:ea typeface="Calibri" panose="020F0502020204030204" pitchFamily="34" charset="0"/>
                <a:cs typeface="Times New Roman" panose="02020603050405020304" pitchFamily="18" charset="0"/>
              </a:rPr>
              <a:t>Betydelsen av samverkan mellan olika komponenter i bilder är lättast att visa genom exempel. </a:t>
            </a:r>
          </a:p>
          <a:p>
            <a:pPr>
              <a:lnSpc>
                <a:spcPct val="107000"/>
              </a:lnSpc>
              <a:spcAft>
                <a:spcPts val="800"/>
              </a:spcAft>
            </a:pPr>
            <a:r>
              <a:rPr lang="sv-SE" sz="1100">
                <a:effectLst/>
                <a:ea typeface="Calibri" panose="020F0502020204030204" pitchFamily="34" charset="0"/>
                <a:cs typeface="Times New Roman" panose="02020603050405020304" pitchFamily="18" charset="0"/>
              </a:rPr>
              <a:t>En artikel skrevs om en tjej, Lina Andersson 14 år, som spelar i ett killhockeylag och som alltid har gjort detta. Bilden till artikeln var tagen i omklädningsrummet med hela laget samlat. Alla killar på bilden hade på sig skridskor, skydd och mundering medan Lina hade vanliga kläder. Trots att hon var en i laget. Bilden och de kläder som Lina hade på sig gjorde henne till en outsider, att hon ”egentligen” inte hörde hemma i laget, trots att hon alltid hade varit en naturlig del av det. Hon satt även för sig själv, närmast kameran där hon tittade rakt in i den och log. De andra i laget gjorde sig i ordning, ingen annan mötte betraktarens blick och hon satt bredvid. Detta gör att hon uppfattas som passiv och inte lika framåt, inte lika självklar i ett hockeylag. Hon skulle lika gärna kunna vara en flickvän, supporter eller syster. Inför fotograferingen hade det varit lätt att be Lina att byta om eller att välja en bild när de faktiskt spelar match eller tränar. Att hon porträtteras för det hon faktiskt gör, spelar hockey.</a:t>
            </a:r>
            <a:endParaRPr lang="sv-SE" sz="1100">
              <a:ea typeface="Calibri" panose="020F0502020204030204" pitchFamily="34" charset="0"/>
              <a:cs typeface="Times New Roman" panose="02020603050405020304" pitchFamily="18" charset="0"/>
            </a:endParaRPr>
          </a:p>
          <a:p>
            <a:pPr>
              <a:lnSpc>
                <a:spcPct val="107000"/>
              </a:lnSpc>
              <a:spcAft>
                <a:spcPts val="800"/>
              </a:spcAft>
            </a:pPr>
            <a:r>
              <a:rPr lang="sv-SE" sz="1100">
                <a:effectLst/>
                <a:ea typeface="Calibri" panose="020F0502020204030204" pitchFamily="34" charset="0"/>
                <a:cs typeface="Times New Roman" panose="02020603050405020304" pitchFamily="18" charset="0"/>
              </a:rPr>
              <a:t>Läs hela länsstyrelsens guide här: </a:t>
            </a:r>
            <a:r>
              <a:rPr lang="sv-SE" sz="1100" u="sng" kern="0">
                <a:solidFill>
                  <a:srgbClr val="0000FF"/>
                </a:solidFill>
                <a:effectLst/>
                <a:ea typeface="Times New Roman" panose="02020603050405020304" pitchFamily="18" charset="0"/>
                <a:cs typeface="Times New Roman" panose="02020603050405020304" pitchFamily="18" charset="0"/>
                <a:hlinkClick r:id="rId2"/>
              </a:rPr>
              <a:t>Alla ska med - en guide till inkluderande kommunikation</a:t>
            </a:r>
            <a:endParaRPr lang="sv-SE" sz="1100"/>
          </a:p>
          <a:p>
            <a:endParaRPr lang="sv-SE" sz="1100"/>
          </a:p>
        </p:txBody>
      </p:sp>
      <p:sp>
        <p:nvSpPr>
          <p:cNvPr id="7" name="Platshållare för text 6">
            <a:extLst>
              <a:ext uri="{FF2B5EF4-FFF2-40B4-BE49-F238E27FC236}">
                <a16:creationId xmlns:a16="http://schemas.microsoft.com/office/drawing/2014/main" id="{6B4CD42B-78DF-77ED-FD31-2CCF414EB48A}"/>
              </a:ext>
            </a:extLst>
          </p:cNvPr>
          <p:cNvSpPr>
            <a:spLocks noGrp="1"/>
          </p:cNvSpPr>
          <p:nvPr>
            <p:ph type="body" sz="quarter" idx="15"/>
          </p:nvPr>
        </p:nvSpPr>
        <p:spPr/>
        <p:txBody>
          <a:bodyPr/>
          <a:lstStyle/>
          <a:p>
            <a:r>
              <a:rPr lang="sv-SE"/>
              <a:t>Små detaljer kan sända </a:t>
            </a:r>
            <a:br>
              <a:rPr lang="sv-SE"/>
            </a:br>
            <a:r>
              <a:rPr lang="sv-SE"/>
              <a:t>starka signaler</a:t>
            </a:r>
          </a:p>
        </p:txBody>
      </p:sp>
      <p:pic>
        <p:nvPicPr>
          <p:cNvPr id="21" name="Platshållare för bild 20" descr="Jämställdhets tecken ritas i en tavla med färgade krita">
            <a:extLst>
              <a:ext uri="{FF2B5EF4-FFF2-40B4-BE49-F238E27FC236}">
                <a16:creationId xmlns:a16="http://schemas.microsoft.com/office/drawing/2014/main" id="{30945D21-B9DB-EA2B-DBEB-0CBC18099638}"/>
              </a:ext>
            </a:extLst>
          </p:cNvPr>
          <p:cNvPicPr>
            <a:picLocks noGrp="1" noChangeAspect="1"/>
          </p:cNvPicPr>
          <p:nvPr>
            <p:ph type="pic" sz="quarter" idx="17"/>
          </p:nvPr>
        </p:nvPicPr>
        <p:blipFill rotWithShape="1">
          <a:blip r:embed="rId3"/>
          <a:srcRect l="41252" r="10592"/>
          <a:stretch/>
        </p:blipFill>
        <p:spPr>
          <a:xfrm>
            <a:off x="0" y="0"/>
            <a:ext cx="4953794" cy="6858000"/>
          </a:xfrm>
        </p:spPr>
      </p:pic>
    </p:spTree>
    <p:extLst>
      <p:ext uri="{BB962C8B-B14F-4D97-AF65-F5344CB8AC3E}">
        <p14:creationId xmlns:p14="http://schemas.microsoft.com/office/powerpoint/2010/main" val="251845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D4602EB-3EA3-C2E5-5AF9-412765435F49}"/>
              </a:ext>
            </a:extLst>
          </p:cNvPr>
          <p:cNvSpPr>
            <a:spLocks noGrp="1"/>
          </p:cNvSpPr>
          <p:nvPr>
            <p:ph type="body" sz="quarter" idx="13"/>
          </p:nvPr>
        </p:nvSpPr>
        <p:spPr/>
        <p:txBody>
          <a:bodyPr>
            <a:noAutofit/>
          </a:bodyPr>
          <a:lstStyle/>
          <a:p>
            <a:r>
              <a:rPr lang="sv-SE" sz="1100" dirty="0"/>
              <a:t>Reflektera över</a:t>
            </a:r>
          </a:p>
          <a:p>
            <a:pPr marL="342900" lvl="0" indent="-342900">
              <a:buSzPts val="1000"/>
              <a:buFont typeface="Symbol" panose="05050102010706020507" pitchFamily="18" charset="2"/>
              <a:buChar char=""/>
              <a:tabLst>
                <a:tab pos="457200" algn="l"/>
              </a:tabLst>
            </a:pPr>
            <a:r>
              <a:rPr lang="sv-SE" sz="1100" b="1" dirty="0">
                <a:effectLst/>
                <a:latin typeface="+mj-lt"/>
                <a:ea typeface="Times New Roman" panose="02020603050405020304" pitchFamily="18" charset="0"/>
              </a:rPr>
              <a:t>Är texten begriplig?</a:t>
            </a:r>
            <a:r>
              <a:rPr lang="sv-SE" sz="1100" dirty="0">
                <a:effectLst/>
                <a:latin typeface="+mj-lt"/>
                <a:ea typeface="Times New Roman" panose="02020603050405020304" pitchFamily="18" charset="0"/>
              </a:rPr>
              <a:t> </a:t>
            </a:r>
            <a:r>
              <a:rPr lang="sv-SE" sz="1100" dirty="0">
                <a:effectLst/>
                <a:ea typeface="Times New Roman" panose="02020603050405020304" pitchFamily="18" charset="0"/>
              </a:rPr>
              <a:t>Är den så enkel som möjligt så att så många som möjligt kan förstå? Använd klarspråk som stöd: </a:t>
            </a:r>
            <a:r>
              <a:rPr lang="sv-SE" sz="1100" dirty="0">
                <a:hlinkClick r:id="rId2"/>
              </a:rPr>
              <a:t>Klarspråk och skrivande | (helsingborg.se)</a:t>
            </a:r>
            <a:endParaRPr lang="sv-SE" sz="1100" dirty="0">
              <a:effectLs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sv-SE" sz="1100" b="1" dirty="0">
                <a:effectLst/>
                <a:latin typeface="+mj-lt"/>
                <a:ea typeface="Times New Roman" panose="02020603050405020304" pitchFamily="18" charset="0"/>
              </a:rPr>
              <a:t>Inkluderande termer: </a:t>
            </a:r>
            <a:r>
              <a:rPr lang="sv-SE" sz="1100" dirty="0">
                <a:effectLst/>
              </a:rPr>
              <a:t>Använd "förälder” eller ”vårdnadshavare” istället för specifika termer som "mamma och pappa" för att inkludera alla familjekonstellationer.”</a:t>
            </a:r>
            <a:endParaRPr lang="sv-SE" sz="1100" dirty="0">
              <a:effectLs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sv-SE" sz="1100" b="1" dirty="0">
                <a:effectLst/>
                <a:latin typeface="+mj-lt"/>
                <a:ea typeface="Times New Roman" panose="02020603050405020304" pitchFamily="18" charset="0"/>
              </a:rPr>
              <a:t>Könsneutrala uttryck:</a:t>
            </a:r>
            <a:r>
              <a:rPr lang="sv-SE" sz="1100" dirty="0">
                <a:effectLst/>
                <a:latin typeface="+mj-lt"/>
                <a:ea typeface="Times New Roman" panose="02020603050405020304" pitchFamily="18" charset="0"/>
              </a:rPr>
              <a:t> </a:t>
            </a:r>
            <a:r>
              <a:rPr lang="sv-SE" sz="1100" dirty="0">
                <a:effectLst/>
                <a:ea typeface="Times New Roman" panose="02020603050405020304" pitchFamily="18" charset="0"/>
              </a:rPr>
              <a:t>Undvik uttryck som "tjejkväll", "kvinnligt företagande" eller "manlig sjuksköterska". Dessa skapar intrycket att de är avvikande eller undantag.</a:t>
            </a:r>
          </a:p>
          <a:p>
            <a:pPr marL="342900" lvl="0" indent="-342900">
              <a:buSzPts val="1000"/>
              <a:buFont typeface="Symbol" panose="05050102010706020507" pitchFamily="18" charset="2"/>
              <a:buChar char=""/>
              <a:tabLst>
                <a:tab pos="457200" algn="l"/>
              </a:tabLst>
            </a:pPr>
            <a:r>
              <a:rPr lang="sv-SE" sz="1100" b="1" dirty="0">
                <a:effectLst/>
                <a:latin typeface="+mj-lt"/>
                <a:ea typeface="Times New Roman" panose="02020603050405020304" pitchFamily="18" charset="0"/>
              </a:rPr>
              <a:t>Stereotyper i texten:</a:t>
            </a:r>
            <a:r>
              <a:rPr lang="sv-SE" sz="1100" dirty="0">
                <a:effectLst/>
                <a:latin typeface="+mj-lt"/>
                <a:ea typeface="Times New Roman" panose="02020603050405020304" pitchFamily="18" charset="0"/>
              </a:rPr>
              <a:t> </a:t>
            </a:r>
            <a:r>
              <a:rPr lang="sv-SE" sz="1100" dirty="0">
                <a:effectLst/>
                <a:ea typeface="Times New Roman" panose="02020603050405020304" pitchFamily="18" charset="0"/>
              </a:rPr>
              <a:t>Är texten omedvetet stereotyp? Till exempel, när grupper som vanligtvis är osynliga framställs som extraordinära. Om en kvinna med protes vinner en dressyrtävling, fokusera på hennes prestation som ryttare, inte att hon vann trots protesen.</a:t>
            </a:r>
          </a:p>
          <a:p>
            <a:pPr marL="342900" lvl="0" indent="-342900">
              <a:buSzPts val="1000"/>
              <a:buFont typeface="Symbol" panose="05050102010706020507" pitchFamily="18" charset="2"/>
              <a:buChar char=""/>
              <a:tabLst>
                <a:tab pos="457200" algn="l"/>
              </a:tabLst>
            </a:pPr>
            <a:r>
              <a:rPr lang="sv-SE" sz="1100" b="1" dirty="0">
                <a:effectLst/>
                <a:latin typeface="+mj-lt"/>
                <a:ea typeface="Times New Roman" panose="02020603050405020304" pitchFamily="18" charset="0"/>
              </a:rPr>
              <a:t>Alternativ för kön:</a:t>
            </a:r>
            <a:r>
              <a:rPr lang="sv-SE" sz="1100" dirty="0">
                <a:effectLst/>
                <a:latin typeface="+mj-lt"/>
                <a:ea typeface="Times New Roman" panose="02020603050405020304" pitchFamily="18" charset="0"/>
              </a:rPr>
              <a:t> </a:t>
            </a:r>
            <a:r>
              <a:rPr lang="sv-SE" sz="1100" dirty="0">
                <a:effectLst/>
                <a:ea typeface="Times New Roman" panose="02020603050405020304" pitchFamily="18" charset="0"/>
              </a:rPr>
              <a:t>Erbjud alternativ utöver bara kvinna och man i exempelvis intervjuer och enkäter.</a:t>
            </a:r>
          </a:p>
          <a:p>
            <a:pPr marL="285750" indent="-285750">
              <a:buFont typeface="Arial" panose="020B0604020202020204" pitchFamily="34" charset="0"/>
              <a:buChar char="•"/>
            </a:pPr>
            <a:endParaRPr lang="sv-SE" sz="1100" dirty="0"/>
          </a:p>
        </p:txBody>
      </p:sp>
      <p:sp>
        <p:nvSpPr>
          <p:cNvPr id="3" name="Platshållare för text 2">
            <a:extLst>
              <a:ext uri="{FF2B5EF4-FFF2-40B4-BE49-F238E27FC236}">
                <a16:creationId xmlns:a16="http://schemas.microsoft.com/office/drawing/2014/main" id="{52B6935F-36CF-9D4D-EB9F-6AA694601511}"/>
              </a:ext>
            </a:extLst>
          </p:cNvPr>
          <p:cNvSpPr>
            <a:spLocks noGrp="1"/>
          </p:cNvSpPr>
          <p:nvPr>
            <p:ph type="body" sz="quarter" idx="15"/>
          </p:nvPr>
        </p:nvSpPr>
        <p:spPr/>
        <p:txBody>
          <a:bodyPr/>
          <a:lstStyle/>
          <a:p>
            <a:r>
              <a:rPr lang="sv-SE" b="0"/>
              <a:t>Checklista</a:t>
            </a:r>
            <a:r>
              <a:rPr lang="sv-SE"/>
              <a:t> </a:t>
            </a:r>
            <a:br>
              <a:rPr lang="sv-SE"/>
            </a:br>
            <a:r>
              <a:rPr lang="sv-SE"/>
              <a:t>text, ord och uttryck</a:t>
            </a:r>
          </a:p>
        </p:txBody>
      </p:sp>
      <p:pic>
        <p:nvPicPr>
          <p:cNvPr id="13" name="Platshållare för bild 12" descr="Morfar som kopplar ihop sig med en morfar">
            <a:extLst>
              <a:ext uri="{FF2B5EF4-FFF2-40B4-BE49-F238E27FC236}">
                <a16:creationId xmlns:a16="http://schemas.microsoft.com/office/drawing/2014/main" id="{A68F1C6F-8536-94BC-B214-0E9C65C6E76A}"/>
              </a:ext>
            </a:extLst>
          </p:cNvPr>
          <p:cNvPicPr>
            <a:picLocks noGrp="1" noChangeAspect="1"/>
          </p:cNvPicPr>
          <p:nvPr>
            <p:ph type="pic" sz="quarter" idx="17"/>
          </p:nvPr>
        </p:nvPicPr>
        <p:blipFill rotWithShape="1">
          <a:blip r:embed="rId3"/>
          <a:srcRect l="35582" r="17476"/>
          <a:stretch/>
        </p:blipFill>
        <p:spPr>
          <a:xfrm>
            <a:off x="0" y="0"/>
            <a:ext cx="4953794" cy="6858000"/>
          </a:xfrm>
        </p:spPr>
      </p:pic>
    </p:spTree>
    <p:extLst>
      <p:ext uri="{BB962C8B-B14F-4D97-AF65-F5344CB8AC3E}">
        <p14:creationId xmlns:p14="http://schemas.microsoft.com/office/powerpoint/2010/main" val="1269180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koppling 8">
            <a:extLst>
              <a:ext uri="{FF2B5EF4-FFF2-40B4-BE49-F238E27FC236}">
                <a16:creationId xmlns:a16="http://schemas.microsoft.com/office/drawing/2014/main" id="{05246438-4436-73B4-7C83-6E0570B2AB4E}"/>
              </a:ext>
            </a:extLst>
          </p:cNvPr>
          <p:cNvCxnSpPr>
            <a:cxnSpLocks/>
          </p:cNvCxnSpPr>
          <p:nvPr/>
        </p:nvCxnSpPr>
        <p:spPr>
          <a:xfrm>
            <a:off x="4953794" y="543340"/>
            <a:ext cx="0" cy="5042452"/>
          </a:xfrm>
          <a:prstGeom prst="line">
            <a:avLst/>
          </a:prstGeom>
          <a:ln w="19050">
            <a:solidFill>
              <a:srgbClr val="1A355C"/>
            </a:solidFill>
          </a:ln>
        </p:spPr>
        <p:style>
          <a:lnRef idx="1">
            <a:schemeClr val="accent1"/>
          </a:lnRef>
          <a:fillRef idx="0">
            <a:schemeClr val="accent1"/>
          </a:fillRef>
          <a:effectRef idx="0">
            <a:schemeClr val="accent1"/>
          </a:effectRef>
          <a:fontRef idx="minor">
            <a:schemeClr val="tx1"/>
          </a:fontRef>
        </p:style>
      </p:cxnSp>
      <p:sp>
        <p:nvSpPr>
          <p:cNvPr id="2" name="Platshållare för text 1">
            <a:extLst>
              <a:ext uri="{FF2B5EF4-FFF2-40B4-BE49-F238E27FC236}">
                <a16:creationId xmlns:a16="http://schemas.microsoft.com/office/drawing/2014/main" id="{CD32B884-F9E4-F541-255B-E08AC2530A07}"/>
              </a:ext>
            </a:extLst>
          </p:cNvPr>
          <p:cNvSpPr>
            <a:spLocks noGrp="1"/>
          </p:cNvSpPr>
          <p:nvPr>
            <p:ph type="body" sz="quarter" idx="13"/>
          </p:nvPr>
        </p:nvSpPr>
        <p:spPr>
          <a:xfrm>
            <a:off x="5464448" y="1373090"/>
            <a:ext cx="3516048" cy="3916306"/>
          </a:xfrm>
        </p:spPr>
        <p:txBody>
          <a:bodyPr>
            <a:noAutofit/>
          </a:bodyPr>
          <a:lstStyle/>
          <a:p>
            <a:pPr marL="342900" lvl="0" indent="-342900">
              <a:buSzPts val="1000"/>
              <a:buFont typeface="Symbol" panose="05050102010706020507" pitchFamily="18" charset="2"/>
              <a:buChar char=""/>
              <a:tabLst>
                <a:tab pos="457200" algn="l"/>
              </a:tabLst>
            </a:pPr>
            <a:r>
              <a:rPr lang="sv-SE" sz="1100" b="1">
                <a:effectLst/>
                <a:latin typeface="+mj-lt"/>
                <a:ea typeface="Times New Roman" panose="02020603050405020304" pitchFamily="18" charset="0"/>
              </a:rPr>
              <a:t>Leende kvinnor, allvarliga män:</a:t>
            </a:r>
            <a:r>
              <a:rPr lang="sv-SE" sz="1100">
                <a:effectLst/>
                <a:latin typeface="+mj-lt"/>
                <a:ea typeface="Times New Roman" panose="02020603050405020304" pitchFamily="18" charset="0"/>
              </a:rPr>
              <a:t> </a:t>
            </a:r>
            <a:r>
              <a:rPr lang="sv-SE" sz="1100">
                <a:effectLst/>
                <a:ea typeface="Times New Roman" panose="02020603050405020304" pitchFamily="18" charset="0"/>
              </a:rPr>
              <a:t>Undvik att framställa kvinnor som leende och män som allvarliga.</a:t>
            </a:r>
          </a:p>
          <a:p>
            <a:pPr marL="342900" lvl="0" indent="-342900">
              <a:buSzPts val="1000"/>
              <a:buFont typeface="Symbol" panose="05050102010706020507" pitchFamily="18" charset="2"/>
              <a:buChar char=""/>
              <a:tabLst>
                <a:tab pos="457200" algn="l"/>
              </a:tabLst>
            </a:pPr>
            <a:r>
              <a:rPr lang="sv-SE" sz="1100" b="1">
                <a:effectLst/>
                <a:latin typeface="+mj-lt"/>
                <a:ea typeface="Times New Roman" panose="02020603050405020304" pitchFamily="18" charset="0"/>
              </a:rPr>
              <a:t>Passiva kvinnor, aktiva män:</a:t>
            </a:r>
            <a:r>
              <a:rPr lang="sv-SE" sz="1100">
                <a:effectLst/>
                <a:latin typeface="+mj-lt"/>
                <a:ea typeface="Times New Roman" panose="02020603050405020304" pitchFamily="18" charset="0"/>
              </a:rPr>
              <a:t> </a:t>
            </a:r>
            <a:r>
              <a:rPr lang="sv-SE" sz="1100">
                <a:effectLst/>
                <a:ea typeface="Times New Roman" panose="02020603050405020304" pitchFamily="18" charset="0"/>
              </a:rPr>
              <a:t>Se till att både kvinnor och män visas i aktiva roller.</a:t>
            </a:r>
          </a:p>
          <a:p>
            <a:pPr marL="342900" lvl="0" indent="-342900">
              <a:buSzPts val="1000"/>
              <a:buFont typeface="Symbol" panose="05050102010706020507" pitchFamily="18" charset="2"/>
              <a:buChar char=""/>
              <a:tabLst>
                <a:tab pos="457200" algn="l"/>
              </a:tabLst>
            </a:pPr>
            <a:r>
              <a:rPr lang="sv-SE" sz="1100" b="1">
                <a:effectLst/>
                <a:latin typeface="+mj-lt"/>
                <a:ea typeface="Times New Roman" panose="02020603050405020304" pitchFamily="18" charset="0"/>
              </a:rPr>
              <a:t>Sittande kvinnor, stående män:</a:t>
            </a:r>
            <a:r>
              <a:rPr lang="sv-SE" sz="1100">
                <a:effectLst/>
                <a:latin typeface="+mj-lt"/>
                <a:ea typeface="Times New Roman" panose="02020603050405020304" pitchFamily="18" charset="0"/>
              </a:rPr>
              <a:t> </a:t>
            </a:r>
            <a:r>
              <a:rPr lang="sv-SE" sz="1100">
                <a:latin typeface="Roboto Light (Brödtext)"/>
              </a:rPr>
              <a:t>Vem står och vem sitter? Män fotas ofta stående och kvinnor sittande, vilket kan förstärka ojämlikhet eftersom att stå signalerar mer aktivitet och dominans. Var medveten om personernas positioner i bilder – undvik att kvinnor framstår som passiva prydnader. Bäst är om båda står eller båda sitter.</a:t>
            </a:r>
          </a:p>
          <a:p>
            <a:pPr marL="342900" lvl="0" indent="-342900">
              <a:buSzPts val="1000"/>
              <a:buFont typeface="Symbol" panose="05050102010706020507" pitchFamily="18" charset="2"/>
              <a:buChar char=""/>
              <a:tabLst>
                <a:tab pos="457200" algn="l"/>
              </a:tabLst>
            </a:pPr>
            <a:r>
              <a:rPr lang="sv-SE" sz="1100" b="1">
                <a:effectLst/>
                <a:latin typeface="+mj-lt"/>
                <a:ea typeface="Times New Roman" panose="02020603050405020304" pitchFamily="18" charset="0"/>
              </a:rPr>
              <a:t>Relationsinriktade kvinnor, målinriktade män:</a:t>
            </a:r>
            <a:r>
              <a:rPr lang="sv-SE" sz="1100">
                <a:effectLst/>
                <a:latin typeface="+mj-lt"/>
                <a:ea typeface="Times New Roman" panose="02020603050405020304" pitchFamily="18" charset="0"/>
              </a:rPr>
              <a:t> </a:t>
            </a:r>
            <a:r>
              <a:rPr lang="sv-SE" sz="1100"/>
              <a:t>Visa både kvinnor och män i varierande roller, inte bara kvinnor som vårdare och män som chefer eller idrottare. Detta bryter ner stereotypa uppfattningar om vad de "bör" göra eller vara.</a:t>
            </a:r>
            <a:endParaRPr lang="sv-SE" sz="1100">
              <a:effectLs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sv-SE" sz="1100" b="1">
                <a:effectLst/>
                <a:latin typeface="+mj-lt"/>
                <a:ea typeface="Times New Roman" panose="02020603050405020304" pitchFamily="18" charset="0"/>
              </a:rPr>
              <a:t>Homogena bildval:</a:t>
            </a:r>
            <a:r>
              <a:rPr lang="sv-SE" sz="1100">
                <a:effectLst/>
                <a:latin typeface="+mj-lt"/>
                <a:ea typeface="Times New Roman" panose="02020603050405020304" pitchFamily="18" charset="0"/>
              </a:rPr>
              <a:t> </a:t>
            </a:r>
            <a:r>
              <a:rPr lang="sv-SE" sz="1100">
                <a:effectLst/>
                <a:ea typeface="Times New Roman" panose="02020603050405020304" pitchFamily="18" charset="0"/>
              </a:rPr>
              <a:t>Använd bilder som visar människor från olika kulturella och socioekonomiska grupper.</a:t>
            </a:r>
          </a:p>
          <a:p>
            <a:pPr marL="342900" lvl="0" indent="-342900">
              <a:buSzPts val="1000"/>
              <a:buFont typeface="Symbol" panose="05050102010706020507" pitchFamily="18" charset="2"/>
              <a:buChar char=""/>
              <a:tabLst>
                <a:tab pos="457200" algn="l"/>
              </a:tabLst>
            </a:pPr>
            <a:r>
              <a:rPr lang="sv-SE" sz="1100" b="1">
                <a:effectLst/>
                <a:latin typeface="+mj-lt"/>
                <a:ea typeface="Times New Roman" panose="02020603050405020304" pitchFamily="18" charset="0"/>
              </a:rPr>
              <a:t>Förstärka stereotyper</a:t>
            </a:r>
            <a:r>
              <a:rPr lang="sv-SE" sz="1100">
                <a:effectLst/>
                <a:latin typeface="+mj-lt"/>
                <a:ea typeface="Times New Roman" panose="02020603050405020304" pitchFamily="18" charset="0"/>
              </a:rPr>
              <a:t>:</a:t>
            </a:r>
            <a:r>
              <a:rPr lang="sv-SE" sz="1100">
                <a:effectLst/>
                <a:ea typeface="Times New Roman" panose="02020603050405020304" pitchFamily="18" charset="0"/>
              </a:rPr>
              <a:t> Var medveten om och undvik att förstärka stereotyper i dina bild- och </a:t>
            </a:r>
            <a:r>
              <a:rPr lang="sv-SE" sz="1100" err="1">
                <a:effectLst/>
                <a:ea typeface="Times New Roman" panose="02020603050405020304" pitchFamily="18" charset="0"/>
              </a:rPr>
              <a:t>textval</a:t>
            </a:r>
            <a:r>
              <a:rPr lang="sv-SE" sz="1100">
                <a:effectLst/>
                <a:ea typeface="Times New Roman" panose="02020603050405020304" pitchFamily="18" charset="0"/>
              </a:rPr>
              <a:t>.</a:t>
            </a:r>
          </a:p>
        </p:txBody>
      </p:sp>
      <p:sp>
        <p:nvSpPr>
          <p:cNvPr id="3" name="Platshållare för text 2">
            <a:extLst>
              <a:ext uri="{FF2B5EF4-FFF2-40B4-BE49-F238E27FC236}">
                <a16:creationId xmlns:a16="http://schemas.microsoft.com/office/drawing/2014/main" id="{137E11F7-E0FE-FD02-5799-D10E08F54B25}"/>
              </a:ext>
            </a:extLst>
          </p:cNvPr>
          <p:cNvSpPr>
            <a:spLocks noGrp="1"/>
          </p:cNvSpPr>
          <p:nvPr>
            <p:ph type="body" sz="quarter" idx="15"/>
          </p:nvPr>
        </p:nvSpPr>
        <p:spPr/>
        <p:txBody>
          <a:bodyPr/>
          <a:lstStyle/>
          <a:p>
            <a:r>
              <a:rPr lang="sv-SE"/>
              <a:t>Vanliga fallgropar</a:t>
            </a:r>
          </a:p>
        </p:txBody>
      </p:sp>
      <p:sp>
        <p:nvSpPr>
          <p:cNvPr id="6" name="Platshållare för text 1">
            <a:extLst>
              <a:ext uri="{FF2B5EF4-FFF2-40B4-BE49-F238E27FC236}">
                <a16:creationId xmlns:a16="http://schemas.microsoft.com/office/drawing/2014/main" id="{E28D7CAC-168E-13AC-4787-DBC1650CA0CC}"/>
              </a:ext>
            </a:extLst>
          </p:cNvPr>
          <p:cNvSpPr txBox="1">
            <a:spLocks/>
          </p:cNvSpPr>
          <p:nvPr/>
        </p:nvSpPr>
        <p:spPr>
          <a:xfrm>
            <a:off x="591374" y="1373090"/>
            <a:ext cx="3617285" cy="3916306"/>
          </a:xfrm>
          <a:prstGeom prst="rect">
            <a:avLst/>
          </a:prstGeom>
        </p:spPr>
        <p:txBody>
          <a:bodyPr vert="horz" lIns="91440" tIns="45720" rIns="91440" bIns="45720" rtlCol="0">
            <a:normAutofit fontScale="62500" lnSpcReduction="20000"/>
          </a:bodyPr>
          <a:lstStyle>
            <a:lvl1pPr marL="0" indent="0" algn="l" defTabSz="474783" rtl="0" eaLnBrk="1" latinLnBrk="0" hangingPunct="1">
              <a:lnSpc>
                <a:spcPct val="100000"/>
              </a:lnSpc>
              <a:spcBef>
                <a:spcPts val="519"/>
              </a:spcBef>
              <a:spcAft>
                <a:spcPts val="467"/>
              </a:spcAft>
              <a:buFont typeface="Arial" panose="020B0604020202020204" pitchFamily="34" charset="0"/>
              <a:buNone/>
              <a:defRPr sz="1070" kern="1200">
                <a:solidFill>
                  <a:schemeClr val="tx1"/>
                </a:solidFill>
                <a:latin typeface="+mn-lt"/>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2pPr>
            <a:lvl3pPr marL="47474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3pPr>
            <a:lvl4pPr marL="712112"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4pPr>
            <a:lvl5pPr marL="94948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Könsminoriteter i olika sammanhang:</a:t>
            </a:r>
            <a:r>
              <a:rPr lang="sv-SE" sz="1800">
                <a:effectLst/>
                <a:latin typeface="+mj-lt"/>
                <a:ea typeface="Times New Roman" panose="02020603050405020304" pitchFamily="18" charset="0"/>
              </a:rPr>
              <a:t> </a:t>
            </a:r>
            <a:r>
              <a:rPr lang="sv-SE" sz="1800">
                <a:effectLst/>
                <a:ea typeface="Times New Roman" panose="02020603050405020304" pitchFamily="18" charset="0"/>
              </a:rPr>
              <a:t>Visa kvinnor och män som är i minoritet inom sin bransch, sport eller hobby, men håll fokus på ämnet utan att betona deras kön.</a:t>
            </a:r>
          </a:p>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Bred representation av könsroller:</a:t>
            </a:r>
            <a:r>
              <a:rPr lang="sv-SE" sz="1800">
                <a:effectLst/>
                <a:latin typeface="+mj-lt"/>
                <a:ea typeface="Times New Roman" panose="02020603050405020304" pitchFamily="18" charset="0"/>
              </a:rPr>
              <a:t> </a:t>
            </a:r>
            <a:r>
              <a:rPr lang="sv-SE" sz="1800">
                <a:effectLst/>
                <a:ea typeface="Times New Roman" panose="02020603050405020304" pitchFamily="18" charset="0"/>
              </a:rPr>
              <a:t>Inkludera motiv som bryter könsstereotyper, som exempelvis män som tar hand om barn.</a:t>
            </a:r>
          </a:p>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Etnisk mångfald:</a:t>
            </a:r>
            <a:r>
              <a:rPr lang="sv-SE" sz="1800">
                <a:effectLst/>
                <a:latin typeface="+mj-lt"/>
                <a:ea typeface="Times New Roman" panose="02020603050405020304" pitchFamily="18" charset="0"/>
              </a:rPr>
              <a:t> </a:t>
            </a:r>
            <a:r>
              <a:rPr lang="sv-SE" sz="1800">
                <a:effectLst/>
                <a:ea typeface="Times New Roman" panose="02020603050405020304" pitchFamily="18" charset="0"/>
              </a:rPr>
              <a:t>Inkludera personer med olika etnisk bakgrund och hudfärg.</a:t>
            </a:r>
          </a:p>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Familjekonstellationer:</a:t>
            </a:r>
            <a:r>
              <a:rPr lang="sv-SE" sz="1800">
                <a:effectLst/>
                <a:latin typeface="+mj-lt"/>
                <a:ea typeface="Times New Roman" panose="02020603050405020304" pitchFamily="18" charset="0"/>
              </a:rPr>
              <a:t> </a:t>
            </a:r>
            <a:r>
              <a:rPr lang="sv-SE" sz="1800">
                <a:effectLst/>
                <a:ea typeface="Times New Roman" panose="02020603050405020304" pitchFamily="18" charset="0"/>
              </a:rPr>
              <a:t>Visa olika typer av familjekonstellationer.</a:t>
            </a:r>
          </a:p>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Variation i utseende:</a:t>
            </a:r>
            <a:r>
              <a:rPr lang="sv-SE" sz="1800">
                <a:effectLst/>
                <a:latin typeface="+mj-lt"/>
                <a:ea typeface="Times New Roman" panose="02020603050405020304" pitchFamily="18" charset="0"/>
              </a:rPr>
              <a:t> </a:t>
            </a:r>
            <a:r>
              <a:rPr lang="sv-SE" sz="1800">
                <a:effectLst/>
                <a:ea typeface="Times New Roman" panose="02020603050405020304" pitchFamily="18" charset="0"/>
              </a:rPr>
              <a:t>Representera varierande kroppstyper, uttryck och funktion.</a:t>
            </a:r>
          </a:p>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Olika åldersgrupper:</a:t>
            </a:r>
            <a:r>
              <a:rPr lang="sv-SE" sz="1800">
                <a:effectLst/>
                <a:latin typeface="+mj-lt"/>
                <a:ea typeface="Times New Roman" panose="02020603050405020304" pitchFamily="18" charset="0"/>
              </a:rPr>
              <a:t> </a:t>
            </a:r>
            <a:r>
              <a:rPr lang="sv-SE" sz="1800">
                <a:effectLst/>
                <a:ea typeface="Times New Roman" panose="02020603050405020304" pitchFamily="18" charset="0"/>
              </a:rPr>
              <a:t>Inkludera människor i olika åldrar.</a:t>
            </a:r>
          </a:p>
          <a:p>
            <a:pPr marL="342900" lvl="0" indent="-342900">
              <a:lnSpc>
                <a:spcPct val="120000"/>
              </a:lnSpc>
              <a:buSzPts val="1000"/>
              <a:buFont typeface="Symbol" panose="05050102010706020507" pitchFamily="18" charset="2"/>
              <a:buChar char=""/>
              <a:tabLst>
                <a:tab pos="457200" algn="l"/>
              </a:tabLst>
            </a:pPr>
            <a:r>
              <a:rPr lang="sv-SE" sz="1800" b="1">
                <a:effectLst/>
                <a:latin typeface="+mj-lt"/>
                <a:ea typeface="Times New Roman" panose="02020603050405020304" pitchFamily="18" charset="0"/>
              </a:rPr>
              <a:t>Socioekonomisk mångfald:</a:t>
            </a:r>
            <a:r>
              <a:rPr lang="sv-SE" sz="1800">
                <a:effectLst/>
                <a:latin typeface="+mj-lt"/>
                <a:ea typeface="Times New Roman" panose="02020603050405020304" pitchFamily="18" charset="0"/>
              </a:rPr>
              <a:t> </a:t>
            </a:r>
            <a:r>
              <a:rPr lang="sv-SE" sz="1800">
                <a:effectLst/>
                <a:ea typeface="Times New Roman" panose="02020603050405020304" pitchFamily="18" charset="0"/>
              </a:rPr>
              <a:t>Använd miljöer och attribut som speglar olika socioekonomiska grupper.</a:t>
            </a:r>
          </a:p>
        </p:txBody>
      </p:sp>
      <p:sp>
        <p:nvSpPr>
          <p:cNvPr id="7" name="Platshållare för text 2">
            <a:extLst>
              <a:ext uri="{FF2B5EF4-FFF2-40B4-BE49-F238E27FC236}">
                <a16:creationId xmlns:a16="http://schemas.microsoft.com/office/drawing/2014/main" id="{7974D827-5A7B-2DDD-9B4D-2BE20C0BBA09}"/>
              </a:ext>
            </a:extLst>
          </p:cNvPr>
          <p:cNvSpPr txBox="1">
            <a:spLocks/>
          </p:cNvSpPr>
          <p:nvPr/>
        </p:nvSpPr>
        <p:spPr>
          <a:xfrm>
            <a:off x="591374" y="223336"/>
            <a:ext cx="3961090" cy="1037559"/>
          </a:xfrm>
          <a:prstGeom prst="rect">
            <a:avLst/>
          </a:prstGeom>
        </p:spPr>
        <p:txBody>
          <a:bodyPr vert="horz" lIns="90000" tIns="45720" rIns="91440" bIns="45720" rtlCol="0" anchor="b" anchorCtr="0">
            <a:noAutofit/>
          </a:bodyPr>
          <a:lstStyle>
            <a:lvl1pPr marL="0" indent="0" algn="l" defTabSz="474783" rtl="0" eaLnBrk="1" latinLnBrk="0" hangingPunct="1">
              <a:lnSpc>
                <a:spcPct val="100000"/>
              </a:lnSpc>
              <a:spcBef>
                <a:spcPts val="0"/>
              </a:spcBef>
              <a:spcAft>
                <a:spcPts val="1070"/>
              </a:spcAft>
              <a:buFont typeface="Arial" panose="020B0604020202020204" pitchFamily="34" charset="0"/>
              <a:buNone/>
              <a:defRPr sz="2000" b="1" kern="1200">
                <a:solidFill>
                  <a:schemeClr val="tx1"/>
                </a:solidFill>
                <a:latin typeface="Helsingborg Sans" pitchFamily="2" charset="77"/>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246" kern="1200">
                <a:solidFill>
                  <a:schemeClr val="tx1"/>
                </a:solidFill>
                <a:latin typeface="+mn-lt"/>
                <a:ea typeface="+mn-ea"/>
                <a:cs typeface="+mn-cs"/>
              </a:defRPr>
            </a:lvl2pPr>
            <a:lvl3pPr marL="593478" indent="-118695" algn="l" defTabSz="474783" rtl="0" eaLnBrk="1" latinLnBrk="0" hangingPunct="1">
              <a:lnSpc>
                <a:spcPct val="100000"/>
              </a:lnSpc>
              <a:spcBef>
                <a:spcPts val="260"/>
              </a:spcBef>
              <a:spcAft>
                <a:spcPts val="467"/>
              </a:spcAft>
              <a:buFont typeface="Arial" panose="020B0604020202020204" pitchFamily="34" charset="0"/>
              <a:buChar char="•"/>
              <a:defRPr sz="1038" kern="1200">
                <a:solidFill>
                  <a:schemeClr val="tx1"/>
                </a:solidFill>
                <a:latin typeface="+mn-lt"/>
                <a:ea typeface="+mn-ea"/>
                <a:cs typeface="+mn-cs"/>
              </a:defRPr>
            </a:lvl3pPr>
            <a:lvl4pPr marL="83087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4pPr>
            <a:lvl5pPr marL="1068261" indent="-118695" algn="l" defTabSz="474783" rtl="0" eaLnBrk="1" latinLnBrk="0" hangingPunct="1">
              <a:lnSpc>
                <a:spcPct val="100000"/>
              </a:lnSpc>
              <a:spcBef>
                <a:spcPts val="260"/>
              </a:spcBef>
              <a:spcAft>
                <a:spcPts val="467"/>
              </a:spcAft>
              <a:buFont typeface="Arial" panose="020B0604020202020204" pitchFamily="34" charset="0"/>
              <a:buChar char="•"/>
              <a:defRPr sz="935" kern="1200">
                <a:solidFill>
                  <a:schemeClr val="tx1"/>
                </a:solidFill>
                <a:latin typeface="+mn-lt"/>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r>
              <a:rPr lang="sv-SE"/>
              <a:t>Inkludera gärna</a:t>
            </a:r>
          </a:p>
        </p:txBody>
      </p:sp>
      <p:cxnSp>
        <p:nvCxnSpPr>
          <p:cNvPr id="11" name="Rak koppling 10">
            <a:extLst>
              <a:ext uri="{FF2B5EF4-FFF2-40B4-BE49-F238E27FC236}">
                <a16:creationId xmlns:a16="http://schemas.microsoft.com/office/drawing/2014/main" id="{2F5FFBEB-3C4B-58AB-7606-9197AAAB2E6B}"/>
              </a:ext>
            </a:extLst>
          </p:cNvPr>
          <p:cNvCxnSpPr>
            <a:cxnSpLocks/>
          </p:cNvCxnSpPr>
          <p:nvPr/>
        </p:nvCxnSpPr>
        <p:spPr>
          <a:xfrm>
            <a:off x="4953794" y="6546576"/>
            <a:ext cx="0" cy="231913"/>
          </a:xfrm>
          <a:prstGeom prst="line">
            <a:avLst/>
          </a:prstGeom>
          <a:ln w="19050">
            <a:solidFill>
              <a:srgbClr val="1A35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027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lysande glödlampa bland rader av mörka lampor">
            <a:extLst>
              <a:ext uri="{FF2B5EF4-FFF2-40B4-BE49-F238E27FC236}">
                <a16:creationId xmlns:a16="http://schemas.microsoft.com/office/drawing/2014/main" id="{F6C1834D-4888-B791-B0E2-5E55657E9890}"/>
              </a:ext>
            </a:extLst>
          </p:cNvPr>
          <p:cNvPicPr>
            <a:picLocks noChangeAspect="1"/>
          </p:cNvPicPr>
          <p:nvPr/>
        </p:nvPicPr>
        <p:blipFill rotWithShape="1">
          <a:blip r:embed="rId2"/>
          <a:srcRect l="41497" r="4328"/>
          <a:stretch/>
        </p:blipFill>
        <p:spPr>
          <a:xfrm>
            <a:off x="4953794" y="0"/>
            <a:ext cx="4953794" cy="6858000"/>
          </a:xfrm>
          <a:prstGeom prst="rect">
            <a:avLst/>
          </a:prstGeom>
        </p:spPr>
      </p:pic>
      <p:sp>
        <p:nvSpPr>
          <p:cNvPr id="2" name="Platshållare för text 1">
            <a:extLst>
              <a:ext uri="{FF2B5EF4-FFF2-40B4-BE49-F238E27FC236}">
                <a16:creationId xmlns:a16="http://schemas.microsoft.com/office/drawing/2014/main" id="{58B44A1C-B7A6-8178-2ADB-CD21007EB352}"/>
              </a:ext>
            </a:extLst>
          </p:cNvPr>
          <p:cNvSpPr>
            <a:spLocks noGrp="1"/>
          </p:cNvSpPr>
          <p:nvPr>
            <p:ph type="body" sz="quarter" idx="13"/>
          </p:nvPr>
        </p:nvSpPr>
        <p:spPr>
          <a:xfrm>
            <a:off x="612656" y="1646049"/>
            <a:ext cx="3961090" cy="3916306"/>
          </a:xfrm>
        </p:spPr>
        <p:txBody>
          <a:bodyPr>
            <a:noAutofit/>
          </a:bodyPr>
          <a:lstStyle/>
          <a:p>
            <a:r>
              <a:rPr lang="sv-SE" sz="1100" b="1">
                <a:latin typeface="+mj-lt"/>
              </a:rPr>
              <a:t>Använd:</a:t>
            </a:r>
          </a:p>
          <a:p>
            <a:pPr marL="171450" indent="-171450">
              <a:buFont typeface="Arial" panose="020B0604020202020204" pitchFamily="34" charset="0"/>
              <a:buChar char="•"/>
            </a:pPr>
            <a:r>
              <a:rPr lang="sv-SE" sz="1100"/>
              <a:t>Kvinnor </a:t>
            </a:r>
            <a:r>
              <a:rPr lang="sv-SE" sz="1100" i="1"/>
              <a:t>och</a:t>
            </a:r>
            <a:r>
              <a:rPr lang="sv-SE" sz="1100"/>
              <a:t> män, alternativt personer </a:t>
            </a:r>
          </a:p>
          <a:p>
            <a:pPr marL="171450" indent="-171450">
              <a:buFont typeface="Arial" panose="020B0604020202020204" pitchFamily="34" charset="0"/>
              <a:buChar char="•"/>
            </a:pPr>
            <a:r>
              <a:rPr lang="sv-SE" sz="1100"/>
              <a:t>Han </a:t>
            </a:r>
            <a:r>
              <a:rPr lang="sv-SE" sz="1100" i="1"/>
              <a:t>eller</a:t>
            </a:r>
            <a:r>
              <a:rPr lang="sv-SE" sz="1100"/>
              <a:t> hon, alternativt hen</a:t>
            </a:r>
          </a:p>
          <a:p>
            <a:pPr marL="171450" indent="-171450">
              <a:buFont typeface="Arial" panose="020B0604020202020204" pitchFamily="34" charset="0"/>
              <a:buChar char="•"/>
            </a:pPr>
            <a:r>
              <a:rPr lang="sv-SE" sz="1100"/>
              <a:t>Rast alternativt paus (inte bensträckare)</a:t>
            </a:r>
          </a:p>
          <a:p>
            <a:pPr marL="171450" indent="-171450">
              <a:buFont typeface="Arial" panose="020B0604020202020204" pitchFamily="34" charset="0"/>
              <a:buChar char="•"/>
            </a:pPr>
            <a:r>
              <a:rPr lang="sv-SE" sz="1100"/>
              <a:t>Partner (inte flickvän eller pojkvän)</a:t>
            </a:r>
          </a:p>
          <a:p>
            <a:pPr marL="171450" indent="-171450">
              <a:buFont typeface="Arial" panose="020B0604020202020204" pitchFamily="34" charset="0"/>
              <a:buChar char="•"/>
            </a:pPr>
            <a:r>
              <a:rPr lang="sv-SE" sz="1100"/>
              <a:t>Förälder (inte mamma eller pappa)</a:t>
            </a:r>
          </a:p>
          <a:p>
            <a:pPr marL="171450" indent="-171450">
              <a:buFont typeface="Arial" panose="020B0604020202020204" pitchFamily="34" charset="0"/>
              <a:buChar char="•"/>
            </a:pPr>
            <a:r>
              <a:rPr lang="sv-SE" sz="1100"/>
              <a:t>Etnicitet / etnisk bakgrund</a:t>
            </a:r>
          </a:p>
          <a:p>
            <a:pPr marL="171450" indent="-171450">
              <a:buFont typeface="Arial" panose="020B0604020202020204" pitchFamily="34" charset="0"/>
              <a:buChar char="•"/>
            </a:pPr>
            <a:r>
              <a:rPr lang="sv-SE" sz="1100"/>
              <a:t>Person med funktionsnedsättning, alternativt funktionsvariation</a:t>
            </a:r>
          </a:p>
          <a:p>
            <a:pPr marL="171450" indent="-171450">
              <a:buFont typeface="Arial" panose="020B0604020202020204" pitchFamily="34" charset="0"/>
              <a:buChar char="•"/>
            </a:pPr>
            <a:r>
              <a:rPr lang="sv-SE" sz="1100"/>
              <a:t>Rullstolsburen</a:t>
            </a:r>
          </a:p>
          <a:p>
            <a:endParaRPr lang="sv-SE" sz="1100"/>
          </a:p>
          <a:p>
            <a:r>
              <a:rPr lang="sv-SE" sz="1100" b="1">
                <a:latin typeface="+mj-lt"/>
              </a:rPr>
              <a:t>Undvik att skriva:</a:t>
            </a:r>
          </a:p>
          <a:p>
            <a:pPr marL="171450" indent="-171450">
              <a:buFont typeface="Arial" panose="020B0604020202020204" pitchFamily="34" charset="0"/>
              <a:buChar char="•"/>
            </a:pPr>
            <a:r>
              <a:rPr lang="sv-SE" sz="1100"/>
              <a:t>Normal</a:t>
            </a:r>
          </a:p>
          <a:p>
            <a:pPr marL="171450" indent="-171450">
              <a:buFont typeface="Arial" panose="020B0604020202020204" pitchFamily="34" charset="0"/>
              <a:buChar char="•"/>
            </a:pPr>
            <a:r>
              <a:rPr lang="sv-SE" sz="1100"/>
              <a:t>Annorlunda</a:t>
            </a:r>
          </a:p>
          <a:p>
            <a:pPr marL="171450" indent="-171450">
              <a:buFont typeface="Arial" panose="020B0604020202020204" pitchFamily="34" charset="0"/>
              <a:buChar char="•"/>
            </a:pPr>
            <a:r>
              <a:rPr lang="sv-SE" sz="1100"/>
              <a:t>Vanlig</a:t>
            </a:r>
          </a:p>
          <a:p>
            <a:pPr marL="171450" indent="-171450">
              <a:buFont typeface="Arial" panose="020B0604020202020204" pitchFamily="34" charset="0"/>
              <a:buChar char="•"/>
            </a:pPr>
            <a:r>
              <a:rPr lang="sv-SE" sz="1100"/>
              <a:t>”Så har det alltid varit”</a:t>
            </a:r>
          </a:p>
        </p:txBody>
      </p:sp>
      <p:sp>
        <p:nvSpPr>
          <p:cNvPr id="3" name="Platshållare för text 2">
            <a:extLst>
              <a:ext uri="{FF2B5EF4-FFF2-40B4-BE49-F238E27FC236}">
                <a16:creationId xmlns:a16="http://schemas.microsoft.com/office/drawing/2014/main" id="{27CE07B4-C25F-2516-50CF-132B75C09BAA}"/>
              </a:ext>
            </a:extLst>
          </p:cNvPr>
          <p:cNvSpPr>
            <a:spLocks noGrp="1"/>
          </p:cNvSpPr>
          <p:nvPr>
            <p:ph type="body" sz="quarter" idx="15"/>
          </p:nvPr>
        </p:nvSpPr>
        <p:spPr>
          <a:xfrm>
            <a:off x="467284" y="395607"/>
            <a:ext cx="4263014" cy="1037559"/>
          </a:xfrm>
        </p:spPr>
        <p:txBody>
          <a:bodyPr/>
          <a:lstStyle/>
          <a:p>
            <a:r>
              <a:rPr lang="sv-SE">
                <a:latin typeface="Helsingborg Sans"/>
              </a:rPr>
              <a:t>Ord och begrepp vi </a:t>
            </a:r>
            <a:br>
              <a:rPr lang="sv-SE">
                <a:latin typeface="Helsingborg Sans"/>
              </a:rPr>
            </a:br>
            <a:r>
              <a:rPr lang="sv-SE">
                <a:latin typeface="Helsingborg Sans"/>
              </a:rPr>
              <a:t>använder oss av</a:t>
            </a:r>
          </a:p>
        </p:txBody>
      </p:sp>
      <p:pic>
        <p:nvPicPr>
          <p:cNvPr id="6" name="Bildobjekt 5">
            <a:extLst>
              <a:ext uri="{FF2B5EF4-FFF2-40B4-BE49-F238E27FC236}">
                <a16:creationId xmlns:a16="http://schemas.microsoft.com/office/drawing/2014/main" id="{86FB8044-5195-3056-C598-6076E29DC546}"/>
              </a:ext>
            </a:extLst>
          </p:cNvPr>
          <p:cNvPicPr>
            <a:picLocks noChangeAspect="1"/>
          </p:cNvPicPr>
          <p:nvPr/>
        </p:nvPicPr>
        <p:blipFill>
          <a:blip r:embed="rId3"/>
          <a:stretch>
            <a:fillRect/>
          </a:stretch>
        </p:blipFill>
        <p:spPr>
          <a:xfrm>
            <a:off x="4535484" y="5661767"/>
            <a:ext cx="838274" cy="810332"/>
          </a:xfrm>
          <a:prstGeom prst="rect">
            <a:avLst/>
          </a:prstGeom>
        </p:spPr>
      </p:pic>
    </p:spTree>
    <p:extLst>
      <p:ext uri="{BB962C8B-B14F-4D97-AF65-F5344CB8AC3E}">
        <p14:creationId xmlns:p14="http://schemas.microsoft.com/office/powerpoint/2010/main" val="2505488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8B44A1C-B7A6-8178-2ADB-CD21007EB352}"/>
              </a:ext>
            </a:extLst>
          </p:cNvPr>
          <p:cNvSpPr>
            <a:spLocks noGrp="1"/>
          </p:cNvSpPr>
          <p:nvPr>
            <p:ph type="body" sz="quarter" idx="13"/>
          </p:nvPr>
        </p:nvSpPr>
        <p:spPr>
          <a:xfrm>
            <a:off x="291933" y="1139789"/>
            <a:ext cx="3961090" cy="4563686"/>
          </a:xfrm>
        </p:spPr>
        <p:txBody>
          <a:bodyPr>
            <a:noAutofit/>
          </a:bodyPr>
          <a:lstStyle/>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Avvikande </a:t>
            </a:r>
            <a:endParaRPr lang="sv-SE" sz="800" b="1"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Något som bryter mot normen eller skiljer sig från det förväntade.</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Diskriminering</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a:effectLst/>
              </a:rPr>
              <a:t>En person som, baserat på etnicitet, funktionsvariation, ålder, kön, könsidentitet, religion eller sexuell läggning, missgynnas genom att behandlas sämre än någon annan i en jämförbar situation</a:t>
            </a:r>
            <a:r>
              <a:rPr lang="sv-SE" sz="800" kern="0">
                <a:effectLst/>
                <a:ea typeface="Times New Roman" panose="02020603050405020304" pitchFamily="18" charset="0"/>
                <a:cs typeface="Times New Roman" panose="02020603050405020304" pitchFamily="18" charset="0"/>
              </a:rPr>
              <a:t> missgynnas genom att behandlas sämre än någon annan i en jämförbar situation</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Etnicitet / etnisk tillhörighet</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Tillhörighet till en viss etnisk grupp, ofta baserad på gemensam kultur, språk eller ursprung.</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Fördom</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En förutfattad mening eller negativ attityd mot en viss grupp eller individ utan tillräcklig kunskap.</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Funktionshinder</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Ett hinder i omgivningen och miljön, till exempel bristande tillgänglighet.</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Funktionsvariation</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Skillnader i människors fysiska eller psykiska förmågor, utan att värdera dem som bättre eller sämre.</a:t>
            </a:r>
            <a:endParaRPr lang="sv-SE" sz="800" b="1" kern="0">
              <a:effectLst/>
              <a:ea typeface="Times New Roman" panose="02020603050405020304" pitchFamily="18" charset="0"/>
              <a:cs typeface="Times New Roman" panose="02020603050405020304" pitchFamily="18" charset="0"/>
            </a:endParaRPr>
          </a:p>
          <a:p>
            <a:pPr marL="228600">
              <a:lnSpc>
                <a:spcPct val="107000"/>
              </a:lnSpc>
              <a:spcBef>
                <a:spcPts val="0"/>
              </a:spcBef>
              <a:spcAft>
                <a:spcPts val="0"/>
              </a:spcAft>
            </a:pPr>
            <a:endParaRPr lang="sv-SE" sz="800" b="1" kern="0">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Hbtqi</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Samlingsbegrepp för homosexuella, bisexuella, transpersoner, queera och intersexpersoner.</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Identitet</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Hur en person uppfattar och definierar sig själv, ofta i relation till andra.</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Inkludera</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Att aktivt låta alla personer vara delaktiga, oavsett bakgrund eller egenskaper.</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Jämlikhet</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Principen att alla människor ska ha samma rättigheter och möjligheter.</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Jämställdhet</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Lika rättigheter och möjligheter mellan könen.</a:t>
            </a:r>
          </a:p>
          <a:p>
            <a:pPr marL="228600">
              <a:lnSpc>
                <a:spcPct val="107000"/>
              </a:lnSpc>
              <a:spcBef>
                <a:spcPts val="0"/>
              </a:spcBef>
              <a:spcAft>
                <a:spcPts val="0"/>
              </a:spcAft>
            </a:pPr>
            <a:endParaRPr lang="sv-SE" sz="800" kern="0">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Kön</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100">
                <a:effectLst/>
                <a:ea typeface="Calibri" panose="020F0502020204030204" pitchFamily="34" charset="0"/>
                <a:cs typeface="Times New Roman" panose="02020603050405020304" pitchFamily="18" charset="0"/>
              </a:rPr>
              <a:t>Kan avse biologiskt kön men också socialt skapat kön (genus).</a:t>
            </a:r>
          </a:p>
        </p:txBody>
      </p:sp>
      <p:sp>
        <p:nvSpPr>
          <p:cNvPr id="3" name="Platshållare för text 2">
            <a:extLst>
              <a:ext uri="{FF2B5EF4-FFF2-40B4-BE49-F238E27FC236}">
                <a16:creationId xmlns:a16="http://schemas.microsoft.com/office/drawing/2014/main" id="{27CE07B4-C25F-2516-50CF-132B75C09BAA}"/>
              </a:ext>
            </a:extLst>
          </p:cNvPr>
          <p:cNvSpPr>
            <a:spLocks noGrp="1"/>
          </p:cNvSpPr>
          <p:nvPr>
            <p:ph type="body" sz="quarter" idx="15"/>
          </p:nvPr>
        </p:nvSpPr>
        <p:spPr>
          <a:xfrm>
            <a:off x="519019" y="-17816"/>
            <a:ext cx="4066221" cy="1037559"/>
          </a:xfrm>
        </p:spPr>
        <p:txBody>
          <a:bodyPr/>
          <a:lstStyle/>
          <a:p>
            <a:r>
              <a:rPr lang="sv-SE"/>
              <a:t>Begrepp och termer att ha koll på</a:t>
            </a:r>
          </a:p>
        </p:txBody>
      </p:sp>
      <p:pic>
        <p:nvPicPr>
          <p:cNvPr id="6" name="Bildobjekt 5">
            <a:extLst>
              <a:ext uri="{FF2B5EF4-FFF2-40B4-BE49-F238E27FC236}">
                <a16:creationId xmlns:a16="http://schemas.microsoft.com/office/drawing/2014/main" id="{86FB8044-5195-3056-C598-6076E29DC546}"/>
              </a:ext>
            </a:extLst>
          </p:cNvPr>
          <p:cNvPicPr>
            <a:picLocks noChangeAspect="1"/>
          </p:cNvPicPr>
          <p:nvPr/>
        </p:nvPicPr>
        <p:blipFill>
          <a:blip r:embed="rId2"/>
          <a:stretch>
            <a:fillRect/>
          </a:stretch>
        </p:blipFill>
        <p:spPr>
          <a:xfrm>
            <a:off x="4535484" y="5661767"/>
            <a:ext cx="838274" cy="810332"/>
          </a:xfrm>
          <a:prstGeom prst="rect">
            <a:avLst/>
          </a:prstGeom>
        </p:spPr>
      </p:pic>
      <p:sp>
        <p:nvSpPr>
          <p:cNvPr id="8" name="Platshållare för text 1">
            <a:extLst>
              <a:ext uri="{FF2B5EF4-FFF2-40B4-BE49-F238E27FC236}">
                <a16:creationId xmlns:a16="http://schemas.microsoft.com/office/drawing/2014/main" id="{C8BCFBF7-EF34-FD24-3D38-7B9763305C5C}"/>
              </a:ext>
            </a:extLst>
          </p:cNvPr>
          <p:cNvSpPr txBox="1">
            <a:spLocks/>
          </p:cNvSpPr>
          <p:nvPr/>
        </p:nvSpPr>
        <p:spPr>
          <a:xfrm>
            <a:off x="5422553" y="1139789"/>
            <a:ext cx="3961090" cy="4563686"/>
          </a:xfrm>
          <a:prstGeom prst="rect">
            <a:avLst/>
          </a:prstGeom>
        </p:spPr>
        <p:txBody>
          <a:bodyPr vert="horz" lIns="91440" tIns="45720" rIns="91440" bIns="45720" rtlCol="0">
            <a:noAutofit/>
          </a:bodyPr>
          <a:lstStyle>
            <a:lvl1pPr marL="0" indent="0" algn="l" defTabSz="474783" rtl="0" eaLnBrk="1" latinLnBrk="0" hangingPunct="1">
              <a:lnSpc>
                <a:spcPct val="100000"/>
              </a:lnSpc>
              <a:spcBef>
                <a:spcPts val="519"/>
              </a:spcBef>
              <a:spcAft>
                <a:spcPts val="467"/>
              </a:spcAft>
              <a:buFont typeface="Arial" panose="020B0604020202020204" pitchFamily="34" charset="0"/>
              <a:buNone/>
              <a:defRPr sz="1070" kern="1200">
                <a:solidFill>
                  <a:schemeClr val="tx1"/>
                </a:solidFill>
                <a:latin typeface="+mn-lt"/>
                <a:ea typeface="+mn-ea"/>
                <a:cs typeface="+mn-cs"/>
              </a:defRPr>
            </a:lvl1pPr>
            <a:lvl2pPr marL="237370"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2pPr>
            <a:lvl3pPr marL="47474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3pPr>
            <a:lvl4pPr marL="712112"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4pPr>
            <a:lvl5pPr marL="949481" indent="0" algn="l" defTabSz="474783" rtl="0" eaLnBrk="1" latinLnBrk="0" hangingPunct="1">
              <a:lnSpc>
                <a:spcPct val="100000"/>
              </a:lnSpc>
              <a:spcBef>
                <a:spcPts val="260"/>
              </a:spcBef>
              <a:spcAft>
                <a:spcPts val="467"/>
              </a:spcAft>
              <a:buFont typeface="Arial" panose="020B0604020202020204" pitchFamily="34" charset="0"/>
              <a:buNone/>
              <a:defRPr sz="1070" kern="1200">
                <a:solidFill>
                  <a:schemeClr val="tx1"/>
                </a:solidFill>
                <a:latin typeface="Helsingborg Sans" pitchFamily="2" charset="77"/>
                <a:ea typeface="+mn-ea"/>
                <a:cs typeface="+mn-cs"/>
              </a:defRPr>
            </a:lvl5pPr>
            <a:lvl6pPr marL="1305653"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45"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36"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27" indent="-118695" algn="l" defTabSz="474783"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a:lstStyle>
          <a:p>
            <a:pPr marL="228600">
              <a:lnSpc>
                <a:spcPct val="107000"/>
              </a:lnSpc>
              <a:spcBef>
                <a:spcPts val="0"/>
              </a:spcBef>
              <a:spcAft>
                <a:spcPts val="0"/>
              </a:spcAft>
            </a:pPr>
            <a:r>
              <a:rPr lang="sv-SE" sz="800" b="1" kern="0">
                <a:latin typeface="+mj-lt"/>
                <a:ea typeface="Calibri" panose="020F0502020204030204" pitchFamily="34" charset="0"/>
                <a:cs typeface="Times New Roman" panose="02020603050405020304" pitchFamily="18" charset="0"/>
              </a:rPr>
              <a:t>Mångfald</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100">
                <a:effectLst/>
                <a:ea typeface="Calibri" panose="020F0502020204030204" pitchFamily="34" charset="0"/>
                <a:cs typeface="Times New Roman" panose="02020603050405020304" pitchFamily="18" charset="0"/>
              </a:rPr>
              <a:t>En variation av egenskaper, individer och grupper</a:t>
            </a:r>
          </a:p>
          <a:p>
            <a:pPr marL="228600">
              <a:lnSpc>
                <a:spcPct val="107000"/>
              </a:lnSpc>
              <a:spcBef>
                <a:spcPts val="0"/>
              </a:spcBef>
              <a:spcAft>
                <a:spcPts val="0"/>
              </a:spcAft>
            </a:pPr>
            <a:endParaRPr lang="sv-SE" sz="800" kern="100">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Norm</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Oskrivna regler och förväntningar som styr beteenden i en viss grupp eller samhälle.</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Normbrytande</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Handlingar eller beteenden som går emot etablerade normer.</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Normkritik</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Att ifrågasätta och analysera rådande normer och maktstrukturer.</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Normtypisk</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Någon eller något som följer etablerade normer, det förväntade.</a:t>
            </a:r>
          </a:p>
          <a:p>
            <a:pPr marL="228600">
              <a:lnSpc>
                <a:spcPct val="107000"/>
              </a:lnSpc>
              <a:spcBef>
                <a:spcPts val="0"/>
              </a:spcBef>
              <a:spcAft>
                <a:spcPts val="0"/>
              </a:spcAft>
            </a:pP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Normal</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Det som anses vanligt eller typiskt inom en viss kontext.</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Queer</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Ett paraplybegrepp för identiteter och uttryck som utmanar normer kring kön och sexualitet.</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Socioekonomisk bakgrund</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En persons ekonomiska och sociala position i samhället, ofta relaterat till utbildning och inkomst.</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Stereotyper</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Förenklade och generaliserade uppfattningar om en viss grupp människor.</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Stigmatiserande</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Något som leder till att en person eller grupp får en negativ social stämpel.</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Tillgänglig</a:t>
            </a:r>
            <a:r>
              <a:rPr lang="sv-SE" sz="800" kern="0">
                <a:effectLst/>
                <a:latin typeface="+mj-lt"/>
                <a:ea typeface="Times New Roman" panose="02020603050405020304" pitchFamily="18" charset="0"/>
                <a:cs typeface="Times New Roman" panose="02020603050405020304" pitchFamily="18" charset="0"/>
              </a:rPr>
              <a:t> </a:t>
            </a:r>
            <a:endParaRPr lang="sv-SE" sz="800" kern="100">
              <a:effectLst/>
              <a:latin typeface="+mj-l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kern="0">
                <a:effectLst/>
                <a:ea typeface="Times New Roman" panose="02020603050405020304" pitchFamily="18" charset="0"/>
                <a:cs typeface="Times New Roman" panose="02020603050405020304" pitchFamily="18" charset="0"/>
              </a:rPr>
              <a:t>Något som är lätt att nå eller använda för alla, oavsett funktionsförmåga.</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latin typeface="+mj-lt"/>
                <a:ea typeface="Times New Roman" panose="02020603050405020304" pitchFamily="18" charset="0"/>
                <a:cs typeface="Times New Roman" panose="02020603050405020304" pitchFamily="18" charset="0"/>
              </a:rPr>
              <a:t>Transperson</a:t>
            </a:r>
            <a:r>
              <a:rPr lang="sv-SE" sz="800" kern="0">
                <a:effectLst/>
                <a:latin typeface="+mj-lt"/>
                <a:ea typeface="Times New Roman" panose="02020603050405020304" pitchFamily="18" charset="0"/>
                <a:cs typeface="Times New Roman" panose="02020603050405020304" pitchFamily="18" charset="0"/>
              </a:rPr>
              <a:t> </a:t>
            </a:r>
            <a:br>
              <a:rPr lang="sv-SE" sz="800" kern="0">
                <a:effectLst/>
                <a:ea typeface="Times New Roman" panose="02020603050405020304" pitchFamily="18" charset="0"/>
                <a:cs typeface="Times New Roman" panose="02020603050405020304" pitchFamily="18" charset="0"/>
              </a:rPr>
            </a:br>
            <a:r>
              <a:rPr lang="sv-SE" sz="800" kern="0">
                <a:effectLst/>
                <a:ea typeface="Times New Roman" panose="02020603050405020304" pitchFamily="18" charset="0"/>
                <a:cs typeface="Times New Roman" panose="02020603050405020304" pitchFamily="18" charset="0"/>
              </a:rPr>
              <a:t>En person vars könsidentitet inte stämmer överens med det kön som registrerades vid födseln.</a:t>
            </a: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endParaRPr lang="sv-SE" sz="800" kern="100">
              <a:ea typeface="Calibri" panose="020F0502020204030204" pitchFamily="34" charset="0"/>
              <a:cs typeface="Times New Roman" panose="02020603050405020304" pitchFamily="18" charset="0"/>
            </a:endParaRPr>
          </a:p>
          <a:p>
            <a:pPr marL="228600">
              <a:lnSpc>
                <a:spcPct val="107000"/>
              </a:lnSpc>
              <a:spcBef>
                <a:spcPts val="0"/>
              </a:spcBef>
              <a:spcAft>
                <a:spcPts val="0"/>
              </a:spcAft>
            </a:pPr>
            <a:endParaRPr lang="sv-SE" sz="800" kern="100">
              <a:effectLst/>
              <a:ea typeface="Calibri" panose="020F0502020204030204" pitchFamily="34" charset="0"/>
              <a:cs typeface="Times New Roman" panose="02020603050405020304" pitchFamily="18" charset="0"/>
            </a:endParaRPr>
          </a:p>
          <a:p>
            <a:pPr marL="228600">
              <a:lnSpc>
                <a:spcPct val="107000"/>
              </a:lnSpc>
              <a:spcBef>
                <a:spcPts val="0"/>
              </a:spcBef>
              <a:spcAft>
                <a:spcPts val="0"/>
              </a:spcAft>
            </a:pPr>
            <a:r>
              <a:rPr lang="sv-SE" sz="800" b="1" kern="0">
                <a:effectLst/>
                <a:ea typeface="Times New Roman" panose="02020603050405020304" pitchFamily="18" charset="0"/>
                <a:cs typeface="Times New Roman" panose="02020603050405020304" pitchFamily="18" charset="0"/>
              </a:rPr>
              <a:t> </a:t>
            </a:r>
            <a:endParaRPr lang="sv-SE" sz="800" kern="100">
              <a:effectLst/>
              <a:ea typeface="Calibri" panose="020F0502020204030204" pitchFamily="34" charset="0"/>
              <a:cs typeface="Times New Roman" panose="02020603050405020304" pitchFamily="18" charset="0"/>
            </a:endParaRPr>
          </a:p>
        </p:txBody>
      </p:sp>
      <p:cxnSp>
        <p:nvCxnSpPr>
          <p:cNvPr id="9" name="Rak koppling 8">
            <a:extLst>
              <a:ext uri="{FF2B5EF4-FFF2-40B4-BE49-F238E27FC236}">
                <a16:creationId xmlns:a16="http://schemas.microsoft.com/office/drawing/2014/main" id="{8DEA4443-79B1-E490-0C46-EDA04880582A}"/>
              </a:ext>
            </a:extLst>
          </p:cNvPr>
          <p:cNvCxnSpPr>
            <a:cxnSpLocks/>
          </p:cNvCxnSpPr>
          <p:nvPr/>
        </p:nvCxnSpPr>
        <p:spPr>
          <a:xfrm>
            <a:off x="4953794" y="543340"/>
            <a:ext cx="0" cy="5042452"/>
          </a:xfrm>
          <a:prstGeom prst="line">
            <a:avLst/>
          </a:prstGeom>
          <a:ln w="19050">
            <a:solidFill>
              <a:srgbClr val="1A355C"/>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065741C7-EDFE-6ED8-7B94-FECA9CB0527C}"/>
              </a:ext>
            </a:extLst>
          </p:cNvPr>
          <p:cNvCxnSpPr>
            <a:cxnSpLocks/>
          </p:cNvCxnSpPr>
          <p:nvPr/>
        </p:nvCxnSpPr>
        <p:spPr>
          <a:xfrm>
            <a:off x="4953794" y="6546576"/>
            <a:ext cx="0" cy="231913"/>
          </a:xfrm>
          <a:prstGeom prst="line">
            <a:avLst/>
          </a:prstGeom>
          <a:ln w="19050">
            <a:solidFill>
              <a:srgbClr val="1A35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094411"/>
      </p:ext>
    </p:extLst>
  </p:cSld>
  <p:clrMapOvr>
    <a:masterClrMapping/>
  </p:clrMapOvr>
</p:sld>
</file>

<file path=ppt/theme/theme1.xml><?xml version="1.0" encoding="utf-8"?>
<a:theme xmlns:a="http://schemas.openxmlformats.org/drawingml/2006/main" name="Kuling 50">
  <a:themeElements>
    <a:clrScheme name="HBG-Rosa">
      <a:dk1>
        <a:srgbClr val="1A355C"/>
      </a:dk1>
      <a:lt1>
        <a:srgbClr val="FEFFFF"/>
      </a:lt1>
      <a:dk2>
        <a:srgbClr val="75222E"/>
      </a:dk2>
      <a:lt2>
        <a:srgbClr val="FFDBE5"/>
      </a:lt2>
      <a:accent1>
        <a:srgbClr val="00C2B3"/>
      </a:accent1>
      <a:accent2>
        <a:srgbClr val="0F3660"/>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Inbjudan_A4-liggande" id="{EB67EC3E-E5A0-8D48-8D88-00074CCDAA79}" vid="{1632FBF5-081A-3742-A8F5-597EE72C9D88}"/>
    </a:ext>
  </a:extLst>
</a:theme>
</file>

<file path=ppt/theme/theme2.xml><?xml version="1.0" encoding="utf-8"?>
<a:theme xmlns:a="http://schemas.openxmlformats.org/drawingml/2006/main" name="Rhododendron 25">
  <a:themeElements>
    <a:clrScheme name="HBG-Rosa">
      <a:dk1>
        <a:srgbClr val="1A355C"/>
      </a:dk1>
      <a:lt1>
        <a:srgbClr val="FEFFFF"/>
      </a:lt1>
      <a:dk2>
        <a:srgbClr val="75222E"/>
      </a:dk2>
      <a:lt2>
        <a:srgbClr val="FFDBE5"/>
      </a:lt2>
      <a:accent1>
        <a:srgbClr val="00C2B3"/>
      </a:accent1>
      <a:accent2>
        <a:srgbClr val="0F3660"/>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Inbjudan_A4-liggande" id="{EB67EC3E-E5A0-8D48-8D88-00074CCDAA79}" vid="{07C920EE-236F-7246-8922-2AF1C4871C2E}"/>
    </a:ext>
  </a:extLst>
</a:theme>
</file>

<file path=ppt/theme/theme3.xml><?xml version="1.0" encoding="utf-8"?>
<a:theme xmlns:a="http://schemas.openxmlformats.org/drawingml/2006/main" name="Bris 50">
  <a:themeElements>
    <a:clrScheme name="HBG-Rosa">
      <a:dk1>
        <a:srgbClr val="1A355C"/>
      </a:dk1>
      <a:lt1>
        <a:srgbClr val="FEFFFF"/>
      </a:lt1>
      <a:dk2>
        <a:srgbClr val="75222E"/>
      </a:dk2>
      <a:lt2>
        <a:srgbClr val="FFDBE5"/>
      </a:lt2>
      <a:accent1>
        <a:srgbClr val="00C2B3"/>
      </a:accent1>
      <a:accent2>
        <a:srgbClr val="0F3660"/>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Inbjudan_A4-liggande" id="{EB67EC3E-E5A0-8D48-8D88-00074CCDAA79}" vid="{84E8BC37-97F3-8646-91A5-25676E99440E}"/>
    </a:ext>
  </a:extLst>
</a:theme>
</file>

<file path=ppt/theme/theme4.xml><?xml version="1.0" encoding="utf-8"?>
<a:theme xmlns:a="http://schemas.openxmlformats.org/drawingml/2006/main" name="Vitsippa 25">
  <a:themeElements>
    <a:clrScheme name="HBG_Palsjo">
      <a:dk1>
        <a:srgbClr val="008633"/>
      </a:dk1>
      <a:lt1>
        <a:srgbClr val="FEFFFF"/>
      </a:lt1>
      <a:dk2>
        <a:srgbClr val="EFB323"/>
      </a:dk2>
      <a:lt2>
        <a:srgbClr val="F2FAE0"/>
      </a:lt2>
      <a:accent1>
        <a:srgbClr val="008633"/>
      </a:accent1>
      <a:accent2>
        <a:srgbClr val="1A355C"/>
      </a:accent2>
      <a:accent3>
        <a:srgbClr val="D9281C"/>
      </a:accent3>
      <a:accent4>
        <a:srgbClr val="75222E"/>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Inbjudan_A4-liggande" id="{EB67EC3E-E5A0-8D48-8D88-00074CCDAA79}" vid="{800645FD-81D5-5D4E-989F-6137CED66D31}"/>
    </a:ext>
  </a:extLst>
</a:theme>
</file>

<file path=ppt/theme/theme5.xml><?xml version="1.0" encoding="utf-8"?>
<a:theme xmlns:a="http://schemas.openxmlformats.org/drawingml/2006/main" name="1_Vitsippa 25">
  <a:themeElements>
    <a:clrScheme name="HBG_Palsjo">
      <a:dk1>
        <a:srgbClr val="008633"/>
      </a:dk1>
      <a:lt1>
        <a:srgbClr val="FEFFFF"/>
      </a:lt1>
      <a:dk2>
        <a:srgbClr val="EFB323"/>
      </a:dk2>
      <a:lt2>
        <a:srgbClr val="F2FAE0"/>
      </a:lt2>
      <a:accent1>
        <a:srgbClr val="008633"/>
      </a:accent1>
      <a:accent2>
        <a:srgbClr val="1A355C"/>
      </a:accent2>
      <a:accent3>
        <a:srgbClr val="D9281C"/>
      </a:accent3>
      <a:accent4>
        <a:srgbClr val="75222E"/>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Inbjudan_A4-liggande" id="{EB67EC3E-E5A0-8D48-8D88-00074CCDAA79}" vid="{26C893E0-2428-B14D-915C-74964E806E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89223313b284f2a879bf9c1e2dff829 xmlns="173115e0-2fcc-426a-8b1c-b398bf67becb">
      <Terms xmlns="http://schemas.microsoft.com/office/infopath/2007/PartnerControls"/>
    </b89223313b284f2a879bf9c1e2dff829>
    <lcf76f155ced4ddcb4097134ff3c332f xmlns="b7e748ca-34a9-4f2e-85c0-32f2a300ebc5">
      <Terms xmlns="http://schemas.microsoft.com/office/infopath/2007/PartnerControls"/>
    </lcf76f155ced4ddcb4097134ff3c332f>
    <TaxCatchAll xmlns="173115e0-2fcc-426a-8b1c-b398bf67becb">
      <Value>1</Value>
    </TaxCatchAll>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documentManagement>
</p:properties>
</file>

<file path=customXml/itemProps1.xml><?xml version="1.0" encoding="utf-8"?>
<ds:datastoreItem xmlns:ds="http://schemas.openxmlformats.org/officeDocument/2006/customXml" ds:itemID="{8ED8E57B-4F90-4E40-8DCE-64C4A0BDD51A}">
  <ds:schemaRefs>
    <ds:schemaRef ds:uri="http://schemas.microsoft.com/sharepoint/v3/contenttype/forms"/>
  </ds:schemaRefs>
</ds:datastoreItem>
</file>

<file path=customXml/itemProps2.xml><?xml version="1.0" encoding="utf-8"?>
<ds:datastoreItem xmlns:ds="http://schemas.openxmlformats.org/officeDocument/2006/customXml" ds:itemID="{FD635969-F33D-4DBE-A486-622F85E874E5}">
  <ds:schemaRefs>
    <ds:schemaRef ds:uri="173115e0-2fcc-426a-8b1c-b398bf67becb"/>
    <ds:schemaRef ds:uri="b7e748ca-34a9-4f2e-85c0-32f2a300eb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20B61B-7D42-4928-9023-A3AC492FA9E2}">
  <ds:schemaRefs>
    <ds:schemaRef ds:uri="http://www.w3.org/XML/1998/namespace"/>
    <ds:schemaRef ds:uri="http://purl.org/dc/terms/"/>
    <ds:schemaRef ds:uri="b7e748ca-34a9-4f2e-85c0-32f2a300ebc5"/>
    <ds:schemaRef ds:uri="http://purl.org/dc/elements/1.1/"/>
    <ds:schemaRef ds:uri="http://purl.org/dc/dcmitype/"/>
    <ds:schemaRef ds:uri="http://schemas.microsoft.com/office/2006/documentManagement/types"/>
    <ds:schemaRef ds:uri="173115e0-2fcc-426a-8b1c-b398bf67becb"/>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Digital_Inbjudan_A4-liggande</Template>
  <TotalTime>6</TotalTime>
  <Words>1804</Words>
  <Application>Microsoft Office PowerPoint</Application>
  <PresentationFormat>Anpassad</PresentationFormat>
  <Paragraphs>151</Paragraphs>
  <Slides>9</Slides>
  <Notes>0</Notes>
  <HiddenSlides>0</HiddenSlides>
  <MMClips>0</MMClips>
  <ScaleCrop>false</ScaleCrop>
  <HeadingPairs>
    <vt:vector size="6" baseType="variant">
      <vt:variant>
        <vt:lpstr>Använt teckensnitt</vt:lpstr>
      </vt:variant>
      <vt:variant>
        <vt:i4>8</vt:i4>
      </vt:variant>
      <vt:variant>
        <vt:lpstr>Tema</vt:lpstr>
      </vt:variant>
      <vt:variant>
        <vt:i4>5</vt:i4>
      </vt:variant>
      <vt:variant>
        <vt:lpstr>Bildrubriker</vt:lpstr>
      </vt:variant>
      <vt:variant>
        <vt:i4>9</vt:i4>
      </vt:variant>
    </vt:vector>
  </HeadingPairs>
  <TitlesOfParts>
    <vt:vector size="22" baseType="lpstr">
      <vt:lpstr>Helsingborg Sans</vt:lpstr>
      <vt:lpstr>Arial</vt:lpstr>
      <vt:lpstr>Symbol</vt:lpstr>
      <vt:lpstr>Calibri</vt:lpstr>
      <vt:lpstr>Roboto Light</vt:lpstr>
      <vt:lpstr>Helsingborg Sans Medium</vt:lpstr>
      <vt:lpstr>Roboto Light (Brödtext)</vt:lpstr>
      <vt:lpstr>Times New Roman</vt:lpstr>
      <vt:lpstr>Kuling 50</vt:lpstr>
      <vt:lpstr>Rhododendron 25</vt:lpstr>
      <vt:lpstr>Bris 50</vt:lpstr>
      <vt:lpstr>Vitsippa 25</vt:lpstr>
      <vt:lpstr>1_Vitsippa 25</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Helsingborgs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Jarnhäll Nathalie - SLF</dc:creator>
  <cp:lastModifiedBy>Jarnhäll Nathalie - SLF</cp:lastModifiedBy>
  <cp:revision>1</cp:revision>
  <dcterms:created xsi:type="dcterms:W3CDTF">2024-07-24T11:18:14Z</dcterms:created>
  <dcterms:modified xsi:type="dcterms:W3CDTF">2024-10-09T09:23:09Z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0x010100B16161C1156749828247A73D71908800003688C1375AB3496E9D965A30C48E0691006E2F0C765509A04C896F9F8A1C16FF97</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