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58"/>
  </p:notesMasterIdLst>
  <p:handoutMasterIdLst>
    <p:handoutMasterId r:id="rId59"/>
  </p:handoutMasterIdLst>
  <p:sldIdLst>
    <p:sldId id="988" r:id="rId12"/>
    <p:sldId id="1058" r:id="rId13"/>
    <p:sldId id="1059" r:id="rId14"/>
    <p:sldId id="989" r:id="rId15"/>
    <p:sldId id="1006" r:id="rId16"/>
    <p:sldId id="1007" r:id="rId17"/>
    <p:sldId id="1008" r:id="rId18"/>
    <p:sldId id="1009" r:id="rId19"/>
    <p:sldId id="1041" r:id="rId20"/>
    <p:sldId id="1048" r:id="rId21"/>
    <p:sldId id="1012" r:id="rId22"/>
    <p:sldId id="990" r:id="rId23"/>
    <p:sldId id="1047" r:id="rId24"/>
    <p:sldId id="992" r:id="rId25"/>
    <p:sldId id="1040" r:id="rId26"/>
    <p:sldId id="993" r:id="rId27"/>
    <p:sldId id="994" r:id="rId28"/>
    <p:sldId id="997" r:id="rId29"/>
    <p:sldId id="1003" r:id="rId30"/>
    <p:sldId id="1002" r:id="rId31"/>
    <p:sldId id="1044" r:id="rId32"/>
    <p:sldId id="1046" r:id="rId33"/>
    <p:sldId id="998" r:id="rId34"/>
    <p:sldId id="1000" r:id="rId35"/>
    <p:sldId id="1045" r:id="rId36"/>
    <p:sldId id="1004" r:id="rId37"/>
    <p:sldId id="1013" r:id="rId38"/>
    <p:sldId id="1015" r:id="rId39"/>
    <p:sldId id="1014" r:id="rId40"/>
    <p:sldId id="1016" r:id="rId41"/>
    <p:sldId id="1055" r:id="rId42"/>
    <p:sldId id="1036" r:id="rId43"/>
    <p:sldId id="1037" r:id="rId44"/>
    <p:sldId id="1019" r:id="rId45"/>
    <p:sldId id="2147469654" r:id="rId46"/>
    <p:sldId id="1057" r:id="rId47"/>
    <p:sldId id="2147469624" r:id="rId48"/>
    <p:sldId id="1062" r:id="rId49"/>
    <p:sldId id="2147469625" r:id="rId50"/>
    <p:sldId id="1030" r:id="rId51"/>
    <p:sldId id="2147469620" r:id="rId52"/>
    <p:sldId id="2147469622" r:id="rId53"/>
    <p:sldId id="2147469623" r:id="rId54"/>
    <p:sldId id="1032" r:id="rId55"/>
    <p:sldId id="1038" r:id="rId56"/>
    <p:sldId id="1039" r:id="rId57"/>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Helsingborg Sans" pitchFamily="2" charset="77"/>
      <p:regular r:id="rId64"/>
      <p:bold r:id="rId65"/>
    </p:embeddedFont>
    <p:embeddedFont>
      <p:font typeface="Helsingborg Sans Light" pitchFamily="2" charset="77"/>
      <p:regular r:id="rId66"/>
    </p:embeddedFont>
    <p:embeddedFont>
      <p:font typeface="Helsingborg Sans Medium" pitchFamily="2" charset="77"/>
      <p:regular r:id="rId67"/>
    </p:embeddedFont>
    <p:embeddedFont>
      <p:font typeface="NimbusSanL" pitchFamily="2" charset="0"/>
      <p:regular r:id="rId68"/>
      <p:bold r:id="rId69"/>
      <p:italic r:id="rId70"/>
      <p:boldItalic r:id="rId71"/>
    </p:embeddedFont>
    <p:embeddedFont>
      <p:font typeface="Roboto Light" panose="02000000000000000000" pitchFamily="2" charset="0"/>
      <p:regular r:id="rId72"/>
      <p:italic r:id="rId73"/>
    </p:embeddedFont>
    <p:embeddedFont>
      <p:font typeface="Roboto-Bold" panose="02000000000000000000" pitchFamily="2" charset="0"/>
      <p:bold r:id="rId74"/>
      <p:italic r:id="rId75"/>
      <p:boldItalic r:id="rId76"/>
    </p:embeddedFont>
    <p:embeddedFont>
      <p:font typeface="Roboto-Regular" panose="02000000000000000000" pitchFamily="2" charset="0"/>
      <p:regular r:id="rId77"/>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323"/>
    <a:srgbClr val="E35105"/>
    <a:srgbClr val="1A355C"/>
    <a:srgbClr val="00B8B0"/>
    <a:srgbClr val="C3D7EE"/>
    <a:srgbClr val="E35205"/>
    <a:srgbClr val="F26422"/>
    <a:srgbClr val="F74200"/>
    <a:srgbClr val="00843D"/>
    <a:srgbClr val="ECE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4" dt="2024-10-24T07:59:02.861"/>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fntdata"/><Relationship Id="rId82"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3.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dh Carl - SLF" userId="S::carl.rydh@helsingborg.se::7d1e562b-d749-4a02-83b7-eb723576c3e1" providerId="AD" clId="Web-{E16868EC-79FB-95BD-E3DE-0822647581A2}"/>
    <pc:docChg chg="modSld">
      <pc:chgData name="Rydh Carl - SLF" userId="S::carl.rydh@helsingborg.se::7d1e562b-d749-4a02-83b7-eb723576c3e1" providerId="AD" clId="Web-{E16868EC-79FB-95BD-E3DE-0822647581A2}" dt="2024-10-08T07:03:36.477" v="3" actId="20577"/>
      <pc:docMkLst>
        <pc:docMk/>
      </pc:docMkLst>
      <pc:sldChg chg="modSp">
        <pc:chgData name="Rydh Carl - SLF" userId="S::carl.rydh@helsingborg.se::7d1e562b-d749-4a02-83b7-eb723576c3e1" providerId="AD" clId="Web-{E16868EC-79FB-95BD-E3DE-0822647581A2}" dt="2024-10-08T07:03:10.759" v="1" actId="20577"/>
        <pc:sldMkLst>
          <pc:docMk/>
          <pc:sldMk cId="3748657274" sldId="993"/>
        </pc:sldMkLst>
        <pc:spChg chg="mod">
          <ac:chgData name="Rydh Carl - SLF" userId="S::carl.rydh@helsingborg.se::7d1e562b-d749-4a02-83b7-eb723576c3e1" providerId="AD" clId="Web-{E16868EC-79FB-95BD-E3DE-0822647581A2}" dt="2024-10-08T07:03:10.759" v="1" actId="20577"/>
          <ac:spMkLst>
            <pc:docMk/>
            <pc:sldMk cId="3748657274" sldId="993"/>
            <ac:spMk id="11" creationId="{A440B951-19B4-104A-5823-2F418906A4A0}"/>
          </ac:spMkLst>
        </pc:spChg>
      </pc:sldChg>
      <pc:sldChg chg="modSp">
        <pc:chgData name="Rydh Carl - SLF" userId="S::carl.rydh@helsingborg.se::7d1e562b-d749-4a02-83b7-eb723576c3e1" providerId="AD" clId="Web-{E16868EC-79FB-95BD-E3DE-0822647581A2}" dt="2024-10-08T07:03:36.477" v="3" actId="20577"/>
        <pc:sldMkLst>
          <pc:docMk/>
          <pc:sldMk cId="829312289" sldId="994"/>
        </pc:sldMkLst>
        <pc:spChg chg="mod">
          <ac:chgData name="Rydh Carl - SLF" userId="S::carl.rydh@helsingborg.se::7d1e562b-d749-4a02-83b7-eb723576c3e1" providerId="AD" clId="Web-{E16868EC-79FB-95BD-E3DE-0822647581A2}" dt="2024-10-08T07:03:36.477" v="3" actId="20577"/>
          <ac:spMkLst>
            <pc:docMk/>
            <pc:sldMk cId="829312289" sldId="994"/>
            <ac:spMk id="2" creationId="{0229E9C0-8D1A-2573-3308-8F94A77BDD4B}"/>
          </ac:spMkLst>
        </pc:spChg>
      </pc:sldChg>
    </pc:docChg>
  </pc:docChgLst>
  <pc:docChgLst>
    <pc:chgData name="Rydh Carl - SLF" userId="S::carl.rydh@helsingborg.se::7d1e562b-d749-4a02-83b7-eb723576c3e1" providerId="AD" clId="Web-{13B1BF01-555E-4C49-BB95-EA332DD26D94}"/>
    <pc:docChg chg="modSld">
      <pc:chgData name="Rydh Carl - SLF" userId="S::carl.rydh@helsingborg.se::7d1e562b-d749-4a02-83b7-eb723576c3e1" providerId="AD" clId="Web-{13B1BF01-555E-4C49-BB95-EA332DD26D94}" dt="2024-10-01T12:28:04.104" v="4"/>
      <pc:docMkLst>
        <pc:docMk/>
      </pc:docMkLst>
      <pc:sldChg chg="delSp modSp">
        <pc:chgData name="Rydh Carl - SLF" userId="S::carl.rydh@helsingborg.se::7d1e562b-d749-4a02-83b7-eb723576c3e1" providerId="AD" clId="Web-{13B1BF01-555E-4C49-BB95-EA332DD26D94}" dt="2024-10-01T12:28:04.104" v="4"/>
        <pc:sldMkLst>
          <pc:docMk/>
          <pc:sldMk cId="2227892191" sldId="1009"/>
        </pc:sldMkLst>
        <pc:spChg chg="del">
          <ac:chgData name="Rydh Carl - SLF" userId="S::carl.rydh@helsingborg.se::7d1e562b-d749-4a02-83b7-eb723576c3e1" providerId="AD" clId="Web-{13B1BF01-555E-4C49-BB95-EA332DD26D94}" dt="2024-10-01T12:27:45.619" v="0"/>
          <ac:spMkLst>
            <pc:docMk/>
            <pc:sldMk cId="2227892191" sldId="1009"/>
            <ac:spMk id="14" creationId="{08716BB8-E8CB-F163-A86D-CC739581CC3D}"/>
          </ac:spMkLst>
        </pc:spChg>
        <pc:spChg chg="del">
          <ac:chgData name="Rydh Carl - SLF" userId="S::carl.rydh@helsingborg.se::7d1e562b-d749-4a02-83b7-eb723576c3e1" providerId="AD" clId="Web-{13B1BF01-555E-4C49-BB95-EA332DD26D94}" dt="2024-10-01T12:28:01.760" v="3"/>
          <ac:spMkLst>
            <pc:docMk/>
            <pc:sldMk cId="2227892191" sldId="1009"/>
            <ac:spMk id="15" creationId="{E0782FC7-E342-9637-72EC-78F2D7C71D86}"/>
          </ac:spMkLst>
        </pc:spChg>
        <pc:spChg chg="del">
          <ac:chgData name="Rydh Carl - SLF" userId="S::carl.rydh@helsingborg.se::7d1e562b-d749-4a02-83b7-eb723576c3e1" providerId="AD" clId="Web-{13B1BF01-555E-4C49-BB95-EA332DD26D94}" dt="2024-10-01T12:27:49.338" v="1"/>
          <ac:spMkLst>
            <pc:docMk/>
            <pc:sldMk cId="2227892191" sldId="1009"/>
            <ac:spMk id="16" creationId="{B8A9D889-290D-7737-DA4A-16970A161CA7}"/>
          </ac:spMkLst>
        </pc:spChg>
        <pc:spChg chg="del">
          <ac:chgData name="Rydh Carl - SLF" userId="S::carl.rydh@helsingborg.se::7d1e562b-d749-4a02-83b7-eb723576c3e1" providerId="AD" clId="Web-{13B1BF01-555E-4C49-BB95-EA332DD26D94}" dt="2024-10-01T12:28:04.104" v="4"/>
          <ac:spMkLst>
            <pc:docMk/>
            <pc:sldMk cId="2227892191" sldId="1009"/>
            <ac:spMk id="17" creationId="{AEE3F0EE-9E3F-5EF0-8133-0F418C00E83F}"/>
          </ac:spMkLst>
        </pc:spChg>
        <pc:cxnChg chg="del mod">
          <ac:chgData name="Rydh Carl - SLF" userId="S::carl.rydh@helsingborg.se::7d1e562b-d749-4a02-83b7-eb723576c3e1" providerId="AD" clId="Web-{13B1BF01-555E-4C49-BB95-EA332DD26D94}" dt="2024-10-01T12:27:53.463" v="2"/>
          <ac:cxnSpMkLst>
            <pc:docMk/>
            <pc:sldMk cId="2227892191" sldId="1009"/>
            <ac:cxnSpMk id="25" creationId="{E5559495-A5ED-6283-90E3-A20306E9201E}"/>
          </ac:cxnSpMkLst>
        </pc:cxnChg>
      </pc:sldChg>
    </pc:docChg>
  </pc:docChgLst>
  <pc:docChgLst>
    <pc:chgData name="Malmborg Stefan - SLF" userId="S::stefan.malmborg@helsingborg.se::109663d2-65cd-446e-b51e-cf39b45ea754" providerId="AD" clId="Web-{AEA8D528-C766-8D0D-61BE-BB913462FFD8}"/>
    <pc:docChg chg="delSld">
      <pc:chgData name="Malmborg Stefan - SLF" userId="S::stefan.malmborg@helsingborg.se::109663d2-65cd-446e-b51e-cf39b45ea754" providerId="AD" clId="Web-{AEA8D528-C766-8D0D-61BE-BB913462FFD8}" dt="2024-08-15T13:09:51.859" v="0"/>
      <pc:docMkLst>
        <pc:docMk/>
      </pc:docMkLst>
      <pc:sldChg chg="del">
        <pc:chgData name="Malmborg Stefan - SLF" userId="S::stefan.malmborg@helsingborg.se::109663d2-65cd-446e-b51e-cf39b45ea754" providerId="AD" clId="Web-{AEA8D528-C766-8D0D-61BE-BB913462FFD8}" dt="2024-08-15T13:09:51.859" v="0"/>
        <pc:sldMkLst>
          <pc:docMk/>
          <pc:sldMk cId="3823655604" sldId="995"/>
        </pc:sldMkLst>
      </pc:sldChg>
    </pc:docChg>
  </pc:docChgLst>
  <pc:docChgLst>
    <pc:chgData name="Fredricson Martin - SLF" userId="7083326f-99c4-4925-a777-84b34f26a71a" providerId="ADAL" clId="{3AE537BF-1C01-3442-8096-F39B97933A14}"/>
    <pc:docChg chg="modSld">
      <pc:chgData name="Fredricson Martin - SLF" userId="7083326f-99c4-4925-a777-84b34f26a71a" providerId="ADAL" clId="{3AE537BF-1C01-3442-8096-F39B97933A14}" dt="2024-05-30T09:00:05.472" v="6" actId="14100"/>
      <pc:docMkLst>
        <pc:docMk/>
      </pc:docMkLst>
      <pc:sldChg chg="modSp mod">
        <pc:chgData name="Fredricson Martin - SLF" userId="7083326f-99c4-4925-a777-84b34f26a71a" providerId="ADAL" clId="{3AE537BF-1C01-3442-8096-F39B97933A14}" dt="2024-05-30T08:58:53.495" v="0" actId="20577"/>
        <pc:sldMkLst>
          <pc:docMk/>
          <pc:sldMk cId="2450369560" sldId="1037"/>
        </pc:sldMkLst>
        <pc:spChg chg="mod">
          <ac:chgData name="Fredricson Martin - SLF" userId="7083326f-99c4-4925-a777-84b34f26a71a" providerId="ADAL" clId="{3AE537BF-1C01-3442-8096-F39B97933A14}" dt="2024-05-30T08:58:53.495" v="0" actId="20577"/>
          <ac:spMkLst>
            <pc:docMk/>
            <pc:sldMk cId="2450369560" sldId="1037"/>
            <ac:spMk id="208" creationId="{5DAEE40A-49FD-0B40-A7EB-644972C6651A}"/>
          </ac:spMkLst>
        </pc:spChg>
      </pc:sldChg>
      <pc:sldChg chg="modSp mod">
        <pc:chgData name="Fredricson Martin - SLF" userId="7083326f-99c4-4925-a777-84b34f26a71a" providerId="ADAL" clId="{3AE537BF-1C01-3442-8096-F39B97933A14}" dt="2024-05-30T09:00:05.472" v="6" actId="14100"/>
        <pc:sldMkLst>
          <pc:docMk/>
          <pc:sldMk cId="3684021062" sldId="1055"/>
        </pc:sldMkLst>
        <pc:spChg chg="mod">
          <ac:chgData name="Fredricson Martin - SLF" userId="7083326f-99c4-4925-a777-84b34f26a71a" providerId="ADAL" clId="{3AE537BF-1C01-3442-8096-F39B97933A14}" dt="2024-05-30T08:59:34.118" v="3" actId="1076"/>
          <ac:spMkLst>
            <pc:docMk/>
            <pc:sldMk cId="3684021062" sldId="1055"/>
            <ac:spMk id="11" creationId="{5F42ED4D-7CC2-7D4E-B8EE-DEC2D6483035}"/>
          </ac:spMkLst>
        </pc:spChg>
        <pc:spChg chg="mod">
          <ac:chgData name="Fredricson Martin - SLF" userId="7083326f-99c4-4925-a777-84b34f26a71a" providerId="ADAL" clId="{3AE537BF-1C01-3442-8096-F39B97933A14}" dt="2024-05-30T08:59:56.933" v="5" actId="1076"/>
          <ac:spMkLst>
            <pc:docMk/>
            <pc:sldMk cId="3684021062" sldId="1055"/>
            <ac:spMk id="14" creationId="{299807C7-94F2-DE4B-99EF-22F5D1E97FD9}"/>
          </ac:spMkLst>
        </pc:spChg>
        <pc:spChg chg="mod">
          <ac:chgData name="Fredricson Martin - SLF" userId="7083326f-99c4-4925-a777-84b34f26a71a" providerId="ADAL" clId="{3AE537BF-1C01-3442-8096-F39B97933A14}" dt="2024-05-30T08:59:56.933" v="5" actId="1076"/>
          <ac:spMkLst>
            <pc:docMk/>
            <pc:sldMk cId="3684021062" sldId="1055"/>
            <ac:spMk id="15" creationId="{A0A7348F-B3F8-144E-9F7C-7FAF1C3B7AF8}"/>
          </ac:spMkLst>
        </pc:spChg>
        <pc:spChg chg="mod">
          <ac:chgData name="Fredricson Martin - SLF" userId="7083326f-99c4-4925-a777-84b34f26a71a" providerId="ADAL" clId="{3AE537BF-1C01-3442-8096-F39B97933A14}" dt="2024-05-30T08:59:56.933" v="5" actId="1076"/>
          <ac:spMkLst>
            <pc:docMk/>
            <pc:sldMk cId="3684021062" sldId="1055"/>
            <ac:spMk id="16" creationId="{103DD3B2-594B-0041-A29D-B54898B664C6}"/>
          </ac:spMkLst>
        </pc:spChg>
        <pc:spChg chg="mod">
          <ac:chgData name="Fredricson Martin - SLF" userId="7083326f-99c4-4925-a777-84b34f26a71a" providerId="ADAL" clId="{3AE537BF-1C01-3442-8096-F39B97933A14}" dt="2024-05-30T08:59:56.933" v="5" actId="1076"/>
          <ac:spMkLst>
            <pc:docMk/>
            <pc:sldMk cId="3684021062" sldId="1055"/>
            <ac:spMk id="17" creationId="{D89AA42B-5E11-224A-82B6-A29DA9DAA9B3}"/>
          </ac:spMkLst>
        </pc:spChg>
        <pc:grpChg chg="mod">
          <ac:chgData name="Fredricson Martin - SLF" userId="7083326f-99c4-4925-a777-84b34f26a71a" providerId="ADAL" clId="{3AE537BF-1C01-3442-8096-F39B97933A14}" dt="2024-05-30T09:00:05.472" v="6" actId="14100"/>
          <ac:grpSpMkLst>
            <pc:docMk/>
            <pc:sldMk cId="3684021062" sldId="1055"/>
            <ac:grpSpMk id="27" creationId="{04B8B34D-2E6F-B14F-82E8-6B2D3B32A990}"/>
          </ac:grpSpMkLst>
        </pc:grpChg>
      </pc:sldChg>
    </pc:docChg>
  </pc:docChgLst>
  <pc:docChgLst>
    <pc:chgData name="Fredricson Martin - SLF" userId="7083326f-99c4-4925-a777-84b34f26a71a" providerId="ADAL" clId="{62B64461-CF3D-FF46-8E3A-0A0D8140DC7A}"/>
    <pc:docChg chg="undo custSel modSld">
      <pc:chgData name="Fredricson Martin - SLF" userId="7083326f-99c4-4925-a777-84b34f26a71a" providerId="ADAL" clId="{62B64461-CF3D-FF46-8E3A-0A0D8140DC7A}" dt="2024-10-24T07:59:02.861" v="3"/>
      <pc:docMkLst>
        <pc:docMk/>
      </pc:docMkLst>
      <pc:sldChg chg="addSp delSp modSp mod">
        <pc:chgData name="Fredricson Martin - SLF" userId="7083326f-99c4-4925-a777-84b34f26a71a" providerId="ADAL" clId="{62B64461-CF3D-FF46-8E3A-0A0D8140DC7A}" dt="2024-10-24T07:59:02.861" v="3"/>
        <pc:sldMkLst>
          <pc:docMk/>
          <pc:sldMk cId="551462564" sldId="992"/>
        </pc:sldMkLst>
        <pc:spChg chg="add mod">
          <ac:chgData name="Fredricson Martin - SLF" userId="7083326f-99c4-4925-a777-84b34f26a71a" providerId="ADAL" clId="{62B64461-CF3D-FF46-8E3A-0A0D8140DC7A}" dt="2024-10-24T07:59:02.861" v="3"/>
          <ac:spMkLst>
            <pc:docMk/>
            <pc:sldMk cId="551462564" sldId="992"/>
            <ac:spMk id="25" creationId="{0318AA31-D6D4-DC4C-9D85-30B91A8BF60D}"/>
          </ac:spMkLst>
        </pc:spChg>
        <pc:spChg chg="add del">
          <ac:chgData name="Fredricson Martin - SLF" userId="7083326f-99c4-4925-a777-84b34f26a71a" providerId="ADAL" clId="{62B64461-CF3D-FF46-8E3A-0A0D8140DC7A}" dt="2024-10-24T07:59:01.301" v="2" actId="478"/>
          <ac:spMkLst>
            <pc:docMk/>
            <pc:sldMk cId="551462564" sldId="992"/>
            <ac:spMk id="147" creationId="{8445D2B7-6678-833C-04C3-8F6510CE8A7E}"/>
          </ac:spMkLst>
        </pc:spChg>
      </pc:sldChg>
    </pc:docChg>
  </pc:docChgLst>
  <pc:docChgLst>
    <pc:chgData name="Rydh Carl - SLF" userId="S::carl.rydh@helsingborg.se::7d1e562b-d749-4a02-83b7-eb723576c3e1" providerId="AD" clId="Web-{36158862-56C7-A8CE-AB0C-428F1AF71E20}"/>
    <pc:docChg chg="modSld">
      <pc:chgData name="Rydh Carl - SLF" userId="S::carl.rydh@helsingborg.se::7d1e562b-d749-4a02-83b7-eb723576c3e1" providerId="AD" clId="Web-{36158862-56C7-A8CE-AB0C-428F1AF71E20}" dt="2024-10-07T18:24:21.568" v="20" actId="1076"/>
      <pc:docMkLst>
        <pc:docMk/>
      </pc:docMkLst>
      <pc:sldChg chg="modSp">
        <pc:chgData name="Rydh Carl - SLF" userId="S::carl.rydh@helsingborg.se::7d1e562b-d749-4a02-83b7-eb723576c3e1" providerId="AD" clId="Web-{36158862-56C7-A8CE-AB0C-428F1AF71E20}" dt="2024-10-07T17:35:24.004" v="15" actId="14100"/>
        <pc:sldMkLst>
          <pc:docMk/>
          <pc:sldMk cId="551462564" sldId="992"/>
        </pc:sldMkLst>
        <pc:spChg chg="mod">
          <ac:chgData name="Rydh Carl - SLF" userId="S::carl.rydh@helsingborg.se::7d1e562b-d749-4a02-83b7-eb723576c3e1" providerId="AD" clId="Web-{36158862-56C7-A8CE-AB0C-428F1AF71E20}" dt="2024-10-07T17:35:24.004" v="15" actId="14100"/>
          <ac:spMkLst>
            <pc:docMk/>
            <pc:sldMk cId="551462564" sldId="992"/>
            <ac:spMk id="179" creationId="{BD69EFC3-00C1-565C-5DB1-F5806FE78FE9}"/>
          </ac:spMkLst>
        </pc:spChg>
      </pc:sldChg>
      <pc:sldChg chg="modSp">
        <pc:chgData name="Rydh Carl - SLF" userId="S::carl.rydh@helsingborg.se::7d1e562b-d749-4a02-83b7-eb723576c3e1" providerId="AD" clId="Web-{36158862-56C7-A8CE-AB0C-428F1AF71E20}" dt="2024-10-07T18:24:21.568" v="20" actId="1076"/>
        <pc:sldMkLst>
          <pc:docMk/>
          <pc:sldMk cId="1351589296" sldId="1014"/>
        </pc:sldMkLst>
        <pc:spChg chg="mod">
          <ac:chgData name="Rydh Carl - SLF" userId="S::carl.rydh@helsingborg.se::7d1e562b-d749-4a02-83b7-eb723576c3e1" providerId="AD" clId="Web-{36158862-56C7-A8CE-AB0C-428F1AF71E20}" dt="2024-10-07T18:24:21.568" v="20" actId="1076"/>
          <ac:spMkLst>
            <pc:docMk/>
            <pc:sldMk cId="1351589296" sldId="1014"/>
            <ac:spMk id="7" creationId="{515073B5-95A3-2559-6658-47720AC9B986}"/>
          </ac:spMkLst>
        </pc:spChg>
      </pc:sldChg>
    </pc:docChg>
  </pc:docChgLst>
  <pc:docChgLst>
    <pc:chgData name="Rydh Carl - SLF" userId="7d1e562b-d749-4a02-83b7-eb723576c3e1" providerId="ADAL" clId="{7251638A-B258-4E5A-A2FA-6BA223C39E80}"/>
    <pc:docChg chg="addSld delSld sldOrd">
      <pc:chgData name="Rydh Carl - SLF" userId="7d1e562b-d749-4a02-83b7-eb723576c3e1" providerId="ADAL" clId="{7251638A-B258-4E5A-A2FA-6BA223C39E80}" dt="2024-08-06T11:17:09.061" v="2" actId="47"/>
      <pc:docMkLst>
        <pc:docMk/>
      </pc:docMkLst>
      <pc:sldChg chg="new del ord">
        <pc:chgData name="Rydh Carl - SLF" userId="7d1e562b-d749-4a02-83b7-eb723576c3e1" providerId="ADAL" clId="{7251638A-B258-4E5A-A2FA-6BA223C39E80}" dt="2024-08-06T11:17:09.061" v="2" actId="47"/>
        <pc:sldMkLst>
          <pc:docMk/>
          <pc:sldMk cId="448270969" sldId="21474696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2025-02-21</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2025-02-21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a:solidFill>
                  <a:srgbClr val="000000"/>
                </a:solidFill>
                <a:latin typeface="Roboto-Bold"/>
              </a:rPr>
              <a:t>Dubbelspåret på Västkustbanan </a:t>
            </a:r>
            <a:r>
              <a:rPr lang="sv-SE" sz="1200" b="0" i="0" u="none" strike="noStrike" baseline="0">
                <a:solidFill>
                  <a:srgbClr val="000000"/>
                </a:solidFill>
                <a:latin typeface="Roboto-Regular"/>
              </a:rPr>
              <a:t>mellan Ängelholm och Maria station, en 24 kilometer lång järnvägssträcka, blev klart i december 2024. </a:t>
            </a:r>
            <a:r>
              <a:rPr lang="sv-SE" sz="1200" b="0" i="0" u="none" strike="noStrike" baseline="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a:latin typeface="Roboto-Regular"/>
              </a:rPr>
              <a:t>kapacitet och färre störningar i tågtrafiken framöver. Maria station får en alldeles ny station som blir helt klar våren 2025 och stationsområdena</a:t>
            </a:r>
          </a:p>
          <a:p>
            <a:pPr algn="l"/>
            <a:r>
              <a:rPr lang="sv-SE" sz="1200" b="0" i="0" u="none" strike="noStrike" baseline="0">
                <a:latin typeface="Roboto-Regular"/>
              </a:rPr>
              <a:t>i Kattarp, Ödåkra och Ängelholm har förnyats för att möjliggöra en framtida utveckling.</a:t>
            </a:r>
          </a:p>
          <a:p>
            <a:pPr algn="l"/>
            <a:endParaRPr lang="sv-SE" sz="1200" b="0" i="0" u="none" strike="noStrike" baseline="0">
              <a:latin typeface="Roboto-Regular"/>
            </a:endParaRPr>
          </a:p>
          <a:p>
            <a:pPr algn="l"/>
            <a:r>
              <a:rPr lang="sv-SE" sz="1200" b="1" i="0" u="none" strike="noStrike" baseline="0">
                <a:latin typeface="Roboto-Bold"/>
              </a:rPr>
              <a:t>Fakta om utbyggnaden</a:t>
            </a:r>
          </a:p>
          <a:p>
            <a:pPr algn="l"/>
            <a:r>
              <a:rPr lang="sv-SE" sz="1200" b="0" i="0" u="none" strike="noStrike" baseline="0">
                <a:latin typeface="Roboto-Regular"/>
              </a:rPr>
              <a:t>24 kilometer dubbelspår för hastigheter på 250 km/h.</a:t>
            </a:r>
          </a:p>
          <a:p>
            <a:pPr algn="l"/>
            <a:r>
              <a:rPr lang="sv-SE" sz="1200" b="0" i="0" u="none" strike="noStrike" baseline="0">
                <a:latin typeface="Roboto-Regular"/>
              </a:rPr>
              <a:t>22 broar och 7 planskilda korsningar.</a:t>
            </a:r>
          </a:p>
          <a:p>
            <a:pPr algn="l"/>
            <a:r>
              <a:rPr lang="sv-SE" sz="1200" b="0" i="0" u="none" strike="noStrike" baseline="0">
                <a:latin typeface="Roboto-Regular"/>
              </a:rPr>
              <a:t>11 kilometer av sträckan är bullerskyddad.</a:t>
            </a:r>
          </a:p>
          <a:p>
            <a:pPr algn="l"/>
            <a:r>
              <a:rPr lang="sv-SE" sz="1200" b="0" i="0" u="none" strike="noStrike" baseline="0">
                <a:latin typeface="Roboto-Regular"/>
              </a:rPr>
              <a:t>Kostnad: 2,4 miljarder kronor, medfinansierade</a:t>
            </a:r>
          </a:p>
          <a:p>
            <a:pPr algn="l"/>
            <a:r>
              <a:rPr lang="sv-SE" sz="1200" b="0" i="0" u="none" strike="noStrike" baseline="0">
                <a:latin typeface="Roboto-Regular"/>
              </a:rPr>
              <a:t>av Region Skåne och Helsingborgs stad.</a:t>
            </a:r>
            <a:endParaRPr lang="sv-SE" sz="1200"/>
          </a:p>
          <a:p>
            <a:pPr algn="l"/>
            <a:r>
              <a:rPr lang="sv-SE" sz="1200" b="0" i="0" u="none" strike="noStrike" baseline="0">
                <a:solidFill>
                  <a:srgbClr val="000000"/>
                </a:solidFill>
                <a:latin typeface="Roboto-Regular"/>
              </a:rPr>
              <a:t> </a:t>
            </a:r>
            <a:br>
              <a:rPr lang="sv-SE" sz="1200" b="0" i="0" u="none" strike="noStrike" baseline="0">
                <a:solidFill>
                  <a:srgbClr val="000000"/>
                </a:solidFill>
                <a:latin typeface="Roboto-Regular"/>
              </a:rPr>
            </a:br>
            <a:r>
              <a:rPr lang="sv-SE" sz="1200" b="1" i="0" u="none" strike="noStrike" baseline="0">
                <a:solidFill>
                  <a:srgbClr val="000000"/>
                </a:solidFill>
                <a:latin typeface="Roboto-Regular"/>
              </a:rPr>
              <a:t>Nästa etapp: Maria station-Helsingborg C</a:t>
            </a:r>
          </a:p>
          <a:p>
            <a:pPr algn="l"/>
            <a:r>
              <a:rPr lang="sv-SE" sz="1200" b="0" i="0" u="none" strike="noStrike" baseline="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err="1">
                <a:solidFill>
                  <a:srgbClr val="000000"/>
                </a:solidFill>
                <a:latin typeface="Roboto-Regular"/>
              </a:rPr>
              <a:t>trafikstart</a:t>
            </a:r>
            <a:r>
              <a:rPr lang="sv-SE" sz="1200" b="0" i="0" u="none" strike="noStrike" baseline="0">
                <a:solidFill>
                  <a:srgbClr val="000000"/>
                </a:solidFill>
                <a:latin typeface="Roboto-Regular"/>
              </a:rPr>
              <a:t> är planerad till 2038-2040.</a:t>
            </a: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a:solidFill>
                  <a:srgbClr val="000000"/>
                </a:solidFill>
                <a:effectLst/>
                <a:latin typeface="+mj-lt"/>
                <a:cs typeface="Arabic Typesetting" panose="020B0604020202020204" pitchFamily="66" charset="-78"/>
              </a:rPr>
            </a:br>
            <a:r>
              <a:rPr lang="sv-SE" b="0" i="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a:effectLst/>
                <a:latin typeface="YouTube Noto"/>
                <a:hlinkClick r:id="rId3" tooltip="Dela länk"/>
              </a:rPr>
              <a:t>https://youtu.be/ZOhdESdmeM4</a:t>
            </a:r>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ial" panose="020B0604020202020204" pitchFamily="34" charset="0"/>
              </a:rPr>
              <a:t>Här finns en film från samrådet: https://youtu.be/0_F6jioatq8</a:t>
            </a:r>
            <a:br>
              <a:rPr lang="sv-SE" b="0" i="0">
                <a:solidFill>
                  <a:srgbClr val="000000"/>
                </a:solidFill>
                <a:effectLst/>
                <a:latin typeface="+mj-lt"/>
                <a:cs typeface="Arial" panose="020B0604020202020204" pitchFamily="34" charset="0"/>
              </a:rPr>
            </a:br>
            <a:br>
              <a:rPr lang="sv-SE" b="0" i="0">
                <a:solidFill>
                  <a:srgbClr val="000000"/>
                </a:solidFill>
                <a:effectLst/>
                <a:latin typeface="+mj-lt"/>
                <a:cs typeface="Arial" panose="020B0604020202020204" pitchFamily="34" charset="0"/>
              </a:rPr>
            </a:br>
            <a:r>
              <a:rPr lang="sv-SE" b="0" i="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1" i="0" u="none" strike="noStrike">
                <a:solidFill>
                  <a:srgbClr val="000000"/>
                </a:solidFill>
                <a:effectLst/>
                <a:latin typeface="Calibri" panose="020F0502020204030204" pitchFamily="34" charset="0"/>
              </a:rPr>
              <a:t>Tre rör ut </a:t>
            </a:r>
            <a:r>
              <a:rPr lang="sv-SE" b="0" i="0" u="none" strike="noStrike">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Våren 2021 invigdes </a:t>
            </a:r>
            <a:r>
              <a:rPr lang="sv-SE" b="0" i="0" u="none" strike="noStrike" err="1">
                <a:solidFill>
                  <a:srgbClr val="000000"/>
                </a:solidFill>
                <a:effectLst/>
                <a:latin typeface="Calibri" panose="020F0502020204030204" pitchFamily="34" charset="0"/>
              </a:rPr>
              <a:t>RecoLab</a:t>
            </a:r>
            <a:r>
              <a:rPr lang="sv-SE" b="0" i="0" u="none" strike="noStrike">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Testbädden och utställningshallen är en samverkan mellan </a:t>
            </a:r>
            <a:r>
              <a:rPr lang="sv-SE" b="0" i="0" u="none" strike="noStrike" err="1">
                <a:solidFill>
                  <a:srgbClr val="000000"/>
                </a:solidFill>
                <a:effectLst/>
                <a:latin typeface="Calibri" panose="020F0502020204030204" pitchFamily="34" charset="0"/>
              </a:rPr>
              <a:t>Öresundskraft</a:t>
            </a:r>
            <a:r>
              <a:rPr lang="sv-SE" b="0" i="0" u="none" strike="noStrike">
                <a:solidFill>
                  <a:srgbClr val="000000"/>
                </a:solidFill>
                <a:effectLst/>
                <a:latin typeface="Calibri" panose="020F0502020204030204" pitchFamily="34" charset="0"/>
              </a:rPr>
              <a:t>, Nordvästra Skånes Renhållning (NSR), Nordvästra Skånes Vatten och Avlopp (NSVA) och Helsingborgs Stad.</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Garanterar hamnens funktion och de ökade kraven från rederier på hållbarhet </a:t>
            </a:r>
          </a:p>
          <a:p>
            <a:r>
              <a:rPr lang="sv-SE" b="0" i="0" u="none" strike="noStrike">
                <a:solidFill>
                  <a:srgbClr val="000000"/>
                </a:solidFill>
                <a:effectLst/>
                <a:latin typeface="Calibri" panose="020F0502020204030204" pitchFamily="34" charset="0"/>
              </a:rPr>
              <a:t>• Fossilfri, effektiv, modern, större fartyg</a:t>
            </a:r>
          </a:p>
          <a:p>
            <a:r>
              <a:rPr lang="sv-SE" b="0" i="0" u="none" strike="noStrike">
                <a:solidFill>
                  <a:srgbClr val="000000"/>
                </a:solidFill>
                <a:effectLst/>
                <a:latin typeface="Calibri" panose="020F0502020204030204" pitchFamily="34" charset="0"/>
              </a:rPr>
              <a:t>• Kan hantera framtida krav och volymer </a:t>
            </a:r>
          </a:p>
          <a:p>
            <a:r>
              <a:rPr lang="sv-SE" b="0" i="0" u="none" strike="noStrike">
                <a:solidFill>
                  <a:srgbClr val="000000"/>
                </a:solidFill>
                <a:effectLst/>
                <a:latin typeface="Calibri" panose="020F0502020204030204" pitchFamily="34" charset="0"/>
              </a:rPr>
              <a:t>• Anpassad till högre havsnivå </a:t>
            </a:r>
          </a:p>
          <a:p>
            <a:r>
              <a:rPr lang="sv-SE" b="0" i="0" u="none" strike="noStrike">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a:solidFill>
                  <a:srgbClr val="000000"/>
                </a:solidFill>
                <a:effectLst/>
                <a:latin typeface="Calibri" panose="020F0502020204030204" pitchFamily="34" charset="0"/>
              </a:rPr>
              <a:t>Öppnar upp staden mot havet och gör tillgängligt för fler med möjlighet för bostäder och rekreationsområden</a:t>
            </a:r>
            <a:endParaRPr lang="sv-SE"/>
          </a:p>
          <a:p>
            <a:r>
              <a:rPr lang="sv-SE" b="0" i="0">
                <a:solidFill>
                  <a:srgbClr val="000000"/>
                </a:solidFill>
                <a:effectLst/>
                <a:latin typeface="Calibri" panose="020F0502020204030204" pitchFamily="34" charset="0"/>
              </a:rPr>
              <a:t>​</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a:solidFill>
                <a:srgbClr val="000000"/>
              </a:solidFill>
              <a:effectLst/>
              <a:latin typeface="Calibri" panose="020F0502020204030204" pitchFamily="34"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a:latin typeface="+mj-lt"/>
              <a:cs typeface="Arial" panose="020B0604020202020204" pitchFamily="34" charset="0"/>
            </a:endParaRPr>
          </a:p>
          <a:p>
            <a:endParaRPr lang="sv-SE" sz="1800"/>
          </a:p>
        </p:txBody>
      </p:sp>
      <p:sp>
        <p:nvSpPr>
          <p:cNvPr id="4" name="Platshållare för bildnummer 3"/>
          <p:cNvSpPr>
            <a:spLocks noGrp="1"/>
          </p:cNvSpPr>
          <p:nvPr>
            <p:ph type="sldNum" sz="quarter" idx="5"/>
          </p:nvPr>
        </p:nvSpPr>
        <p:spPr/>
        <p:txBody>
          <a:bodyPr/>
          <a:lstStyle/>
          <a:p>
            <a:fld id="{1A885D1D-61DE-406F-8114-F47C63AA3126}" type="slidenum">
              <a:rPr lang="sv-SE" smtClean="0"/>
              <a:t>26</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29</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31</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sz="1400"/>
          </a:p>
          <a:p>
            <a:pPr marL="285750" indent="-285750">
              <a:buFont typeface="Arial" panose="020B0604020202020204" pitchFamily="34" charset="0"/>
              <a:buChar char="•"/>
            </a:pPr>
            <a:r>
              <a:rPr lang="sv-SE" sz="1400"/>
              <a:t>Helsingborgsregionen ska bli Europas mest snabbrörliga och hållbara logistiknav</a:t>
            </a:r>
            <a:endParaRPr lang="en-US" sz="1400"/>
          </a:p>
          <a:p>
            <a:pPr marL="285750" indent="-285750">
              <a:buFont typeface="Arial" panose="020B0604020202020204" pitchFamily="34" charset="0"/>
              <a:buChar char="•"/>
            </a:pPr>
            <a:r>
              <a:rPr lang="en-US" sz="1400"/>
              <a:t>Hela </a:t>
            </a:r>
            <a:r>
              <a:rPr lang="en-US" sz="1400" err="1"/>
              <a:t>logistikkedjan</a:t>
            </a:r>
            <a:r>
              <a:rPr lang="en-US" sz="1400"/>
              <a:t> - </a:t>
            </a:r>
            <a:r>
              <a:rPr lang="en-US" sz="1400" err="1"/>
              <a:t>över</a:t>
            </a:r>
            <a:r>
              <a:rPr lang="en-US" sz="1400"/>
              <a:t> 50 </a:t>
            </a:r>
            <a:r>
              <a:rPr lang="en-US" sz="1400" err="1"/>
              <a:t>företag</a:t>
            </a:r>
            <a:endParaRPr lang="en-US" sz="1400"/>
          </a:p>
          <a:p>
            <a:pPr marL="285750" indent="-285750">
              <a:buFont typeface="Arial" panose="020B0604020202020204" pitchFamily="34" charset="0"/>
              <a:buChar char="•"/>
            </a:pPr>
            <a:r>
              <a:rPr lang="en-US" sz="1400"/>
              <a:t>Fem </a:t>
            </a:r>
            <a:r>
              <a:rPr lang="en-US" sz="1400" err="1"/>
              <a:t>omställningsområden</a:t>
            </a:r>
            <a:endParaRPr lang="en-US" sz="1400"/>
          </a:p>
          <a:p>
            <a:pPr marL="895335" lvl="1" indent="-285750">
              <a:buFont typeface="Arial" panose="020B0604020202020204" pitchFamily="34" charset="0"/>
              <a:buChar char="•"/>
            </a:pPr>
            <a:r>
              <a:rPr lang="sv-SE" sz="1400" i="1"/>
              <a:t>Fossilfri energi</a:t>
            </a:r>
          </a:p>
          <a:p>
            <a:pPr marL="895335" lvl="1" indent="-285750">
              <a:buFont typeface="Arial" panose="020B0604020202020204" pitchFamily="34" charset="0"/>
              <a:buChar char="•"/>
            </a:pPr>
            <a:r>
              <a:rPr lang="sv-SE" sz="1400" i="1"/>
              <a:t>Smart, samlastad och effektiv logistik</a:t>
            </a:r>
          </a:p>
          <a:p>
            <a:pPr marL="895335" lvl="1" indent="-285750">
              <a:buFont typeface="Arial" panose="020B0604020202020204" pitchFamily="34" charset="0"/>
              <a:buChar char="•"/>
            </a:pPr>
            <a:r>
              <a:rPr lang="sv-SE" sz="1400" i="1"/>
              <a:t>Teknik och infrastruktur</a:t>
            </a:r>
          </a:p>
          <a:p>
            <a:pPr marL="895335" lvl="1" indent="-285750">
              <a:buFont typeface="Arial" panose="020B0604020202020204" pitchFamily="34" charset="0"/>
              <a:buChar char="•"/>
            </a:pPr>
            <a:r>
              <a:rPr lang="sv-SE" sz="1400" i="1"/>
              <a:t>Förpackningslogistik </a:t>
            </a:r>
          </a:p>
          <a:p>
            <a:pPr marL="895335" lvl="1" indent="-285750">
              <a:buFont typeface="Arial" panose="020B0604020202020204" pitchFamily="34" charset="0"/>
              <a:buChar char="•"/>
            </a:pPr>
            <a:r>
              <a:rPr lang="sv-SE" sz="1400" i="1" err="1"/>
              <a:t>Cirkularitet</a:t>
            </a:r>
            <a:r>
              <a:rPr lang="sv-SE" sz="1400" i="1"/>
              <a:t>, återbruk och återvinning</a:t>
            </a:r>
            <a:endParaRPr lang="en-US" sz="1400" i="1"/>
          </a:p>
          <a:p>
            <a:br>
              <a:rPr lang="sv-SE" b="1"/>
            </a:br>
            <a:r>
              <a:rPr lang="sv-SE">
                <a:cs typeface="Calibri"/>
              </a:rPr>
              <a:t>Idag är vi</a:t>
            </a:r>
            <a:r>
              <a:rPr lang="sv-SE" baseline="0">
                <a:cs typeface="Calibri"/>
              </a:rPr>
              <a:t> +50 anslutna aktörer, lokala, nationella och internationella – alla med koppling till logistikkedjan. </a:t>
            </a:r>
          </a:p>
          <a:p>
            <a:endParaRPr lang="sv-SE" baseline="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a:p>
          <a:p>
            <a:pPr marL="0" marR="0" lvl="0" indent="0" algn="l" defTabSz="914400" rtl="0" eaLnBrk="1" fontAlgn="ctr" latinLnBrk="0" hangingPunct="1">
              <a:lnSpc>
                <a:spcPct val="100000"/>
              </a:lnSpc>
              <a:spcBef>
                <a:spcPts val="0"/>
              </a:spcBef>
              <a:spcAft>
                <a:spcPts val="0"/>
              </a:spcAft>
              <a:buClrTx/>
              <a:buSzTx/>
              <a:buFontTx/>
              <a:buNone/>
              <a:tabLst/>
              <a:defRPr/>
            </a:pPr>
            <a:r>
              <a:rPr lang="sv-SE">
                <a:hlinkClick r:id="rId3"/>
              </a:rPr>
              <a:t>227 företag: Politiker, sluta bromsa klimatomställningen (aftonbladet.se)</a:t>
            </a:r>
            <a:endParaRPr lang="sv-SE"/>
          </a:p>
          <a:p>
            <a:endParaRPr lang="sv-SE">
              <a:cs typeface="Calibri"/>
            </a:endParaRP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33</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77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37</a:t>
            </a:fld>
            <a:endParaRPr lang="sv-SE"/>
          </a:p>
        </p:txBody>
      </p:sp>
    </p:spTree>
    <p:extLst>
      <p:ext uri="{BB962C8B-B14F-4D97-AF65-F5344CB8AC3E}">
        <p14:creationId xmlns:p14="http://schemas.microsoft.com/office/powerpoint/2010/main" val="55108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38</a:t>
            </a:fld>
            <a:endParaRPr lang="sv-SE"/>
          </a:p>
        </p:txBody>
      </p:sp>
    </p:spTree>
    <p:extLst>
      <p:ext uri="{BB962C8B-B14F-4D97-AF65-F5344CB8AC3E}">
        <p14:creationId xmlns:p14="http://schemas.microsoft.com/office/powerpoint/2010/main" val="1764022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Transformationsområdena och omställningen som krävs spänner över hela organisationen, alla interna funktioner och alla delar av samhället.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39</a:t>
            </a:fld>
            <a:endParaRPr lang="sv-SE"/>
          </a:p>
        </p:txBody>
      </p:sp>
    </p:spTree>
    <p:extLst>
      <p:ext uri="{BB962C8B-B14F-4D97-AF65-F5344CB8AC3E}">
        <p14:creationId xmlns:p14="http://schemas.microsoft.com/office/powerpoint/2010/main" val="1929830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40</a:t>
            </a:fld>
            <a:endParaRPr lang="sv-SE"/>
          </a:p>
        </p:txBody>
      </p:sp>
    </p:spTree>
    <p:extLst>
      <p:ext uri="{BB962C8B-B14F-4D97-AF65-F5344CB8AC3E}">
        <p14:creationId xmlns:p14="http://schemas.microsoft.com/office/powerpoint/2010/main" val="212471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Helsingborg Innovation </a:t>
            </a:r>
            <a:r>
              <a:rPr lang="sv-SE" err="1"/>
              <a:t>District</a:t>
            </a:r>
            <a:r>
              <a:rPr lang="sv-SE"/>
              <a:t> är en samverkansplattform inom ett geografiskt utpekat område i Oceanhamnen. </a:t>
            </a:r>
          </a:p>
          <a:p>
            <a:r>
              <a:rPr lang="sv-SE"/>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45</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10</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12</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14</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16</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err="1">
                <a:solidFill>
                  <a:srgbClr val="000000"/>
                </a:solidFill>
                <a:effectLst/>
                <a:latin typeface="Calibri" panose="020F0502020204030204" pitchFamily="34" charset="0"/>
              </a:rPr>
              <a:t>Lussebäcken</a:t>
            </a:r>
            <a:r>
              <a:rPr lang="sv-SE" b="0" i="0" u="none" strike="noStrike">
                <a:solidFill>
                  <a:srgbClr val="000000"/>
                </a:solidFill>
                <a:effectLst/>
                <a:latin typeface="Calibri" panose="020F0502020204030204" pitchFamily="34" charset="0"/>
              </a:rPr>
              <a:t>. Målbilden är att Östra Ramlösa ska bli Sveriges bästa stadsdel för barnfamiljer.</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Totalt</a:t>
            </a:r>
            <a:r>
              <a:rPr lang="sv-SE" baseline="0"/>
              <a:t> blir det drygt </a:t>
            </a:r>
            <a:r>
              <a:rPr lang="sv-SE" b="1" baseline="0"/>
              <a:t>1200 bostäder </a:t>
            </a:r>
            <a:r>
              <a:rPr lang="sv-SE" baseline="0"/>
              <a:t>i Oceanhamnen, omkring </a:t>
            </a:r>
            <a:r>
              <a:rPr lang="sv-SE" b="1" baseline="0"/>
              <a:t>40000 m2 kontor, hotell </a:t>
            </a:r>
            <a:r>
              <a:rPr lang="sv-SE" baseline="0"/>
              <a:t>och två stora </a:t>
            </a:r>
            <a:r>
              <a:rPr lang="sv-SE" b="1" baseline="0"/>
              <a:t>publika anläggningar </a:t>
            </a:r>
            <a:r>
              <a:rPr lang="sv-SE" baseline="0"/>
              <a:t>– Oceanbadet och idrottsanläggning, och bygger ett </a:t>
            </a:r>
            <a:r>
              <a:rPr lang="sv-SE" b="1" baseline="0"/>
              <a:t>havsbad</a:t>
            </a:r>
            <a:r>
              <a:rPr lang="sv-SE" baseline="0"/>
              <a:t> i hamnbassängen. Vi bevarar </a:t>
            </a:r>
            <a:r>
              <a:rPr lang="sv-SE" b="1" baseline="0"/>
              <a:t>Magasin 405</a:t>
            </a:r>
            <a:r>
              <a:rPr lang="sv-SE" baseline="0"/>
              <a:t>. </a:t>
            </a:r>
            <a:r>
              <a:rPr lang="sv-SE" b="1" baseline="0" err="1"/>
              <a:t>Dockanparken</a:t>
            </a:r>
            <a:r>
              <a:rPr lang="sv-SE" baseline="0"/>
              <a:t> med djungellekplats och den sista </a:t>
            </a:r>
            <a:r>
              <a:rPr lang="sv-SE" b="1" baseline="0"/>
              <a:t>hamnkranen</a:t>
            </a:r>
            <a:r>
              <a:rPr lang="sv-SE" baseline="0"/>
              <a:t> bevarad. Vi anlägger en </a:t>
            </a:r>
            <a:r>
              <a:rPr lang="sv-SE" b="1" baseline="0"/>
              <a:t>kajpromenad</a:t>
            </a:r>
            <a:r>
              <a:rPr lang="sv-SE" baseline="0"/>
              <a:t> genom hela stadsdelen, fortsättning på strandpromenaden genom Helsingborg.</a:t>
            </a:r>
          </a:p>
          <a:p>
            <a:r>
              <a:rPr lang="sv-SE" b="1" baseline="0"/>
              <a:t>Parkering under mark </a:t>
            </a:r>
            <a:r>
              <a:rPr lang="sv-SE" baseline="0"/>
              <a:t>i första etappen, i </a:t>
            </a:r>
            <a:r>
              <a:rPr lang="sv-SE" b="1" baseline="0"/>
              <a:t>p-hus</a:t>
            </a:r>
            <a:r>
              <a:rPr lang="sv-SE" baseline="0"/>
              <a:t> i andra och tredje. </a:t>
            </a:r>
            <a:r>
              <a:rPr lang="sv-SE"/>
              <a:t>Vi har kopplat området direkt till </a:t>
            </a:r>
            <a:r>
              <a:rPr lang="sv-SE" b="1"/>
              <a:t>Helsingborg</a:t>
            </a:r>
            <a:r>
              <a:rPr lang="sv-SE" b="1" baseline="0"/>
              <a:t> C med Varvsbron </a:t>
            </a:r>
            <a:r>
              <a:rPr lang="sv-SE" baseline="0"/>
              <a:t>från torget på Oceanpiren över Södra hamnen. </a:t>
            </a:r>
          </a:p>
          <a:p>
            <a:r>
              <a:rPr lang="sv-SE" baseline="0"/>
              <a:t>I söder kommer vi att bygga en </a:t>
            </a:r>
            <a:r>
              <a:rPr lang="sv-SE" b="1" baseline="0"/>
              <a:t>planskild gång- och cykelväg under E4an</a:t>
            </a:r>
            <a:r>
              <a:rPr lang="sv-SE" baseline="0"/>
              <a:t>, så att man når de publika anläggningarna på ett säkert sätt från hela staden. </a:t>
            </a:r>
          </a:p>
          <a:p>
            <a:r>
              <a:rPr lang="sv-SE"/>
              <a:t>Med bil når man stadsdelen</a:t>
            </a:r>
            <a:r>
              <a:rPr lang="sv-SE" baseline="0"/>
              <a:t> från </a:t>
            </a:r>
            <a:r>
              <a:rPr lang="sv-SE" b="1" baseline="0"/>
              <a:t>E4 i söder</a:t>
            </a:r>
            <a:r>
              <a:rPr lang="sv-SE" baseline="0"/>
              <a:t>. </a:t>
            </a:r>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2304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0" i="0" u="none" strike="noStrike">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err="1">
                <a:solidFill>
                  <a:srgbClr val="000000"/>
                </a:solidFill>
                <a:effectLst/>
                <a:latin typeface="Calibri" panose="020F0502020204030204" pitchFamily="34" charset="0"/>
              </a:rPr>
              <a:t>DrottningH</a:t>
            </a:r>
            <a:r>
              <a:rPr lang="sv-SE" b="0" i="0" u="none" strike="noStrike">
                <a:solidFill>
                  <a:srgbClr val="000000"/>
                </a:solidFill>
                <a:effectLst/>
                <a:latin typeface="Calibri" panose="020F0502020204030204" pitchFamily="34" charset="0"/>
              </a:rPr>
              <a:t> som samlar alla stadens förvaltningar och bolag.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I dialog och nära samarbete med de boende har både området och människorna utvecklats.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146945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2025-02-21</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jpeg"/><Relationship Id="rId7" Type="http://schemas.openxmlformats.org/officeDocument/2006/relationships/image" Target="../media/image62.sv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jpeg"/><Relationship Id="rId7" Type="http://schemas.openxmlformats.org/officeDocument/2006/relationships/image" Target="../media/image62.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7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9.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a:solidFill>
                  <a:schemeClr val="bg1"/>
                </a:solidFill>
              </a:rPr>
              <a:t>Verksamhetspresentation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6492107" cy="5092127"/>
          </a:xfrm>
        </p:spPr>
        <p:txBody>
          <a:bodyPr/>
          <a:lstStyle/>
          <a:p>
            <a:pPr>
              <a:spcBef>
                <a:spcPts val="600"/>
              </a:spcBef>
              <a:spcAft>
                <a:spcPts val="0"/>
              </a:spcAft>
            </a:pPr>
            <a:r>
              <a:rPr lang="sv-SE" b="1">
                <a:latin typeface="Helsingborg Sans" pitchFamily="2" charset="77"/>
              </a:rPr>
              <a:t>Nationellt</a:t>
            </a:r>
          </a:p>
          <a:p>
            <a:pPr marL="285750" indent="-285750">
              <a:spcBef>
                <a:spcPts val="600"/>
              </a:spcBef>
              <a:spcAft>
                <a:spcPts val="0"/>
              </a:spcAft>
              <a:buFont typeface="Arial" panose="020B0604020202020204" pitchFamily="34" charset="0"/>
              <a:buChar char="•"/>
            </a:pPr>
            <a:r>
              <a:rPr lang="sv-SE">
                <a:latin typeface="+mj-lt"/>
              </a:rPr>
              <a:t>Sveriges bästa logistikläge 2022 &amp; 2024</a:t>
            </a:r>
          </a:p>
          <a:p>
            <a:pPr marL="285750" indent="-285750">
              <a:spcBef>
                <a:spcPts val="600"/>
              </a:spcBef>
              <a:spcAft>
                <a:spcPts val="0"/>
              </a:spcAft>
              <a:buFont typeface="Arial" panose="020B0604020202020204" pitchFamily="34" charset="0"/>
              <a:buChar char="•"/>
            </a:pPr>
            <a:r>
              <a:rPr lang="sv-SE">
                <a:latin typeface="+mj-lt"/>
              </a:rPr>
              <a:t>Götapriset för Sveriges bästa utvecklingsprojekt 2023</a:t>
            </a:r>
          </a:p>
          <a:p>
            <a:pPr marL="285750" indent="-285750">
              <a:spcBef>
                <a:spcPts val="600"/>
              </a:spcBef>
              <a:spcAft>
                <a:spcPts val="0"/>
              </a:spcAft>
              <a:buFont typeface="Arial" panose="020B0604020202020204" pitchFamily="34" charset="0"/>
              <a:buChar char="•"/>
            </a:pPr>
            <a:r>
              <a:rPr lang="sv-SE">
                <a:latin typeface="+mj-lt"/>
              </a:rPr>
              <a:t>Sveriges </a:t>
            </a:r>
            <a:r>
              <a:rPr lang="sv-SE" err="1">
                <a:latin typeface="+mj-lt"/>
              </a:rPr>
              <a:t>föreningsvänligaste</a:t>
            </a:r>
            <a:r>
              <a:rPr lang="sv-SE">
                <a:latin typeface="+mj-lt"/>
              </a:rPr>
              <a:t> kommun 2023</a:t>
            </a:r>
          </a:p>
          <a:p>
            <a:pPr marL="285750" indent="-285750">
              <a:spcBef>
                <a:spcPts val="600"/>
              </a:spcBef>
              <a:spcAft>
                <a:spcPts val="0"/>
              </a:spcAft>
              <a:buFont typeface="Arial" panose="020B0604020202020204" pitchFamily="34" charset="0"/>
              <a:buChar char="•"/>
            </a:pPr>
            <a:r>
              <a:rPr lang="sv-SE">
                <a:latin typeface="+mj-lt"/>
              </a:rPr>
              <a:t>Årets stadskärna 2022</a:t>
            </a:r>
          </a:p>
          <a:p>
            <a:pPr marL="285750" indent="-285750">
              <a:spcBef>
                <a:spcPts val="600"/>
              </a:spcBef>
              <a:spcAft>
                <a:spcPts val="0"/>
              </a:spcAft>
              <a:buFont typeface="Arial" panose="020B0604020202020204" pitchFamily="34" charset="0"/>
              <a:buChar char="•"/>
            </a:pPr>
            <a:r>
              <a:rPr lang="sv-SE">
                <a:latin typeface="+mj-lt"/>
              </a:rPr>
              <a:t>H22 – Årets nytänkare 2022</a:t>
            </a:r>
          </a:p>
          <a:p>
            <a:pPr marL="285750" indent="-285750">
              <a:spcBef>
                <a:spcPts val="600"/>
              </a:spcBef>
              <a:spcAft>
                <a:spcPts val="0"/>
              </a:spcAft>
              <a:buFont typeface="Arial" panose="020B0604020202020204" pitchFamily="34" charset="0"/>
              <a:buChar char="•"/>
            </a:pPr>
            <a:r>
              <a:rPr lang="sv-SE">
                <a:latin typeface="+mj-lt"/>
              </a:rPr>
              <a:t>Sveriges miljöbästa kommun 2020</a:t>
            </a:r>
          </a:p>
          <a:p>
            <a:pPr>
              <a:spcBef>
                <a:spcPts val="600"/>
              </a:spcBef>
              <a:spcAft>
                <a:spcPts val="0"/>
              </a:spcAft>
            </a:pPr>
            <a:endParaRPr lang="sv-SE">
              <a:latin typeface="+mj-lt"/>
            </a:endParaRPr>
          </a:p>
          <a:p>
            <a:pPr>
              <a:spcBef>
                <a:spcPts val="600"/>
              </a:spcBef>
              <a:spcAft>
                <a:spcPts val="0"/>
              </a:spcAft>
            </a:pPr>
            <a:r>
              <a:rPr lang="sv-SE" b="1">
                <a:latin typeface="Helsingborg Sans" pitchFamily="2" charset="77"/>
              </a:rPr>
              <a:t>Internationellt</a:t>
            </a:r>
          </a:p>
          <a:p>
            <a:pPr marL="285750" indent="-285750">
              <a:spcBef>
                <a:spcPts val="600"/>
              </a:spcBef>
              <a:spcAft>
                <a:spcPts val="0"/>
              </a:spcAft>
              <a:buFont typeface="Arial" panose="020B0604020202020204" pitchFamily="34" charset="0"/>
              <a:buChar char="•"/>
            </a:pPr>
            <a:r>
              <a:rPr lang="sv-SE">
                <a:latin typeface="+mj-lt"/>
              </a:rPr>
              <a:t>En av 100 klimatneutrala och smarta städer i EU:s mission </a:t>
            </a:r>
            <a:r>
              <a:rPr lang="sv-SE" err="1">
                <a:latin typeface="+mj-lt"/>
              </a:rPr>
              <a:t>cities</a:t>
            </a:r>
            <a:endParaRPr lang="sv-SE">
              <a:latin typeface="+mj-lt"/>
            </a:endParaRPr>
          </a:p>
          <a:p>
            <a:pPr marL="285750" indent="-285750">
              <a:spcBef>
                <a:spcPts val="600"/>
              </a:spcBef>
              <a:spcAft>
                <a:spcPts val="0"/>
              </a:spcAft>
              <a:buFont typeface="Arial" panose="020B0604020202020204" pitchFamily="34" charset="0"/>
              <a:buChar char="•"/>
            </a:pPr>
            <a:r>
              <a:rPr lang="sv-SE">
                <a:latin typeface="+mj-lt"/>
              </a:rPr>
              <a:t>Finalist i EU-tävlingen Green </a:t>
            </a:r>
            <a:r>
              <a:rPr lang="sv-SE" err="1">
                <a:latin typeface="+mj-lt"/>
              </a:rPr>
              <a:t>Capital</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FN utser Helsingborg till Global </a:t>
            </a:r>
            <a:r>
              <a:rPr lang="sv-SE" err="1">
                <a:latin typeface="+mj-lt"/>
              </a:rPr>
              <a:t>Resilience</a:t>
            </a:r>
            <a:r>
              <a:rPr lang="sv-SE">
                <a:latin typeface="+mj-lt"/>
              </a:rPr>
              <a:t> </a:t>
            </a:r>
            <a:r>
              <a:rPr lang="sv-SE" err="1">
                <a:latin typeface="+mj-lt"/>
              </a:rPr>
              <a:t>Hub</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EU-kommissionen utnämner Helsingborg som en av Europas mest innovativa städer 2020 genom tävlingen </a:t>
            </a:r>
            <a:r>
              <a:rPr lang="sv-SE" err="1">
                <a:latin typeface="+mj-lt"/>
              </a:rPr>
              <a:t>iCapital</a:t>
            </a:r>
            <a:endParaRPr lang="sv-SE">
              <a:latin typeface="+mj-lt"/>
            </a:endParaRP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Våra utmärkelser</a:t>
            </a:r>
          </a:p>
        </p:txBody>
      </p:sp>
    </p:spTree>
    <p:extLst>
      <p:ext uri="{BB962C8B-B14F-4D97-AF65-F5344CB8AC3E}">
        <p14:creationId xmlns:p14="http://schemas.microsoft.com/office/powerpoint/2010/main" val="177990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Samverkan</a:t>
            </a:r>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a:solidFill>
                  <a:schemeClr val="tx1"/>
                </a:solidFill>
                <a:latin typeface="+mj-lt"/>
              </a:rPr>
              <a:t>kommuner och </a:t>
            </a:r>
            <a:r>
              <a:rPr lang="sv-SE" sz="1600" b="1" dirty="0">
                <a:solidFill>
                  <a:schemeClr val="tx1"/>
                </a:solidFill>
                <a:latin typeface="+mj-lt"/>
              </a:rPr>
              <a:t>4 </a:t>
            </a:r>
            <a:r>
              <a:rPr lang="sv-SE" sz="1600" dirty="0">
                <a:solidFill>
                  <a:schemeClr val="tx1"/>
                </a:solidFill>
                <a:latin typeface="+mj-lt"/>
              </a:rPr>
              <a:t>regioner i Skåne och </a:t>
            </a:r>
            <a:r>
              <a:rPr lang="sv-SE" sz="1600" dirty="0" err="1">
                <a:solidFill>
                  <a:schemeClr val="tx1"/>
                </a:solidFill>
                <a:latin typeface="+mj-lt"/>
              </a:rPr>
              <a:t>Östdanmark</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miljoner invånare</a:t>
            </a: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a:solidFill>
                  <a:schemeClr val="tx1"/>
                </a:solidFill>
                <a:latin typeface="+mj-lt"/>
              </a:rPr>
              <a:t>företag</a:t>
            </a: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11</a:t>
            </a:r>
            <a:br>
              <a:rPr lang="sv-SE" sz="3000" b="1">
                <a:solidFill>
                  <a:schemeClr val="tx1"/>
                </a:solidFill>
                <a:latin typeface="+mj-lt"/>
              </a:rPr>
            </a:br>
            <a:r>
              <a:rPr lang="sv-SE" sz="1600">
                <a:solidFill>
                  <a:schemeClr val="tx1"/>
                </a:solidFill>
                <a:latin typeface="+mj-lt"/>
              </a:rPr>
              <a:t>kommuner i </a:t>
            </a:r>
            <a:br>
              <a:rPr lang="sv-SE" sz="1600">
                <a:solidFill>
                  <a:schemeClr val="tx1"/>
                </a:solidFill>
                <a:latin typeface="+mj-lt"/>
              </a:rPr>
            </a:br>
            <a:r>
              <a:rPr lang="sv-SE" sz="1600">
                <a:solidFill>
                  <a:schemeClr val="tx1"/>
                </a:solidFill>
                <a:latin typeface="+mj-lt"/>
              </a:rPr>
              <a:t>nordvästra Skåne</a:t>
            </a:r>
          </a:p>
          <a:p>
            <a:pPr>
              <a:spcAft>
                <a:spcPts val="800"/>
              </a:spcAft>
            </a:pPr>
            <a:r>
              <a:rPr lang="sv-SE" sz="3000" b="1">
                <a:solidFill>
                  <a:schemeClr val="tx1"/>
                </a:solidFill>
                <a:latin typeface="+mj-lt"/>
              </a:rPr>
              <a:t>363 000</a:t>
            </a:r>
            <a:br>
              <a:rPr lang="sv-SE" sz="3000" b="1">
                <a:solidFill>
                  <a:schemeClr val="tx1"/>
                </a:solidFill>
                <a:latin typeface="+mj-lt"/>
              </a:rPr>
            </a:br>
            <a:r>
              <a:rPr lang="sv-SE" sz="1600">
                <a:solidFill>
                  <a:schemeClr val="tx1"/>
                </a:solidFill>
                <a:latin typeface="+mj-lt"/>
              </a:rPr>
              <a:t>invånare</a:t>
            </a:r>
          </a:p>
          <a:p>
            <a:pPr>
              <a:spcAft>
                <a:spcPts val="800"/>
              </a:spcAft>
            </a:pPr>
            <a:r>
              <a:rPr lang="sv-SE" sz="3000" b="1">
                <a:solidFill>
                  <a:schemeClr val="tx1"/>
                </a:solidFill>
                <a:latin typeface="+mj-lt"/>
              </a:rPr>
              <a:t>32 000</a:t>
            </a:r>
            <a:br>
              <a:rPr lang="sv-SE" sz="3000" b="1">
                <a:solidFill>
                  <a:schemeClr val="tx1"/>
                </a:solidFill>
                <a:latin typeface="+mj-lt"/>
              </a:rPr>
            </a:br>
            <a:r>
              <a:rPr lang="sv-SE" sz="1600">
                <a:solidFill>
                  <a:schemeClr val="tx1"/>
                </a:solidFill>
                <a:latin typeface="+mj-lt"/>
              </a:rPr>
              <a:t>företag</a:t>
            </a: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14</a:t>
            </a:r>
            <a:br>
              <a:rPr lang="sv-SE" sz="3000" b="1">
                <a:solidFill>
                  <a:schemeClr val="tx1"/>
                </a:solidFill>
                <a:latin typeface="+mj-lt"/>
              </a:rPr>
            </a:br>
            <a:r>
              <a:rPr lang="sv-SE" sz="1600">
                <a:solidFill>
                  <a:schemeClr val="tx1"/>
                </a:solidFill>
                <a:latin typeface="+mj-lt"/>
              </a:rPr>
              <a:t>medlemmar i </a:t>
            </a:r>
            <a:br>
              <a:rPr lang="sv-SE" sz="1600">
                <a:solidFill>
                  <a:schemeClr val="tx1"/>
                </a:solidFill>
                <a:latin typeface="+mj-lt"/>
              </a:rPr>
            </a:br>
            <a:r>
              <a:rPr lang="sv-SE" sz="1600">
                <a:solidFill>
                  <a:schemeClr val="tx1"/>
                </a:solidFill>
                <a:latin typeface="+mj-lt"/>
              </a:rPr>
              <a:t>norra Europa</a:t>
            </a:r>
          </a:p>
          <a:p>
            <a:pPr>
              <a:spcAft>
                <a:spcPts val="800"/>
              </a:spcAft>
            </a:pPr>
            <a:r>
              <a:rPr lang="sv-SE" sz="1600">
                <a:solidFill>
                  <a:schemeClr val="tx1"/>
                </a:solidFill>
                <a:latin typeface="+mj-lt"/>
              </a:rPr>
              <a:t>_____________________</a:t>
            </a:r>
            <a:br>
              <a:rPr lang="sv-SE" sz="1600" b="1">
                <a:solidFill>
                  <a:schemeClr val="tx1"/>
                </a:solidFill>
                <a:latin typeface="+mj-lt"/>
              </a:rPr>
            </a:br>
            <a:br>
              <a:rPr lang="sv-SE" sz="1600" b="1">
                <a:solidFill>
                  <a:schemeClr val="tx1"/>
                </a:solidFill>
                <a:latin typeface="+mj-lt"/>
              </a:rPr>
            </a:br>
            <a:r>
              <a:rPr lang="sv-SE" sz="1600">
                <a:solidFill>
                  <a:schemeClr val="tx1"/>
                </a:solidFill>
                <a:latin typeface="+mj-lt"/>
              </a:rPr>
              <a:t>utveckling av</a:t>
            </a:r>
            <a:br>
              <a:rPr lang="sv-SE" sz="1600">
                <a:solidFill>
                  <a:schemeClr val="tx1"/>
                </a:solidFill>
                <a:latin typeface="+mj-lt"/>
              </a:rPr>
            </a:br>
            <a:r>
              <a:rPr lang="sv-SE" sz="1600">
                <a:solidFill>
                  <a:schemeClr val="tx1"/>
                </a:solidFill>
                <a:latin typeface="+mj-lt"/>
              </a:rPr>
              <a:t>megaregion från</a:t>
            </a:r>
            <a:br>
              <a:rPr lang="sv-SE" sz="1600">
                <a:solidFill>
                  <a:schemeClr val="tx1"/>
                </a:solidFill>
                <a:latin typeface="+mj-lt"/>
              </a:rPr>
            </a:br>
            <a:r>
              <a:rPr lang="sv-SE" sz="1600">
                <a:solidFill>
                  <a:schemeClr val="tx1"/>
                </a:solidFill>
                <a:latin typeface="+mj-lt"/>
              </a:rPr>
              <a:t>Hamburg till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t>Läget </a:t>
            </a:r>
            <a:br>
              <a:rPr lang="sv-SE"/>
            </a:br>
            <a:r>
              <a:rPr lang="sv-SE"/>
              <a:t>och livet</a:t>
            </a:r>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a:latin typeface="+mj-lt"/>
              </a:rPr>
              <a:t>151 000</a:t>
            </a:r>
          </a:p>
          <a:p>
            <a:pPr>
              <a:lnSpc>
                <a:spcPct val="50000"/>
              </a:lnSpc>
            </a:pPr>
            <a:r>
              <a:rPr lang="sv-SE" sz="1600">
                <a:latin typeface="Helsingborg Sans Medium" pitchFamily="2" charset="77"/>
              </a:rPr>
              <a:t>Invånare</a:t>
            </a:r>
          </a:p>
          <a:p>
            <a:pPr>
              <a:lnSpc>
                <a:spcPct val="50000"/>
              </a:lnSpc>
            </a:pPr>
            <a:endParaRPr lang="sv-SE" sz="1600">
              <a:latin typeface="Helsingborg Sans Medium" pitchFamily="2" charset="77"/>
            </a:endParaRPr>
          </a:p>
          <a:p>
            <a:pPr>
              <a:lnSpc>
                <a:spcPct val="50000"/>
              </a:lnSpc>
            </a:pPr>
            <a:endParaRPr lang="sv-SE">
              <a:latin typeface="+mj-lt"/>
            </a:endParaRPr>
          </a:p>
          <a:p>
            <a:r>
              <a:rPr lang="sv-SE" sz="5000" b="1">
                <a:latin typeface="+mj-lt"/>
              </a:rPr>
              <a:t>15 000</a:t>
            </a:r>
          </a:p>
          <a:p>
            <a:pPr>
              <a:lnSpc>
                <a:spcPct val="50000"/>
              </a:lnSpc>
            </a:pPr>
            <a:r>
              <a:rPr lang="sv-SE" sz="1600">
                <a:latin typeface="Helsingborg Sans Medium" pitchFamily="2" charset="77"/>
              </a:rPr>
              <a:t>små och stora företag</a:t>
            </a:r>
          </a:p>
          <a:p>
            <a:pPr>
              <a:lnSpc>
                <a:spcPct val="50000"/>
              </a:lnSpc>
            </a:pPr>
            <a:endParaRPr lang="sv-SE">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r>
              <a:rPr lang="sv-SE" sz="3200" b="1">
                <a:latin typeface="+mj-lt"/>
              </a:rPr>
              <a:t>12 </a:t>
            </a:r>
            <a:r>
              <a:rPr lang="sv-SE" sz="2000" b="1">
                <a:latin typeface="+mj-lt"/>
              </a:rPr>
              <a:t>miljoner</a:t>
            </a:r>
          </a:p>
          <a:p>
            <a:r>
              <a:rPr lang="sv-SE" sz="1400">
                <a:latin typeface="+mj-lt"/>
              </a:rPr>
              <a:t>besökare</a:t>
            </a:r>
            <a:br>
              <a:rPr lang="sv-SE" sz="1400">
                <a:latin typeface="+mj-lt"/>
              </a:rPr>
            </a:br>
            <a:r>
              <a:rPr lang="sv-SE" sz="1400">
                <a:latin typeface="+mj-lt"/>
              </a:rPr>
              <a:t>Väla köpcentrum</a:t>
            </a: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6410" y="891761"/>
            <a:ext cx="1573925" cy="923330"/>
          </a:xfrm>
          <a:prstGeom prst="rect">
            <a:avLst/>
          </a:prstGeom>
          <a:noFill/>
        </p:spPr>
        <p:txBody>
          <a:bodyPr wrap="square" lIns="0" tIns="0" rIns="0" bIns="0" rtlCol="0">
            <a:spAutoFit/>
          </a:bodyPr>
          <a:lstStyle/>
          <a:p>
            <a:r>
              <a:rPr lang="sv-SE" sz="3200" b="1">
                <a:latin typeface="+mj-lt"/>
              </a:rPr>
              <a:t>48 000</a:t>
            </a:r>
          </a:p>
          <a:p>
            <a:r>
              <a:rPr lang="sv-SE" sz="1400">
                <a:latin typeface="+mj-lt"/>
              </a:rPr>
              <a:t>pendlar dagligen till och från kommunen</a:t>
            </a: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10" y="1892314"/>
            <a:ext cx="1573925" cy="923330"/>
          </a:xfrm>
          <a:prstGeom prst="rect">
            <a:avLst/>
          </a:prstGeom>
          <a:noFill/>
        </p:spPr>
        <p:txBody>
          <a:bodyPr wrap="square" lIns="0" tIns="0" rIns="0" bIns="0" rtlCol="0">
            <a:spAutoFit/>
          </a:bodyPr>
          <a:lstStyle/>
          <a:p>
            <a:r>
              <a:rPr lang="sv-SE" sz="3200" b="1">
                <a:latin typeface="+mj-lt"/>
              </a:rPr>
              <a:t>1/4</a:t>
            </a:r>
          </a:p>
          <a:p>
            <a:r>
              <a:rPr lang="sv-SE" sz="1400">
                <a:latin typeface="+mj-lt"/>
              </a:rPr>
              <a:t>arbetar inom handel och logistik</a:t>
            </a: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45875"/>
            <a:ext cx="1573925" cy="707886"/>
          </a:xfrm>
          <a:prstGeom prst="rect">
            <a:avLst/>
          </a:prstGeom>
          <a:noFill/>
        </p:spPr>
        <p:txBody>
          <a:bodyPr wrap="square" lIns="0" tIns="0" rIns="0" bIns="0" rtlCol="0">
            <a:spAutoFit/>
          </a:bodyPr>
          <a:lstStyle/>
          <a:p>
            <a:r>
              <a:rPr lang="sv-SE" sz="3200" b="1">
                <a:latin typeface="+mj-lt"/>
              </a:rPr>
              <a:t>610</a:t>
            </a:r>
          </a:p>
          <a:p>
            <a:r>
              <a:rPr lang="sv-SE" sz="1400">
                <a:latin typeface="+mj-lt"/>
              </a:rPr>
              <a:t>branscher</a:t>
            </a: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707886"/>
          </a:xfrm>
          <a:prstGeom prst="rect">
            <a:avLst/>
          </a:prstGeom>
          <a:noFill/>
        </p:spPr>
        <p:txBody>
          <a:bodyPr wrap="square" lIns="0" tIns="0" rIns="0" bIns="0" rtlCol="0">
            <a:spAutoFit/>
          </a:bodyPr>
          <a:lstStyle/>
          <a:p>
            <a:r>
              <a:rPr lang="sv-SE" sz="3200" b="1">
                <a:latin typeface="+mj-lt"/>
              </a:rPr>
              <a:t>&gt;1000</a:t>
            </a:r>
          </a:p>
          <a:p>
            <a:r>
              <a:rPr lang="sv-SE" sz="1400">
                <a:latin typeface="+mj-lt"/>
              </a:rPr>
              <a:t>nya företag årligen</a:t>
            </a: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a:latin typeface="+mj-lt"/>
              </a:rPr>
              <a:t>77 000</a:t>
            </a:r>
          </a:p>
          <a:p>
            <a:r>
              <a:rPr lang="sv-SE" sz="1400">
                <a:latin typeface="+mj-lt"/>
              </a:rPr>
              <a:t>har sin arbetsplats </a:t>
            </a:r>
            <a:br>
              <a:rPr lang="sv-SE" sz="1400">
                <a:latin typeface="+mj-lt"/>
              </a:rPr>
            </a:br>
            <a:r>
              <a:rPr lang="sv-SE" sz="1400">
                <a:latin typeface="+mj-lt"/>
              </a:rPr>
              <a:t>i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a:latin typeface="+mj-lt"/>
              </a:rPr>
              <a:t>15 000</a:t>
            </a:r>
            <a:br>
              <a:rPr lang="sv-SE" sz="3200" b="1">
                <a:latin typeface="+mj-lt"/>
              </a:rPr>
            </a:br>
            <a:r>
              <a:rPr lang="sv-SE" sz="1400">
                <a:latin typeface="+mj-lt"/>
              </a:rPr>
              <a:t>i stadskärnan</a:t>
            </a: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a:latin typeface="+mj-lt"/>
              </a:rPr>
              <a:t>168 000</a:t>
            </a:r>
          </a:p>
          <a:p>
            <a:r>
              <a:rPr lang="sv-SE" sz="1300">
                <a:latin typeface="+mj-lt"/>
              </a:rPr>
              <a:t>beräknade </a:t>
            </a:r>
            <a:br>
              <a:rPr lang="sv-SE" sz="1300">
                <a:latin typeface="+mj-lt"/>
              </a:rPr>
            </a:br>
            <a:r>
              <a:rPr lang="sv-SE" sz="1300">
                <a:latin typeface="+mj-lt"/>
              </a:rPr>
              <a:t>invånare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a:latin typeface="+mj-lt"/>
              </a:rPr>
              <a:t>30–39</a:t>
            </a:r>
          </a:p>
          <a:p>
            <a:r>
              <a:rPr lang="sv-SE" sz="1300">
                <a:latin typeface="+mj-lt"/>
              </a:rPr>
              <a:t>största åldersgruppen</a:t>
            </a: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a:latin typeface="+mj-lt"/>
              </a:rPr>
              <a:t>5 000</a:t>
            </a:r>
          </a:p>
          <a:p>
            <a:r>
              <a:rPr lang="sv-SE" sz="1300">
                <a:latin typeface="+mj-lt"/>
              </a:rPr>
              <a:t>studenter</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a:latin typeface="+mj-lt"/>
              </a:rPr>
              <a:t>165</a:t>
            </a:r>
          </a:p>
          <a:p>
            <a:r>
              <a:rPr lang="sv-SE" sz="1300">
                <a:latin typeface="+mj-lt"/>
              </a:rPr>
              <a:t>nationaliteter</a:t>
            </a: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811920" cy="677108"/>
          </a:xfrm>
          <a:prstGeom prst="rect">
            <a:avLst/>
          </a:prstGeom>
          <a:noFill/>
        </p:spPr>
        <p:txBody>
          <a:bodyPr wrap="square" lIns="0" tIns="0" rIns="0" bIns="0" rtlCol="0">
            <a:spAutoFit/>
          </a:bodyPr>
          <a:lstStyle/>
          <a:p>
            <a:r>
              <a:rPr lang="sv-SE" sz="3000" b="1">
                <a:latin typeface="+mj-lt"/>
              </a:rPr>
              <a:t>41</a:t>
            </a:r>
          </a:p>
          <a:p>
            <a:r>
              <a:rPr lang="sv-SE" sz="1300">
                <a:latin typeface="+mj-lt"/>
              </a:rPr>
              <a:t>medelålder</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a:latin typeface="+mj-lt"/>
              </a:rPr>
              <a:t>20</a:t>
            </a:r>
          </a:p>
          <a:p>
            <a:r>
              <a:rPr lang="sv-SE" sz="1300">
                <a:latin typeface="+mj-lt"/>
              </a:rPr>
              <a:t>hotell i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661720"/>
          </a:xfrm>
          <a:prstGeom prst="rect">
            <a:avLst/>
          </a:prstGeom>
          <a:noFill/>
        </p:spPr>
        <p:txBody>
          <a:bodyPr wrap="square" lIns="0" tIns="0" rIns="0" bIns="0" rtlCol="0">
            <a:spAutoFit/>
          </a:bodyPr>
          <a:lstStyle/>
          <a:p>
            <a:r>
              <a:rPr lang="sv-SE" sz="3000" b="1">
                <a:latin typeface="+mj-lt"/>
              </a:rPr>
              <a:t>700</a:t>
            </a:r>
          </a:p>
          <a:p>
            <a:r>
              <a:rPr lang="sv-SE" sz="1300">
                <a:latin typeface="+mj-lt"/>
              </a:rPr>
              <a:t>meter sandstrand i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77108"/>
          </a:xfrm>
          <a:prstGeom prst="rect">
            <a:avLst/>
          </a:prstGeom>
          <a:noFill/>
        </p:spPr>
        <p:txBody>
          <a:bodyPr wrap="square" lIns="0" tIns="0" rIns="0" bIns="0" rtlCol="0">
            <a:spAutoFit/>
          </a:bodyPr>
          <a:lstStyle/>
          <a:p>
            <a:r>
              <a:rPr lang="sv-SE" sz="3000" b="1">
                <a:latin typeface="+mj-lt"/>
              </a:rPr>
              <a:t>182</a:t>
            </a:r>
          </a:p>
          <a:p>
            <a:r>
              <a:rPr lang="sv-SE" sz="1300">
                <a:latin typeface="+mj-lt"/>
              </a:rPr>
              <a:t>restauranger i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a:latin typeface="+mj-lt"/>
              </a:rPr>
              <a:t>825 000</a:t>
            </a:r>
          </a:p>
          <a:p>
            <a:r>
              <a:rPr lang="sv-SE" sz="1300">
                <a:latin typeface="+mj-lt"/>
              </a:rPr>
              <a:t>gästnätter</a:t>
            </a: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8156488" y="2763790"/>
            <a:ext cx="867225" cy="738664"/>
          </a:xfrm>
          <a:prstGeom prst="rect">
            <a:avLst/>
          </a:prstGeom>
          <a:noFill/>
        </p:spPr>
        <p:txBody>
          <a:bodyPr wrap="none" lIns="0" tIns="0" rIns="0" bIns="0" rtlCol="0">
            <a:spAutoFit/>
          </a:bodyPr>
          <a:lstStyle/>
          <a:p>
            <a:r>
              <a:rPr lang="sv-SE" sz="1600">
                <a:latin typeface="Helsingborg Sans Medium" pitchFamily="2" charset="77"/>
              </a:rPr>
              <a:t>Göteborg</a:t>
            </a:r>
          </a:p>
          <a:p>
            <a:r>
              <a:rPr lang="sv-SE" sz="1600">
                <a:latin typeface="Helsingborg Sans" pitchFamily="2" charset="77"/>
              </a:rPr>
              <a:t>1h 40 min</a:t>
            </a:r>
          </a:p>
          <a:p>
            <a:endParaRPr lang="sv-SE" sz="160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09278" cy="492443"/>
          </a:xfrm>
          <a:prstGeom prst="rect">
            <a:avLst/>
          </a:prstGeom>
          <a:noFill/>
        </p:spPr>
        <p:txBody>
          <a:bodyPr wrap="none" lIns="0" tIns="0" rIns="0" bIns="0" rtlCol="0">
            <a:spAutoFit/>
          </a:bodyPr>
          <a:lstStyle/>
          <a:p>
            <a:r>
              <a:rPr lang="sv-SE" sz="1600">
                <a:latin typeface="Helsingborg Sans Medium" pitchFamily="2" charset="77"/>
              </a:rPr>
              <a:t>Köpenhamn</a:t>
            </a:r>
          </a:p>
          <a:p>
            <a:r>
              <a:rPr lang="sv-SE" sz="160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a:off x="9376232" y="2380244"/>
            <a:ext cx="1267913" cy="1271220"/>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0318AA31-D6D4-DC4C-9D85-30B91A8BF60D}"/>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a:p>
        </p:txBody>
      </p:sp>
    </p:spTree>
    <p:extLst>
      <p:ext uri="{BB962C8B-B14F-4D97-AF65-F5344CB8AC3E}">
        <p14:creationId xmlns:p14="http://schemas.microsoft.com/office/powerpoint/2010/main" val="551462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761427" cy="169277"/>
          </a:xfrm>
          <a:prstGeom prst="rect">
            <a:avLst/>
          </a:prstGeom>
          <a:noFill/>
        </p:spPr>
        <p:txBody>
          <a:bodyPr wrap="none" lIns="0" tIns="0" rIns="0" bIns="0" rtlCol="0">
            <a:spAutoFit/>
          </a:bodyPr>
          <a:lstStyle/>
          <a:p>
            <a:r>
              <a:rPr lang="sv-SE" sz="1100">
                <a:latin typeface="Helsingborg Sans Medium" pitchFamily="2" charset="77"/>
              </a:rPr>
              <a:t>Köpenhamn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543323" y="5093907"/>
            <a:ext cx="445259" cy="169277"/>
          </a:xfrm>
          <a:prstGeom prst="rect">
            <a:avLst/>
          </a:prstGeom>
          <a:noFill/>
        </p:spPr>
        <p:txBody>
          <a:bodyPr wrap="square" lIns="0" tIns="0" rIns="0" bIns="0" rtlCol="0">
            <a:spAutoFit/>
          </a:bodyPr>
          <a:lstStyle/>
          <a:p>
            <a:r>
              <a:rPr lang="sv-SE" sz="1100">
                <a:latin typeface="Helsingborg Sans Medium" pitchFamily="2" charset="77"/>
              </a:rPr>
              <a:t>Rom</a:t>
            </a: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a:latin typeface="Helsingborg Sans Medium" pitchFamily="2" charset="77"/>
              </a:rPr>
              <a:t>Prag</a:t>
            </a: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9060516" y="3958220"/>
            <a:ext cx="493109" cy="169277"/>
          </a:xfrm>
          <a:prstGeom prst="rect">
            <a:avLst/>
          </a:prstGeom>
          <a:noFill/>
        </p:spPr>
        <p:txBody>
          <a:bodyPr wrap="square" lIns="0" tIns="0" rIns="0" bIns="0" rtlCol="0">
            <a:spAutoFit/>
          </a:bodyPr>
          <a:lstStyle/>
          <a:p>
            <a:r>
              <a:rPr lang="sv-SE" sz="1100">
                <a:latin typeface="Helsingborg Sans Medium" pitchFamily="2" charset="77"/>
              </a:rPr>
              <a:t>Wien</a:t>
            </a: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703719" cy="169277"/>
          </a:xfrm>
          <a:prstGeom prst="rect">
            <a:avLst/>
          </a:prstGeom>
          <a:noFill/>
        </p:spPr>
        <p:txBody>
          <a:bodyPr wrap="none" lIns="0" tIns="0" rIns="0" bIns="0" rtlCol="0">
            <a:spAutoFit/>
          </a:bodyPr>
          <a:lstStyle/>
          <a:p>
            <a:r>
              <a:rPr lang="sv-SE" sz="1100">
                <a:latin typeface="Helsingborg Sans Medium" pitchFamily="2" charset="77"/>
              </a:rPr>
              <a:t>Helsingfors</a:t>
            </a: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a:latin typeface="Helsingborg Sans Medium" pitchFamily="2" charset="77"/>
              </a:rPr>
              <a:t>Lissabon</a:t>
            </a: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8" y="3295167"/>
            <a:ext cx="507492" cy="169277"/>
          </a:xfrm>
          <a:prstGeom prst="rect">
            <a:avLst/>
          </a:prstGeom>
          <a:noFill/>
        </p:spPr>
        <p:txBody>
          <a:bodyPr wrap="square" lIns="0" tIns="0" rIns="0" bIns="0" rtlCol="0">
            <a:spAutoFit/>
          </a:bodyPr>
          <a:lstStyle/>
          <a:p>
            <a:r>
              <a:rPr lang="sv-SE" sz="1100">
                <a:latin typeface="Helsingborg Sans Medium" pitchFamily="2" charset="77"/>
              </a:rPr>
              <a:t>Bryssel</a:t>
            </a:r>
          </a:p>
        </p:txBody>
      </p:sp>
    </p:spTree>
    <p:extLst>
      <p:ext uri="{BB962C8B-B14F-4D97-AF65-F5344CB8AC3E}">
        <p14:creationId xmlns:p14="http://schemas.microsoft.com/office/powerpoint/2010/main" val="177247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3" y="873125"/>
            <a:ext cx="4392482" cy="1107996"/>
          </a:xfrm>
        </p:spPr>
        <p:txBody>
          <a:bodyPr anchor="t" anchorCtr="0"/>
          <a:lstStyle/>
          <a:p>
            <a:r>
              <a:rPr lang="sv-SE"/>
              <a:t>Sveriges bästa logistikläge</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231106"/>
          </a:xfrm>
          <a:prstGeom prst="rect">
            <a:avLst/>
          </a:prstGeom>
          <a:noFill/>
        </p:spPr>
        <p:txBody>
          <a:bodyPr wrap="square" lIns="0" tIns="0" rIns="0" bIns="0" rtlCol="0">
            <a:spAutoFit/>
          </a:bodyPr>
          <a:lstStyle/>
          <a:p>
            <a:r>
              <a:rPr lang="sv-SE" sz="4400" b="1">
                <a:latin typeface="+mj-lt"/>
              </a:rPr>
              <a:t>1</a:t>
            </a:r>
          </a:p>
          <a:p>
            <a:r>
              <a:rPr lang="sv-SE">
                <a:latin typeface="Helsingborg Sans Light" pitchFamily="2" charset="77"/>
              </a:rPr>
              <a:t>Nordens största hamn för frukt och grönt</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231106"/>
          </a:xfrm>
          <a:prstGeom prst="rect">
            <a:avLst/>
          </a:prstGeom>
          <a:noFill/>
        </p:spPr>
        <p:txBody>
          <a:bodyPr wrap="square" lIns="0" tIns="0" rIns="0" bIns="0" rtlCol="0">
            <a:spAutoFit/>
          </a:bodyPr>
          <a:lstStyle/>
          <a:p>
            <a:r>
              <a:rPr lang="sv-SE" sz="4400" b="1">
                <a:latin typeface="Helsingborg Sans" pitchFamily="2" charset="77"/>
              </a:rPr>
              <a:t>2</a:t>
            </a:r>
            <a:br>
              <a:rPr lang="sv-SE">
                <a:latin typeface="Helsingborg Sans Light" pitchFamily="2" charset="77"/>
              </a:rPr>
            </a:br>
            <a:r>
              <a:rPr lang="sv-SE">
                <a:latin typeface="Helsingborg Sans Light" pitchFamily="2" charset="77"/>
              </a:rPr>
              <a:t>näst största container-hamnen i Sverige</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a:latin typeface="+mj-lt"/>
              </a:rPr>
              <a:t>10</a:t>
            </a:r>
          </a:p>
          <a:p>
            <a:r>
              <a:rPr lang="sv-SE">
                <a:latin typeface="Helsingborg Sans Light" pitchFamily="2" charset="77"/>
              </a:rPr>
              <a:t>miljarder SEK</a:t>
            </a:r>
            <a:br>
              <a:rPr lang="sv-SE">
                <a:latin typeface="Helsingborg Sans Light" pitchFamily="2" charset="77"/>
              </a:rPr>
            </a:br>
            <a:r>
              <a:rPr lang="sv-SE">
                <a:latin typeface="Helsingborg Sans Light" pitchFamily="2" charset="77"/>
              </a:rPr>
              <a:t>i omsättning/år</a:t>
            </a: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a:latin typeface="+mj-lt"/>
              </a:rPr>
              <a:t>1 100</a:t>
            </a:r>
          </a:p>
          <a:p>
            <a:r>
              <a:rPr lang="sv-SE">
                <a:latin typeface="Helsingborg Sans Light" pitchFamily="2" charset="77"/>
              </a:rPr>
              <a:t>logistikföretag</a:t>
            </a: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lang="sv-SE">
                <a:latin typeface="Helsingborg Sans Light" pitchFamily="2" charset="77"/>
              </a:rPr>
              <a:t>Sveriges bästa logistikläge</a:t>
            </a:r>
            <a:br>
              <a:rPr lang="sv-SE">
                <a:latin typeface="Helsingborg Sans Light" pitchFamily="2" charset="77"/>
              </a:rPr>
            </a:br>
            <a:r>
              <a:rPr lang="sv-SE" sz="3200" b="1">
                <a:latin typeface="Helsingborg Sans" pitchFamily="2" charset="77"/>
              </a:rPr>
              <a:t>2024</a:t>
            </a:r>
            <a:endParaRPr lang="sv-SE">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a:latin typeface="+mj-lt"/>
              </a:rPr>
              <a:t>20 miljoner</a:t>
            </a:r>
          </a:p>
          <a:p>
            <a:r>
              <a:rPr lang="sv-SE">
                <a:latin typeface="Helsingborg Sans Light" pitchFamily="2" charset="77"/>
              </a:rPr>
              <a:t>människor</a:t>
            </a:r>
            <a:br>
              <a:rPr lang="sv-SE">
                <a:latin typeface="Helsingborg Sans Light" pitchFamily="2" charset="77"/>
              </a:rPr>
            </a:br>
            <a:r>
              <a:rPr lang="sv-SE">
                <a:latin typeface="Helsingborg Sans Light" pitchFamily="2" charset="77"/>
              </a:rPr>
              <a:t>inom en dag</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nchor="t">
            <a:spAutoFit/>
          </a:bodyPr>
          <a:lstStyle/>
          <a:p>
            <a:r>
              <a:rPr lang="sv-SE" sz="3200" b="1">
                <a:latin typeface="+mj-lt"/>
              </a:rPr>
              <a:t>11 000</a:t>
            </a:r>
          </a:p>
          <a:p>
            <a:r>
              <a:rPr lang="sv-SE">
                <a:latin typeface="Helsingborg Sans Light"/>
              </a:rPr>
              <a:t>personer som </a:t>
            </a:r>
            <a:br>
              <a:rPr lang="sv-SE">
                <a:latin typeface="Helsingborg Sans Light" pitchFamily="2" charset="77"/>
              </a:rPr>
            </a:br>
            <a:r>
              <a:rPr lang="sv-SE">
                <a:latin typeface="Helsingborg Sans Light"/>
              </a:rPr>
              <a:t>arbetar inom sektorn</a:t>
            </a: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vert="horz" lIns="0" tIns="288000" rIns="0" bIns="0" rtlCol="0" anchor="t">
            <a:noAutofit/>
          </a:bodyPr>
          <a:lstStyle/>
          <a:p>
            <a:pPr>
              <a:lnSpc>
                <a:spcPct val="70000"/>
              </a:lnSpc>
              <a:spcAft>
                <a:spcPts val="1800"/>
              </a:spcAft>
            </a:pPr>
            <a:r>
              <a:rPr lang="sv-SE" sz="2400" b="1">
                <a:solidFill>
                  <a:srgbClr val="E35205"/>
                </a:solidFill>
                <a:latin typeface="+mj-lt"/>
              </a:rPr>
              <a:t>2020–2023</a:t>
            </a:r>
          </a:p>
          <a:p>
            <a:pPr>
              <a:lnSpc>
                <a:spcPct val="120000"/>
              </a:lnSpc>
            </a:pPr>
            <a:r>
              <a:rPr lang="sv-SE" b="1">
                <a:latin typeface="+mj-lt"/>
              </a:rPr>
              <a:t>2023</a:t>
            </a:r>
            <a:r>
              <a:rPr lang="sv-SE">
                <a:latin typeface="+mj-lt"/>
              </a:rPr>
              <a:t> </a:t>
            </a:r>
            <a:r>
              <a:rPr lang="sv-SE" err="1">
                <a:latin typeface="+mj-lt"/>
              </a:rPr>
              <a:t>Alvier</a:t>
            </a:r>
            <a:r>
              <a:rPr lang="sv-SE">
                <a:latin typeface="+mj-lt"/>
              </a:rPr>
              <a:t> </a:t>
            </a:r>
            <a:r>
              <a:rPr lang="sv-SE" err="1">
                <a:latin typeface="+mj-lt"/>
              </a:rPr>
              <a:t>Mechatronics</a:t>
            </a:r>
            <a:r>
              <a:rPr lang="sv-SE">
                <a:latin typeface="+mj-lt"/>
              </a:rPr>
              <a:t> · XXXL Lutz · Noviflora · Alex Andersen </a:t>
            </a:r>
            <a:r>
              <a:rPr lang="sv-SE" err="1">
                <a:latin typeface="+mj-lt"/>
              </a:rPr>
              <a:t>Ølund</a:t>
            </a:r>
            <a:r>
              <a:rPr lang="sv-SE">
                <a:latin typeface="+mj-lt"/>
              </a:rPr>
              <a:t> A/S </a:t>
            </a:r>
            <a:r>
              <a:rPr lang="sv-SE" b="1">
                <a:latin typeface="+mj-lt"/>
              </a:rPr>
              <a:t>2022</a:t>
            </a:r>
            <a:r>
              <a:rPr lang="sv-SE">
                <a:latin typeface="+mj-lt"/>
              </a:rPr>
              <a:t> ILVA · Scandic Oceanhamnen · United </a:t>
            </a:r>
            <a:r>
              <a:rPr lang="sv-SE" err="1">
                <a:latin typeface="+mj-lt"/>
              </a:rPr>
              <a:t>Spaces</a:t>
            </a:r>
            <a:r>
              <a:rPr lang="sv-SE">
                <a:latin typeface="+mj-lt"/>
              </a:rPr>
              <a:t> · RO-gruppen · </a:t>
            </a:r>
            <a:r>
              <a:rPr lang="sv-SE" err="1">
                <a:latin typeface="+mj-lt"/>
              </a:rPr>
              <a:t>Revelop</a:t>
            </a:r>
            <a:r>
              <a:rPr lang="sv-SE">
                <a:latin typeface="+mj-lt"/>
              </a:rPr>
              <a:t> · </a:t>
            </a:r>
            <a:r>
              <a:rPr lang="sv-SE" err="1">
                <a:latin typeface="+mj-lt"/>
              </a:rPr>
              <a:t>Thansen</a:t>
            </a:r>
            <a:r>
              <a:rPr lang="sv-SE">
                <a:latin typeface="+mj-lt"/>
              </a:rPr>
              <a:t> · </a:t>
            </a:r>
            <a:r>
              <a:rPr lang="sv-SE" err="1">
                <a:latin typeface="+mj-lt"/>
              </a:rPr>
              <a:t>Fuzed</a:t>
            </a:r>
            <a:r>
              <a:rPr lang="sv-SE">
                <a:latin typeface="+mj-lt"/>
              </a:rPr>
              <a:t> · Vagnhall 16 · </a:t>
            </a:r>
            <a:r>
              <a:rPr lang="sv-SE" err="1">
                <a:latin typeface="+mj-lt"/>
              </a:rPr>
              <a:t>HiQ</a:t>
            </a:r>
            <a:br>
              <a:rPr lang="sv-SE">
                <a:latin typeface="+mj-lt"/>
              </a:rPr>
            </a:br>
            <a:r>
              <a:rPr lang="sv-SE" b="1">
                <a:latin typeface="+mj-lt"/>
              </a:rPr>
              <a:t>2021</a:t>
            </a:r>
            <a:r>
              <a:rPr lang="sv-SE">
                <a:latin typeface="+mj-lt"/>
              </a:rPr>
              <a:t> Clarion </a:t>
            </a:r>
            <a:r>
              <a:rPr lang="sv-SE" err="1">
                <a:latin typeface="+mj-lt"/>
              </a:rPr>
              <a:t>Hotel</a:t>
            </a:r>
            <a:r>
              <a:rPr lang="sv-SE">
                <a:latin typeface="+mj-lt"/>
              </a:rPr>
              <a:t> &amp; Congress </a:t>
            </a:r>
            <a:r>
              <a:rPr lang="sv-SE" err="1">
                <a:latin typeface="+mj-lt"/>
              </a:rPr>
              <a:t>SeaU</a:t>
            </a:r>
            <a:r>
              <a:rPr lang="sv-SE">
                <a:latin typeface="+mj-lt"/>
              </a:rPr>
              <a:t> · </a:t>
            </a:r>
            <a:r>
              <a:rPr lang="sv-SE" err="1">
                <a:latin typeface="+mj-lt"/>
              </a:rPr>
              <a:t>Pervanovo</a:t>
            </a:r>
            <a:r>
              <a:rPr lang="sv-SE">
                <a:latin typeface="+mj-lt"/>
              </a:rPr>
              <a:t> · JTI </a:t>
            </a:r>
            <a:r>
              <a:rPr lang="sv-SE" err="1">
                <a:latin typeface="+mj-lt"/>
              </a:rPr>
              <a:t>Ventures</a:t>
            </a:r>
            <a:r>
              <a:rPr lang="sv-SE">
                <a:latin typeface="+mj-lt"/>
              </a:rPr>
              <a:t> · </a:t>
            </a:r>
            <a:r>
              <a:rPr lang="sv-SE" err="1">
                <a:latin typeface="+mj-lt"/>
              </a:rPr>
              <a:t>Knowit</a:t>
            </a:r>
            <a:r>
              <a:rPr lang="sv-SE">
                <a:latin typeface="+mj-lt"/>
              </a:rPr>
              <a:t> · </a:t>
            </a:r>
            <a:r>
              <a:rPr lang="sv-SE" err="1">
                <a:latin typeface="+mj-lt"/>
              </a:rPr>
              <a:t>Offitech</a:t>
            </a:r>
            <a:r>
              <a:rPr lang="sv-SE">
                <a:latin typeface="+mj-lt"/>
              </a:rPr>
              <a:t> · </a:t>
            </a:r>
            <a:r>
              <a:rPr lang="sv-SE" err="1">
                <a:latin typeface="+mj-lt"/>
              </a:rPr>
              <a:t>Platinum</a:t>
            </a:r>
            <a:r>
              <a:rPr lang="sv-SE">
                <a:latin typeface="+mj-lt"/>
              </a:rPr>
              <a:t> Cars · </a:t>
            </a:r>
            <a:r>
              <a:rPr lang="sv-SE" err="1">
                <a:latin typeface="+mj-lt"/>
              </a:rPr>
              <a:t>Genetor</a:t>
            </a:r>
            <a:r>
              <a:rPr lang="sv-SE">
                <a:latin typeface="+mj-lt"/>
              </a:rPr>
              <a:t> · Höganäs Kakel &amp; Klinker    </a:t>
            </a:r>
            <a:r>
              <a:rPr lang="sv-SE" b="1">
                <a:latin typeface="+mj-lt"/>
              </a:rPr>
              <a:t>2020</a:t>
            </a:r>
            <a:r>
              <a:rPr lang="sv-SE">
                <a:latin typeface="+mj-lt"/>
              </a:rPr>
              <a:t> </a:t>
            </a:r>
            <a:r>
              <a:rPr lang="sv-SE" err="1">
                <a:latin typeface="+mj-lt"/>
              </a:rPr>
              <a:t>Åhlens</a:t>
            </a:r>
            <a:r>
              <a:rPr lang="sv-SE">
                <a:latin typeface="+mj-lt"/>
              </a:rPr>
              <a:t> Outlet · Derome · </a:t>
            </a:r>
            <a:r>
              <a:rPr lang="sv-SE" err="1">
                <a:latin typeface="+mj-lt"/>
              </a:rPr>
              <a:t>Nordlo</a:t>
            </a:r>
            <a:r>
              <a:rPr lang="sv-SE">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a:solidFill>
                  <a:srgbClr val="E35205"/>
                </a:solidFill>
                <a:latin typeface="+mj-lt"/>
              </a:rPr>
              <a:t>Expansioner 2021–2023</a:t>
            </a:r>
          </a:p>
          <a:p>
            <a:pPr>
              <a:lnSpc>
                <a:spcPct val="120000"/>
              </a:lnSpc>
            </a:pPr>
            <a:r>
              <a:rPr lang="sv-SE" err="1">
                <a:latin typeface="+mj-lt"/>
              </a:rPr>
              <a:t>Nowaste</a:t>
            </a:r>
            <a:r>
              <a:rPr lang="sv-SE">
                <a:latin typeface="+mj-lt"/>
              </a:rPr>
              <a:t> · </a:t>
            </a:r>
            <a:r>
              <a:rPr lang="sv-SE" err="1">
                <a:latin typeface="+mj-lt"/>
              </a:rPr>
              <a:t>Greenfood</a:t>
            </a:r>
            <a:r>
              <a:rPr lang="sv-SE">
                <a:latin typeface="+mj-lt"/>
              </a:rPr>
              <a:t> · PEAB · </a:t>
            </a:r>
            <a:r>
              <a:rPr lang="sv-SE" err="1">
                <a:latin typeface="+mj-lt"/>
              </a:rPr>
              <a:t>Ecolean</a:t>
            </a:r>
            <a:r>
              <a:rPr lang="sv-SE">
                <a:latin typeface="+mj-lt"/>
              </a:rPr>
              <a:t> · Carlsberg · Assistansbolaget · Frigoscandia · Medea · </a:t>
            </a:r>
            <a:r>
              <a:rPr lang="sv-SE" err="1">
                <a:latin typeface="+mj-lt"/>
              </a:rPr>
              <a:t>Bjelin</a:t>
            </a:r>
            <a:r>
              <a:rPr lang="sv-SE">
                <a:latin typeface="+mj-lt"/>
              </a:rPr>
              <a:t> · World </a:t>
            </a:r>
            <a:r>
              <a:rPr lang="sv-SE" err="1">
                <a:latin typeface="+mj-lt"/>
              </a:rPr>
              <a:t>Trade</a:t>
            </a:r>
            <a:r>
              <a:rPr lang="sv-SE">
                <a:latin typeface="+mj-lt"/>
              </a:rPr>
              <a:t> Center </a:t>
            </a:r>
            <a:r>
              <a:rPr lang="sv-SE" err="1">
                <a:latin typeface="+mj-lt"/>
              </a:rPr>
              <a:t>Coworking</a:t>
            </a:r>
            <a:r>
              <a:rPr lang="sv-SE">
                <a:latin typeface="+mj-lt"/>
              </a:rPr>
              <a:t> · Postnord TPL · Quickbutik · Gaia · </a:t>
            </a:r>
            <a:r>
              <a:rPr lang="sv-SE" err="1">
                <a:latin typeface="+mj-lt"/>
              </a:rPr>
              <a:t>Nederman</a:t>
            </a:r>
            <a:r>
              <a:rPr lang="sv-SE">
                <a:latin typeface="+mj-lt"/>
              </a:rPr>
              <a:t> · </a:t>
            </a:r>
            <a:r>
              <a:rPr lang="sv-SE" err="1">
                <a:latin typeface="+mj-lt"/>
              </a:rPr>
              <a:t>Mildef</a:t>
            </a:r>
            <a:r>
              <a:rPr lang="sv-SE">
                <a:latin typeface="+mj-lt"/>
              </a:rPr>
              <a:t> · </a:t>
            </a:r>
            <a:r>
              <a:rPr lang="sv-SE" err="1">
                <a:latin typeface="+mj-lt"/>
              </a:rPr>
              <a:t>Springhill</a:t>
            </a:r>
            <a:endParaRPr lang="sv-SE">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a:t>Företagsetableringar</a:t>
            </a:r>
          </a:p>
        </p:txBody>
      </p:sp>
    </p:spTree>
    <p:extLst>
      <p:ext uri="{BB962C8B-B14F-4D97-AF65-F5344CB8AC3E}">
        <p14:creationId xmlns:p14="http://schemas.microsoft.com/office/powerpoint/2010/main" val="829312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200 hektar där staden möter landet, fem kilometer från Helsingborgs centrum. </a:t>
            </a:r>
          </a:p>
          <a:p>
            <a:r>
              <a:rPr lang="sv-SE"/>
              <a:t>Målbilden: Sveriges bästa stadsdel för barnfamiljer!</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419200" cy="4461185"/>
          </a:xfrm>
        </p:spPr>
        <p:txBody>
          <a:bodyPr vert="horz" wrap="square" lIns="0" tIns="288000" rIns="0" bIns="0" rtlCol="0" anchor="t">
            <a:spAutoFit/>
          </a:bodyPr>
          <a:lstStyle/>
          <a:p>
            <a:r>
              <a:rPr lang="sv-SE">
                <a:solidFill>
                  <a:srgbClr val="213565"/>
                </a:solidFill>
                <a:latin typeface="Helsingborg Sans"/>
                <a:ea typeface="Roboto Light"/>
                <a:cs typeface="Segoe UI"/>
              </a:rPr>
              <a:t>Det gamla hamnområdet förvandlas till en urban arkipelag med hållbar livskvalitet nära havet och mitt i centrala Helsingborg.</a:t>
            </a:r>
            <a:endParaRPr lang="sv-SE">
              <a:solidFill>
                <a:srgbClr val="213565"/>
              </a:solidFill>
              <a:latin typeface="Helsingborg Sans"/>
            </a:endParaRPr>
          </a:p>
          <a:p>
            <a:endParaRPr lang="sv-SE">
              <a:ea typeface="Roboto Light"/>
              <a:cs typeface="Roboto Light"/>
            </a:endParaRPr>
          </a:p>
          <a:p>
            <a:pPr marL="285750" indent="-285750">
              <a:spcAft>
                <a:spcPts val="600"/>
              </a:spcAft>
              <a:buChar char="•"/>
            </a:pPr>
            <a:r>
              <a:rPr lang="sv-SE">
                <a:ea typeface="Roboto Light"/>
                <a:cs typeface="Roboto Light"/>
              </a:rPr>
              <a:t>1200 bostäder</a:t>
            </a:r>
          </a:p>
          <a:p>
            <a:pPr marL="285750" indent="-285750">
              <a:spcAft>
                <a:spcPts val="600"/>
              </a:spcAft>
              <a:buChar char="•"/>
            </a:pPr>
            <a:r>
              <a:rPr lang="sv-SE">
                <a:ea typeface="Roboto Light"/>
                <a:cs typeface="Roboto Light"/>
              </a:rPr>
              <a:t>Center för innovation</a:t>
            </a:r>
          </a:p>
          <a:p>
            <a:pPr marL="285750" indent="-285750">
              <a:spcAft>
                <a:spcPts val="600"/>
              </a:spcAft>
              <a:buChar char="•"/>
            </a:pPr>
            <a:r>
              <a:rPr lang="sv-SE">
                <a:ea typeface="Roboto Light"/>
                <a:cs typeface="Roboto Light"/>
              </a:rPr>
              <a:t>Innovationsdistrikt</a:t>
            </a:r>
            <a:endParaRPr lang="sv-SE"/>
          </a:p>
          <a:p>
            <a:pPr marL="285750" indent="-285750">
              <a:spcAft>
                <a:spcPts val="600"/>
              </a:spcAft>
              <a:buChar char="•"/>
            </a:pPr>
            <a:r>
              <a:rPr lang="sv-SE">
                <a:ea typeface="Roboto Light"/>
                <a:cs typeface="Roboto Light"/>
              </a:rPr>
              <a:t>En av stadens mest populära lekplatser</a:t>
            </a:r>
          </a:p>
          <a:p>
            <a:pPr marL="285750" indent="-285750">
              <a:spcAft>
                <a:spcPts val="600"/>
              </a:spcAft>
              <a:buChar char="•"/>
            </a:pPr>
            <a:r>
              <a:rPr lang="sv-SE">
                <a:ea typeface="Roboto Light"/>
                <a:cs typeface="Roboto Light"/>
              </a:rPr>
              <a:t>Konstgjorda rev</a:t>
            </a:r>
          </a:p>
          <a:p>
            <a:pPr marL="285750" indent="-285750">
              <a:spcAft>
                <a:spcPts val="600"/>
              </a:spcAft>
              <a:buChar char="•"/>
            </a:pPr>
            <a:r>
              <a:rPr lang="sv-SE">
                <a:ea typeface="Roboto Light"/>
                <a:cs typeface="Roboto Light"/>
              </a:rPr>
              <a:t>Havskoloni med musselodling</a:t>
            </a:r>
          </a:p>
          <a:p>
            <a:pPr marL="285750" indent="-285750">
              <a:spcAft>
                <a:spcPts val="600"/>
              </a:spcAft>
              <a:buChar char="•"/>
            </a:pPr>
            <a:r>
              <a:rPr lang="sv-SE">
                <a:ea typeface="Roboto Light"/>
                <a:cs typeface="Roboto Light"/>
              </a:rPr>
              <a:t>Unikt avloppssystem</a:t>
            </a:r>
          </a:p>
          <a:p>
            <a:pPr marL="285750" indent="-285750">
              <a:spcAft>
                <a:spcPts val="600"/>
              </a:spcAft>
              <a:buChar char="•"/>
            </a:pPr>
            <a:r>
              <a:rPr lang="sv-SE">
                <a:ea typeface="Roboto Light"/>
                <a:cs typeface="Roboto Light"/>
              </a:rPr>
              <a:t>Nytt badhus planerat</a:t>
            </a:r>
          </a:p>
        </p:txBody>
      </p:sp>
    </p:spTree>
    <p:extLst>
      <p:ext uri="{BB962C8B-B14F-4D97-AF65-F5344CB8AC3E}">
        <p14:creationId xmlns:p14="http://schemas.microsoft.com/office/powerpoint/2010/main" val="370013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a:solidFill>
                  <a:schemeClr val="bg1"/>
                </a:solidFill>
              </a:rPr>
              <a:t>Verksamhetspresentation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692017"/>
          </a:xfrm>
        </p:spPr>
        <p:txBody>
          <a:bodyPr/>
          <a:lstStyle/>
          <a:p>
            <a:r>
              <a:rPr lang="sv-SE"/>
              <a:t>Dialog, långsiktighet och samverkan med boende nycklar i framgångsrikt utvecklingsprojekt.</a:t>
            </a:r>
          </a:p>
          <a:p>
            <a:pPr marL="285750" indent="-285750">
              <a:buFont typeface="Arial" panose="020B0604020202020204" pitchFamily="34" charset="0"/>
              <a:buChar char="•"/>
            </a:pPr>
            <a:r>
              <a:rPr lang="sv-SE"/>
              <a:t>1200 bostäder</a:t>
            </a:r>
          </a:p>
          <a:p>
            <a:pPr marL="285750" indent="-285750">
              <a:buFont typeface="Arial" panose="020B0604020202020204" pitchFamily="34" charset="0"/>
              <a:buChar char="•"/>
            </a:pPr>
            <a:r>
              <a:rPr lang="sv-SE"/>
              <a:t>Nya stadskvarteret med 198 nya bostäder och Helsingborgs första co-</a:t>
            </a:r>
            <a:r>
              <a:rPr lang="sv-SE" err="1"/>
              <a:t>living</a:t>
            </a:r>
            <a:r>
              <a:rPr lang="sv-SE"/>
              <a:t>-boende</a:t>
            </a:r>
          </a:p>
          <a:p>
            <a:pPr marL="285750" indent="-285750">
              <a:buFont typeface="Arial" panose="020B0604020202020204" pitchFamily="34" charset="0"/>
              <a:buChar char="•"/>
            </a:pPr>
            <a:r>
              <a:rPr lang="sv-SE"/>
              <a:t>Några av stadens mest populära lekplatser och grönytor</a:t>
            </a:r>
          </a:p>
          <a:p>
            <a:pPr marL="285750" indent="-285750">
              <a:buFont typeface="Arial" panose="020B0604020202020204" pitchFamily="34" charset="0"/>
              <a:buChar char="•"/>
            </a:pPr>
            <a:r>
              <a:rPr lang="sv-SE"/>
              <a:t>Gemensamt växthus och körsbärsodling</a:t>
            </a:r>
          </a:p>
          <a:p>
            <a:r>
              <a:rPr lang="sv-SE">
                <a:latin typeface="Helsingborg Sans Medium" pitchFamily="2" charset="77"/>
              </a:rPr>
              <a:t>En stolt del av Helsingborg! </a:t>
            </a:r>
          </a:p>
          <a:p>
            <a:endParaRPr lang="sv-SE"/>
          </a:p>
          <a:p>
            <a:endParaRPr lang="sv-SE"/>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a:t>Dubbelspår mellan Ängelholm och Maria – en viktig satsning på infrastrukturen när Helsingborg växer.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419200" cy="1107996"/>
          </a:xfrm>
        </p:spPr>
        <p:txBody>
          <a:bodyPr>
            <a:spAutoFit/>
          </a:bodyPr>
          <a:lstStyle/>
          <a:p>
            <a:r>
              <a:rPr lang="sv-SE"/>
              <a:t>Västkustbanan Maria station</a:t>
            </a:r>
          </a:p>
        </p:txBody>
      </p:sp>
    </p:spTree>
    <p:extLst>
      <p:ext uri="{BB962C8B-B14F-4D97-AF65-F5344CB8AC3E}">
        <p14:creationId xmlns:p14="http://schemas.microsoft.com/office/powerpoint/2010/main" val="388431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a:solidFill>
                  <a:schemeClr val="bg1"/>
                </a:solidFill>
              </a:rPr>
              <a:t>Fast förbindelse</a:t>
            </a:r>
            <a:br>
              <a:rPr lang="sv-SE" sz="4000">
                <a:solidFill>
                  <a:schemeClr val="bg1"/>
                </a:solidFill>
              </a:rPr>
            </a:br>
            <a:r>
              <a:rPr lang="sv-SE" sz="400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a:t>Ny detaljplan möjliggör nytt akutsjukhus i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Nytt sjukhus</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Världsunikt system för källsorterat avloppsvatten i nybyggda stadsdelen Oceanhamnen. </a:t>
            </a:r>
          </a:p>
          <a:p>
            <a:endParaRPr lang="sv-SE"/>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Tre rör ut</a:t>
            </a:r>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a:t>Ökad tillgång till havet och dubbla kapaciteten på halva ytan – nya möjligheter skapas när hamnen flyttas.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Hamnflytt</a:t>
            </a:r>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Ombyggnad och tillbyggnad med respekt för historia och gröna värden. </a:t>
            </a:r>
          </a:p>
          <a:p>
            <a:r>
              <a:rPr lang="sv-SE"/>
              <a:t>En av stadens mest populära parker rustas upp.</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Stadsbiblioteket</a:t>
            </a:r>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3924" t="3004" r="19852" b="1590"/>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6D0020"/>
                </a:solidFill>
              </a:rPr>
              <a:t>Vision och riktning</a:t>
            </a: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2215991"/>
          </a:xfrm>
        </p:spPr>
        <p:txBody>
          <a:bodyPr anchor="t" anchorCtr="0"/>
          <a:lstStyle/>
          <a:p>
            <a:r>
              <a:rPr lang="sv-SE">
                <a:solidFill>
                  <a:schemeClr val="bg1"/>
                </a:solidFill>
              </a:rPr>
              <a:t>År 2035 ska Helsingborg</a:t>
            </a:r>
            <a:br>
              <a:rPr lang="sv-SE">
                <a:solidFill>
                  <a:schemeClr val="bg1"/>
                </a:solidFill>
              </a:rPr>
            </a:br>
            <a:r>
              <a:rPr lang="sv-SE">
                <a:solidFill>
                  <a:schemeClr val="bg1"/>
                </a:solidFill>
              </a:rPr>
              <a:t>vara en skapande, pulserande,</a:t>
            </a:r>
            <a:br>
              <a:rPr lang="sv-SE">
                <a:solidFill>
                  <a:schemeClr val="bg1"/>
                </a:solidFill>
              </a:rPr>
            </a:br>
            <a:r>
              <a:rPr lang="sv-SE">
                <a:solidFill>
                  <a:schemeClr val="bg1"/>
                </a:solidFill>
              </a:rPr>
              <a:t>gemensam, global och balanserad</a:t>
            </a:r>
            <a:br>
              <a:rPr lang="sv-SE">
                <a:solidFill>
                  <a:schemeClr val="bg1"/>
                </a:solidFill>
              </a:rPr>
            </a:br>
            <a:r>
              <a:rPr lang="sv-SE">
                <a:solidFill>
                  <a:schemeClr val="bg1"/>
                </a:solidFill>
              </a:rPr>
              <a:t>stad för människor och företag.</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Helsingborg Sans" pitchFamily="2" charset="77"/>
              </a:rPr>
              <a:t>Vår vision</a:t>
            </a:r>
          </a:p>
        </p:txBody>
      </p:sp>
    </p:spTree>
    <p:extLst>
      <p:ext uri="{BB962C8B-B14F-4D97-AF65-F5344CB8AC3E}">
        <p14:creationId xmlns:p14="http://schemas.microsoft.com/office/powerpoint/2010/main" val="778080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C9419F6B-1B65-8042-A0CA-41E041DAC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275" y="2252541"/>
            <a:ext cx="1993486" cy="1993486"/>
          </a:xfrm>
          <a:prstGeom prst="rect">
            <a:avLst/>
          </a:prstGeom>
        </p:spPr>
      </p:pic>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874713" y="873125"/>
            <a:ext cx="10464000" cy="1107996"/>
          </a:xfrm>
        </p:spPr>
        <p:txBody>
          <a:bodyPr anchor="t" anchorCtr="0"/>
          <a:lstStyle/>
          <a:p>
            <a:r>
              <a:rPr lang="sv-SE"/>
              <a:t>Vår resa har bara börjat.</a:t>
            </a:r>
            <a:br>
              <a:rPr lang="sv-SE"/>
            </a:br>
            <a:r>
              <a:rPr lang="sv-SE"/>
              <a:t>Tillsammans tar vi nästa steg.</a:t>
            </a:r>
          </a:p>
        </p:txBody>
      </p:sp>
      <p:sp>
        <p:nvSpPr>
          <p:cNvPr id="7" name="Bild 5">
            <a:extLst>
              <a:ext uri="{FF2B5EF4-FFF2-40B4-BE49-F238E27FC236}">
                <a16:creationId xmlns:a16="http://schemas.microsoft.com/office/drawing/2014/main" id="{515073B5-95A3-2559-6658-47720AC9B986}"/>
              </a:ext>
            </a:extLst>
          </p:cNvPr>
          <p:cNvSpPr/>
          <p:nvPr/>
        </p:nvSpPr>
        <p:spPr>
          <a:xfrm>
            <a:off x="-1264759"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a:latin typeface="+mj-lt"/>
              </a:rPr>
              <a:t>2012</a:t>
            </a:r>
          </a:p>
          <a:p>
            <a:r>
              <a:rPr lang="sv-SE" sz="1100">
                <a:latin typeface="Helsingborg Sans" pitchFamily="2" charset="77"/>
              </a:rPr>
              <a:t>Beslut tas om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1913745" y="4087628"/>
            <a:ext cx="1322387" cy="877163"/>
          </a:xfrm>
          <a:prstGeom prst="rect">
            <a:avLst/>
          </a:prstGeom>
          <a:noFill/>
        </p:spPr>
        <p:txBody>
          <a:bodyPr wrap="square" lIns="0" tIns="0" rIns="0" bIns="0" rtlCol="0">
            <a:spAutoFit/>
          </a:bodyPr>
          <a:lstStyle/>
          <a:p>
            <a:r>
              <a:rPr lang="sv-SE" sz="2400" b="1">
                <a:latin typeface="+mj-lt"/>
              </a:rPr>
              <a:t>2019</a:t>
            </a:r>
          </a:p>
          <a:p>
            <a:r>
              <a:rPr lang="sv-SE" sz="1100">
                <a:latin typeface="Helsingborg Sans" pitchFamily="2" charset="77"/>
              </a:rPr>
              <a:t>Beslut tas om att öka på innovationsarbetet genom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3513945" y="4087628"/>
            <a:ext cx="1322387" cy="877163"/>
          </a:xfrm>
          <a:prstGeom prst="rect">
            <a:avLst/>
          </a:prstGeom>
          <a:noFill/>
        </p:spPr>
        <p:txBody>
          <a:bodyPr wrap="square" lIns="0" tIns="0" rIns="0" bIns="0" rtlCol="0">
            <a:spAutoFit/>
          </a:bodyPr>
          <a:lstStyle/>
          <a:p>
            <a:r>
              <a:rPr lang="sv-SE" sz="2400" b="1">
                <a:latin typeface="+mj-lt"/>
              </a:rPr>
              <a:t>2020</a:t>
            </a:r>
          </a:p>
          <a:p>
            <a:r>
              <a:rPr lang="sv-SE" sz="1100">
                <a:latin typeface="Helsingborg Sans" pitchFamily="2" charset="77"/>
              </a:rPr>
              <a:t>Helsingborg blir utsett till en av Europas med innovativa städer</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155421" y="4087628"/>
            <a:ext cx="1243012" cy="1046440"/>
          </a:xfrm>
          <a:prstGeom prst="rect">
            <a:avLst/>
          </a:prstGeom>
          <a:noFill/>
        </p:spPr>
        <p:txBody>
          <a:bodyPr wrap="square" lIns="0" tIns="0" rIns="0" bIns="0" rtlCol="0">
            <a:spAutoFit/>
          </a:bodyPr>
          <a:lstStyle/>
          <a:p>
            <a:r>
              <a:rPr lang="sv-SE" sz="2400" b="1">
                <a:latin typeface="+mj-lt"/>
              </a:rPr>
              <a:t>2022</a:t>
            </a:r>
          </a:p>
          <a:p>
            <a:r>
              <a:rPr lang="sv-SE" sz="1100">
                <a:latin typeface="Helsingborg Sans" pitchFamily="2" charset="77"/>
              </a:rPr>
              <a:t>Innovationsarbete och nya samarbeten visas upp under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6717523" y="4087628"/>
            <a:ext cx="1241120" cy="707886"/>
          </a:xfrm>
          <a:prstGeom prst="rect">
            <a:avLst/>
          </a:prstGeom>
          <a:noFill/>
        </p:spPr>
        <p:txBody>
          <a:bodyPr wrap="square" lIns="0" tIns="0" rIns="0" bIns="0" rtlCol="0">
            <a:spAutoFit/>
          </a:bodyPr>
          <a:lstStyle/>
          <a:p>
            <a:r>
              <a:rPr lang="sv-SE" sz="2400" b="1">
                <a:latin typeface="+mj-lt"/>
              </a:rPr>
              <a:t>2023</a:t>
            </a:r>
          </a:p>
          <a:p>
            <a:r>
              <a:rPr lang="sv-SE" sz="1100">
                <a:latin typeface="Helsingborg Sans" pitchFamily="2" charset="77"/>
              </a:rPr>
              <a:t>Nya politiska inriktningar sätts</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a:latin typeface="+mj-lt"/>
              </a:rPr>
              <a:t>2030</a:t>
            </a:r>
          </a:p>
          <a:p>
            <a:r>
              <a:rPr lang="sv-SE" sz="1100">
                <a:latin typeface="Helsingborg Sans" pitchFamily="2" charset="77"/>
              </a:rPr>
              <a:t>Helsingborg siktar mot klimatneutralitet</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3745"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348481"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19535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35537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198352"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BC662027-93DE-1872-87E9-7A9ACBEC66E9}"/>
              </a:ext>
            </a:extLst>
          </p:cNvPr>
          <p:cNvSpPr/>
          <p:nvPr/>
        </p:nvSpPr>
        <p:spPr>
          <a:xfrm>
            <a:off x="8148580" y="3750901"/>
            <a:ext cx="234000" cy="23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a:latin typeface="+mj-lt"/>
              </a:rPr>
              <a:t>2035</a:t>
            </a:r>
          </a:p>
          <a:p>
            <a:r>
              <a:rPr lang="sv-SE" sz="1100">
                <a:latin typeface="Helsingborg Sans" pitchFamily="2" charset="77"/>
              </a:rPr>
              <a:t>Helsingborg är en skapande, pulserande, gemensam, global och balanserad stad</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7332" y="2599332"/>
            <a:ext cx="1410157" cy="1410157"/>
          </a:xfrm>
          <a:prstGeom prst="rect">
            <a:avLst/>
          </a:prstGeom>
        </p:spPr>
      </p:pic>
      <p:sp>
        <p:nvSpPr>
          <p:cNvPr id="6" name="textruta 5">
            <a:extLst>
              <a:ext uri="{FF2B5EF4-FFF2-40B4-BE49-F238E27FC236}">
                <a16:creationId xmlns:a16="http://schemas.microsoft.com/office/drawing/2014/main" id="{0E88327C-919F-D1DE-0068-3CB21D2B7997}"/>
              </a:ext>
            </a:extLst>
          </p:cNvPr>
          <p:cNvSpPr txBox="1"/>
          <p:nvPr/>
        </p:nvSpPr>
        <p:spPr>
          <a:xfrm>
            <a:off x="8034083" y="4087628"/>
            <a:ext cx="1353827" cy="877163"/>
          </a:xfrm>
          <a:prstGeom prst="rect">
            <a:avLst/>
          </a:prstGeom>
          <a:noFill/>
        </p:spPr>
        <p:txBody>
          <a:bodyPr wrap="square" lIns="0" tIns="0" rIns="0" bIns="0" rtlCol="0">
            <a:spAutoFit/>
          </a:bodyPr>
          <a:lstStyle/>
          <a:p>
            <a:r>
              <a:rPr lang="sv-SE" sz="2400" b="1">
                <a:latin typeface="+mj-lt"/>
              </a:rPr>
              <a:t>2024</a:t>
            </a:r>
          </a:p>
          <a:p>
            <a:r>
              <a:rPr lang="sv-SE" sz="1100">
                <a:latin typeface="Helsingborg Sans" pitchFamily="2" charset="77"/>
              </a:rPr>
              <a:t>Tre transformations-områden för att nå visionen</a:t>
            </a:r>
          </a:p>
        </p:txBody>
      </p:sp>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6739749"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6704906"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a:solidFill>
                  <a:schemeClr val="bg1"/>
                </a:solidFill>
              </a:rPr>
              <a:t>Verksamhetspresentation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C81BF6-811B-1A91-E7B6-31D7536A888E}"/>
              </a:ext>
            </a:extLst>
          </p:cNvPr>
          <p:cNvSpPr>
            <a:spLocks noGrp="1"/>
          </p:cNvSpPr>
          <p:nvPr>
            <p:ph type="ctrTitle"/>
          </p:nvPr>
        </p:nvSpPr>
        <p:spPr>
          <a:xfrm>
            <a:off x="874713" y="1706700"/>
            <a:ext cx="7858470" cy="3323987"/>
          </a:xfrm>
        </p:spPr>
        <p:txBody>
          <a:bodyPr anchor="t" anchorCtr="0"/>
          <a:lstStyle/>
          <a:p>
            <a:r>
              <a:rPr lang="sv-SE"/>
              <a:t>Tillsammans gör vi Helsingborg till en av de bästa städerna att leva och verka i år 2027.</a:t>
            </a:r>
            <a:br>
              <a:rPr lang="sv-SE"/>
            </a:br>
            <a:br>
              <a:rPr lang="sv-SE"/>
            </a:br>
            <a:r>
              <a:rPr lang="sv-SE" b="0">
                <a:latin typeface="Helsingborg Sans" pitchFamily="2" charset="77"/>
              </a:rPr>
              <a:t>Vi når målet med hjälp av</a:t>
            </a:r>
            <a:br>
              <a:rPr lang="sv-SE" b="0">
                <a:latin typeface="Helsingborg Sans" pitchFamily="2" charset="77"/>
              </a:rPr>
            </a:br>
            <a:r>
              <a:rPr lang="sv-SE" b="0">
                <a:latin typeface="Helsingborg Sans" pitchFamily="2" charset="77"/>
              </a:rPr>
              <a:t>samspel och innovation.</a:t>
            </a:r>
          </a:p>
        </p:txBody>
      </p:sp>
      <p:sp>
        <p:nvSpPr>
          <p:cNvPr id="5" name="Underrubrik 4">
            <a:extLst>
              <a:ext uri="{FF2B5EF4-FFF2-40B4-BE49-F238E27FC236}">
                <a16:creationId xmlns:a16="http://schemas.microsoft.com/office/drawing/2014/main" id="{D9D64AFE-8428-AB4C-9BA5-D75B2A2F757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latin typeface="+mj-lt"/>
              </a:rPr>
              <a:t>Vår målbild. En hållplats mot visionen</a:t>
            </a:r>
          </a:p>
        </p:txBody>
      </p:sp>
    </p:spTree>
    <p:extLst>
      <p:ext uri="{BB962C8B-B14F-4D97-AF65-F5344CB8AC3E}">
        <p14:creationId xmlns:p14="http://schemas.microsoft.com/office/powerpoint/2010/main" val="1277342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Innovationskraft</a:t>
            </a:r>
            <a:br>
              <a:rPr lang="sv-SE" sz="2200">
                <a:solidFill>
                  <a:schemeClr val="bg1"/>
                </a:solidFill>
              </a:rPr>
            </a:br>
            <a:endParaRPr lang="sv-SE" sz="1400" b="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mj-lt"/>
              </a:rPr>
              <a:t>Stadens inriktningar för mandatperioden</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Tryggt och säkert</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Hög sysselsättning</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1200329"/>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Livskvalitet och klimatneutralt</a:t>
            </a:r>
            <a:br>
              <a:rPr lang="sv-SE">
                <a:solidFill>
                  <a:schemeClr val="bg1"/>
                </a:solidFill>
              </a:rPr>
            </a:b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öka innovations-kraften för att säkra en effektiv välfärd</a:t>
            </a: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upplevas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tryggt och vara säkert</a:t>
            </a:r>
            <a:br>
              <a:rPr lang="sv-SE" sz="800">
                <a:solidFill>
                  <a:schemeClr val="bg1"/>
                </a:solidFill>
              </a:rPr>
            </a:br>
            <a:endParaRPr lang="sv-SE" sz="1400" b="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ha en hög sysselsättning där fler kommer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i arbete</a:t>
            </a: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95410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vara en stad med hög livskvalitet som siktar på klimatneutralitet 2030</a:t>
            </a: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844810"/>
          </a:xfrm>
        </p:spPr>
        <p:txBody>
          <a:bodyPr/>
          <a:lstStyle/>
          <a:p>
            <a:r>
              <a:rPr lang="sv-SE">
                <a:ea typeface="Roboto Light"/>
                <a:cs typeface="Roboto Light"/>
              </a:rPr>
              <a:t>Helsingborg är en av 100 utvalda städer i EU att gå före och bli klimatneutrala till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Klimatneutralitet</a:t>
            </a:r>
            <a:br>
              <a:rPr lang="sv-SE"/>
            </a:br>
            <a:r>
              <a:rPr lang="sv-SE"/>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1107996"/>
          </a:xfrm>
        </p:spPr>
        <p:txBody>
          <a:bodyPr anchor="t" anchorCtr="0"/>
          <a:lstStyle/>
          <a:p>
            <a:r>
              <a:rPr lang="sv-SE"/>
              <a:t>Helsingborgsdeklarationen</a:t>
            </a:r>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a:solidFill>
                  <a:schemeClr val="accent1"/>
                </a:solidFill>
                <a:latin typeface="+mj-lt"/>
              </a:rPr>
              <a:t>Över </a:t>
            </a:r>
            <a:r>
              <a:rPr lang="sv-SE" sz="3200" b="1">
                <a:solidFill>
                  <a:schemeClr val="accent1"/>
                </a:solidFill>
                <a:latin typeface="+mj-lt"/>
              </a:rPr>
              <a:t>60</a:t>
            </a:r>
            <a:r>
              <a:rPr lang="sv-SE" sz="2000" b="1">
                <a:solidFill>
                  <a:schemeClr val="accent1"/>
                </a:solidFill>
                <a:latin typeface="+mj-lt"/>
              </a:rPr>
              <a:t> </a:t>
            </a:r>
            <a:r>
              <a:rPr lang="sv-SE" sz="1400">
                <a:solidFill>
                  <a:schemeClr val="accent1"/>
                </a:solidFill>
                <a:latin typeface="+mj-lt"/>
              </a:rPr>
              <a:t>företag</a:t>
            </a: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Helsingborgsregionen ska bli Europas mest hållbara logistiknav</a:t>
            </a: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a:solidFill>
                  <a:schemeClr val="accent1"/>
                </a:solidFill>
                <a:latin typeface="+mj-lt"/>
              </a:rPr>
              <a:t>Fossilfri energi</a:t>
            </a:r>
          </a:p>
        </p:txBody>
      </p:sp>
      <p:sp>
        <p:nvSpPr>
          <p:cNvPr id="60" name="textruta 59">
            <a:extLst>
              <a:ext uri="{FF2B5EF4-FFF2-40B4-BE49-F238E27FC236}">
                <a16:creationId xmlns:a16="http://schemas.microsoft.com/office/drawing/2014/main" id="{DE7A922B-0704-4931-820F-ECFA5606CEDA}"/>
              </a:ext>
            </a:extLst>
          </p:cNvPr>
          <p:cNvSpPr txBox="1"/>
          <p:nvPr/>
        </p:nvSpPr>
        <p:spPr>
          <a:xfrm>
            <a:off x="2440434" y="5698568"/>
            <a:ext cx="1484079" cy="400110"/>
          </a:xfrm>
          <a:prstGeom prst="rect">
            <a:avLst/>
          </a:prstGeom>
          <a:noFill/>
        </p:spPr>
        <p:txBody>
          <a:bodyPr wrap="square" lIns="0" tIns="0" rIns="0" bIns="0" rtlCol="0">
            <a:spAutoFit/>
          </a:bodyPr>
          <a:lstStyle/>
          <a:p>
            <a:pPr algn="ctr"/>
            <a:r>
              <a:rPr lang="sv-SE" sz="1300">
                <a:solidFill>
                  <a:schemeClr val="accent1"/>
                </a:solidFill>
                <a:latin typeface="+mj-lt"/>
              </a:rPr>
              <a:t>Smart, samlastad </a:t>
            </a:r>
            <a:br>
              <a:rPr lang="sv-SE" sz="1300">
                <a:solidFill>
                  <a:schemeClr val="accent1"/>
                </a:solidFill>
                <a:latin typeface="+mj-lt"/>
              </a:rPr>
            </a:br>
            <a:r>
              <a:rPr lang="sv-SE" sz="1300">
                <a:solidFill>
                  <a:schemeClr val="accent1"/>
                </a:solidFill>
                <a:latin typeface="+mj-lt"/>
              </a:rPr>
              <a:t>och effektiv logistik</a:t>
            </a: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a:solidFill>
                  <a:schemeClr val="accent1"/>
                </a:solidFill>
                <a:latin typeface="+mj-lt"/>
              </a:rPr>
              <a:t>Teknik och infrastruktur</a:t>
            </a: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a:solidFill>
                  <a:schemeClr val="accent1"/>
                </a:solidFill>
                <a:latin typeface="+mj-lt"/>
              </a:rPr>
              <a:t>Förpacknings-</a:t>
            </a:r>
            <a:br>
              <a:rPr lang="sv-SE" sz="1300">
                <a:solidFill>
                  <a:schemeClr val="accent1"/>
                </a:solidFill>
                <a:latin typeface="+mj-lt"/>
              </a:rPr>
            </a:br>
            <a:r>
              <a:rPr lang="sv-SE" sz="1300">
                <a:solidFill>
                  <a:schemeClr val="accent1"/>
                </a:solidFill>
                <a:latin typeface="+mj-lt"/>
              </a:rPr>
              <a:t>logistik</a:t>
            </a: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err="1">
                <a:solidFill>
                  <a:schemeClr val="accent1"/>
                </a:solidFill>
                <a:latin typeface="+mj-lt"/>
              </a:rPr>
              <a:t>Cirkularitet</a:t>
            </a:r>
            <a:r>
              <a:rPr lang="sv-SE" sz="1300">
                <a:solidFill>
                  <a:schemeClr val="accent1"/>
                </a:solidFill>
                <a:latin typeface="+mj-lt"/>
              </a:rPr>
              <a:t>, återbruk, och återvinning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Hela</a:t>
            </a:r>
            <a:br>
              <a:rPr lang="sv-SE" sz="1300">
                <a:solidFill>
                  <a:schemeClr val="accent1"/>
                </a:solidFill>
                <a:latin typeface="+mj-lt"/>
              </a:rPr>
            </a:br>
            <a:r>
              <a:rPr lang="sv-SE" sz="1300">
                <a:solidFill>
                  <a:schemeClr val="accent1"/>
                </a:solidFill>
                <a:latin typeface="+mj-lt"/>
              </a:rPr>
              <a:t>logistikkedjan</a:t>
            </a: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a:solidFill>
                  <a:srgbClr val="E35205"/>
                </a:solidFill>
              </a:rPr>
              <a:t>Transformation och 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Människoansikte, person, mun, hålla&#10;&#10;Automatiskt genererad beskrivning">
            <a:extLst>
              <a:ext uri="{FF2B5EF4-FFF2-40B4-BE49-F238E27FC236}">
                <a16:creationId xmlns:a16="http://schemas.microsoft.com/office/drawing/2014/main" id="{ACD9E4A6-3426-018E-29A0-40D7E0C60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4" b="6644"/>
          <a:stretch>
            <a:fillRect/>
          </a:stretch>
        </p:blipFill>
        <p:spPr/>
      </p:pic>
      <p:sp>
        <p:nvSpPr>
          <p:cNvPr id="11" name="textruta 10">
            <a:extLst>
              <a:ext uri="{FF2B5EF4-FFF2-40B4-BE49-F238E27FC236}">
                <a16:creationId xmlns:a16="http://schemas.microsoft.com/office/drawing/2014/main" id="{25357464-30BD-F339-7ACB-CE41EB89B049}"/>
              </a:ext>
            </a:extLst>
          </p:cNvPr>
          <p:cNvSpPr txBox="1"/>
          <p:nvPr/>
        </p:nvSpPr>
        <p:spPr>
          <a:xfrm>
            <a:off x="859398" y="1920895"/>
            <a:ext cx="9233378" cy="2554545"/>
          </a:xfrm>
          <a:prstGeom prst="rect">
            <a:avLst/>
          </a:prstGeom>
          <a:noFill/>
        </p:spPr>
        <p:txBody>
          <a:bodyPr wrap="square">
            <a:spAutoFit/>
          </a:bodyPr>
          <a:lstStyle/>
          <a:p>
            <a:pPr fontAlgn="base">
              <a:spcAft>
                <a:spcPts val="1200"/>
              </a:spcAft>
            </a:pPr>
            <a:r>
              <a:rPr lang="sv-SE" sz="3000">
                <a:solidFill>
                  <a:schemeClr val="bg1"/>
                </a:solidFill>
                <a:effectLst/>
                <a:latin typeface="Helsingborg Sans Medium" pitchFamily="2" charset="0"/>
                <a:ea typeface="Times New Roman" panose="02020603050405020304" pitchFamily="18" charset="0"/>
                <a:cs typeface="Segoe UI" panose="020B0502040204020203" pitchFamily="34" charset="0"/>
              </a:rPr>
              <a:t>Tre transformationer står i centrum när världen och vår stad förändras; den gröna, den sociala och den teknologiska. </a:t>
            </a:r>
          </a:p>
          <a:p>
            <a:pPr fontAlgn="base">
              <a:spcAft>
                <a:spcPts val="1200"/>
              </a:spcAft>
            </a:pPr>
            <a:r>
              <a:rPr lang="sv-SE" sz="3000">
                <a:solidFill>
                  <a:schemeClr val="bg1"/>
                </a:solidFill>
                <a:effectLst/>
                <a:latin typeface="Helsingborg Sans Medium" pitchFamily="2" charset="0"/>
                <a:ea typeface="Times New Roman" panose="02020603050405020304" pitchFamily="18" charset="0"/>
                <a:cs typeface="Segoe UI" panose="020B0502040204020203" pitchFamily="34" charset="0"/>
              </a:rPr>
              <a:t>Sammanflätade områden vars utveckling påverkar samhället i grunden</a:t>
            </a:r>
            <a:endParaRPr lang="sv-SE" sz="3000">
              <a:solidFill>
                <a:schemeClr val="bg1"/>
              </a:solidFill>
              <a:effectLst/>
              <a:latin typeface="Helsingborg Sans Medium" pitchFamily="2" charset="0"/>
              <a:ea typeface="Times New Roman" panose="02020603050405020304" pitchFamily="18" charset="0"/>
            </a:endParaRPr>
          </a:p>
        </p:txBody>
      </p:sp>
    </p:spTree>
    <p:extLst>
      <p:ext uri="{BB962C8B-B14F-4D97-AF65-F5344CB8AC3E}">
        <p14:creationId xmlns:p14="http://schemas.microsoft.com/office/powerpoint/2010/main" val="3564369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28B2E2-6F5D-C342-9D90-3D0626594747}"/>
              </a:ext>
            </a:extLst>
          </p:cNvPr>
          <p:cNvSpPr/>
          <p:nvPr/>
        </p:nvSpPr>
        <p:spPr>
          <a:xfrm>
            <a:off x="874629"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9" name="Rektangel 18">
            <a:extLst>
              <a:ext uri="{FF2B5EF4-FFF2-40B4-BE49-F238E27FC236}">
                <a16:creationId xmlns:a16="http://schemas.microsoft.com/office/drawing/2014/main" id="{4539B3ED-607C-9747-AC12-B9FC64052273}"/>
              </a:ext>
            </a:extLst>
          </p:cNvPr>
          <p:cNvSpPr/>
          <p:nvPr/>
        </p:nvSpPr>
        <p:spPr>
          <a:xfrm>
            <a:off x="4101238"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1" name="Rektangel 20">
            <a:extLst>
              <a:ext uri="{FF2B5EF4-FFF2-40B4-BE49-F238E27FC236}">
                <a16:creationId xmlns:a16="http://schemas.microsoft.com/office/drawing/2014/main" id="{9B6AD129-4800-AB4A-BFAC-BA77174BBDA2}"/>
              </a:ext>
            </a:extLst>
          </p:cNvPr>
          <p:cNvSpPr/>
          <p:nvPr/>
        </p:nvSpPr>
        <p:spPr>
          <a:xfrm>
            <a:off x="7327513"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5" name="Platshållare för text 1">
            <a:extLst>
              <a:ext uri="{FF2B5EF4-FFF2-40B4-BE49-F238E27FC236}">
                <a16:creationId xmlns:a16="http://schemas.microsoft.com/office/drawing/2014/main" id="{1151E582-BB9C-4B66-22D2-B9FC4F2EBB23}"/>
              </a:ext>
            </a:extLst>
          </p:cNvPr>
          <p:cNvSpPr txBox="1">
            <a:spLocks/>
          </p:cNvSpPr>
          <p:nvPr/>
        </p:nvSpPr>
        <p:spPr>
          <a:xfrm>
            <a:off x="4101071"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Social transformation</a:t>
            </a:r>
          </a:p>
        </p:txBody>
      </p:sp>
      <p:sp>
        <p:nvSpPr>
          <p:cNvPr id="16" name="Platshållare för text 1">
            <a:extLst>
              <a:ext uri="{FF2B5EF4-FFF2-40B4-BE49-F238E27FC236}">
                <a16:creationId xmlns:a16="http://schemas.microsoft.com/office/drawing/2014/main" id="{BE63CEDA-C680-B7FB-C921-29011E63C7AB}"/>
              </a:ext>
            </a:extLst>
          </p:cNvPr>
          <p:cNvSpPr txBox="1">
            <a:spLocks/>
          </p:cNvSpPr>
          <p:nvPr/>
        </p:nvSpPr>
        <p:spPr>
          <a:xfrm>
            <a:off x="7327596" y="3797826"/>
            <a:ext cx="3041160"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Teknologisk transformation</a:t>
            </a:r>
          </a:p>
        </p:txBody>
      </p:sp>
      <p:sp>
        <p:nvSpPr>
          <p:cNvPr id="6" name="textruta 5">
            <a:extLst>
              <a:ext uri="{FF2B5EF4-FFF2-40B4-BE49-F238E27FC236}">
                <a16:creationId xmlns:a16="http://schemas.microsoft.com/office/drawing/2014/main" id="{053105C9-8432-0D7D-EAC9-B8A61DDA20EE}"/>
              </a:ext>
            </a:extLst>
          </p:cNvPr>
          <p:cNvSpPr txBox="1"/>
          <p:nvPr/>
        </p:nvSpPr>
        <p:spPr>
          <a:xfrm>
            <a:off x="874713"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Helsingborg </a:t>
            </a:r>
            <a:r>
              <a:rPr lang="sv-SE" sz="1400">
                <a:solidFill>
                  <a:srgbClr val="1A355C"/>
                </a:solidFill>
                <a:latin typeface="Helsingborg Sans"/>
              </a:rPr>
              <a:t>siktar på </a:t>
            </a:r>
            <a:r>
              <a:rPr kumimoji="0" lang="sv-SE" sz="1400" b="0" i="0" u="none" strike="noStrike" kern="1200" cap="none" spc="0" normalizeH="0" baseline="0" noProof="0">
                <a:ln>
                  <a:noFill/>
                </a:ln>
                <a:solidFill>
                  <a:srgbClr val="1A355C"/>
                </a:solidFill>
                <a:effectLst/>
                <a:uLnTx/>
                <a:uFillTx/>
                <a:latin typeface="Helsingborg Sans"/>
                <a:ea typeface="+mn-ea"/>
                <a:cs typeface="+mn-cs"/>
              </a:rPr>
              <a:t>klimatneutralitet redan till 2030. Vår förmåga att göra skillnad där vi verkar kommer att vara avgörande, för vår generation och för </a:t>
            </a:r>
            <a:r>
              <a:rPr lang="sv-SE" sz="1400">
                <a:solidFill>
                  <a:srgbClr val="1A355C"/>
                </a:solidFill>
                <a:latin typeface="Helsingborg Sans"/>
              </a:rPr>
              <a:t>kommande.</a:t>
            </a:r>
            <a:endParaRPr kumimoji="0" lang="sv-SE" sz="1400" b="0" i="0" u="none" strike="noStrike" kern="1200" cap="none" spc="0" normalizeH="0" baseline="0" noProof="0">
              <a:ln>
                <a:noFill/>
              </a:ln>
              <a:solidFill>
                <a:srgbClr val="1A355C"/>
              </a:solidFill>
              <a:effectLst/>
              <a:uLnTx/>
              <a:uFillTx/>
              <a:latin typeface="Helsingborg Sans"/>
              <a:ea typeface="+mn-ea"/>
              <a:cs typeface="+mn-cs"/>
            </a:endParaRPr>
          </a:p>
        </p:txBody>
      </p:sp>
      <p:sp>
        <p:nvSpPr>
          <p:cNvPr id="7" name="textruta 6">
            <a:extLst>
              <a:ext uri="{FF2B5EF4-FFF2-40B4-BE49-F238E27FC236}">
                <a16:creationId xmlns:a16="http://schemas.microsoft.com/office/drawing/2014/main" id="{A122D9F6-01C9-8CC4-007E-AFA7C7E8D7D4}"/>
              </a:ext>
            </a:extLst>
          </p:cNvPr>
          <p:cNvSpPr txBox="1"/>
          <p:nvPr/>
        </p:nvSpPr>
        <p:spPr>
          <a:xfrm>
            <a:off x="4101238"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solidFill>
                  <a:srgbClr val="1A355C"/>
                </a:solidFill>
                <a:latin typeface="Helsingborg Sans"/>
              </a:rPr>
              <a:t>D</a:t>
            </a:r>
            <a:r>
              <a:rPr kumimoji="0" lang="sv-SE" sz="1400" b="0" i="0" u="none" strike="noStrike" kern="1200" cap="none" spc="0" normalizeH="0" baseline="0" noProof="0" err="1">
                <a:ln>
                  <a:noFill/>
                </a:ln>
                <a:solidFill>
                  <a:srgbClr val="1A355C"/>
                </a:solidFill>
                <a:effectLst/>
                <a:uLnTx/>
                <a:uFillTx/>
                <a:latin typeface="Helsingborg Sans"/>
                <a:ea typeface="+mn-ea"/>
                <a:cs typeface="+mn-cs"/>
              </a:rPr>
              <a:t>elaktighet</a:t>
            </a:r>
            <a:r>
              <a:rPr kumimoji="0" lang="sv-SE" sz="1400" b="0" i="0" u="none" strike="noStrike" kern="1200" cap="none" spc="0" normalizeH="0" baseline="0" noProof="0">
                <a:ln>
                  <a:noFill/>
                </a:ln>
                <a:solidFill>
                  <a:srgbClr val="1A355C"/>
                </a:solidFill>
                <a:effectLst/>
                <a:uLnTx/>
                <a:uFillTx/>
                <a:latin typeface="Helsingborg Sans"/>
                <a:ea typeface="+mn-ea"/>
                <a:cs typeface="+mn-cs"/>
              </a:rPr>
              <a:t>, inkludering, individuellt och gemensamt ansvar är förutsättningar där</a:t>
            </a:r>
            <a:r>
              <a:rPr lang="sv-SE" sz="1400">
                <a:solidFill>
                  <a:srgbClr val="1A355C"/>
                </a:solidFill>
                <a:latin typeface="Helsingborg Sans"/>
              </a:rPr>
              <a:t> vi tillsammans tar ansvar för ett samhälle där alla räknas och alla kan lyckas.</a:t>
            </a:r>
            <a:endParaRPr kumimoji="0" lang="sv-SE" sz="1400" b="0" i="0" u="none" strike="noStrike" kern="1200" cap="none" spc="0" normalizeH="0" baseline="0" noProof="0">
              <a:ln>
                <a:noFill/>
              </a:ln>
              <a:solidFill>
                <a:srgbClr val="1A355C"/>
              </a:solidFill>
              <a:effectLst/>
              <a:uLnTx/>
              <a:uFillTx/>
              <a:latin typeface="Helsingborg Sans"/>
              <a:ea typeface="+mn-ea"/>
              <a:cs typeface="+mn-cs"/>
            </a:endParaRPr>
          </a:p>
        </p:txBody>
      </p:sp>
      <p:sp>
        <p:nvSpPr>
          <p:cNvPr id="9" name="textruta 8">
            <a:extLst>
              <a:ext uri="{FF2B5EF4-FFF2-40B4-BE49-F238E27FC236}">
                <a16:creationId xmlns:a16="http://schemas.microsoft.com/office/drawing/2014/main" id="{4CC901CD-EC60-4352-BA43-254E69C778DC}"/>
              </a:ext>
            </a:extLst>
          </p:cNvPr>
          <p:cNvSpPr txBox="1"/>
          <p:nvPr/>
        </p:nvSpPr>
        <p:spPr>
          <a:xfrm>
            <a:off x="7327764"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Att ta vara på teknikutvecklingens möjligheter är en förutsättning för hållbar utveckling av välfärden. Med öppenhet och kunskap utmanar vi befintliga strukturer, med människors bästa i centrum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 </a:t>
            </a:r>
          </a:p>
        </p:txBody>
      </p:sp>
      <p:sp>
        <p:nvSpPr>
          <p:cNvPr id="2" name="Rubrik 2">
            <a:extLst>
              <a:ext uri="{FF2B5EF4-FFF2-40B4-BE49-F238E27FC236}">
                <a16:creationId xmlns:a16="http://schemas.microsoft.com/office/drawing/2014/main" id="{99E66BA1-A30F-3A6F-0AE7-9103AD4E95D1}"/>
              </a:ext>
            </a:extLst>
          </p:cNvPr>
          <p:cNvSpPr txBox="1">
            <a:spLocks/>
          </p:cNvSpPr>
          <p:nvPr/>
        </p:nvSpPr>
        <p:spPr>
          <a:xfrm>
            <a:off x="340903" y="897652"/>
            <a:ext cx="10515600" cy="553998"/>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000" b="1" kern="1200" baseline="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a:ln>
                  <a:noFill/>
                </a:ln>
                <a:solidFill>
                  <a:srgbClr val="1A355C"/>
                </a:solidFill>
                <a:effectLst/>
                <a:uLnTx/>
                <a:uFillTx/>
                <a:latin typeface="Helsingborg Sans"/>
                <a:ea typeface="+mj-ea"/>
                <a:cs typeface="+mj-cs"/>
              </a:rPr>
              <a:t>Vision </a:t>
            </a:r>
            <a:r>
              <a:rPr kumimoji="0" lang="sv-SE" sz="4000" b="1" i="0" u="none" strike="noStrike" kern="1200" cap="none" spc="0" normalizeH="0" baseline="0" noProof="0">
                <a:ln>
                  <a:noFill/>
                </a:ln>
                <a:solidFill>
                  <a:srgbClr val="1A355C"/>
                </a:solidFill>
                <a:effectLst/>
                <a:uLnTx/>
                <a:uFillTx/>
                <a:latin typeface="Helsingborg Sans"/>
                <a:ea typeface="+mj-ea"/>
                <a:cs typeface="+mj-cs"/>
              </a:rPr>
              <a:t>Helsingborg 2035</a:t>
            </a:r>
          </a:p>
        </p:txBody>
      </p:sp>
      <p:cxnSp>
        <p:nvCxnSpPr>
          <p:cNvPr id="13" name="Rak pil 12">
            <a:extLst>
              <a:ext uri="{FF2B5EF4-FFF2-40B4-BE49-F238E27FC236}">
                <a16:creationId xmlns:a16="http://schemas.microsoft.com/office/drawing/2014/main" id="{C91A2115-78BB-CA45-ADC1-1DD17FA56FF4}"/>
              </a:ext>
            </a:extLst>
          </p:cNvPr>
          <p:cNvCxnSpPr>
            <a:cxnSpLocks/>
          </p:cNvCxnSpPr>
          <p:nvPr/>
        </p:nvCxnSpPr>
        <p:spPr>
          <a:xfrm>
            <a:off x="5615152" y="1557302"/>
            <a:ext cx="0" cy="507153"/>
          </a:xfrm>
          <a:prstGeom prst="straightConnector1">
            <a:avLst/>
          </a:prstGeom>
          <a:ln w="9525">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ktangel 59">
            <a:extLst>
              <a:ext uri="{FF2B5EF4-FFF2-40B4-BE49-F238E27FC236}">
                <a16:creationId xmlns:a16="http://schemas.microsoft.com/office/drawing/2014/main" id="{EA912921-A11D-5549-8025-2F8BD70A4C57}"/>
              </a:ext>
            </a:extLst>
          </p:cNvPr>
          <p:cNvSpPr/>
          <p:nvPr/>
        </p:nvSpPr>
        <p:spPr>
          <a:xfrm>
            <a:off x="3585883" y="1858441"/>
            <a:ext cx="4090069" cy="206014"/>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8" name="Platshållare för text 1">
            <a:extLst>
              <a:ext uri="{FF2B5EF4-FFF2-40B4-BE49-F238E27FC236}">
                <a16:creationId xmlns:a16="http://schemas.microsoft.com/office/drawing/2014/main" id="{7E93EAF9-C3C3-5243-83FC-F24D897C4A7F}"/>
              </a:ext>
            </a:extLst>
          </p:cNvPr>
          <p:cNvSpPr txBox="1">
            <a:spLocks/>
          </p:cNvSpPr>
          <p:nvPr/>
        </p:nvSpPr>
        <p:spPr>
          <a:xfrm>
            <a:off x="874629"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Grön transformation</a:t>
            </a:r>
          </a:p>
        </p:txBody>
      </p:sp>
      <p:pic>
        <p:nvPicPr>
          <p:cNvPr id="8" name="Bild 7">
            <a:extLst>
              <a:ext uri="{FF2B5EF4-FFF2-40B4-BE49-F238E27FC236}">
                <a16:creationId xmlns:a16="http://schemas.microsoft.com/office/drawing/2014/main" id="{AAFD7DBC-0A8F-C941-9C88-FE300B83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901" y="2259330"/>
            <a:ext cx="2340000" cy="2340000"/>
          </a:xfrm>
          <a:prstGeom prst="rect">
            <a:avLst/>
          </a:prstGeom>
        </p:spPr>
      </p:pic>
      <p:pic>
        <p:nvPicPr>
          <p:cNvPr id="11" name="Bild 10">
            <a:extLst>
              <a:ext uri="{FF2B5EF4-FFF2-40B4-BE49-F238E27FC236}">
                <a16:creationId xmlns:a16="http://schemas.microsoft.com/office/drawing/2014/main" id="{D83BBFD6-E7D7-F045-8E2E-DADBD251E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8176" y="2259330"/>
            <a:ext cx="2340000" cy="2340000"/>
          </a:xfrm>
          <a:prstGeom prst="rect">
            <a:avLst/>
          </a:prstGeom>
        </p:spPr>
      </p:pic>
      <p:pic>
        <p:nvPicPr>
          <p:cNvPr id="14" name="Bild 13">
            <a:extLst>
              <a:ext uri="{FF2B5EF4-FFF2-40B4-BE49-F238E27FC236}">
                <a16:creationId xmlns:a16="http://schemas.microsoft.com/office/drawing/2014/main" id="{A67EE6EF-678A-1340-B030-6C4054618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5292" y="2311474"/>
            <a:ext cx="2340000" cy="2340000"/>
          </a:xfrm>
          <a:prstGeom prst="rect">
            <a:avLst/>
          </a:prstGeom>
        </p:spPr>
      </p:pic>
    </p:spTree>
    <p:extLst>
      <p:ext uri="{BB962C8B-B14F-4D97-AF65-F5344CB8AC3E}">
        <p14:creationId xmlns:p14="http://schemas.microsoft.com/office/powerpoint/2010/main" val="415639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827"/>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05986" y="89765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Grön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Teknologisk </a:t>
            </a:r>
            <a:br>
              <a:rPr lang="sv-SE" sz="1600" b="1">
                <a:latin typeface="+mj-lt"/>
              </a:rPr>
            </a:br>
            <a:r>
              <a:rPr lang="sv-SE" sz="1600" b="1">
                <a:latin typeface="+mj-lt"/>
              </a:rPr>
              <a:t>transformation</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 20">
            <a:extLst>
              <a:ext uri="{FF2B5EF4-FFF2-40B4-BE49-F238E27FC236}">
                <a16:creationId xmlns:a16="http://schemas.microsoft.com/office/drawing/2014/main" id="{8DB8D7E8-698E-CB4F-A1FC-B7677EDD8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22" name="Bild 21">
            <a:extLst>
              <a:ext uri="{FF2B5EF4-FFF2-40B4-BE49-F238E27FC236}">
                <a16:creationId xmlns:a16="http://schemas.microsoft.com/office/drawing/2014/main" id="{96AE06F7-06BD-B843-9E86-FAF480DF6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23" name="Bild 22">
            <a:extLst>
              <a:ext uri="{FF2B5EF4-FFF2-40B4-BE49-F238E27FC236}">
                <a16:creationId xmlns:a16="http://schemas.microsoft.com/office/drawing/2014/main" id="{92C0BB74-373F-A244-887A-16A55C6D2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34409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74713" y="36058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Grön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Teknologisk </a:t>
            </a:r>
            <a:br>
              <a:rPr lang="sv-SE" sz="1600" b="1">
                <a:latin typeface="+mj-lt"/>
              </a:rPr>
            </a:br>
            <a:r>
              <a:rPr lang="sv-SE" sz="1600" b="1">
                <a:latin typeface="+mj-lt"/>
              </a:rPr>
              <a:t>transformation</a:t>
            </a:r>
          </a:p>
        </p:txBody>
      </p:sp>
      <p:sp>
        <p:nvSpPr>
          <p:cNvPr id="14" name="Rektangel med rundade hörn 13">
            <a:extLst>
              <a:ext uri="{FF2B5EF4-FFF2-40B4-BE49-F238E27FC236}">
                <a16:creationId xmlns:a16="http://schemas.microsoft.com/office/drawing/2014/main" id="{2FB62400-2C2D-144C-9C48-DA50C8D27BEF}"/>
              </a:ext>
            </a:extLst>
          </p:cNvPr>
          <p:cNvSpPr/>
          <p:nvPr/>
        </p:nvSpPr>
        <p:spPr>
          <a:xfrm>
            <a:off x="4242111" y="1282143"/>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solidFill>
                  <a:schemeClr val="bg1"/>
                </a:solidFill>
                <a:latin typeface="+mj-lt"/>
              </a:rPr>
              <a:t>Politikens inriktningar</a:t>
            </a:r>
          </a:p>
        </p:txBody>
      </p:sp>
      <p:sp>
        <p:nvSpPr>
          <p:cNvPr id="16" name="Rektangel med rundade hörn 15">
            <a:extLst>
              <a:ext uri="{FF2B5EF4-FFF2-40B4-BE49-F238E27FC236}">
                <a16:creationId xmlns:a16="http://schemas.microsoft.com/office/drawing/2014/main" id="{422A48A5-EB2F-AF4F-AB1A-9A8B3BBB67B1}"/>
              </a:ext>
            </a:extLst>
          </p:cNvPr>
          <p:cNvSpPr/>
          <p:nvPr/>
        </p:nvSpPr>
        <p:spPr>
          <a:xfrm>
            <a:off x="6232669" y="1275162"/>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solidFill>
                  <a:schemeClr val="bg1"/>
                </a:solidFill>
                <a:latin typeface="+mj-lt"/>
              </a:rPr>
              <a:t>Mål och uppdrag</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29618335-77B8-E541-BD0E-5244FCFBED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39" name="Bild 38">
            <a:extLst>
              <a:ext uri="{FF2B5EF4-FFF2-40B4-BE49-F238E27FC236}">
                <a16:creationId xmlns:a16="http://schemas.microsoft.com/office/drawing/2014/main" id="{468DC82F-93FE-1948-909E-495DFB224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40" name="Bild 39">
            <a:extLst>
              <a:ext uri="{FF2B5EF4-FFF2-40B4-BE49-F238E27FC236}">
                <a16:creationId xmlns:a16="http://schemas.microsoft.com/office/drawing/2014/main" id="{7A772795-5A26-1546-B3AE-E83F7ABA50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113690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vatten, skepp&#10;&#10;Automatiskt genererad beskrivning">
            <a:extLst>
              <a:ext uri="{FF2B5EF4-FFF2-40B4-BE49-F238E27FC236}">
                <a16:creationId xmlns:a16="http://schemas.microsoft.com/office/drawing/2014/main" id="{05AE711E-AF31-6040-A3E4-0A21BF62A8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11" name="Underrubrik 4">
            <a:extLst>
              <a:ext uri="{FF2B5EF4-FFF2-40B4-BE49-F238E27FC236}">
                <a16:creationId xmlns:a16="http://schemas.microsoft.com/office/drawing/2014/main" id="{0EFF4503-C808-E440-8543-E49165BD64BA}"/>
              </a:ext>
            </a:extLst>
          </p:cNvPr>
          <p:cNvSpPr txBox="1">
            <a:spLocks/>
          </p:cNvSpPr>
          <p:nvPr/>
        </p:nvSpPr>
        <p:spPr>
          <a:xfrm>
            <a:off x="796925" y="646136"/>
            <a:ext cx="2454275" cy="672472"/>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0"/>
              </a:spcAft>
              <a:buNone/>
            </a:pPr>
            <a:r>
              <a:rPr lang="sv-SE" sz="1400" b="1">
                <a:solidFill>
                  <a:schemeClr val="bg1"/>
                </a:solidFill>
                <a:latin typeface="Helsingborg Sans" pitchFamily="2" charset="77"/>
              </a:rPr>
              <a:t>Vision Helsingborg 2035 </a:t>
            </a:r>
          </a:p>
          <a:p>
            <a:pPr marL="0" indent="0">
              <a:spcBef>
                <a:spcPts val="0"/>
              </a:spcBef>
              <a:spcAft>
                <a:spcPts val="0"/>
              </a:spcAft>
              <a:buNone/>
            </a:pPr>
            <a:r>
              <a:rPr lang="sv-SE" sz="1400">
                <a:solidFill>
                  <a:schemeClr val="bg1"/>
                </a:solidFill>
                <a:latin typeface="+mj-lt"/>
              </a:rPr>
              <a:t>- den fortsatta resan</a:t>
            </a:r>
          </a:p>
        </p:txBody>
      </p:sp>
      <p:grpSp>
        <p:nvGrpSpPr>
          <p:cNvPr id="5" name="Grupp 4">
            <a:extLst>
              <a:ext uri="{FF2B5EF4-FFF2-40B4-BE49-F238E27FC236}">
                <a16:creationId xmlns:a16="http://schemas.microsoft.com/office/drawing/2014/main" id="{75C360A6-A6F7-E440-9014-8B100926FCB8}"/>
              </a:ext>
            </a:extLst>
          </p:cNvPr>
          <p:cNvGrpSpPr/>
          <p:nvPr/>
        </p:nvGrpSpPr>
        <p:grpSpPr>
          <a:xfrm>
            <a:off x="3936000" y="398953"/>
            <a:ext cx="4320000" cy="4320000"/>
            <a:chOff x="7320331" y="1119618"/>
            <a:chExt cx="4320000" cy="4320000"/>
          </a:xfrm>
        </p:grpSpPr>
        <p:sp>
          <p:nvSpPr>
            <p:cNvPr id="6" name="textruta 5">
              <a:extLst>
                <a:ext uri="{FF2B5EF4-FFF2-40B4-BE49-F238E27FC236}">
                  <a16:creationId xmlns:a16="http://schemas.microsoft.com/office/drawing/2014/main" id="{38C2DDFD-D461-1A47-BBCF-7F9498035C9D}"/>
                </a:ext>
              </a:extLst>
            </p:cNvPr>
            <p:cNvSpPr txBox="1"/>
            <p:nvPr/>
          </p:nvSpPr>
          <p:spPr>
            <a:xfrm>
              <a:off x="7680331" y="1553190"/>
              <a:ext cx="3600000" cy="3600000"/>
            </a:xfrm>
            <a:prstGeom prst="rect">
              <a:avLst/>
            </a:prstGeom>
            <a:noFill/>
          </p:spPr>
          <p:txBody>
            <a:bodyPr wrap="none" rtlCol="0">
              <a:prstTxWarp prst="textArchDown">
                <a:avLst>
                  <a:gd name="adj" fmla="val 16490213"/>
                </a:avLst>
              </a:prstTxWarp>
              <a:noAutofit/>
            </a:bodyPr>
            <a:lstStyle/>
            <a:p>
              <a:pPr algn="ctr"/>
              <a:r>
                <a:rPr lang="sv-SE" sz="1600" b="1" spc="100">
                  <a:solidFill>
                    <a:schemeClr val="bg1"/>
                  </a:solidFill>
                  <a:latin typeface="Helsingborg Sans" pitchFamily="2" charset="77"/>
                </a:rPr>
                <a:t>TEKNOLOGISK TRANSFORMATION</a:t>
              </a:r>
            </a:p>
          </p:txBody>
        </p:sp>
        <p:sp>
          <p:nvSpPr>
            <p:cNvPr id="7" name="textruta 6">
              <a:extLst>
                <a:ext uri="{FF2B5EF4-FFF2-40B4-BE49-F238E27FC236}">
                  <a16:creationId xmlns:a16="http://schemas.microsoft.com/office/drawing/2014/main" id="{5D9FA15E-908F-F24A-9F38-00DF3F424E9B}"/>
                </a:ext>
              </a:extLst>
            </p:cNvPr>
            <p:cNvSpPr txBox="1"/>
            <p:nvPr/>
          </p:nvSpPr>
          <p:spPr>
            <a:xfrm>
              <a:off x="7669821" y="1448088"/>
              <a:ext cx="3600000" cy="3600000"/>
            </a:xfrm>
            <a:prstGeom prst="rect">
              <a:avLst/>
            </a:prstGeom>
            <a:noFill/>
          </p:spPr>
          <p:txBody>
            <a:bodyPr wrap="none">
              <a:prstTxWarp prst="textArchUp">
                <a:avLst>
                  <a:gd name="adj" fmla="val 6106629"/>
                </a:avLst>
              </a:prstTxWarp>
              <a:spAutoFit/>
            </a:bodyPr>
            <a:lstStyle/>
            <a:p>
              <a:r>
                <a:rPr lang="sv-SE" sz="1600" b="1" spc="100">
                  <a:solidFill>
                    <a:schemeClr val="bg1"/>
                  </a:solidFill>
                  <a:latin typeface="Helsingborg Sans" pitchFamily="2" charset="77"/>
                </a:rPr>
                <a:t>                                      GRÖN TRANSFORMATION             SOCIAL TRANSFORMATION</a:t>
              </a:r>
            </a:p>
          </p:txBody>
        </p:sp>
        <p:sp>
          <p:nvSpPr>
            <p:cNvPr id="8" name="Ellips 7">
              <a:extLst>
                <a:ext uri="{FF2B5EF4-FFF2-40B4-BE49-F238E27FC236}">
                  <a16:creationId xmlns:a16="http://schemas.microsoft.com/office/drawing/2014/main" id="{3C6C7DD2-87DE-2640-96A5-233730D6A470}"/>
                </a:ext>
              </a:extLst>
            </p:cNvPr>
            <p:cNvSpPr/>
            <p:nvPr/>
          </p:nvSpPr>
          <p:spPr>
            <a:xfrm>
              <a:off x="7320331" y="1119618"/>
              <a:ext cx="4320000" cy="43200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6DB507-734F-4D41-BC2B-5CB0BFB36AC9}"/>
                </a:ext>
              </a:extLst>
            </p:cNvPr>
            <p:cNvSpPr/>
            <p:nvPr/>
          </p:nvSpPr>
          <p:spPr>
            <a:xfrm>
              <a:off x="7966875" y="1766162"/>
              <a:ext cx="3026912" cy="302691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24C7592-F1BB-BE4D-A810-89A4424BFBDF}"/>
                </a:ext>
              </a:extLst>
            </p:cNvPr>
            <p:cNvSpPr txBox="1"/>
            <p:nvPr/>
          </p:nvSpPr>
          <p:spPr>
            <a:xfrm>
              <a:off x="7966875" y="2786423"/>
              <a:ext cx="3026912" cy="923330"/>
            </a:xfrm>
            <a:prstGeom prst="rect">
              <a:avLst/>
            </a:prstGeom>
            <a:noFill/>
          </p:spPr>
          <p:txBody>
            <a:bodyPr wrap="square" rtlCol="0">
              <a:spAutoFit/>
            </a:bodyPr>
            <a:lstStyle/>
            <a:p>
              <a:pPr algn="ctr"/>
              <a:r>
                <a:rPr lang="sv-SE" b="1">
                  <a:solidFill>
                    <a:schemeClr val="bg1"/>
                  </a:solidFill>
                  <a:latin typeface="Helsingborg Sans" pitchFamily="2" charset="77"/>
                </a:rPr>
                <a:t>Kärnverksamhet</a:t>
              </a:r>
            </a:p>
            <a:p>
              <a:pPr algn="ctr"/>
              <a:r>
                <a:rPr lang="sv-SE" b="1">
                  <a:solidFill>
                    <a:schemeClr val="bg1"/>
                  </a:solidFill>
                  <a:latin typeface="Helsingborg Sans" pitchFamily="2" charset="77"/>
                </a:rPr>
                <a:t>Stödfunktioner</a:t>
              </a:r>
            </a:p>
            <a:p>
              <a:pPr algn="ctr"/>
              <a:r>
                <a:rPr lang="sv-SE" b="1">
                  <a:solidFill>
                    <a:schemeClr val="bg1"/>
                  </a:solidFill>
                  <a:latin typeface="Helsingborg Sans" pitchFamily="2" charset="77"/>
                </a:rPr>
                <a:t>Förvaltningar &amp; bolag</a:t>
              </a:r>
            </a:p>
          </p:txBody>
        </p:sp>
      </p:grpSp>
      <p:sp>
        <p:nvSpPr>
          <p:cNvPr id="3" name="textruta 2">
            <a:extLst>
              <a:ext uri="{FF2B5EF4-FFF2-40B4-BE49-F238E27FC236}">
                <a16:creationId xmlns:a16="http://schemas.microsoft.com/office/drawing/2014/main" id="{122163BA-23C4-444C-8912-783DD2C035BC}"/>
              </a:ext>
            </a:extLst>
          </p:cNvPr>
          <p:cNvSpPr txBox="1"/>
          <p:nvPr/>
        </p:nvSpPr>
        <p:spPr>
          <a:xfrm>
            <a:off x="2364808" y="1780078"/>
            <a:ext cx="1184940"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Näringsliv</a:t>
            </a:r>
          </a:p>
        </p:txBody>
      </p:sp>
      <p:sp>
        <p:nvSpPr>
          <p:cNvPr id="12" name="textruta 11">
            <a:extLst>
              <a:ext uri="{FF2B5EF4-FFF2-40B4-BE49-F238E27FC236}">
                <a16:creationId xmlns:a16="http://schemas.microsoft.com/office/drawing/2014/main" id="{654FE3D4-294F-CD40-9453-A20177F85B4A}"/>
              </a:ext>
            </a:extLst>
          </p:cNvPr>
          <p:cNvSpPr txBox="1"/>
          <p:nvPr/>
        </p:nvSpPr>
        <p:spPr>
          <a:xfrm>
            <a:off x="1278505" y="3078693"/>
            <a:ext cx="1491114"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Civilsamhälle</a:t>
            </a:r>
          </a:p>
        </p:txBody>
      </p:sp>
      <p:sp>
        <p:nvSpPr>
          <p:cNvPr id="13" name="textruta 12">
            <a:extLst>
              <a:ext uri="{FF2B5EF4-FFF2-40B4-BE49-F238E27FC236}">
                <a16:creationId xmlns:a16="http://schemas.microsoft.com/office/drawing/2014/main" id="{41B29A80-6955-2A4B-AC85-6C4F7096BA17}"/>
              </a:ext>
            </a:extLst>
          </p:cNvPr>
          <p:cNvSpPr txBox="1"/>
          <p:nvPr/>
        </p:nvSpPr>
        <p:spPr>
          <a:xfrm>
            <a:off x="9039016" y="2989088"/>
            <a:ext cx="1048685"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Akademi</a:t>
            </a:r>
          </a:p>
        </p:txBody>
      </p:sp>
      <p:sp>
        <p:nvSpPr>
          <p:cNvPr id="2" name="textruta 1">
            <a:extLst>
              <a:ext uri="{FF2B5EF4-FFF2-40B4-BE49-F238E27FC236}">
                <a16:creationId xmlns:a16="http://schemas.microsoft.com/office/drawing/2014/main" id="{B54E98A5-7BE5-8913-4F12-72D3D80D1FC5}"/>
              </a:ext>
            </a:extLst>
          </p:cNvPr>
          <p:cNvSpPr txBox="1"/>
          <p:nvPr/>
        </p:nvSpPr>
        <p:spPr>
          <a:xfrm>
            <a:off x="8605490" y="1361868"/>
            <a:ext cx="1032655"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Invånare</a:t>
            </a:r>
          </a:p>
        </p:txBody>
      </p:sp>
    </p:spTree>
    <p:extLst>
      <p:ext uri="{BB962C8B-B14F-4D97-AF65-F5344CB8AC3E}">
        <p14:creationId xmlns:p14="http://schemas.microsoft.com/office/powerpoint/2010/main" val="360228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a:latin typeface="+mj-lt"/>
              </a:rPr>
              <a:t>Stad och organisation</a:t>
            </a:r>
          </a:p>
          <a:p>
            <a:pPr marL="285750" indent="-285750">
              <a:buFont typeface="Arial" panose="020B0604020202020204" pitchFamily="34" charset="0"/>
              <a:buChar char="•"/>
            </a:pPr>
            <a:r>
              <a:rPr lang="sv-SE" b="1">
                <a:latin typeface="+mj-lt"/>
              </a:rPr>
              <a:t>Läget och livet</a:t>
            </a:r>
          </a:p>
          <a:p>
            <a:pPr marL="285750" indent="-285750">
              <a:buFont typeface="Arial" panose="020B0604020202020204" pitchFamily="34" charset="0"/>
              <a:buChar char="•"/>
            </a:pPr>
            <a:r>
              <a:rPr lang="sv-SE" b="1">
                <a:latin typeface="+mj-lt"/>
              </a:rPr>
              <a:t>Vision och riktning</a:t>
            </a:r>
          </a:p>
          <a:p>
            <a:pPr marL="285750" indent="-285750">
              <a:buFont typeface="Arial" panose="020B0604020202020204" pitchFamily="34" charset="0"/>
              <a:buChar char="•"/>
            </a:pPr>
            <a:r>
              <a:rPr lang="sv-SE" b="1">
                <a:latin typeface="+mj-lt"/>
              </a:rPr>
              <a:t>Transformation genom 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a:t>Innehåll</a:t>
            </a:r>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14BCCC-112F-ED09-E0EE-830A56A624C9}"/>
              </a:ext>
            </a:extLst>
          </p:cNvPr>
          <p:cNvSpPr>
            <a:spLocks noGrp="1"/>
          </p:cNvSpPr>
          <p:nvPr>
            <p:ph type="ctrTitle"/>
          </p:nvPr>
        </p:nvSpPr>
        <p:spPr>
          <a:xfrm>
            <a:off x="874713" y="2459505"/>
            <a:ext cx="9576883" cy="1938992"/>
          </a:xfrm>
        </p:spPr>
        <p:txBody>
          <a:bodyPr anchor="ctr" anchorCtr="0"/>
          <a:lstStyle/>
          <a:p>
            <a:r>
              <a:rPr lang="sv-SE" sz="3500" i="0" u="none" strike="noStrike">
                <a:solidFill>
                  <a:srgbClr val="FEFFFF"/>
                </a:solidFill>
                <a:latin typeface="Helsingborg Sans" pitchFamily="2" charset="0"/>
              </a:rPr>
              <a:t>Vi bygger en stark innovations- och samverkansförmåga i hela koncernen, </a:t>
            </a:r>
            <a:br>
              <a:rPr lang="sv-SE" sz="3500" i="0" u="none" strike="noStrike">
                <a:solidFill>
                  <a:srgbClr val="FEFFFF"/>
                </a:solidFill>
                <a:latin typeface="Helsingborg Sans" pitchFamily="2" charset="0"/>
              </a:rPr>
            </a:br>
            <a:r>
              <a:rPr lang="sv-SE" sz="3500" i="0" u="none" strike="noStrike">
                <a:solidFill>
                  <a:srgbClr val="FEFFFF"/>
                </a:solidFill>
                <a:latin typeface="Helsingborg Sans" pitchFamily="2" charset="0"/>
              </a:rPr>
              <a:t>för att klara den gröna, den sociala och den teknologiska transformationen</a:t>
            </a:r>
            <a:endParaRPr lang="sv-SE" sz="3500">
              <a:solidFill>
                <a:srgbClr val="FFFFFF"/>
              </a:solidFill>
              <a:latin typeface="Helsingborg Sans" pitchFamily="2" charset="77"/>
            </a:endParaRPr>
          </a:p>
        </p:txBody>
      </p:sp>
    </p:spTree>
    <p:extLst>
      <p:ext uri="{BB962C8B-B14F-4D97-AF65-F5344CB8AC3E}">
        <p14:creationId xmlns:p14="http://schemas.microsoft.com/office/powerpoint/2010/main" val="23786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a:t>Parken - nytt center för innovation</a:t>
            </a:r>
          </a:p>
          <a:p>
            <a:r>
              <a:rPr lang="sv-SE"/>
              <a:t>Nytt innovationsdistrikt</a:t>
            </a:r>
          </a:p>
          <a:p>
            <a:r>
              <a:rPr lang="sv-SE"/>
              <a:t>Ökat fokus på effekthemtagning och innovationssamverkan</a:t>
            </a:r>
          </a:p>
          <a:p>
            <a:r>
              <a:rPr lang="sv-SE"/>
              <a:t>Fortsatt utveckling av staden som testbädd</a:t>
            </a:r>
          </a:p>
          <a:p>
            <a:r>
              <a:rPr lang="sv-SE" err="1"/>
              <a:t>Impact</a:t>
            </a:r>
            <a:r>
              <a:rPr lang="sv-SE"/>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Uppväxling av innovationsarbetet</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Möjliggöra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för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alla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komma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med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sina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idéer</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Förflytta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oss</a:t>
            </a: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b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b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nyttja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eknik</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och</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data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samt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lära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låna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av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andra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Hitta nya lösningar och samverka där vi behöver det som allra mest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(trygghet, skola, integration, vård, klimat) </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prstClr val="white"/>
                </a:solidFill>
                <a:effectLst/>
                <a:uLnTx/>
                <a:uFillTx/>
                <a:latin typeface="Helsingborg Sans"/>
                <a:ea typeface="Roboto" panose="02000000000000000000" pitchFamily="2" charset="0"/>
                <a:cs typeface="+mn-cs"/>
              </a:rPr>
              <a:t>3 perspektiv</a:t>
            </a:r>
            <a:endParaRPr kumimoji="0" lang="sv-SE" sz="4000" b="1" i="0" u="none" strike="noStrike" kern="1200" cap="none" spc="0" normalizeH="0" baseline="0" noProof="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a:solidFill>
                  <a:schemeClr val="bg1"/>
                </a:solidFill>
                <a:latin typeface="Helsingborg Sans Medium" pitchFamily="2" charset="77"/>
              </a:rPr>
              <a:t>Idédriven</a:t>
            </a:r>
          </a:p>
          <a:p>
            <a:pPr algn="ctr"/>
            <a:r>
              <a:rPr lang="sv-SE" sz="320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2" y="3833712"/>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Utmanings-driven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Möjlighets-driven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3547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chemeClr val="bg1"/>
                </a:solidFill>
                <a:effectLst/>
                <a:uLnTx/>
                <a:uFillTx/>
                <a:latin typeface="NimbusSanL" panose="020B0604020202020204" charset="0"/>
                <a:ea typeface="+mn-ea"/>
                <a:cs typeface="+mn-cs"/>
              </a:rPr>
              <a:t>Aktörer </a:t>
            </a:r>
            <a:br>
              <a:rPr kumimoji="0" lang="sv-SE" sz="1600" b="1" i="0" u="none" strike="noStrike" kern="1200" cap="none" spc="0" normalizeH="0" baseline="0" noProof="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a:ln>
                  <a:noFill/>
                </a:ln>
                <a:solidFill>
                  <a:schemeClr val="bg1"/>
                </a:solidFill>
                <a:effectLst/>
                <a:uLnTx/>
                <a:uFillTx/>
                <a:latin typeface="NimbusSanL" panose="020B0604020202020204" charset="0"/>
                <a:ea typeface="+mn-ea"/>
                <a:cs typeface="+mn-cs"/>
              </a:rPr>
              <a:t>Anställda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8000" b="1" i="0" u="none" strike="noStrike" kern="1200" cap="none" spc="0" normalizeH="0" baseline="0" noProof="0">
                <a:ln>
                  <a:noFill/>
                </a:ln>
                <a:solidFill>
                  <a:schemeClr val="bg1"/>
                </a:solidFill>
                <a:effectLst/>
                <a:uLnTx/>
                <a:uFillTx/>
                <a:latin typeface="NimbusSanL" panose="020B0604020202020204" charset="0"/>
                <a:ea typeface="+mn-ea"/>
                <a:cs typeface="+mn-cs"/>
              </a:rPr>
              <a:t>+5500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CENTER FÖR INNOVATION</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RECOLAB</a:t>
            </a:r>
            <a:endParaRPr lang="sv-SE" sz="1600" b="1">
              <a:solidFill>
                <a:prstClr val="white"/>
              </a:solidFill>
              <a:latin typeface="NimbusSanL" panose="020B0604020202020204" charset="0"/>
            </a:endParaRP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a:solidFill>
                  <a:prstClr val="white"/>
                </a:solidFill>
                <a:latin typeface="+mj-lt"/>
                <a:sym typeface="Fira Sans Extra Condensed Medium"/>
              </a:rPr>
              <a:t>En ny samverkansplattform för att stärka hållbar tillväxt och innovationskraft. </a:t>
            </a:r>
            <a:endParaRPr kumimoji="0" sz="3000" b="1" i="0" u="none" strike="noStrike" kern="1200" cap="none" spc="0" normalizeH="0" baseline="0" noProof="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a:t>Vad har det lett till i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9703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buFont typeface="Arial" panose="020B0604020202020204" pitchFamily="34" charset="0"/>
              <a:buChar char="•"/>
            </a:pPr>
            <a:r>
              <a:rPr lang="sv-SE">
                <a:solidFill>
                  <a:srgbClr val="053165"/>
                </a:solidFill>
                <a:effectLst/>
                <a:latin typeface="Helsingborg Sans" pitchFamily="2" charset="77"/>
              </a:rPr>
              <a:t>Vi har fått konkreta resultat och blivit </a:t>
            </a:r>
            <a:r>
              <a:rPr lang="sv-SE">
                <a:solidFill>
                  <a:srgbClr val="053165"/>
                </a:solidFill>
                <a:latin typeface="Helsingborg Sans" pitchFamily="2" charset="77"/>
              </a:rPr>
              <a:t> </a:t>
            </a:r>
            <a:r>
              <a:rPr lang="sv-SE">
                <a:solidFill>
                  <a:srgbClr val="053165"/>
                </a:solidFill>
                <a:effectLst/>
                <a:latin typeface="Helsingborg Sans" pitchFamily="2" charset="77"/>
              </a:rPr>
              <a:t>bättre på effekthemtagning</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skapat samarbete med nya aktörer och positionerat Helsingborg</a:t>
            </a:r>
            <a:br>
              <a:rPr lang="sv-SE">
                <a:solidFill>
                  <a:srgbClr val="053165"/>
                </a:solidFill>
                <a:effectLst/>
                <a:latin typeface="Helsingborg Sans" pitchFamily="2" charset="77"/>
              </a:rPr>
            </a:br>
            <a:endParaRPr lang="sv-SE">
              <a:solidFill>
                <a:srgbClr val="053165"/>
              </a:solidFill>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lärt oss hur vi arbetar verksamhetsnära med innovation</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gjort en stor kulturförflyttning och fått nya arbetssätt</a:t>
            </a: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923330"/>
          </a:xfrm>
          <a:prstGeom prst="rect">
            <a:avLst/>
          </a:prstGeom>
          <a:noFill/>
        </p:spPr>
        <p:txBody>
          <a:bodyPr wrap="square">
            <a:spAutoFit/>
          </a:bodyPr>
          <a:lstStyle/>
          <a:p>
            <a:pPr>
              <a:spcAft>
                <a:spcPts val="800"/>
              </a:spcAft>
            </a:pPr>
            <a:r>
              <a:rPr lang="sv-SE" sz="3600" b="1">
                <a:solidFill>
                  <a:schemeClr val="accent1"/>
                </a:solidFill>
                <a:latin typeface="+mj-lt"/>
              </a:rPr>
              <a:t>630</a:t>
            </a:r>
            <a:br>
              <a:rPr lang="sv-SE" sz="3600" b="1">
                <a:solidFill>
                  <a:schemeClr val="accent1"/>
                </a:solidFill>
                <a:latin typeface="+mj-lt"/>
              </a:rPr>
            </a:br>
            <a:r>
              <a:rPr lang="sv-SE" sz="1800">
                <a:solidFill>
                  <a:schemeClr val="accent1"/>
                </a:solidFill>
                <a:latin typeface="+mj-lt"/>
              </a:rPr>
              <a:t>idéer har presenterats på förvaltningarna</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91" y="2861938"/>
            <a:ext cx="5095875" cy="923330"/>
          </a:xfrm>
          <a:prstGeom prst="rect">
            <a:avLst/>
          </a:prstGeom>
          <a:noFill/>
        </p:spPr>
        <p:txBody>
          <a:bodyPr wrap="square">
            <a:spAutoFit/>
          </a:bodyPr>
          <a:lstStyle/>
          <a:p>
            <a:pPr>
              <a:spcAft>
                <a:spcPts val="800"/>
              </a:spcAft>
            </a:pPr>
            <a:r>
              <a:rPr lang="sv-SE" sz="3600" b="1">
                <a:solidFill>
                  <a:schemeClr val="accent1"/>
                </a:solidFill>
                <a:latin typeface="+mj-lt"/>
              </a:rPr>
              <a:t>350</a:t>
            </a:r>
            <a:br>
              <a:rPr lang="sv-SE" sz="3600" b="1">
                <a:solidFill>
                  <a:schemeClr val="accent1"/>
                </a:solidFill>
                <a:latin typeface="+mj-lt"/>
              </a:rPr>
            </a:br>
            <a:r>
              <a:rPr lang="sv-SE" sz="1800">
                <a:solidFill>
                  <a:schemeClr val="accent1"/>
                </a:solidFill>
                <a:latin typeface="+mj-lt"/>
              </a:rPr>
              <a:t>piloter testas skarpt på förvaltningar och bolag</a:t>
            </a: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3998790"/>
            <a:ext cx="4814890" cy="923330"/>
          </a:xfrm>
          <a:prstGeom prst="rect">
            <a:avLst/>
          </a:prstGeom>
          <a:noFill/>
        </p:spPr>
        <p:txBody>
          <a:bodyPr wrap="square">
            <a:spAutoFit/>
          </a:bodyPr>
          <a:lstStyle/>
          <a:p>
            <a:pPr>
              <a:spcAft>
                <a:spcPts val="800"/>
              </a:spcAft>
            </a:pPr>
            <a:r>
              <a:rPr lang="sv-SE" sz="3600" b="1">
                <a:solidFill>
                  <a:schemeClr val="accent1"/>
                </a:solidFill>
                <a:latin typeface="+mj-lt"/>
              </a:rPr>
              <a:t>110</a:t>
            </a:r>
            <a:br>
              <a:rPr lang="sv-SE" sz="3600" b="1">
                <a:solidFill>
                  <a:schemeClr val="accent1"/>
                </a:solidFill>
                <a:latin typeface="+mj-lt"/>
              </a:rPr>
            </a:br>
            <a:r>
              <a:rPr lang="sv-SE" sz="1800">
                <a:solidFill>
                  <a:schemeClr val="accent1"/>
                </a:solidFill>
                <a:latin typeface="+mj-lt"/>
              </a:rPr>
              <a:t>har skalats upp på förvaltningar och bolag</a:t>
            </a: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135641"/>
            <a:ext cx="2841625" cy="923330"/>
          </a:xfrm>
          <a:prstGeom prst="rect">
            <a:avLst/>
          </a:prstGeom>
          <a:noFill/>
        </p:spPr>
        <p:txBody>
          <a:bodyPr wrap="square">
            <a:spAutoFit/>
          </a:bodyPr>
          <a:lstStyle/>
          <a:p>
            <a:pPr>
              <a:spcAft>
                <a:spcPts val="800"/>
              </a:spcAft>
            </a:pPr>
            <a:r>
              <a:rPr lang="sv-SE" sz="3600" b="1">
                <a:solidFill>
                  <a:schemeClr val="accent1"/>
                </a:solidFill>
                <a:latin typeface="+mj-lt"/>
              </a:rPr>
              <a:t>+100</a:t>
            </a:r>
            <a:br>
              <a:rPr lang="sv-SE" sz="3600" b="1">
                <a:solidFill>
                  <a:schemeClr val="accent1"/>
                </a:solidFill>
                <a:latin typeface="+mj-lt"/>
              </a:rPr>
            </a:br>
            <a:r>
              <a:rPr lang="sv-SE" sz="180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a:latin typeface="+mj-lt"/>
              </a:rPr>
              <a:t>Mer information hittar du på </a:t>
            </a:r>
            <a:r>
              <a:rPr lang="sv-SE" sz="2400" b="1" err="1">
                <a:latin typeface="+mj-lt"/>
              </a:rPr>
              <a:t>helsingborg.se</a:t>
            </a:r>
            <a:endParaRPr lang="sv-SE" sz="2400" b="1">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a:t>Tack!</a:t>
            </a:r>
          </a:p>
        </p:txBody>
      </p:sp>
    </p:spTree>
    <p:extLst>
      <p:ext uri="{BB962C8B-B14F-4D97-AF65-F5344CB8AC3E}">
        <p14:creationId xmlns:p14="http://schemas.microsoft.com/office/powerpoint/2010/main" val="640950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00843D"/>
                </a:solidFill>
              </a:rPr>
              <a:t>Stad och organisation</a:t>
            </a: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sv-SE"/>
              <a:t>Visste du att</a:t>
            </a:r>
            <a:br>
              <a:rPr lang="sv-SE"/>
            </a:br>
            <a:r>
              <a:rPr lang="sv-SE"/>
              <a:t>Helsingborgs stad har:</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sv-SE" sz="6000" b="1">
                <a:latin typeface="+mj-lt"/>
              </a:rPr>
              <a:t>151 000</a:t>
            </a:r>
          </a:p>
          <a:p>
            <a:pPr>
              <a:lnSpc>
                <a:spcPct val="50000"/>
              </a:lnSpc>
            </a:pPr>
            <a:r>
              <a:rPr lang="sv-SE" sz="1600">
                <a:latin typeface="Helsingborg Sans Medium" pitchFamily="2" charset="77"/>
              </a:rPr>
              <a:t>invånare</a:t>
            </a: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960447" y="3284341"/>
            <a:ext cx="1166296" cy="1066959"/>
          </a:xfrm>
          <a:prstGeom prst="rect">
            <a:avLst/>
          </a:prstGeom>
          <a:noFill/>
        </p:spPr>
        <p:txBody>
          <a:bodyPr wrap="square" lIns="0" tIns="0" rIns="0" bIns="0" rtlCol="0" anchor="ctr" anchorCtr="0">
            <a:spAutoFit/>
          </a:bodyPr>
          <a:lstStyle/>
          <a:p>
            <a:r>
              <a:rPr lang="sv-SE" sz="6000" b="1">
                <a:latin typeface="+mj-lt"/>
              </a:rPr>
              <a:t>9</a:t>
            </a:r>
          </a:p>
          <a:p>
            <a:pPr>
              <a:lnSpc>
                <a:spcPct val="50000"/>
              </a:lnSpc>
            </a:pPr>
            <a:r>
              <a:rPr lang="sv-SE" sz="1600">
                <a:latin typeface="Helsingborg Sans Medium" pitchFamily="2" charset="77"/>
              </a:rPr>
              <a:t>förvaltningar</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284341"/>
            <a:ext cx="1828212" cy="1066959"/>
          </a:xfrm>
          <a:prstGeom prst="rect">
            <a:avLst/>
          </a:prstGeom>
          <a:noFill/>
        </p:spPr>
        <p:txBody>
          <a:bodyPr wrap="square" lIns="0" tIns="0" rIns="0" bIns="0" rtlCol="0" anchor="ctr" anchorCtr="0">
            <a:spAutoFit/>
          </a:bodyPr>
          <a:lstStyle/>
          <a:p>
            <a:r>
              <a:rPr lang="sv-SE" sz="6000" b="1">
                <a:latin typeface="+mj-lt"/>
              </a:rPr>
              <a:t>8</a:t>
            </a:r>
          </a:p>
          <a:p>
            <a:pPr>
              <a:lnSpc>
                <a:spcPct val="50000"/>
              </a:lnSpc>
            </a:pPr>
            <a:r>
              <a:rPr lang="sv-SE" sz="1600">
                <a:latin typeface="Helsingborg Sans Medium" pitchFamily="2" charset="77"/>
              </a:rPr>
              <a:t>kommunägda bolag</a:t>
            </a: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4168797"/>
          </a:xfrm>
        </p:spPr>
        <p:txBody>
          <a:bodyPr/>
          <a:lstStyle/>
          <a:p>
            <a:pPr>
              <a:lnSpc>
                <a:spcPct val="90000"/>
              </a:lnSpc>
            </a:pPr>
            <a:r>
              <a:rPr lang="sv-SE">
                <a:latin typeface="+mj-lt"/>
              </a:rPr>
              <a:t>Arbetsmarknadsförvaltningen</a:t>
            </a:r>
          </a:p>
          <a:p>
            <a:pPr>
              <a:lnSpc>
                <a:spcPct val="90000"/>
              </a:lnSpc>
            </a:pPr>
            <a:r>
              <a:rPr lang="sv-SE">
                <a:latin typeface="+mj-lt"/>
              </a:rPr>
              <a:t>Fastighetsförvaltningen</a:t>
            </a:r>
          </a:p>
          <a:p>
            <a:pPr>
              <a:lnSpc>
                <a:spcPct val="90000"/>
              </a:lnSpc>
            </a:pPr>
            <a:r>
              <a:rPr lang="sv-SE">
                <a:latin typeface="+mj-lt"/>
              </a:rPr>
              <a:t>Kulturförvaltningen</a:t>
            </a:r>
          </a:p>
          <a:p>
            <a:pPr>
              <a:lnSpc>
                <a:spcPct val="90000"/>
              </a:lnSpc>
            </a:pPr>
            <a:r>
              <a:rPr lang="sv-SE">
                <a:latin typeface="+mj-lt"/>
              </a:rPr>
              <a:t>Miljöförvaltningen</a:t>
            </a:r>
          </a:p>
          <a:p>
            <a:pPr>
              <a:lnSpc>
                <a:spcPct val="90000"/>
              </a:lnSpc>
            </a:pPr>
            <a:r>
              <a:rPr lang="sv-SE">
                <a:latin typeface="+mj-lt"/>
              </a:rPr>
              <a:t>Skol- och fritidsförvaltningen</a:t>
            </a:r>
          </a:p>
          <a:p>
            <a:pPr>
              <a:lnSpc>
                <a:spcPct val="90000"/>
              </a:lnSpc>
            </a:pPr>
            <a:r>
              <a:rPr lang="sv-SE">
                <a:latin typeface="+mj-lt"/>
              </a:rPr>
              <a:t>Socialförvaltningen</a:t>
            </a:r>
          </a:p>
          <a:p>
            <a:pPr>
              <a:lnSpc>
                <a:spcPct val="90000"/>
              </a:lnSpc>
            </a:pPr>
            <a:r>
              <a:rPr lang="sv-SE">
                <a:latin typeface="+mj-lt"/>
              </a:rPr>
              <a:t>Stadsbyggnadsförvaltningen</a:t>
            </a:r>
          </a:p>
          <a:p>
            <a:pPr>
              <a:lnSpc>
                <a:spcPct val="90000"/>
              </a:lnSpc>
            </a:pPr>
            <a:r>
              <a:rPr lang="sv-SE">
                <a:latin typeface="+mj-lt"/>
              </a:rPr>
              <a:t>Stadsledningsförvaltningen</a:t>
            </a:r>
          </a:p>
          <a:p>
            <a:pPr>
              <a:lnSpc>
                <a:spcPct val="90000"/>
              </a:lnSpc>
            </a:pPr>
            <a:r>
              <a:rPr lang="sv-SE">
                <a:latin typeface="+mj-lt"/>
              </a:rPr>
              <a:t>Vård- och omsorgsförvaltningen</a:t>
            </a:r>
          </a:p>
          <a:p>
            <a:pPr>
              <a:lnSpc>
                <a:spcPct val="90000"/>
              </a:lnSpc>
            </a:pPr>
            <a:endParaRPr lang="sv-SE">
              <a:latin typeface="+mj-lt"/>
            </a:endParaRPr>
          </a:p>
        </p:txBody>
      </p:sp>
      <p:sp>
        <p:nvSpPr>
          <p:cNvPr id="4" name="textruta 3">
            <a:extLst>
              <a:ext uri="{FF2B5EF4-FFF2-40B4-BE49-F238E27FC236}">
                <a16:creationId xmlns:a16="http://schemas.microsoft.com/office/drawing/2014/main" id="{62F623A8-05DC-B598-C274-DBD05A780C3F}"/>
              </a:ext>
            </a:extLst>
          </p:cNvPr>
          <p:cNvSpPr txBox="1"/>
          <p:nvPr/>
        </p:nvSpPr>
        <p:spPr>
          <a:xfrm>
            <a:off x="874713" y="572079"/>
            <a:ext cx="2503108" cy="1764586"/>
          </a:xfrm>
          <a:prstGeom prst="rect">
            <a:avLst/>
          </a:prstGeom>
          <a:noFill/>
        </p:spPr>
        <p:txBody>
          <a:bodyPr wrap="square" lIns="0" tIns="0" rIns="0" bIns="0" rtlCol="0" anchor="ctr" anchorCtr="0">
            <a:spAutoFit/>
          </a:bodyPr>
          <a:lstStyle/>
          <a:p>
            <a:r>
              <a:rPr lang="sv-SE" sz="9600" b="1">
                <a:latin typeface="+mj-lt"/>
              </a:rPr>
              <a:t>9</a:t>
            </a:r>
          </a:p>
          <a:p>
            <a:pPr>
              <a:lnSpc>
                <a:spcPct val="50000"/>
              </a:lnSpc>
            </a:pPr>
            <a:r>
              <a:rPr lang="sv-SE" sz="3200">
                <a:latin typeface="Helsingborg Sans Medium" pitchFamily="2" charset="77"/>
              </a:rPr>
              <a:t>förvaltningar</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572078"/>
            <a:ext cx="3791803" cy="1764586"/>
          </a:xfrm>
          <a:prstGeom prst="rect">
            <a:avLst/>
          </a:prstGeom>
          <a:noFill/>
        </p:spPr>
        <p:txBody>
          <a:bodyPr wrap="square" lIns="0" tIns="0" rIns="0" bIns="0" rtlCol="0" anchor="ctr" anchorCtr="0">
            <a:spAutoFit/>
          </a:bodyPr>
          <a:lstStyle/>
          <a:p>
            <a:r>
              <a:rPr lang="sv-SE" sz="9600" b="1">
                <a:latin typeface="+mj-lt"/>
              </a:rPr>
              <a:t>8</a:t>
            </a:r>
          </a:p>
          <a:p>
            <a:pPr>
              <a:lnSpc>
                <a:spcPct val="50000"/>
              </a:lnSpc>
            </a:pPr>
            <a:r>
              <a:rPr lang="sv-SE" sz="3200">
                <a:latin typeface="Helsingborg Sans Medium" pitchFamily="2" charset="77"/>
              </a:rPr>
              <a:t>kommunägda bolag</a:t>
            </a: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0938DDE-054B-99A8-B746-8678405F31FD}"/>
              </a:ext>
            </a:extLst>
          </p:cNvPr>
          <p:cNvSpPr>
            <a:spLocks noGrp="1"/>
          </p:cNvSpPr>
          <p:nvPr>
            <p:ph type="body" sz="half" idx="2"/>
          </p:nvPr>
        </p:nvSpPr>
        <p:spPr/>
        <p:txBody>
          <a:bodyPr>
            <a:spAutoFit/>
          </a:bodyPr>
          <a:lstStyle/>
          <a:p>
            <a:r>
              <a:rPr lang="sv-SE" b="1">
                <a:latin typeface="+mj-lt"/>
              </a:rPr>
              <a:t>Kommunfullmäktige</a:t>
            </a:r>
          </a:p>
        </p:txBody>
      </p:sp>
      <p:sp>
        <p:nvSpPr>
          <p:cNvPr id="3" name="Rubrik 2">
            <a:extLst>
              <a:ext uri="{FF2B5EF4-FFF2-40B4-BE49-F238E27FC236}">
                <a16:creationId xmlns:a16="http://schemas.microsoft.com/office/drawing/2014/main" id="{8C026F1B-CB94-6BDC-E05D-B07D7FAC7ADF}"/>
              </a:ext>
            </a:extLst>
          </p:cNvPr>
          <p:cNvSpPr>
            <a:spLocks noGrp="1"/>
          </p:cNvSpPr>
          <p:nvPr>
            <p:ph type="ctrTitle"/>
          </p:nvPr>
        </p:nvSpPr>
        <p:spPr/>
        <p:txBody>
          <a:bodyPr/>
          <a:lstStyle/>
          <a:p>
            <a:r>
              <a:rPr lang="sv-SE"/>
              <a:t>Stadens styrmodell</a:t>
            </a:r>
          </a:p>
        </p:txBody>
      </p:sp>
      <p:sp>
        <p:nvSpPr>
          <p:cNvPr id="5" name="Rektangel med rundade hörn 4">
            <a:extLst>
              <a:ext uri="{FF2B5EF4-FFF2-40B4-BE49-F238E27FC236}">
                <a16:creationId xmlns:a16="http://schemas.microsoft.com/office/drawing/2014/main" id="{24F239F8-4ADC-BBE0-3B07-42547F0427BD}"/>
              </a:ext>
            </a:extLst>
          </p:cNvPr>
          <p:cNvSpPr/>
          <p:nvPr/>
        </p:nvSpPr>
        <p:spPr>
          <a:xfrm>
            <a:off x="874713" y="2151537"/>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Vision</a:t>
            </a:r>
          </a:p>
        </p:txBody>
      </p:sp>
      <p:sp>
        <p:nvSpPr>
          <p:cNvPr id="6" name="Rektangel med rundade hörn 5">
            <a:extLst>
              <a:ext uri="{FF2B5EF4-FFF2-40B4-BE49-F238E27FC236}">
                <a16:creationId xmlns:a16="http://schemas.microsoft.com/office/drawing/2014/main" id="{081CBF47-B6C6-6019-9EF4-AE9C07865495}"/>
              </a:ext>
            </a:extLst>
          </p:cNvPr>
          <p:cNvSpPr/>
          <p:nvPr/>
        </p:nvSpPr>
        <p:spPr>
          <a:xfrm>
            <a:off x="874713" y="2814854"/>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Program för mandatperioden</a:t>
            </a:r>
          </a:p>
        </p:txBody>
      </p:sp>
      <p:sp>
        <p:nvSpPr>
          <p:cNvPr id="7" name="Rektangel med rundade hörn 6">
            <a:extLst>
              <a:ext uri="{FF2B5EF4-FFF2-40B4-BE49-F238E27FC236}">
                <a16:creationId xmlns:a16="http://schemas.microsoft.com/office/drawing/2014/main" id="{EF3E7CCD-AEF6-6052-6427-E1569657BECB}"/>
              </a:ext>
            </a:extLst>
          </p:cNvPr>
          <p:cNvSpPr/>
          <p:nvPr/>
        </p:nvSpPr>
        <p:spPr>
          <a:xfrm>
            <a:off x="874713" y="3478172"/>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Stadens inriktningar </a:t>
            </a:r>
            <a:br>
              <a:rPr lang="sv-SE" sz="1400">
                <a:latin typeface="+mj-lt"/>
              </a:rPr>
            </a:br>
            <a:r>
              <a:rPr lang="sv-SE" sz="1400">
                <a:latin typeface="+mj-lt"/>
              </a:rPr>
              <a:t>och styrdokument</a:t>
            </a:r>
          </a:p>
        </p:txBody>
      </p:sp>
      <p:sp>
        <p:nvSpPr>
          <p:cNvPr id="8" name="Platshållare för text 1">
            <a:extLst>
              <a:ext uri="{FF2B5EF4-FFF2-40B4-BE49-F238E27FC236}">
                <a16:creationId xmlns:a16="http://schemas.microsoft.com/office/drawing/2014/main" id="{BC1CA2E8-4352-B24C-9D6E-F66B4AB9E15A}"/>
              </a:ext>
            </a:extLst>
          </p:cNvPr>
          <p:cNvSpPr txBox="1">
            <a:spLocks/>
          </p:cNvSpPr>
          <p:nvPr/>
        </p:nvSpPr>
        <p:spPr>
          <a:xfrm>
            <a:off x="8747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a:latin typeface="+mj-lt"/>
              </a:rPr>
              <a:t>Nämnd</a:t>
            </a:r>
          </a:p>
        </p:txBody>
      </p:sp>
      <p:sp>
        <p:nvSpPr>
          <p:cNvPr id="9" name="Rektangel med rundade hörn 8">
            <a:extLst>
              <a:ext uri="{FF2B5EF4-FFF2-40B4-BE49-F238E27FC236}">
                <a16:creationId xmlns:a16="http://schemas.microsoft.com/office/drawing/2014/main" id="{1B801567-3361-2771-EF86-F9FF5E3BE08E}"/>
              </a:ext>
            </a:extLst>
          </p:cNvPr>
          <p:cNvSpPr/>
          <p:nvPr/>
        </p:nvSpPr>
        <p:spPr>
          <a:xfrm>
            <a:off x="874713" y="4758731"/>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Nämndens uppdrag </a:t>
            </a:r>
            <a:br>
              <a:rPr lang="sv-SE" sz="1400">
                <a:latin typeface="+mj-lt"/>
              </a:rPr>
            </a:br>
            <a:r>
              <a:rPr lang="sv-SE" sz="1400">
                <a:latin typeface="+mj-lt"/>
              </a:rPr>
              <a:t>och inriktning</a:t>
            </a:r>
          </a:p>
        </p:txBody>
      </p:sp>
      <p:sp>
        <p:nvSpPr>
          <p:cNvPr id="11" name="Platshållare för text 1">
            <a:extLst>
              <a:ext uri="{FF2B5EF4-FFF2-40B4-BE49-F238E27FC236}">
                <a16:creationId xmlns:a16="http://schemas.microsoft.com/office/drawing/2014/main" id="{DC1C6CDE-42ED-B483-028D-558AF6455EC0}"/>
              </a:ext>
            </a:extLst>
          </p:cNvPr>
          <p:cNvSpPr txBox="1">
            <a:spLocks/>
          </p:cNvSpPr>
          <p:nvPr/>
        </p:nvSpPr>
        <p:spPr>
          <a:xfrm>
            <a:off x="45704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a:latin typeface="+mj-lt"/>
              </a:rPr>
              <a:t>Bolag</a:t>
            </a:r>
          </a:p>
        </p:txBody>
      </p:sp>
      <p:sp>
        <p:nvSpPr>
          <p:cNvPr id="12" name="Rektangel med rundade hörn 11">
            <a:extLst>
              <a:ext uri="{FF2B5EF4-FFF2-40B4-BE49-F238E27FC236}">
                <a16:creationId xmlns:a16="http://schemas.microsoft.com/office/drawing/2014/main" id="{64D92B01-5522-CC61-635F-5205E5F4979D}"/>
              </a:ext>
            </a:extLst>
          </p:cNvPr>
          <p:cNvSpPr/>
          <p:nvPr/>
        </p:nvSpPr>
        <p:spPr>
          <a:xfrm>
            <a:off x="4570413" y="475893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Bolagets uppdrag</a:t>
            </a:r>
            <a:br>
              <a:rPr lang="sv-SE" sz="1400">
                <a:latin typeface="+mj-lt"/>
              </a:rPr>
            </a:br>
            <a:r>
              <a:rPr lang="sv-SE" sz="1400">
                <a:latin typeface="+mj-lt"/>
              </a:rPr>
              <a:t>och inriktning</a:t>
            </a:r>
          </a:p>
        </p:txBody>
      </p:sp>
      <p:sp>
        <p:nvSpPr>
          <p:cNvPr id="10" name="Rektangel med rundade hörn 9">
            <a:extLst>
              <a:ext uri="{FF2B5EF4-FFF2-40B4-BE49-F238E27FC236}">
                <a16:creationId xmlns:a16="http://schemas.microsoft.com/office/drawing/2014/main" id="{8E0E5331-BD7F-F81B-60F9-9D658BAD9E3E}"/>
              </a:ext>
            </a:extLst>
          </p:cNvPr>
          <p:cNvSpPr/>
          <p:nvPr/>
        </p:nvSpPr>
        <p:spPr>
          <a:xfrm>
            <a:off x="874713" y="565428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Nämndens mål</a:t>
            </a:r>
          </a:p>
        </p:txBody>
      </p:sp>
      <p:sp>
        <p:nvSpPr>
          <p:cNvPr id="13" name="Rektangel med rundade hörn 12">
            <a:extLst>
              <a:ext uri="{FF2B5EF4-FFF2-40B4-BE49-F238E27FC236}">
                <a16:creationId xmlns:a16="http://schemas.microsoft.com/office/drawing/2014/main" id="{3D33D913-3A0E-2D15-243E-E5888F9201AA}"/>
              </a:ext>
            </a:extLst>
          </p:cNvPr>
          <p:cNvSpPr/>
          <p:nvPr/>
        </p:nvSpPr>
        <p:spPr>
          <a:xfrm>
            <a:off x="4570413" y="565428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Bolagets mål</a:t>
            </a:r>
          </a:p>
        </p:txBody>
      </p:sp>
    </p:spTree>
    <p:extLst>
      <p:ext uri="{BB962C8B-B14F-4D97-AF65-F5344CB8AC3E}">
        <p14:creationId xmlns:p14="http://schemas.microsoft.com/office/powerpoint/2010/main" val="222789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a:solidFill>
                  <a:schemeClr val="bg1"/>
                </a:solidFill>
              </a:rPr>
              <a:t>Jag vill lyckas</a:t>
            </a:r>
            <a:br>
              <a:rPr lang="sv-SE">
                <a:solidFill>
                  <a:schemeClr val="bg1"/>
                </a:solidFill>
              </a:rPr>
            </a:br>
            <a:r>
              <a:rPr lang="sv-SE">
                <a:solidFill>
                  <a:schemeClr val="bg1"/>
                </a:solidFill>
              </a:rPr>
              <a:t>Jag skapar värde</a:t>
            </a:r>
            <a:br>
              <a:rPr lang="sv-SE">
                <a:solidFill>
                  <a:schemeClr val="bg1"/>
                </a:solidFill>
              </a:rPr>
            </a:br>
            <a:r>
              <a:rPr lang="sv-SE">
                <a:solidFill>
                  <a:schemeClr val="bg1"/>
                </a:solidFill>
              </a:rPr>
              <a:t>Jag samspelar</a:t>
            </a:r>
            <a:br>
              <a:rPr lang="sv-SE">
                <a:solidFill>
                  <a:schemeClr val="bg1"/>
                </a:solidFill>
              </a:rPr>
            </a:br>
            <a:r>
              <a:rPr lang="sv-SE">
                <a:solidFill>
                  <a:schemeClr val="bg1"/>
                </a:solidFill>
              </a:rPr>
              <a:t>Jag leder mig själv</a:t>
            </a:r>
            <a:endParaRPr lang="sv-SE">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rPr>
              <a:t>Medarbetar- och ledarpolicy</a:t>
            </a:r>
          </a:p>
        </p:txBody>
      </p:sp>
    </p:spTree>
    <p:extLst>
      <p:ext uri="{BB962C8B-B14F-4D97-AF65-F5344CB8AC3E}">
        <p14:creationId xmlns:p14="http://schemas.microsoft.com/office/powerpoint/2010/main" val="4021071697"/>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3.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2.xml><?xml version="1.0" encoding="utf-8"?>
<ds:datastoreItem xmlns:ds="http://schemas.openxmlformats.org/officeDocument/2006/customXml" ds:itemID="{F0512BB2-E732-436A-B277-2DBDCAA4D4D2}">
  <ds:schemaRefs>
    <ds:schemaRef ds:uri="173115e0-2fcc-426a-8b1c-b398bf67becb"/>
    <ds:schemaRef ds:uri="b7e748ca-34a9-4f2e-85c0-32f2a300eb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8B491C6-DB34-4583-B09C-06CC29E79281}">
  <ds:schemaRefs>
    <ds:schemaRef ds:uri="173115e0-2fcc-426a-8b1c-b398bf67becb"/>
    <ds:schemaRef ds:uri="b7e748ca-34a9-4f2e-85c0-32f2a300eb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3</TotalTime>
  <Words>2889</Words>
  <Application>Microsoft Macintosh PowerPoint</Application>
  <PresentationFormat>Bredbild</PresentationFormat>
  <Paragraphs>435</Paragraphs>
  <Slides>46</Slides>
  <Notes>28</Notes>
  <HiddenSlides>0</HiddenSlides>
  <MMClips>0</MMClips>
  <ScaleCrop>false</ScaleCrop>
  <HeadingPairs>
    <vt:vector size="6" baseType="variant">
      <vt:variant>
        <vt:lpstr>Använt teckensnitt</vt:lpstr>
      </vt:variant>
      <vt:variant>
        <vt:i4>10</vt:i4>
      </vt:variant>
      <vt:variant>
        <vt:lpstr>Tema</vt:lpstr>
      </vt:variant>
      <vt:variant>
        <vt:i4>8</vt:i4>
      </vt:variant>
      <vt:variant>
        <vt:lpstr>Bildrubriker</vt:lpstr>
      </vt:variant>
      <vt:variant>
        <vt:i4>46</vt:i4>
      </vt:variant>
    </vt:vector>
  </HeadingPairs>
  <TitlesOfParts>
    <vt:vector size="64" baseType="lpstr">
      <vt:lpstr>Arial</vt:lpstr>
      <vt:lpstr>Helsingborg Sans</vt:lpstr>
      <vt:lpstr>Helsingborg Sans Medium</vt:lpstr>
      <vt:lpstr>Roboto-Regular</vt:lpstr>
      <vt:lpstr>Roboto-Bold</vt:lpstr>
      <vt:lpstr>YouTube Noto</vt:lpstr>
      <vt:lpstr>Roboto Light</vt:lpstr>
      <vt:lpstr>NimbusSanL</vt:lpstr>
      <vt:lpstr>Calibri</vt:lpstr>
      <vt:lpstr>Helsingborg Sans Light</vt:lpstr>
      <vt:lpstr>1_HBG-Helsingborgstegel</vt:lpstr>
      <vt:lpstr>2_HBG-Palsjo</vt:lpstr>
      <vt:lpstr>3_HBG-Vintersund</vt:lpstr>
      <vt:lpstr>4_HBG-Raps</vt:lpstr>
      <vt:lpstr>5_HBG-Sommarsund</vt:lpstr>
      <vt:lpstr>6_HBG-Vit-Rhododendron</vt:lpstr>
      <vt:lpstr>7_HBG-Vit-Bris</vt:lpstr>
      <vt:lpstr>Extras</vt:lpstr>
      <vt:lpstr>Helsingborg idag och imorgon</vt:lpstr>
      <vt:lpstr>Helsingborg idag och imorgon</vt:lpstr>
      <vt:lpstr>Helsingborg idag och imorgon</vt:lpstr>
      <vt:lpstr>Innehåll</vt:lpstr>
      <vt:lpstr>Stad och organisation</vt:lpstr>
      <vt:lpstr>Visste du att Helsingborgs stad har:</vt:lpstr>
      <vt:lpstr>PowerPoint-presentation</vt:lpstr>
      <vt:lpstr>Stadens styrmodell</vt:lpstr>
      <vt:lpstr>Jag vill lyckas Jag skapar värde Jag samspelar Jag leder mig själv</vt:lpstr>
      <vt:lpstr>Våra utmärkelser</vt:lpstr>
      <vt:lpstr>Samverkan</vt:lpstr>
      <vt:lpstr>Läget  och livet</vt:lpstr>
      <vt:lpstr>PowerPoint-presentation</vt:lpstr>
      <vt:lpstr>Ett bättre läge</vt:lpstr>
      <vt:lpstr>Ett bättre läge</vt:lpstr>
      <vt:lpstr>Sveriges bästa logistikläge</vt:lpstr>
      <vt:lpstr>Företagsetableringar</vt:lpstr>
      <vt:lpstr>Östra Ramlösa</vt:lpstr>
      <vt:lpstr>Oceanhamnen</vt:lpstr>
      <vt:lpstr>Drottninghög</vt:lpstr>
      <vt:lpstr>Västkustbanan Maria station</vt:lpstr>
      <vt:lpstr>PowerPoint-presentation</vt:lpstr>
      <vt:lpstr>Nytt sjukhus</vt:lpstr>
      <vt:lpstr>Tre rör ut</vt:lpstr>
      <vt:lpstr>Hamnflytt</vt:lpstr>
      <vt:lpstr>Stadsbiblioteket</vt:lpstr>
      <vt:lpstr>Vision och riktning</vt:lpstr>
      <vt:lpstr>År 2035 ska Helsingborg vara en skapande, pulserande, gemensam, global och balanserad stad för människor och företag.</vt:lpstr>
      <vt:lpstr>Vår resa har bara börjat. Tillsammans tar vi nästa steg.</vt:lpstr>
      <vt:lpstr>Tillsammans gör vi Helsingborg till en av de bästa städerna att leva och verka i år 2027.  Vi når målet med hjälp av samspel och innovation.</vt:lpstr>
      <vt:lpstr>PowerPoint-presentation</vt:lpstr>
      <vt:lpstr>Klimatneutralitet 2030</vt:lpstr>
      <vt:lpstr>Helsingborgsdeklarationen</vt:lpstr>
      <vt:lpstr>Transformation och innovation</vt:lpstr>
      <vt:lpstr>PowerPoint-presentation</vt:lpstr>
      <vt:lpstr>PowerPoint-presentation</vt:lpstr>
      <vt:lpstr>PowerPoint-presentation</vt:lpstr>
      <vt:lpstr>PowerPoint-presentation</vt:lpstr>
      <vt:lpstr>PowerPoint-presentation</vt:lpstr>
      <vt:lpstr>Vi bygger en stark innovations- och samverkansförmåga i hela koncernen,  för att klara den gröna, den sociala och den teknologiska transformationen</vt:lpstr>
      <vt:lpstr>Uppväxling av innovationsarbetet</vt:lpstr>
      <vt:lpstr>PowerPoint-presentation</vt:lpstr>
      <vt:lpstr>PowerPoint-presentation</vt:lpstr>
      <vt:lpstr>Vad har det lett till i Helsingborg?</vt:lpstr>
      <vt:lpstr>Tack!</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Fredricson Martin - SLF</cp:lastModifiedBy>
  <cp:revision>3</cp:revision>
  <dcterms:created xsi:type="dcterms:W3CDTF">2023-03-08T13:25:46Z</dcterms:created>
  <dcterms:modified xsi:type="dcterms:W3CDTF">2025-02-21T14:28:47Z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0x010100CCE64A8ADC023042A7460E3AE37E5BD8</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