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68" r:id="rId4"/>
    <p:sldMasterId id="2147484233" r:id="rId5"/>
    <p:sldMasterId id="2147484248" r:id="rId6"/>
    <p:sldMasterId id="2147484261" r:id="rId7"/>
    <p:sldMasterId id="2147484274" r:id="rId8"/>
    <p:sldMasterId id="2147484287" r:id="rId9"/>
    <p:sldMasterId id="2147484300" r:id="rId10"/>
    <p:sldMasterId id="2147484313" r:id="rId11"/>
  </p:sldMasterIdLst>
  <p:notesMasterIdLst>
    <p:notesMasterId r:id="rId61"/>
  </p:notesMasterIdLst>
  <p:handoutMasterIdLst>
    <p:handoutMasterId r:id="rId62"/>
  </p:handoutMasterIdLst>
  <p:sldIdLst>
    <p:sldId id="988" r:id="rId12"/>
    <p:sldId id="1058" r:id="rId13"/>
    <p:sldId id="1059" r:id="rId14"/>
    <p:sldId id="989" r:id="rId15"/>
    <p:sldId id="1006" r:id="rId16"/>
    <p:sldId id="1007" r:id="rId17"/>
    <p:sldId id="1008" r:id="rId18"/>
    <p:sldId id="1041" r:id="rId19"/>
    <p:sldId id="1048" r:id="rId20"/>
    <p:sldId id="1012" r:id="rId21"/>
    <p:sldId id="990" r:id="rId22"/>
    <p:sldId id="1047" r:id="rId23"/>
    <p:sldId id="992" r:id="rId24"/>
    <p:sldId id="1040" r:id="rId25"/>
    <p:sldId id="993" r:id="rId26"/>
    <p:sldId id="994" r:id="rId27"/>
    <p:sldId id="997" r:id="rId28"/>
    <p:sldId id="1003" r:id="rId29"/>
    <p:sldId id="1002" r:id="rId30"/>
    <p:sldId id="1044" r:id="rId31"/>
    <p:sldId id="1046" r:id="rId32"/>
    <p:sldId id="998" r:id="rId33"/>
    <p:sldId id="1000" r:id="rId34"/>
    <p:sldId id="1045" r:id="rId35"/>
    <p:sldId id="1004" r:id="rId36"/>
    <p:sldId id="1013" r:id="rId37"/>
    <p:sldId id="1015" r:id="rId38"/>
    <p:sldId id="2147376901" r:id="rId39"/>
    <p:sldId id="2147376902" r:id="rId40"/>
    <p:sldId id="2147474796" r:id="rId41"/>
    <p:sldId id="2147474801" r:id="rId42"/>
    <p:sldId id="1014" r:id="rId43"/>
    <p:sldId id="1016" r:id="rId44"/>
    <p:sldId id="1055" r:id="rId45"/>
    <p:sldId id="1036" r:id="rId46"/>
    <p:sldId id="1037" r:id="rId47"/>
    <p:sldId id="1019" r:id="rId48"/>
    <p:sldId id="2147469654" r:id="rId49"/>
    <p:sldId id="1057" r:id="rId50"/>
    <p:sldId id="2147469624" r:id="rId51"/>
    <p:sldId id="1062" r:id="rId52"/>
    <p:sldId id="2147469625" r:id="rId53"/>
    <p:sldId id="1030" r:id="rId54"/>
    <p:sldId id="2147469620" r:id="rId55"/>
    <p:sldId id="2147469622" r:id="rId56"/>
    <p:sldId id="2147469623" r:id="rId57"/>
    <p:sldId id="1032" r:id="rId58"/>
    <p:sldId id="1038" r:id="rId59"/>
    <p:sldId id="1039" r:id="rId60"/>
  </p:sldIdLst>
  <p:sldSz cx="12192000" cy="6858000"/>
  <p:notesSz cx="6858000" cy="9144000"/>
  <p:embeddedFontLst>
    <p:embeddedFont>
      <p:font typeface="Helsingborg Sans" pitchFamily="2" charset="77"/>
      <p:regular r:id="rId63"/>
      <p:bold r:id="rId64"/>
    </p:embeddedFont>
    <p:embeddedFont>
      <p:font typeface="Helsingborg Sans Light" pitchFamily="2" charset="77"/>
      <p:regular r:id="rId65"/>
    </p:embeddedFont>
    <p:embeddedFont>
      <p:font typeface="Helsingborg Sans Medium" pitchFamily="2" charset="77"/>
      <p:regular r:id="rId66"/>
    </p:embeddedFont>
    <p:embeddedFont>
      <p:font typeface="NimbusSanL" pitchFamily="2" charset="0"/>
      <p:regular r:id="rId67"/>
      <p:bold r:id="rId68"/>
      <p:italic r:id="rId69"/>
      <p:boldItalic r:id="rId70"/>
    </p:embeddedFont>
    <p:embeddedFont>
      <p:font typeface="Roboto" panose="02000000000000000000" pitchFamily="2" charset="0"/>
      <p:regular r:id="rId71"/>
      <p:bold r:id="rId72"/>
      <p:italic r:id="rId73"/>
      <p:boldItalic r:id="rId74"/>
    </p:embeddedFont>
    <p:embeddedFont>
      <p:font typeface="Roboto Light" panose="02000000000000000000" pitchFamily="2" charset="0"/>
      <p:regular r:id="rId75"/>
      <p:italic r:id="rId76"/>
    </p:embeddedFont>
    <p:embeddedFont>
      <p:font typeface="Roboto Medium" panose="02000000000000000000" pitchFamily="2" charset="0"/>
      <p:regular r:id="rId77"/>
      <p:italic r:id="rId78"/>
    </p:embeddedFont>
    <p:embeddedFont>
      <p:font typeface="Roboto-Bold" panose="02000000000000000000" pitchFamily="2" charset="0"/>
      <p:bold r:id="rId79"/>
      <p:italic r:id="rId80"/>
      <p:boldItalic r:id="rId81"/>
    </p:embeddedFont>
    <p:embeddedFont>
      <p:font typeface="Roboto-Regular" panose="02000000000000000000" pitchFamily="2" charset="0"/>
      <p:regular r:id="rId82"/>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12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7E1"/>
    <a:srgbClr val="EFB323"/>
    <a:srgbClr val="E35105"/>
    <a:srgbClr val="1A355C"/>
    <a:srgbClr val="00B8B0"/>
    <a:srgbClr val="C3D7EE"/>
    <a:srgbClr val="E35205"/>
    <a:srgbClr val="F26422"/>
    <a:srgbClr val="F74200"/>
    <a:srgbClr val="0084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0B3547-B83F-3E48-A232-7429B8AEFFA6}" v="50" dt="2025-10-21T08:57:56.388"/>
  </p1510:revLst>
</p1510:revInfo>
</file>

<file path=ppt/tableStyles.xml><?xml version="1.0" encoding="utf-8"?>
<a:tblStyleLst xmlns:a="http://schemas.openxmlformats.org/drawingml/2006/main" def="{5C22544A-7EE6-4342-B048-85BDC9FD1C3A}">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14"/>
    <p:restoredTop sz="94647" autoAdjust="0"/>
  </p:normalViewPr>
  <p:slideViewPr>
    <p:cSldViewPr snapToGrid="0">
      <p:cViewPr varScale="1">
        <p:scale>
          <a:sx n="144" d="100"/>
          <a:sy n="144" d="100"/>
        </p:scale>
        <p:origin x="224" y="1368"/>
      </p:cViewPr>
      <p:guideLst>
        <p:guide pos="7129"/>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viewProps" Target="viewProps.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Master" Target="slideMasters/slideMaster2.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font" Target="fonts/font5.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4.fntdata"/><Relationship Id="rId7" Type="http://schemas.openxmlformats.org/officeDocument/2006/relationships/slideMaster" Target="slideMasters/slideMaster4.xml"/><Relationship Id="rId71"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4.fntdata"/><Relationship Id="rId87" Type="http://schemas.microsoft.com/office/2016/11/relationships/changesInfo" Target="changesInfos/changesInfo1.xml"/><Relationship Id="rId61" Type="http://schemas.openxmlformats.org/officeDocument/2006/relationships/notesMaster" Target="notesMasters/notesMaster1.xml"/><Relationship Id="rId82"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ningas Isobel - SLF" userId="9185602e-acc4-4b9e-8b82-2ba9b4bc41ca" providerId="ADAL" clId="{6583323A-211A-54E1-BFCA-49779D504C65}"/>
    <pc:docChg chg="undo custSel addSld delSld modSld">
      <pc:chgData name="Kuningas Isobel - SLF" userId="9185602e-acc4-4b9e-8b82-2ba9b4bc41ca" providerId="ADAL" clId="{6583323A-211A-54E1-BFCA-49779D504C65}" dt="2025-10-21T09:02:12.922" v="690"/>
      <pc:docMkLst>
        <pc:docMk/>
      </pc:docMkLst>
      <pc:sldChg chg="modSp mod">
        <pc:chgData name="Kuningas Isobel - SLF" userId="9185602e-acc4-4b9e-8b82-2ba9b4bc41ca" providerId="ADAL" clId="{6583323A-211A-54E1-BFCA-49779D504C65}" dt="2025-10-21T08:41:44.739" v="511" actId="20577"/>
        <pc:sldMkLst>
          <pc:docMk/>
          <pc:sldMk cId="1052679628" sldId="988"/>
        </pc:sldMkLst>
        <pc:spChg chg="mod">
          <ac:chgData name="Kuningas Isobel - SLF" userId="9185602e-acc4-4b9e-8b82-2ba9b4bc41ca" providerId="ADAL" clId="{6583323A-211A-54E1-BFCA-49779D504C65}" dt="2025-10-21T08:41:44.739" v="511" actId="20577"/>
          <ac:spMkLst>
            <pc:docMk/>
            <pc:sldMk cId="1052679628" sldId="988"/>
            <ac:spMk id="5" creationId="{5F695E02-7CD7-3428-62C9-D8A0EDE5C082}"/>
          </ac:spMkLst>
        </pc:spChg>
      </pc:sldChg>
      <pc:sldChg chg="modSp mod">
        <pc:chgData name="Kuningas Isobel - SLF" userId="9185602e-acc4-4b9e-8b82-2ba9b4bc41ca" providerId="ADAL" clId="{6583323A-211A-54E1-BFCA-49779D504C65}" dt="2025-10-20T13:58:21.067" v="32" actId="20577"/>
        <pc:sldMkLst>
          <pc:docMk/>
          <pc:sldMk cId="2287448320" sldId="989"/>
        </pc:sldMkLst>
        <pc:spChg chg="mod">
          <ac:chgData name="Kuningas Isobel - SLF" userId="9185602e-acc4-4b9e-8b82-2ba9b4bc41ca" providerId="ADAL" clId="{6583323A-211A-54E1-BFCA-49779D504C65}" dt="2025-10-20T13:58:21.067" v="32" actId="20577"/>
          <ac:spMkLst>
            <pc:docMk/>
            <pc:sldMk cId="2287448320" sldId="989"/>
            <ac:spMk id="2" creationId="{27C11804-2E55-E673-20A5-9E87D1B3A75F}"/>
          </ac:spMkLst>
        </pc:spChg>
      </pc:sldChg>
      <pc:sldChg chg="modSp mod">
        <pc:chgData name="Kuningas Isobel - SLF" userId="9185602e-acc4-4b9e-8b82-2ba9b4bc41ca" providerId="ADAL" clId="{6583323A-211A-54E1-BFCA-49779D504C65}" dt="2025-10-20T14:06:39.195" v="112" actId="20577"/>
        <pc:sldMkLst>
          <pc:docMk/>
          <pc:sldMk cId="2775725512" sldId="990"/>
        </pc:sldMkLst>
        <pc:spChg chg="mod">
          <ac:chgData name="Kuningas Isobel - SLF" userId="9185602e-acc4-4b9e-8b82-2ba9b4bc41ca" providerId="ADAL" clId="{6583323A-211A-54E1-BFCA-49779D504C65}" dt="2025-10-20T14:06:39.195" v="112" actId="20577"/>
          <ac:spMkLst>
            <pc:docMk/>
            <pc:sldMk cId="2775725512" sldId="990"/>
            <ac:spMk id="2" creationId="{BFD0FD35-704E-E91B-CC82-C10E3F7B8CE1}"/>
          </ac:spMkLst>
        </pc:spChg>
      </pc:sldChg>
      <pc:sldChg chg="del">
        <pc:chgData name="Kuningas Isobel - SLF" userId="9185602e-acc4-4b9e-8b82-2ba9b4bc41ca" providerId="ADAL" clId="{6583323A-211A-54E1-BFCA-49779D504C65}" dt="2025-10-20T14:08:29.057" v="113" actId="2696"/>
        <pc:sldMkLst>
          <pc:docMk/>
          <pc:sldMk cId="3823655604" sldId="995"/>
        </pc:sldMkLst>
      </pc:sldChg>
      <pc:sldChg chg="modSp add del mod">
        <pc:chgData name="Kuningas Isobel - SLF" userId="9185602e-acc4-4b9e-8b82-2ba9b4bc41ca" providerId="ADAL" clId="{6583323A-211A-54E1-BFCA-49779D504C65}" dt="2025-10-20T14:03:09.218" v="81" actId="20577"/>
        <pc:sldMkLst>
          <pc:docMk/>
          <pc:sldMk cId="458172983" sldId="1008"/>
        </pc:sldMkLst>
        <pc:spChg chg="mod">
          <ac:chgData name="Kuningas Isobel - SLF" userId="9185602e-acc4-4b9e-8b82-2ba9b4bc41ca" providerId="ADAL" clId="{6583323A-211A-54E1-BFCA-49779D504C65}" dt="2025-10-20T14:03:09.218" v="81" actId="20577"/>
          <ac:spMkLst>
            <pc:docMk/>
            <pc:sldMk cId="458172983" sldId="1008"/>
            <ac:spMk id="2" creationId="{F0000008-C728-535C-4AAF-5268BEFB66CC}"/>
          </ac:spMkLst>
        </pc:spChg>
      </pc:sldChg>
      <pc:sldChg chg="del">
        <pc:chgData name="Kuningas Isobel - SLF" userId="9185602e-acc4-4b9e-8b82-2ba9b4bc41ca" providerId="ADAL" clId="{6583323A-211A-54E1-BFCA-49779D504C65}" dt="2025-10-20T14:04:03.874" v="82" actId="2696"/>
        <pc:sldMkLst>
          <pc:docMk/>
          <pc:sldMk cId="2227892191" sldId="1009"/>
        </pc:sldMkLst>
      </pc:sldChg>
      <pc:sldChg chg="modSp mod">
        <pc:chgData name="Kuningas Isobel - SLF" userId="9185602e-acc4-4b9e-8b82-2ba9b4bc41ca" providerId="ADAL" clId="{6583323A-211A-54E1-BFCA-49779D504C65}" dt="2025-10-21T08:53:32.874" v="667" actId="1076"/>
        <pc:sldMkLst>
          <pc:docMk/>
          <pc:sldMk cId="1351589296" sldId="1014"/>
        </pc:sldMkLst>
        <pc:spChg chg="mod">
          <ac:chgData name="Kuningas Isobel - SLF" userId="9185602e-acc4-4b9e-8b82-2ba9b4bc41ca" providerId="ADAL" clId="{6583323A-211A-54E1-BFCA-49779D504C65}" dt="2025-10-21T08:53:32.874" v="667" actId="1076"/>
          <ac:spMkLst>
            <pc:docMk/>
            <pc:sldMk cId="1351589296" sldId="1014"/>
            <ac:spMk id="3" creationId="{5B514AB7-49DB-429C-1A04-68069608A531}"/>
          </ac:spMkLst>
        </pc:spChg>
      </pc:sldChg>
      <pc:sldChg chg="modSp mod">
        <pc:chgData name="Kuningas Isobel - SLF" userId="9185602e-acc4-4b9e-8b82-2ba9b4bc41ca" providerId="ADAL" clId="{6583323A-211A-54E1-BFCA-49779D504C65}" dt="2025-10-21T08:58:50.407" v="689"/>
        <pc:sldMkLst>
          <pc:docMk/>
          <pc:sldMk cId="2378664577" sldId="1030"/>
        </pc:sldMkLst>
        <pc:spChg chg="mod">
          <ac:chgData name="Kuningas Isobel - SLF" userId="9185602e-acc4-4b9e-8b82-2ba9b4bc41ca" providerId="ADAL" clId="{6583323A-211A-54E1-BFCA-49779D504C65}" dt="2025-10-21T08:58:50.407" v="689"/>
          <ac:spMkLst>
            <pc:docMk/>
            <pc:sldMk cId="2378664577" sldId="1030"/>
            <ac:spMk id="3" creationId="{7514BCCC-112F-ED09-E0EE-830A56A624C9}"/>
          </ac:spMkLst>
        </pc:spChg>
      </pc:sldChg>
      <pc:sldChg chg="modSp mod">
        <pc:chgData name="Kuningas Isobel - SLF" userId="9185602e-acc4-4b9e-8b82-2ba9b4bc41ca" providerId="ADAL" clId="{6583323A-211A-54E1-BFCA-49779D504C65}" dt="2025-10-21T09:02:12.922" v="690"/>
        <pc:sldMkLst>
          <pc:docMk/>
          <pc:sldMk cId="2007441473" sldId="1032"/>
        </pc:sldMkLst>
        <pc:spChg chg="mod">
          <ac:chgData name="Kuningas Isobel - SLF" userId="9185602e-acc4-4b9e-8b82-2ba9b4bc41ca" providerId="ADAL" clId="{6583323A-211A-54E1-BFCA-49779D504C65}" dt="2025-10-21T09:02:12.922" v="690"/>
          <ac:spMkLst>
            <pc:docMk/>
            <pc:sldMk cId="2007441473" sldId="1032"/>
            <ac:spMk id="3" creationId="{BE13401E-DA00-0FB0-DA1D-7AA745581884}"/>
          </ac:spMkLst>
        </pc:spChg>
      </pc:sldChg>
      <pc:sldChg chg="modSp mod">
        <pc:chgData name="Kuningas Isobel - SLF" userId="9185602e-acc4-4b9e-8b82-2ba9b4bc41ca" providerId="ADAL" clId="{6583323A-211A-54E1-BFCA-49779D504C65}" dt="2025-10-20T14:04:54.148" v="102" actId="20577"/>
        <pc:sldMkLst>
          <pc:docMk/>
          <pc:sldMk cId="4021071697" sldId="1041"/>
        </pc:sldMkLst>
        <pc:spChg chg="mod">
          <ac:chgData name="Kuningas Isobel - SLF" userId="9185602e-acc4-4b9e-8b82-2ba9b4bc41ca" providerId="ADAL" clId="{6583323A-211A-54E1-BFCA-49779D504C65}" dt="2025-10-20T14:04:54.148" v="102" actId="20577"/>
          <ac:spMkLst>
            <pc:docMk/>
            <pc:sldMk cId="4021071697" sldId="1041"/>
            <ac:spMk id="3" creationId="{99D261EB-C38E-3715-6DFE-39EFD27A9A19}"/>
          </ac:spMkLst>
        </pc:spChg>
      </pc:sldChg>
      <pc:sldChg chg="modSp mod">
        <pc:chgData name="Kuningas Isobel - SLF" userId="9185602e-acc4-4b9e-8b82-2ba9b4bc41ca" providerId="ADAL" clId="{6583323A-211A-54E1-BFCA-49779D504C65}" dt="2025-10-21T08:41:52.202" v="513" actId="20577"/>
        <pc:sldMkLst>
          <pc:docMk/>
          <pc:sldMk cId="1763871370" sldId="1058"/>
        </pc:sldMkLst>
        <pc:spChg chg="mod">
          <ac:chgData name="Kuningas Isobel - SLF" userId="9185602e-acc4-4b9e-8b82-2ba9b4bc41ca" providerId="ADAL" clId="{6583323A-211A-54E1-BFCA-49779D504C65}" dt="2025-10-21T08:41:52.202" v="513" actId="20577"/>
          <ac:spMkLst>
            <pc:docMk/>
            <pc:sldMk cId="1763871370" sldId="1058"/>
            <ac:spMk id="5" creationId="{5F695E02-7CD7-3428-62C9-D8A0EDE5C082}"/>
          </ac:spMkLst>
        </pc:spChg>
      </pc:sldChg>
      <pc:sldChg chg="modSp mod">
        <pc:chgData name="Kuningas Isobel - SLF" userId="9185602e-acc4-4b9e-8b82-2ba9b4bc41ca" providerId="ADAL" clId="{6583323A-211A-54E1-BFCA-49779D504C65}" dt="2025-10-21T08:41:58.587" v="515" actId="20577"/>
        <pc:sldMkLst>
          <pc:docMk/>
          <pc:sldMk cId="784227811" sldId="1059"/>
        </pc:sldMkLst>
        <pc:spChg chg="mod">
          <ac:chgData name="Kuningas Isobel - SLF" userId="9185602e-acc4-4b9e-8b82-2ba9b4bc41ca" providerId="ADAL" clId="{6583323A-211A-54E1-BFCA-49779D504C65}" dt="2025-10-21T08:41:58.587" v="515" actId="20577"/>
          <ac:spMkLst>
            <pc:docMk/>
            <pc:sldMk cId="784227811" sldId="1059"/>
            <ac:spMk id="5" creationId="{5F695E02-7CD7-3428-62C9-D8A0EDE5C082}"/>
          </ac:spMkLst>
        </pc:spChg>
      </pc:sldChg>
      <pc:sldChg chg="modSp">
        <pc:chgData name="Kuningas Isobel - SLF" userId="9185602e-acc4-4b9e-8b82-2ba9b4bc41ca" providerId="ADAL" clId="{6583323A-211A-54E1-BFCA-49779D504C65}" dt="2025-10-21T08:57:56.388" v="688" actId="20577"/>
        <pc:sldMkLst>
          <pc:docMk/>
          <pc:sldMk cId="1136905780" sldId="1062"/>
        </pc:sldMkLst>
        <pc:spChg chg="mod">
          <ac:chgData name="Kuningas Isobel - SLF" userId="9185602e-acc4-4b9e-8b82-2ba9b4bc41ca" providerId="ADAL" clId="{6583323A-211A-54E1-BFCA-49779D504C65}" dt="2025-10-21T08:57:56.388" v="688" actId="20577"/>
          <ac:spMkLst>
            <pc:docMk/>
            <pc:sldMk cId="1136905780" sldId="1062"/>
            <ac:spMk id="14" creationId="{2FB62400-2C2D-144C-9C48-DA50C8D27BEF}"/>
          </ac:spMkLst>
        </pc:spChg>
      </pc:sldChg>
      <pc:sldChg chg="addSp delSp modSp mod">
        <pc:chgData name="Kuningas Isobel - SLF" userId="9185602e-acc4-4b9e-8b82-2ba9b4bc41ca" providerId="ADAL" clId="{6583323A-211A-54E1-BFCA-49779D504C65}" dt="2025-10-21T08:24:51.135" v="485" actId="1076"/>
        <pc:sldMkLst>
          <pc:docMk/>
          <pc:sldMk cId="3585639133" sldId="2147376901"/>
        </pc:sldMkLst>
        <pc:spChg chg="add mod">
          <ac:chgData name="Kuningas Isobel - SLF" userId="9185602e-acc4-4b9e-8b82-2ba9b4bc41ca" providerId="ADAL" clId="{6583323A-211A-54E1-BFCA-49779D504C65}" dt="2025-10-21T08:16:42.681" v="394" actId="164"/>
          <ac:spMkLst>
            <pc:docMk/>
            <pc:sldMk cId="3585639133" sldId="2147376901"/>
            <ac:spMk id="4" creationId="{BBEE6B86-DD1F-4131-1C2B-2C0FA36C5D14}"/>
          </ac:spMkLst>
        </pc:spChg>
        <pc:spChg chg="add mod">
          <ac:chgData name="Kuningas Isobel - SLF" userId="9185602e-acc4-4b9e-8b82-2ba9b4bc41ca" providerId="ADAL" clId="{6583323A-211A-54E1-BFCA-49779D504C65}" dt="2025-10-21T08:16:42.681" v="394" actId="164"/>
          <ac:spMkLst>
            <pc:docMk/>
            <pc:sldMk cId="3585639133" sldId="2147376901"/>
            <ac:spMk id="5" creationId="{F6C10A69-D07D-E985-B1E6-F4B4D6372760}"/>
          </ac:spMkLst>
        </pc:spChg>
        <pc:spChg chg="add mod">
          <ac:chgData name="Kuningas Isobel - SLF" userId="9185602e-acc4-4b9e-8b82-2ba9b4bc41ca" providerId="ADAL" clId="{6583323A-211A-54E1-BFCA-49779D504C65}" dt="2025-10-21T08:16:42.681" v="394" actId="164"/>
          <ac:spMkLst>
            <pc:docMk/>
            <pc:sldMk cId="3585639133" sldId="2147376901"/>
            <ac:spMk id="6" creationId="{EE8832EC-4C98-AC85-4EE6-05342E7D56C0}"/>
          </ac:spMkLst>
        </pc:spChg>
        <pc:spChg chg="add mod">
          <ac:chgData name="Kuningas Isobel - SLF" userId="9185602e-acc4-4b9e-8b82-2ba9b4bc41ca" providerId="ADAL" clId="{6583323A-211A-54E1-BFCA-49779D504C65}" dt="2025-10-21T08:16:42.681" v="394" actId="164"/>
          <ac:spMkLst>
            <pc:docMk/>
            <pc:sldMk cId="3585639133" sldId="2147376901"/>
            <ac:spMk id="7" creationId="{4C1261F0-5E02-6DE9-0964-03BC6D42F0EE}"/>
          </ac:spMkLst>
        </pc:spChg>
        <pc:spChg chg="add mod">
          <ac:chgData name="Kuningas Isobel - SLF" userId="9185602e-acc4-4b9e-8b82-2ba9b4bc41ca" providerId="ADAL" clId="{6583323A-211A-54E1-BFCA-49779D504C65}" dt="2025-10-21T08:16:42.681" v="394" actId="164"/>
          <ac:spMkLst>
            <pc:docMk/>
            <pc:sldMk cId="3585639133" sldId="2147376901"/>
            <ac:spMk id="8" creationId="{F870B147-1B38-A522-6F00-617ECF2CFBFC}"/>
          </ac:spMkLst>
        </pc:spChg>
        <pc:spChg chg="mod">
          <ac:chgData name="Kuningas Isobel - SLF" userId="9185602e-acc4-4b9e-8b82-2ba9b4bc41ca" providerId="ADAL" clId="{6583323A-211A-54E1-BFCA-49779D504C65}" dt="2025-10-21T08:24:51.135" v="485" actId="1076"/>
          <ac:spMkLst>
            <pc:docMk/>
            <pc:sldMk cId="3585639133" sldId="2147376901"/>
            <ac:spMk id="9" creationId="{AC70BC37-703F-5850-676B-D9EAEAD7CF6E}"/>
          </ac:spMkLst>
        </pc:spChg>
        <pc:spChg chg="add mod">
          <ac:chgData name="Kuningas Isobel - SLF" userId="9185602e-acc4-4b9e-8b82-2ba9b4bc41ca" providerId="ADAL" clId="{6583323A-211A-54E1-BFCA-49779D504C65}" dt="2025-10-21T08:16:42.681" v="394" actId="164"/>
          <ac:spMkLst>
            <pc:docMk/>
            <pc:sldMk cId="3585639133" sldId="2147376901"/>
            <ac:spMk id="10" creationId="{1A2386E5-18C1-49A6-DE63-D48AC9BC4F90}"/>
          </ac:spMkLst>
        </pc:spChg>
        <pc:spChg chg="mod">
          <ac:chgData name="Kuningas Isobel - SLF" userId="9185602e-acc4-4b9e-8b82-2ba9b4bc41ca" providerId="ADAL" clId="{6583323A-211A-54E1-BFCA-49779D504C65}" dt="2025-10-21T08:24:47.655" v="484" actId="1076"/>
          <ac:spMkLst>
            <pc:docMk/>
            <pc:sldMk cId="3585639133" sldId="2147376901"/>
            <ac:spMk id="11" creationId="{BA112AE3-F628-BCF9-536A-79B3CEB05D32}"/>
          </ac:spMkLst>
        </pc:spChg>
        <pc:spChg chg="add mod">
          <ac:chgData name="Kuningas Isobel - SLF" userId="9185602e-acc4-4b9e-8b82-2ba9b4bc41ca" providerId="ADAL" clId="{6583323A-211A-54E1-BFCA-49779D504C65}" dt="2025-10-21T08:16:42.681" v="394" actId="164"/>
          <ac:spMkLst>
            <pc:docMk/>
            <pc:sldMk cId="3585639133" sldId="2147376901"/>
            <ac:spMk id="12" creationId="{8A14C6D7-B629-02AC-1F85-5228A0E7516A}"/>
          </ac:spMkLst>
        </pc:spChg>
        <pc:spChg chg="add mod">
          <ac:chgData name="Kuningas Isobel - SLF" userId="9185602e-acc4-4b9e-8b82-2ba9b4bc41ca" providerId="ADAL" clId="{6583323A-211A-54E1-BFCA-49779D504C65}" dt="2025-10-21T08:16:42.681" v="394" actId="164"/>
          <ac:spMkLst>
            <pc:docMk/>
            <pc:sldMk cId="3585639133" sldId="2147376901"/>
            <ac:spMk id="13" creationId="{E968A18C-393D-4DEA-3F6B-11894165D10F}"/>
          </ac:spMkLst>
        </pc:spChg>
        <pc:spChg chg="add mod">
          <ac:chgData name="Kuningas Isobel - SLF" userId="9185602e-acc4-4b9e-8b82-2ba9b4bc41ca" providerId="ADAL" clId="{6583323A-211A-54E1-BFCA-49779D504C65}" dt="2025-10-21T08:09:15.162" v="172"/>
          <ac:spMkLst>
            <pc:docMk/>
            <pc:sldMk cId="3585639133" sldId="2147376901"/>
            <ac:spMk id="14" creationId="{B2BF604B-1B76-6551-3DBD-FA4F47C4A639}"/>
          </ac:spMkLst>
        </pc:spChg>
        <pc:spChg chg="add del mod">
          <ac:chgData name="Kuningas Isobel - SLF" userId="9185602e-acc4-4b9e-8b82-2ba9b4bc41ca" providerId="ADAL" clId="{6583323A-211A-54E1-BFCA-49779D504C65}" dt="2025-10-21T08:09:20.768" v="174" actId="478"/>
          <ac:spMkLst>
            <pc:docMk/>
            <pc:sldMk cId="3585639133" sldId="2147376901"/>
            <ac:spMk id="15" creationId="{E20A36AD-EE90-092E-61A9-9340AC12AE18}"/>
          </ac:spMkLst>
        </pc:spChg>
        <pc:spChg chg="add mod">
          <ac:chgData name="Kuningas Isobel - SLF" userId="9185602e-acc4-4b9e-8b82-2ba9b4bc41ca" providerId="ADAL" clId="{6583323A-211A-54E1-BFCA-49779D504C65}" dt="2025-10-21T08:16:42.681" v="394" actId="164"/>
          <ac:spMkLst>
            <pc:docMk/>
            <pc:sldMk cId="3585639133" sldId="2147376901"/>
            <ac:spMk id="16" creationId="{3AD7D5A7-6D49-C8DF-B41A-A9D20223D113}"/>
          </ac:spMkLst>
        </pc:spChg>
        <pc:spChg chg="add mod">
          <ac:chgData name="Kuningas Isobel - SLF" userId="9185602e-acc4-4b9e-8b82-2ba9b4bc41ca" providerId="ADAL" clId="{6583323A-211A-54E1-BFCA-49779D504C65}" dt="2025-10-21T08:16:42.681" v="394" actId="164"/>
          <ac:spMkLst>
            <pc:docMk/>
            <pc:sldMk cId="3585639133" sldId="2147376901"/>
            <ac:spMk id="17" creationId="{40C3865D-7CFF-BD77-3CDD-8F7B13ABDBDB}"/>
          </ac:spMkLst>
        </pc:spChg>
        <pc:grpChg chg="mod">
          <ac:chgData name="Kuningas Isobel - SLF" userId="9185602e-acc4-4b9e-8b82-2ba9b4bc41ca" providerId="ADAL" clId="{6583323A-211A-54E1-BFCA-49779D504C65}" dt="2025-10-21T08:16:57.950" v="395" actId="1076"/>
          <ac:grpSpMkLst>
            <pc:docMk/>
            <pc:sldMk cId="3585639133" sldId="2147376901"/>
            <ac:grpSpMk id="18" creationId="{D7A14246-8225-969A-6BAA-C62EEC5B9D52}"/>
          </ac:grpSpMkLst>
        </pc:grpChg>
        <pc:picChg chg="del mod">
          <ac:chgData name="Kuningas Isobel - SLF" userId="9185602e-acc4-4b9e-8b82-2ba9b4bc41ca" providerId="ADAL" clId="{6583323A-211A-54E1-BFCA-49779D504C65}" dt="2025-10-21T08:17:55.839" v="402" actId="478"/>
          <ac:picMkLst>
            <pc:docMk/>
            <pc:sldMk cId="3585639133" sldId="2147376901"/>
            <ac:picMk id="22" creationId="{FFDC8317-4715-4493-C262-D8E8D254C53A}"/>
          </ac:picMkLst>
        </pc:picChg>
      </pc:sldChg>
      <pc:sldChg chg="addSp delSp modSp mod">
        <pc:chgData name="Kuningas Isobel - SLF" userId="9185602e-acc4-4b9e-8b82-2ba9b4bc41ca" providerId="ADAL" clId="{6583323A-211A-54E1-BFCA-49779D504C65}" dt="2025-10-21T08:24:59.721" v="487" actId="1076"/>
        <pc:sldMkLst>
          <pc:docMk/>
          <pc:sldMk cId="1865363199" sldId="2147376902"/>
        </pc:sldMkLst>
        <pc:spChg chg="add mod">
          <ac:chgData name="Kuningas Isobel - SLF" userId="9185602e-acc4-4b9e-8b82-2ba9b4bc41ca" providerId="ADAL" clId="{6583323A-211A-54E1-BFCA-49779D504C65}" dt="2025-10-21T08:18:19.023" v="404"/>
          <ac:spMkLst>
            <pc:docMk/>
            <pc:sldMk cId="1865363199" sldId="2147376902"/>
            <ac:spMk id="3" creationId="{4DE027A9-3713-A1C6-089F-4DC9D2C63399}"/>
          </ac:spMkLst>
        </pc:spChg>
        <pc:spChg chg="mod">
          <ac:chgData name="Kuningas Isobel - SLF" userId="9185602e-acc4-4b9e-8b82-2ba9b4bc41ca" providerId="ADAL" clId="{6583323A-211A-54E1-BFCA-49779D504C65}" dt="2025-10-21T08:18:29.738" v="405"/>
          <ac:spMkLst>
            <pc:docMk/>
            <pc:sldMk cId="1865363199" sldId="2147376902"/>
            <ac:spMk id="5" creationId="{A7A5C095-A9BF-7BDF-6BB6-AA3A0DF7B51E}"/>
          </ac:spMkLst>
        </pc:spChg>
        <pc:spChg chg="mod">
          <ac:chgData name="Kuningas Isobel - SLF" userId="9185602e-acc4-4b9e-8b82-2ba9b4bc41ca" providerId="ADAL" clId="{6583323A-211A-54E1-BFCA-49779D504C65}" dt="2025-10-21T08:20:09.563" v="474" actId="20577"/>
          <ac:spMkLst>
            <pc:docMk/>
            <pc:sldMk cId="1865363199" sldId="2147376902"/>
            <ac:spMk id="6" creationId="{3F2DB0E1-52D1-DC71-E2E1-24F1457FE03F}"/>
          </ac:spMkLst>
        </pc:spChg>
        <pc:spChg chg="mod">
          <ac:chgData name="Kuningas Isobel - SLF" userId="9185602e-acc4-4b9e-8b82-2ba9b4bc41ca" providerId="ADAL" clId="{6583323A-211A-54E1-BFCA-49779D504C65}" dt="2025-10-21T08:18:29.738" v="405"/>
          <ac:spMkLst>
            <pc:docMk/>
            <pc:sldMk cId="1865363199" sldId="2147376902"/>
            <ac:spMk id="7" creationId="{7E1F5D8B-EA09-7E53-0FB6-341B1116EC36}"/>
          </ac:spMkLst>
        </pc:spChg>
        <pc:spChg chg="mod">
          <ac:chgData name="Kuningas Isobel - SLF" userId="9185602e-acc4-4b9e-8b82-2ba9b4bc41ca" providerId="ADAL" clId="{6583323A-211A-54E1-BFCA-49779D504C65}" dt="2025-10-21T08:18:29.738" v="405"/>
          <ac:spMkLst>
            <pc:docMk/>
            <pc:sldMk cId="1865363199" sldId="2147376902"/>
            <ac:spMk id="8" creationId="{8550BDAA-6CBA-F0D1-52EB-3F543AB5FFDC}"/>
          </ac:spMkLst>
        </pc:spChg>
        <pc:spChg chg="mod">
          <ac:chgData name="Kuningas Isobel - SLF" userId="9185602e-acc4-4b9e-8b82-2ba9b4bc41ca" providerId="ADAL" clId="{6583323A-211A-54E1-BFCA-49779D504C65}" dt="2025-10-21T08:24:59.721" v="487" actId="1076"/>
          <ac:spMkLst>
            <pc:docMk/>
            <pc:sldMk cId="1865363199" sldId="2147376902"/>
            <ac:spMk id="9" creationId="{AC70BC37-703F-5850-676B-D9EAEAD7CF6E}"/>
          </ac:spMkLst>
        </pc:spChg>
        <pc:spChg chg="mod">
          <ac:chgData name="Kuningas Isobel - SLF" userId="9185602e-acc4-4b9e-8b82-2ba9b4bc41ca" providerId="ADAL" clId="{6583323A-211A-54E1-BFCA-49779D504C65}" dt="2025-10-21T08:18:29.738" v="405"/>
          <ac:spMkLst>
            <pc:docMk/>
            <pc:sldMk cId="1865363199" sldId="2147376902"/>
            <ac:spMk id="10" creationId="{E4AC56B5-6A93-C80F-473A-6D072D93794D}"/>
          </ac:spMkLst>
        </pc:spChg>
        <pc:spChg chg="mod">
          <ac:chgData name="Kuningas Isobel - SLF" userId="9185602e-acc4-4b9e-8b82-2ba9b4bc41ca" providerId="ADAL" clId="{6583323A-211A-54E1-BFCA-49779D504C65}" dt="2025-10-21T08:24:56.339" v="486" actId="1076"/>
          <ac:spMkLst>
            <pc:docMk/>
            <pc:sldMk cId="1865363199" sldId="2147376902"/>
            <ac:spMk id="11" creationId="{BA112AE3-F628-BCF9-536A-79B3CEB05D32}"/>
          </ac:spMkLst>
        </pc:spChg>
        <pc:spChg chg="mod">
          <ac:chgData name="Kuningas Isobel - SLF" userId="9185602e-acc4-4b9e-8b82-2ba9b4bc41ca" providerId="ADAL" clId="{6583323A-211A-54E1-BFCA-49779D504C65}" dt="2025-10-21T08:18:29.738" v="405"/>
          <ac:spMkLst>
            <pc:docMk/>
            <pc:sldMk cId="1865363199" sldId="2147376902"/>
            <ac:spMk id="12" creationId="{00E16DDA-4A35-C0C4-521B-CA84CE2D4084}"/>
          </ac:spMkLst>
        </pc:spChg>
        <pc:spChg chg="mod">
          <ac:chgData name="Kuningas Isobel - SLF" userId="9185602e-acc4-4b9e-8b82-2ba9b4bc41ca" providerId="ADAL" clId="{6583323A-211A-54E1-BFCA-49779D504C65}" dt="2025-10-21T08:18:29.738" v="405"/>
          <ac:spMkLst>
            <pc:docMk/>
            <pc:sldMk cId="1865363199" sldId="2147376902"/>
            <ac:spMk id="13" creationId="{FB585057-75B6-297D-93DA-14238BF5AE4F}"/>
          </ac:spMkLst>
        </pc:spChg>
        <pc:spChg chg="mod">
          <ac:chgData name="Kuningas Isobel - SLF" userId="9185602e-acc4-4b9e-8b82-2ba9b4bc41ca" providerId="ADAL" clId="{6583323A-211A-54E1-BFCA-49779D504C65}" dt="2025-10-21T08:18:29.738" v="405"/>
          <ac:spMkLst>
            <pc:docMk/>
            <pc:sldMk cId="1865363199" sldId="2147376902"/>
            <ac:spMk id="14" creationId="{8BF9BB9F-9D68-80D4-F6D5-7D31EF797D50}"/>
          </ac:spMkLst>
        </pc:spChg>
        <pc:spChg chg="mod">
          <ac:chgData name="Kuningas Isobel - SLF" userId="9185602e-acc4-4b9e-8b82-2ba9b4bc41ca" providerId="ADAL" clId="{6583323A-211A-54E1-BFCA-49779D504C65}" dt="2025-10-21T08:18:29.738" v="405"/>
          <ac:spMkLst>
            <pc:docMk/>
            <pc:sldMk cId="1865363199" sldId="2147376902"/>
            <ac:spMk id="15" creationId="{C5AE8500-BCBB-1EBF-76AB-C8F23D41D825}"/>
          </ac:spMkLst>
        </pc:spChg>
        <pc:spChg chg="mod">
          <ac:chgData name="Kuningas Isobel - SLF" userId="9185602e-acc4-4b9e-8b82-2ba9b4bc41ca" providerId="ADAL" clId="{6583323A-211A-54E1-BFCA-49779D504C65}" dt="2025-10-21T08:18:29.738" v="405"/>
          <ac:spMkLst>
            <pc:docMk/>
            <pc:sldMk cId="1865363199" sldId="2147376902"/>
            <ac:spMk id="16" creationId="{CD757133-4F0E-BC15-8390-4A92A9E36D23}"/>
          </ac:spMkLst>
        </pc:spChg>
        <pc:spChg chg="mod">
          <ac:chgData name="Kuningas Isobel - SLF" userId="9185602e-acc4-4b9e-8b82-2ba9b4bc41ca" providerId="ADAL" clId="{6583323A-211A-54E1-BFCA-49779D504C65}" dt="2025-10-21T08:18:29.738" v="405"/>
          <ac:spMkLst>
            <pc:docMk/>
            <pc:sldMk cId="1865363199" sldId="2147376902"/>
            <ac:spMk id="17" creationId="{4D12C9A8-4E44-8C59-45BA-1B8CE85F2E4C}"/>
          </ac:spMkLst>
        </pc:spChg>
        <pc:spChg chg="add del mod">
          <ac:chgData name="Kuningas Isobel - SLF" userId="9185602e-acc4-4b9e-8b82-2ba9b4bc41ca" providerId="ADAL" clId="{6583323A-211A-54E1-BFCA-49779D504C65}" dt="2025-10-21T08:19:01.609" v="411"/>
          <ac:spMkLst>
            <pc:docMk/>
            <pc:sldMk cId="1865363199" sldId="2147376902"/>
            <ac:spMk id="18" creationId="{5F7286BB-F5F2-2D40-856A-33C1DBCB8C06}"/>
          </ac:spMkLst>
        </pc:spChg>
        <pc:grpChg chg="mod">
          <ac:chgData name="Kuningas Isobel - SLF" userId="9185602e-acc4-4b9e-8b82-2ba9b4bc41ca" providerId="ADAL" clId="{6583323A-211A-54E1-BFCA-49779D504C65}" dt="2025-10-21T08:18:37.907" v="406" actId="1076"/>
          <ac:grpSpMkLst>
            <pc:docMk/>
            <pc:sldMk cId="1865363199" sldId="2147376902"/>
            <ac:grpSpMk id="4" creationId="{05253A19-EDA1-55E3-714D-7152BEB5B284}"/>
          </ac:grpSpMkLst>
        </pc:grpChg>
        <pc:picChg chg="del">
          <ac:chgData name="Kuningas Isobel - SLF" userId="9185602e-acc4-4b9e-8b82-2ba9b4bc41ca" providerId="ADAL" clId="{6583323A-211A-54E1-BFCA-49779D504C65}" dt="2025-10-21T08:18:12.238" v="403" actId="478"/>
          <ac:picMkLst>
            <pc:docMk/>
            <pc:sldMk cId="1865363199" sldId="2147376902"/>
            <ac:picMk id="22" creationId="{FFDC8317-4715-4493-C262-D8E8D254C53A}"/>
          </ac:picMkLst>
        </pc:picChg>
      </pc:sldChg>
      <pc:sldChg chg="addSp delSp modSp mod">
        <pc:chgData name="Kuningas Isobel - SLF" userId="9185602e-acc4-4b9e-8b82-2ba9b4bc41ca" providerId="ADAL" clId="{6583323A-211A-54E1-BFCA-49779D504C65}" dt="2025-10-21T08:44:24.759" v="604" actId="164"/>
        <pc:sldMkLst>
          <pc:docMk/>
          <pc:sldMk cId="3027417272" sldId="2147474796"/>
        </pc:sldMkLst>
        <pc:spChg chg="mod">
          <ac:chgData name="Kuningas Isobel - SLF" userId="9185602e-acc4-4b9e-8b82-2ba9b4bc41ca" providerId="ADAL" clId="{6583323A-211A-54E1-BFCA-49779D504C65}" dt="2025-10-21T08:43:17.714" v="574" actId="1076"/>
          <ac:spMkLst>
            <pc:docMk/>
            <pc:sldMk cId="3027417272" sldId="2147474796"/>
            <ac:spMk id="2" creationId="{E24C610D-6CC9-8B11-682E-D4CB8B2A03A4}"/>
          </ac:spMkLst>
        </pc:spChg>
        <pc:spChg chg="mod">
          <ac:chgData name="Kuningas Isobel - SLF" userId="9185602e-acc4-4b9e-8b82-2ba9b4bc41ca" providerId="ADAL" clId="{6583323A-211A-54E1-BFCA-49779D504C65}" dt="2025-10-21T08:22:26.974" v="477"/>
          <ac:spMkLst>
            <pc:docMk/>
            <pc:sldMk cId="3027417272" sldId="2147474796"/>
            <ac:spMk id="4" creationId="{39750024-D46C-83F4-3B6F-1E7A8A9EE142}"/>
          </ac:spMkLst>
        </pc:spChg>
        <pc:spChg chg="mod">
          <ac:chgData name="Kuningas Isobel - SLF" userId="9185602e-acc4-4b9e-8b82-2ba9b4bc41ca" providerId="ADAL" clId="{6583323A-211A-54E1-BFCA-49779D504C65}" dt="2025-10-21T08:26:36.957" v="489"/>
          <ac:spMkLst>
            <pc:docMk/>
            <pc:sldMk cId="3027417272" sldId="2147474796"/>
            <ac:spMk id="5" creationId="{A42BD613-9579-52AF-B7B9-694E4EF2924C}"/>
          </ac:spMkLst>
        </pc:spChg>
        <pc:spChg chg="mod">
          <ac:chgData name="Kuningas Isobel - SLF" userId="9185602e-acc4-4b9e-8b82-2ba9b4bc41ca" providerId="ADAL" clId="{6583323A-211A-54E1-BFCA-49779D504C65}" dt="2025-10-21T08:22:26.974" v="477"/>
          <ac:spMkLst>
            <pc:docMk/>
            <pc:sldMk cId="3027417272" sldId="2147474796"/>
            <ac:spMk id="6" creationId="{D3FD85F4-26C4-992B-7A7F-BFF63B67D004}"/>
          </ac:spMkLst>
        </pc:spChg>
        <pc:spChg chg="mod">
          <ac:chgData name="Kuningas Isobel - SLF" userId="9185602e-acc4-4b9e-8b82-2ba9b4bc41ca" providerId="ADAL" clId="{6583323A-211A-54E1-BFCA-49779D504C65}" dt="2025-10-21T08:22:26.974" v="477"/>
          <ac:spMkLst>
            <pc:docMk/>
            <pc:sldMk cId="3027417272" sldId="2147474796"/>
            <ac:spMk id="7" creationId="{E89F7BA0-A0EA-37F1-3430-5713E841DE85}"/>
          </ac:spMkLst>
        </pc:spChg>
        <pc:spChg chg="mod">
          <ac:chgData name="Kuningas Isobel - SLF" userId="9185602e-acc4-4b9e-8b82-2ba9b4bc41ca" providerId="ADAL" clId="{6583323A-211A-54E1-BFCA-49779D504C65}" dt="2025-10-21T08:22:26.974" v="477"/>
          <ac:spMkLst>
            <pc:docMk/>
            <pc:sldMk cId="3027417272" sldId="2147474796"/>
            <ac:spMk id="8" creationId="{70D8CCED-0F6C-B56A-A747-73D2D849FBF7}"/>
          </ac:spMkLst>
        </pc:spChg>
        <pc:spChg chg="mod">
          <ac:chgData name="Kuningas Isobel - SLF" userId="9185602e-acc4-4b9e-8b82-2ba9b4bc41ca" providerId="ADAL" clId="{6583323A-211A-54E1-BFCA-49779D504C65}" dt="2025-10-21T08:24:41.341" v="483" actId="1076"/>
          <ac:spMkLst>
            <pc:docMk/>
            <pc:sldMk cId="3027417272" sldId="2147474796"/>
            <ac:spMk id="9" creationId="{AC70BC37-703F-5850-676B-D9EAEAD7CF6E}"/>
          </ac:spMkLst>
        </pc:spChg>
        <pc:spChg chg="mod">
          <ac:chgData name="Kuningas Isobel - SLF" userId="9185602e-acc4-4b9e-8b82-2ba9b4bc41ca" providerId="ADAL" clId="{6583323A-211A-54E1-BFCA-49779D504C65}" dt="2025-10-21T08:23:37.588" v="481"/>
          <ac:spMkLst>
            <pc:docMk/>
            <pc:sldMk cId="3027417272" sldId="2147474796"/>
            <ac:spMk id="10" creationId="{F58A769C-48B6-E2C8-F8D2-498E0942754A}"/>
          </ac:spMkLst>
        </pc:spChg>
        <pc:spChg chg="mod">
          <ac:chgData name="Kuningas Isobel - SLF" userId="9185602e-acc4-4b9e-8b82-2ba9b4bc41ca" providerId="ADAL" clId="{6583323A-211A-54E1-BFCA-49779D504C65}" dt="2025-10-21T08:24:38.469" v="482" actId="1076"/>
          <ac:spMkLst>
            <pc:docMk/>
            <pc:sldMk cId="3027417272" sldId="2147474796"/>
            <ac:spMk id="11" creationId="{BA112AE3-F628-BCF9-536A-79B3CEB05D32}"/>
          </ac:spMkLst>
        </pc:spChg>
        <pc:spChg chg="mod">
          <ac:chgData name="Kuningas Isobel - SLF" userId="9185602e-acc4-4b9e-8b82-2ba9b4bc41ca" providerId="ADAL" clId="{6583323A-211A-54E1-BFCA-49779D504C65}" dt="2025-10-21T08:22:26.974" v="477"/>
          <ac:spMkLst>
            <pc:docMk/>
            <pc:sldMk cId="3027417272" sldId="2147474796"/>
            <ac:spMk id="12" creationId="{C49566A3-E5EF-E044-EF7A-7D03AD3A8884}"/>
          </ac:spMkLst>
        </pc:spChg>
        <pc:spChg chg="mod">
          <ac:chgData name="Kuningas Isobel - SLF" userId="9185602e-acc4-4b9e-8b82-2ba9b4bc41ca" providerId="ADAL" clId="{6583323A-211A-54E1-BFCA-49779D504C65}" dt="2025-10-21T08:27:18.142" v="490"/>
          <ac:spMkLst>
            <pc:docMk/>
            <pc:sldMk cId="3027417272" sldId="2147474796"/>
            <ac:spMk id="13" creationId="{13292E2F-AE6C-CA68-CCDC-9821A6C08CDC}"/>
          </ac:spMkLst>
        </pc:spChg>
        <pc:spChg chg="mod">
          <ac:chgData name="Kuningas Isobel - SLF" userId="9185602e-acc4-4b9e-8b82-2ba9b4bc41ca" providerId="ADAL" clId="{6583323A-211A-54E1-BFCA-49779D504C65}" dt="2025-10-21T08:22:26.974" v="477"/>
          <ac:spMkLst>
            <pc:docMk/>
            <pc:sldMk cId="3027417272" sldId="2147474796"/>
            <ac:spMk id="16" creationId="{E82D63F8-D52F-4241-5B0A-E8097A11E15F}"/>
          </ac:spMkLst>
        </pc:spChg>
        <pc:spChg chg="mod">
          <ac:chgData name="Kuningas Isobel - SLF" userId="9185602e-acc4-4b9e-8b82-2ba9b4bc41ca" providerId="ADAL" clId="{6583323A-211A-54E1-BFCA-49779D504C65}" dt="2025-10-21T08:22:26.974" v="477"/>
          <ac:spMkLst>
            <pc:docMk/>
            <pc:sldMk cId="3027417272" sldId="2147474796"/>
            <ac:spMk id="23" creationId="{25702344-545E-6908-FCB1-2C076BEB5787}"/>
          </ac:spMkLst>
        </pc:spChg>
        <pc:spChg chg="mod">
          <ac:chgData name="Kuningas Isobel - SLF" userId="9185602e-acc4-4b9e-8b82-2ba9b4bc41ca" providerId="ADAL" clId="{6583323A-211A-54E1-BFCA-49779D504C65}" dt="2025-10-21T08:22:26.974" v="477"/>
          <ac:spMkLst>
            <pc:docMk/>
            <pc:sldMk cId="3027417272" sldId="2147474796"/>
            <ac:spMk id="24" creationId="{08BCB3FF-873F-5B7E-6CE0-B597A13973EE}"/>
          </ac:spMkLst>
        </pc:spChg>
        <pc:spChg chg="mod">
          <ac:chgData name="Kuningas Isobel - SLF" userId="9185602e-acc4-4b9e-8b82-2ba9b4bc41ca" providerId="ADAL" clId="{6583323A-211A-54E1-BFCA-49779D504C65}" dt="2025-10-21T08:22:26.974" v="477"/>
          <ac:spMkLst>
            <pc:docMk/>
            <pc:sldMk cId="3027417272" sldId="2147474796"/>
            <ac:spMk id="25" creationId="{EC86C988-DCA7-CFDE-EF7A-52E9F30F604F}"/>
          </ac:spMkLst>
        </pc:spChg>
        <pc:spChg chg="mod">
          <ac:chgData name="Kuningas Isobel - SLF" userId="9185602e-acc4-4b9e-8b82-2ba9b4bc41ca" providerId="ADAL" clId="{6583323A-211A-54E1-BFCA-49779D504C65}" dt="2025-10-21T08:22:26.974" v="477"/>
          <ac:spMkLst>
            <pc:docMk/>
            <pc:sldMk cId="3027417272" sldId="2147474796"/>
            <ac:spMk id="26" creationId="{D5C0234D-79C1-9888-859D-AFDAADDF6AF9}"/>
          </ac:spMkLst>
        </pc:spChg>
        <pc:spChg chg="add mod">
          <ac:chgData name="Kuningas Isobel - SLF" userId="9185602e-acc4-4b9e-8b82-2ba9b4bc41ca" providerId="ADAL" clId="{6583323A-211A-54E1-BFCA-49779D504C65}" dt="2025-10-21T08:44:24.759" v="604" actId="164"/>
          <ac:spMkLst>
            <pc:docMk/>
            <pc:sldMk cId="3027417272" sldId="2147474796"/>
            <ac:spMk id="27" creationId="{AC07E8E7-DA11-2651-E0B4-2EFDA92FB555}"/>
          </ac:spMkLst>
        </pc:spChg>
        <pc:spChg chg="add mod">
          <ac:chgData name="Kuningas Isobel - SLF" userId="9185602e-acc4-4b9e-8b82-2ba9b4bc41ca" providerId="ADAL" clId="{6583323A-211A-54E1-BFCA-49779D504C65}" dt="2025-10-21T08:44:24.759" v="604" actId="164"/>
          <ac:spMkLst>
            <pc:docMk/>
            <pc:sldMk cId="3027417272" sldId="2147474796"/>
            <ac:spMk id="28" creationId="{71DE3881-890F-9A57-D094-A4B0F6F9B676}"/>
          </ac:spMkLst>
        </pc:spChg>
        <pc:spChg chg="add mod">
          <ac:chgData name="Kuningas Isobel - SLF" userId="9185602e-acc4-4b9e-8b82-2ba9b4bc41ca" providerId="ADAL" clId="{6583323A-211A-54E1-BFCA-49779D504C65}" dt="2025-10-21T08:44:24.759" v="604" actId="164"/>
          <ac:spMkLst>
            <pc:docMk/>
            <pc:sldMk cId="3027417272" sldId="2147474796"/>
            <ac:spMk id="29" creationId="{4B4B044F-762E-E3AD-6E5F-68AADEA41434}"/>
          </ac:spMkLst>
        </pc:spChg>
        <pc:grpChg chg="mod">
          <ac:chgData name="Kuningas Isobel - SLF" userId="9185602e-acc4-4b9e-8b82-2ba9b4bc41ca" providerId="ADAL" clId="{6583323A-211A-54E1-BFCA-49779D504C65}" dt="2025-10-21T08:44:24.759" v="604" actId="164"/>
          <ac:grpSpMkLst>
            <pc:docMk/>
            <pc:sldMk cId="3027417272" sldId="2147474796"/>
            <ac:grpSpMk id="14" creationId="{26F35BEC-3C86-1A82-4669-7E5A3C091781}"/>
          </ac:grpSpMkLst>
        </pc:grpChg>
        <pc:grpChg chg="add mod">
          <ac:chgData name="Kuningas Isobel - SLF" userId="9185602e-acc4-4b9e-8b82-2ba9b4bc41ca" providerId="ADAL" clId="{6583323A-211A-54E1-BFCA-49779D504C65}" dt="2025-10-21T08:44:24.759" v="604" actId="164"/>
          <ac:grpSpMkLst>
            <pc:docMk/>
            <pc:sldMk cId="3027417272" sldId="2147474796"/>
            <ac:grpSpMk id="30" creationId="{7A75A39C-B207-301F-5EA8-CF9B685C2AE7}"/>
          </ac:grpSpMkLst>
        </pc:grpChg>
        <pc:picChg chg="del mod">
          <ac:chgData name="Kuningas Isobel - SLF" userId="9185602e-acc4-4b9e-8b82-2ba9b4bc41ca" providerId="ADAL" clId="{6583323A-211A-54E1-BFCA-49779D504C65}" dt="2025-10-21T08:22:16.382" v="476" actId="478"/>
          <ac:picMkLst>
            <pc:docMk/>
            <pc:sldMk cId="3027417272" sldId="2147474796"/>
            <ac:picMk id="22" creationId="{FFDC8317-4715-4493-C262-D8E8D254C53A}"/>
          </ac:picMkLst>
        </pc:picChg>
      </pc:sldChg>
      <pc:sldChg chg="addSp delSp modSp mod setBg">
        <pc:chgData name="Kuningas Isobel - SLF" userId="9185602e-acc4-4b9e-8b82-2ba9b4bc41ca" providerId="ADAL" clId="{6583323A-211A-54E1-BFCA-49779D504C65}" dt="2025-10-21T08:50:45.769" v="664"/>
        <pc:sldMkLst>
          <pc:docMk/>
          <pc:sldMk cId="2866451760" sldId="2147474801"/>
        </pc:sldMkLst>
        <pc:spChg chg="del mod">
          <ac:chgData name="Kuningas Isobel - SLF" userId="9185602e-acc4-4b9e-8b82-2ba9b4bc41ca" providerId="ADAL" clId="{6583323A-211A-54E1-BFCA-49779D504C65}" dt="2025-10-21T08:45:03.143" v="620"/>
          <ac:spMkLst>
            <pc:docMk/>
            <pc:sldMk cId="2866451760" sldId="2147474801"/>
            <ac:spMk id="7" creationId="{EDA3BD91-168F-B672-2E49-7E650127D93E}"/>
          </ac:spMkLst>
        </pc:spChg>
        <pc:spChg chg="del mod">
          <ac:chgData name="Kuningas Isobel - SLF" userId="9185602e-acc4-4b9e-8b82-2ba9b4bc41ca" providerId="ADAL" clId="{6583323A-211A-54E1-BFCA-49779D504C65}" dt="2025-10-21T08:45:02.484" v="618"/>
          <ac:spMkLst>
            <pc:docMk/>
            <pc:sldMk cId="2866451760" sldId="2147474801"/>
            <ac:spMk id="8" creationId="{DB077144-6C11-0394-4995-9CEFAEC475D3}"/>
          </ac:spMkLst>
        </pc:spChg>
        <pc:spChg chg="del mod">
          <ac:chgData name="Kuningas Isobel - SLF" userId="9185602e-acc4-4b9e-8b82-2ba9b4bc41ca" providerId="ADAL" clId="{6583323A-211A-54E1-BFCA-49779D504C65}" dt="2025-10-21T08:44:49.032" v="614"/>
          <ac:spMkLst>
            <pc:docMk/>
            <pc:sldMk cId="2866451760" sldId="2147474801"/>
            <ac:spMk id="9" creationId="{EA71FEB6-804C-A3BC-EACC-D7C08AFCE0C0}"/>
          </ac:spMkLst>
        </pc:spChg>
        <pc:spChg chg="mod">
          <ac:chgData name="Kuningas Isobel - SLF" userId="9185602e-acc4-4b9e-8b82-2ba9b4bc41ca" providerId="ADAL" clId="{6583323A-211A-54E1-BFCA-49779D504C65}" dt="2025-10-21T08:44:47.082" v="612"/>
          <ac:spMkLst>
            <pc:docMk/>
            <pc:sldMk cId="2866451760" sldId="2147474801"/>
            <ac:spMk id="11" creationId="{9E3D73B8-5524-B699-F77C-305AD669A95D}"/>
          </ac:spMkLst>
        </pc:spChg>
        <pc:spChg chg="mod">
          <ac:chgData name="Kuningas Isobel - SLF" userId="9185602e-acc4-4b9e-8b82-2ba9b4bc41ca" providerId="ADAL" clId="{6583323A-211A-54E1-BFCA-49779D504C65}" dt="2025-10-21T08:50:45.769" v="664"/>
          <ac:spMkLst>
            <pc:docMk/>
            <pc:sldMk cId="2866451760" sldId="2147474801"/>
            <ac:spMk id="12" creationId="{F69745CE-6B87-FC6B-4582-D2037D654C35}"/>
          </ac:spMkLst>
        </pc:spChg>
        <pc:spChg chg="mod">
          <ac:chgData name="Kuningas Isobel - SLF" userId="9185602e-acc4-4b9e-8b82-2ba9b4bc41ca" providerId="ADAL" clId="{6583323A-211A-54E1-BFCA-49779D504C65}" dt="2025-10-21T08:44:47.082" v="612"/>
          <ac:spMkLst>
            <pc:docMk/>
            <pc:sldMk cId="2866451760" sldId="2147474801"/>
            <ac:spMk id="13" creationId="{62302345-74A8-12D2-C373-625EF04AF2FE}"/>
          </ac:spMkLst>
        </pc:spChg>
        <pc:spChg chg="mod">
          <ac:chgData name="Kuningas Isobel - SLF" userId="9185602e-acc4-4b9e-8b82-2ba9b4bc41ca" providerId="ADAL" clId="{6583323A-211A-54E1-BFCA-49779D504C65}" dt="2025-10-21T08:44:47.082" v="612"/>
          <ac:spMkLst>
            <pc:docMk/>
            <pc:sldMk cId="2866451760" sldId="2147474801"/>
            <ac:spMk id="14" creationId="{B057BCA4-48C6-68BB-FCD7-1A356BC58A7A}"/>
          </ac:spMkLst>
        </pc:spChg>
        <pc:spChg chg="mod">
          <ac:chgData name="Kuningas Isobel - SLF" userId="9185602e-acc4-4b9e-8b82-2ba9b4bc41ca" providerId="ADAL" clId="{6583323A-211A-54E1-BFCA-49779D504C65}" dt="2025-10-21T08:44:47.082" v="612"/>
          <ac:spMkLst>
            <pc:docMk/>
            <pc:sldMk cId="2866451760" sldId="2147474801"/>
            <ac:spMk id="15" creationId="{BDD650A0-676F-ACDA-695D-5C22EA0DDE5A}"/>
          </ac:spMkLst>
        </pc:spChg>
        <pc:spChg chg="mod">
          <ac:chgData name="Kuningas Isobel - SLF" userId="9185602e-acc4-4b9e-8b82-2ba9b4bc41ca" providerId="ADAL" clId="{6583323A-211A-54E1-BFCA-49779D504C65}" dt="2025-10-21T08:45:56.744" v="627" actId="1076"/>
          <ac:spMkLst>
            <pc:docMk/>
            <pc:sldMk cId="2866451760" sldId="2147474801"/>
            <ac:spMk id="16" creationId="{C6C37891-CDFB-9F20-B6C8-30D53FEB9C97}"/>
          </ac:spMkLst>
        </pc:spChg>
        <pc:spChg chg="mod">
          <ac:chgData name="Kuningas Isobel - SLF" userId="9185602e-acc4-4b9e-8b82-2ba9b4bc41ca" providerId="ADAL" clId="{6583323A-211A-54E1-BFCA-49779D504C65}" dt="2025-10-21T08:44:47.082" v="612"/>
          <ac:spMkLst>
            <pc:docMk/>
            <pc:sldMk cId="2866451760" sldId="2147474801"/>
            <ac:spMk id="19" creationId="{E3721A42-D1C5-1808-ADEF-50B325CDA947}"/>
          </ac:spMkLst>
        </pc:spChg>
        <pc:spChg chg="mod">
          <ac:chgData name="Kuningas Isobel - SLF" userId="9185602e-acc4-4b9e-8b82-2ba9b4bc41ca" providerId="ADAL" clId="{6583323A-211A-54E1-BFCA-49779D504C65}" dt="2025-10-21T08:44:47.082" v="612"/>
          <ac:spMkLst>
            <pc:docMk/>
            <pc:sldMk cId="2866451760" sldId="2147474801"/>
            <ac:spMk id="20" creationId="{33DD6D99-2D92-FF2F-A9B1-72457846E3F4}"/>
          </ac:spMkLst>
        </pc:spChg>
        <pc:grpChg chg="add mod">
          <ac:chgData name="Kuningas Isobel - SLF" userId="9185602e-acc4-4b9e-8b82-2ba9b4bc41ca" providerId="ADAL" clId="{6583323A-211A-54E1-BFCA-49779D504C65}" dt="2025-10-21T08:49:35.250" v="661" actId="1076"/>
          <ac:grpSpMkLst>
            <pc:docMk/>
            <pc:sldMk cId="2866451760" sldId="2147474801"/>
            <ac:grpSpMk id="2" creationId="{D629BC83-86CB-6679-6DCC-B17F4FDD0989}"/>
          </ac:grpSpMkLst>
        </pc:grpChg>
        <pc:picChg chg="del">
          <ac:chgData name="Kuningas Isobel - SLF" userId="9185602e-acc4-4b9e-8b82-2ba9b4bc41ca" providerId="ADAL" clId="{6583323A-211A-54E1-BFCA-49779D504C65}" dt="2025-10-21T08:44:35.729" v="605" actId="478"/>
          <ac:picMkLst>
            <pc:docMk/>
            <pc:sldMk cId="2866451760" sldId="2147474801"/>
            <ac:picMk id="4" creationId="{1D67A6D4-1383-68DD-D78F-09F4DF291249}"/>
          </ac:picMkLst>
        </pc:picChg>
        <pc:picChg chg="del">
          <ac:chgData name="Kuningas Isobel - SLF" userId="9185602e-acc4-4b9e-8b82-2ba9b4bc41ca" providerId="ADAL" clId="{6583323A-211A-54E1-BFCA-49779D504C65}" dt="2025-10-21T08:44:37.170" v="607" actId="478"/>
          <ac:picMkLst>
            <pc:docMk/>
            <pc:sldMk cId="2866451760" sldId="2147474801"/>
            <ac:picMk id="5" creationId="{4EB45B77-505E-B849-D352-6638A4DD5EA8}"/>
          </ac:picMkLst>
        </pc:picChg>
        <pc:picChg chg="del">
          <ac:chgData name="Kuningas Isobel - SLF" userId="9185602e-acc4-4b9e-8b82-2ba9b4bc41ca" providerId="ADAL" clId="{6583323A-211A-54E1-BFCA-49779D504C65}" dt="2025-10-21T08:44:36.461" v="606" actId="478"/>
          <ac:picMkLst>
            <pc:docMk/>
            <pc:sldMk cId="2866451760" sldId="2147474801"/>
            <ac:picMk id="6" creationId="{7BBA5EFD-E270-85AF-B862-7BEE9BBA13A6}"/>
          </ac:picMkLst>
        </pc:picChg>
        <pc:picChg chg="mod">
          <ac:chgData name="Kuningas Isobel - SLF" userId="9185602e-acc4-4b9e-8b82-2ba9b4bc41ca" providerId="ADAL" clId="{6583323A-211A-54E1-BFCA-49779D504C65}" dt="2025-10-21T08:44:47.082" v="612"/>
          <ac:picMkLst>
            <pc:docMk/>
            <pc:sldMk cId="2866451760" sldId="2147474801"/>
            <ac:picMk id="17" creationId="{107FCB40-B4FB-CB00-DC5D-34C3205B86BD}"/>
          </ac:picMkLst>
        </pc:picChg>
        <pc:picChg chg="mod">
          <ac:chgData name="Kuningas Isobel - SLF" userId="9185602e-acc4-4b9e-8b82-2ba9b4bc41ca" providerId="ADAL" clId="{6583323A-211A-54E1-BFCA-49779D504C65}" dt="2025-10-21T08:44:47.082" v="612"/>
          <ac:picMkLst>
            <pc:docMk/>
            <pc:sldMk cId="2866451760" sldId="2147474801"/>
            <ac:picMk id="18" creationId="{57A4BD2C-AD93-9DD6-66CE-8612EC6CDDD1}"/>
          </ac:picMkLst>
        </pc:picChg>
        <pc:picChg chg="mod">
          <ac:chgData name="Kuningas Isobel - SLF" userId="9185602e-acc4-4b9e-8b82-2ba9b4bc41ca" providerId="ADAL" clId="{6583323A-211A-54E1-BFCA-49779D504C65}" dt="2025-10-21T08:44:47.082" v="612"/>
          <ac:picMkLst>
            <pc:docMk/>
            <pc:sldMk cId="2866451760" sldId="2147474801"/>
            <ac:picMk id="21" creationId="{F27ADAB8-ED3A-8A11-F131-92705FD7811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34A907-EAA3-4700-AB73-3FDE7AD6B0F1}" type="datetimeFigureOut">
              <a:rPr lang="sv-SE" smtClean="0"/>
              <a:t>2025-10-20</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34E5F-C909-488A-9CE0-60DFFFFC8DE7}" type="slidenum">
              <a:rPr lang="sv-SE" smtClean="0"/>
              <a:t>‹#›</a:t>
            </a:fld>
            <a:endParaRPr lang="sv-SE"/>
          </a:p>
        </p:txBody>
      </p:sp>
    </p:spTree>
    <p:extLst>
      <p:ext uri="{BB962C8B-B14F-4D97-AF65-F5344CB8AC3E}">
        <p14:creationId xmlns:p14="http://schemas.microsoft.com/office/powerpoint/2010/main" val="1355497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ACDDA-ECDF-441D-AA30-F627962CB67D}" type="datetimeFigureOut">
              <a:rPr lang="sv-SE" smtClean="0"/>
              <a:t>2025-10-20</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85D1D-61DE-406F-8114-F47C63AA3126}" type="slidenum">
              <a:rPr lang="sv-SE" smtClean="0"/>
              <a:t>‹#›</a:t>
            </a:fld>
            <a:endParaRPr lang="sv-SE"/>
          </a:p>
        </p:txBody>
      </p:sp>
    </p:spTree>
    <p:extLst>
      <p:ext uri="{BB962C8B-B14F-4D97-AF65-F5344CB8AC3E}">
        <p14:creationId xmlns:p14="http://schemas.microsoft.com/office/powerpoint/2010/main" val="37218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ZOhdESdmeM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ftonbladet.se/debatt/a/9zl9Jl/227-foretag-politiker-sluta-bromsa-klimatomstallninge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5</a:t>
            </a:fld>
            <a:endParaRPr lang="sv-SE"/>
          </a:p>
        </p:txBody>
      </p:sp>
    </p:spTree>
    <p:extLst>
      <p:ext uri="{BB962C8B-B14F-4D97-AF65-F5344CB8AC3E}">
        <p14:creationId xmlns:p14="http://schemas.microsoft.com/office/powerpoint/2010/main" val="31313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double track on the West Coast Line between </a:t>
            </a:r>
            <a:r>
              <a:rPr lang="en-GB" b="0" i="0" u="none" strike="noStrike" dirty="0" err="1">
                <a:solidFill>
                  <a:srgbClr val="000000"/>
                </a:solidFill>
                <a:effectLst/>
              </a:rPr>
              <a:t>Ängelholm</a:t>
            </a:r>
            <a:r>
              <a:rPr lang="en-GB" b="0" i="0" u="none" strike="noStrike" dirty="0">
                <a:solidFill>
                  <a:srgbClr val="000000"/>
                </a:solidFill>
                <a:effectLst/>
              </a:rPr>
              <a:t> and Maria station, a 24-kilometre stretch of railway, was completed in December 2024. The extension to double track with adapted stations is crucial for the development of urban areas as Helsingborg grows. The connection between Maria station and </a:t>
            </a:r>
            <a:r>
              <a:rPr lang="en-GB" b="0" i="0" u="none" strike="noStrike" dirty="0" err="1">
                <a:solidFill>
                  <a:srgbClr val="000000"/>
                </a:solidFill>
                <a:effectLst/>
              </a:rPr>
              <a:t>Ängelholm</a:t>
            </a:r>
            <a:r>
              <a:rPr lang="en-GB" b="0" i="0" u="none" strike="noStrike" dirty="0">
                <a:solidFill>
                  <a:srgbClr val="000000"/>
                </a:solidFill>
                <a:effectLst/>
              </a:rPr>
              <a:t> is important for passenger traffic throughout western Sweden, between Copenhagen and Oslo. The expansion creates better conditions for shorter journey times, increased</a:t>
            </a:r>
            <a:br>
              <a:rPr lang="en-GB" b="0" i="0" u="none" strike="noStrike" dirty="0">
                <a:solidFill>
                  <a:srgbClr val="000000"/>
                </a:solidFill>
                <a:effectLst/>
              </a:rPr>
            </a:br>
            <a:r>
              <a:rPr lang="en-GB" b="0" i="0" u="none" strike="noStrike" dirty="0">
                <a:solidFill>
                  <a:srgbClr val="000000"/>
                </a:solidFill>
                <a:effectLst/>
              </a:rPr>
              <a:t>capacity and fewer disruptions to train services in the future. Maria station will have a brand new station that will be completed in spring 2025 and the station areas</a:t>
            </a:r>
            <a:br>
              <a:rPr lang="en-GB" b="0" i="0" u="none" strike="noStrike" dirty="0">
                <a:solidFill>
                  <a:srgbClr val="000000"/>
                </a:solidFill>
                <a:effectLst/>
              </a:rPr>
            </a:br>
            <a:r>
              <a:rPr lang="en-GB" b="0" i="0" u="none" strike="noStrike" dirty="0">
                <a:solidFill>
                  <a:srgbClr val="000000"/>
                </a:solidFill>
                <a:effectLst/>
              </a:rPr>
              <a:t>in </a:t>
            </a:r>
            <a:r>
              <a:rPr lang="en-GB" b="0" i="0" u="none" strike="noStrike" dirty="0" err="1">
                <a:solidFill>
                  <a:srgbClr val="000000"/>
                </a:solidFill>
                <a:effectLst/>
              </a:rPr>
              <a:t>Kattarp</a:t>
            </a:r>
            <a:r>
              <a:rPr lang="en-GB" b="0" i="0" u="none" strike="noStrike" dirty="0">
                <a:solidFill>
                  <a:srgbClr val="000000"/>
                </a:solidFill>
                <a:effectLst/>
              </a:rPr>
              <a:t>, </a:t>
            </a:r>
            <a:r>
              <a:rPr lang="en-GB" b="0" i="0" u="none" strike="noStrike" dirty="0" err="1">
                <a:solidFill>
                  <a:srgbClr val="000000"/>
                </a:solidFill>
                <a:effectLst/>
              </a:rPr>
              <a:t>Ödåkra</a:t>
            </a:r>
            <a:r>
              <a:rPr lang="en-GB" b="0" i="0" u="none" strike="noStrike" dirty="0">
                <a:solidFill>
                  <a:srgbClr val="000000"/>
                </a:solidFill>
                <a:effectLst/>
              </a:rPr>
              <a:t> and </a:t>
            </a:r>
            <a:r>
              <a:rPr lang="en-GB" b="0" i="0" u="none" strike="noStrike" dirty="0" err="1">
                <a:solidFill>
                  <a:srgbClr val="000000"/>
                </a:solidFill>
                <a:effectLst/>
              </a:rPr>
              <a:t>Ängelholm</a:t>
            </a:r>
            <a:r>
              <a:rPr lang="en-GB" b="0" i="0" u="none" strike="noStrike" dirty="0">
                <a:solidFill>
                  <a:srgbClr val="000000"/>
                </a:solidFill>
                <a:effectLst/>
              </a:rPr>
              <a:t> have been renewed to enable future development.</a:t>
            </a:r>
            <a:br>
              <a:rPr lang="en-GB" b="0" i="0" u="none" strike="noStrike" dirty="0">
                <a:solidFill>
                  <a:srgbClr val="000000"/>
                </a:solidFill>
                <a:effectLst/>
              </a:rPr>
            </a:br>
            <a:r>
              <a:rPr lang="en-GB" b="1" i="0" u="none" strike="noStrike" dirty="0">
                <a:solidFill>
                  <a:srgbClr val="000000"/>
                </a:solidFill>
                <a:effectLst/>
              </a:rPr>
              <a:t>Facts about the extension</a:t>
            </a:r>
            <a:br>
              <a:rPr lang="en-GB" b="0" i="0" u="none" strike="noStrike" dirty="0">
                <a:solidFill>
                  <a:srgbClr val="000000"/>
                </a:solidFill>
                <a:effectLst/>
              </a:rPr>
            </a:br>
            <a:r>
              <a:rPr lang="en-GB" b="0" i="0" u="none" strike="noStrike" dirty="0">
                <a:solidFill>
                  <a:srgbClr val="000000"/>
                </a:solidFill>
                <a:effectLst/>
              </a:rPr>
              <a:t>24 kilometres of double track for speeds of 250 km/h.</a:t>
            </a:r>
            <a:br>
              <a:rPr lang="en-GB" b="0" i="0" u="none" strike="noStrike" dirty="0">
                <a:solidFill>
                  <a:srgbClr val="000000"/>
                </a:solidFill>
                <a:effectLst/>
              </a:rPr>
            </a:br>
            <a:r>
              <a:rPr lang="en-GB" b="0" i="0" u="none" strike="noStrike" dirty="0">
                <a:solidFill>
                  <a:srgbClr val="000000"/>
                </a:solidFill>
                <a:effectLst/>
              </a:rPr>
              <a:t>22 bridges and 7 level crossings.</a:t>
            </a:r>
            <a:br>
              <a:rPr lang="en-GB" b="0" i="0" u="none" strike="noStrike" dirty="0">
                <a:solidFill>
                  <a:srgbClr val="000000"/>
                </a:solidFill>
                <a:effectLst/>
              </a:rPr>
            </a:br>
            <a:r>
              <a:rPr lang="en-GB" b="0" i="0" u="none" strike="noStrike" dirty="0">
                <a:solidFill>
                  <a:srgbClr val="000000"/>
                </a:solidFill>
                <a:effectLst/>
              </a:rPr>
              <a:t>11 kilometres of the route is noise-protected.</a:t>
            </a:r>
            <a:br>
              <a:rPr lang="en-GB" b="0" i="0" u="none" strike="noStrike" dirty="0">
                <a:solidFill>
                  <a:srgbClr val="000000"/>
                </a:solidFill>
                <a:effectLst/>
              </a:rPr>
            </a:br>
            <a:r>
              <a:rPr lang="en-GB" b="0" i="0" u="none" strike="noStrike" dirty="0">
                <a:solidFill>
                  <a:srgbClr val="000000"/>
                </a:solidFill>
                <a:effectLst/>
              </a:rPr>
              <a:t>Cost: SEK 2.4 billion, co-financed</a:t>
            </a:r>
            <a:br>
              <a:rPr lang="en-GB" b="0" i="0" u="none" strike="noStrike" dirty="0">
                <a:solidFill>
                  <a:srgbClr val="000000"/>
                </a:solidFill>
                <a:effectLst/>
              </a:rPr>
            </a:br>
            <a:r>
              <a:rPr lang="en-GB" b="0" i="0" u="none" strike="noStrike" dirty="0">
                <a:solidFill>
                  <a:srgbClr val="000000"/>
                </a:solidFill>
                <a:effectLst/>
              </a:rPr>
              <a:t>by Region Skåne and the City of Helsingborg.</a:t>
            </a:r>
            <a:br>
              <a:rPr lang="en-GB" b="0" i="0" u="none" strike="noStrike" dirty="0">
                <a:solidFill>
                  <a:srgbClr val="000000"/>
                </a:solidFill>
                <a:effectLst/>
              </a:rPr>
            </a:br>
            <a:br>
              <a:rPr lang="en-GB" b="0" i="0" u="none" strike="noStrike" dirty="0">
                <a:solidFill>
                  <a:srgbClr val="000000"/>
                </a:solidFill>
                <a:effectLst/>
              </a:rPr>
            </a:br>
            <a:r>
              <a:rPr lang="en-GB" b="1" i="0" u="none" strike="noStrike" dirty="0">
                <a:solidFill>
                  <a:srgbClr val="000000"/>
                </a:solidFill>
                <a:effectLst/>
              </a:rPr>
              <a:t>Next phase: Maria station-Helsingborg C</a:t>
            </a:r>
            <a:br>
              <a:rPr lang="en-GB" b="0" i="0" u="none" strike="noStrike" dirty="0">
                <a:solidFill>
                  <a:srgbClr val="000000"/>
                </a:solidFill>
                <a:effectLst/>
              </a:rPr>
            </a:br>
            <a:r>
              <a:rPr lang="en-GB" b="0" i="0" u="none" strike="noStrike" dirty="0">
                <a:solidFill>
                  <a:srgbClr val="000000"/>
                </a:solidFill>
                <a:effectLst/>
              </a:rPr>
              <a:t>In 2023, the Swedish Transport Administration started work on expanding the railway between Maria station and Helsingborg C. A project that requires close cooperation between the City of Helsingborg and the Swedish Transport Administration. The full capacity of the </a:t>
            </a:r>
            <a:r>
              <a:rPr lang="en-GB" b="0" i="0" u="none" strike="noStrike" dirty="0" err="1">
                <a:solidFill>
                  <a:srgbClr val="000000"/>
                </a:solidFill>
                <a:effectLst/>
              </a:rPr>
              <a:t>Västkustbanan</a:t>
            </a:r>
            <a:r>
              <a:rPr lang="en-GB" b="0" i="0" u="none" strike="noStrike" dirty="0">
                <a:solidFill>
                  <a:srgbClr val="000000"/>
                </a:solidFill>
                <a:effectLst/>
              </a:rPr>
              <a:t> railway will not be reached until the entire line is double-tracked. The 4.5 kilometre stretch between Maria station and Helsingborg C will be the last bottleneck to be expanded. Double track means the possibility of more departures, increased punctuality and fewer disruptions. When the entire West Coast Line is expanded, the journey time between Gothenburg and Malmö will be just over two hours. The planned start of construction is 2032-2033 if everything goes according to plan and the start of traffic is planned for 2038-2040.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Roboto-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Roboto-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Roboto-Bold"/>
              </a:rPr>
              <a:t>Dubbelspåret på Västkustbanan </a:t>
            </a:r>
            <a:r>
              <a:rPr lang="sv-SE" sz="1200" b="0" i="0" u="none" strike="noStrike" baseline="0" dirty="0">
                <a:solidFill>
                  <a:srgbClr val="000000"/>
                </a:solidFill>
                <a:latin typeface="Roboto-Regular"/>
              </a:rPr>
              <a:t>mellan Ängelholm och Maria station, en 24 kilometer lång järnvägssträcka, blev klart i december 2024. </a:t>
            </a:r>
            <a:r>
              <a:rPr lang="sv-SE" sz="1200" b="0" i="0" u="none" strike="noStrike" baseline="0" dirty="0">
                <a:latin typeface="Roboto-Regular"/>
              </a:rPr>
              <a:t>Utbyggnaden till dubbelspår med anpassade stationer är avgörande för utvecklingen av tätorterna när Helsingborg växer. Förbindelsen mellan Maria station och Ängelholm är viktig för persontrafiken i hela västra Sverige, mellan Köpenhamn och Oslo. Utbyggnaden skapar bättre förutsättningar för kortare restider, ökad</a:t>
            </a:r>
          </a:p>
          <a:p>
            <a:pPr algn="l"/>
            <a:r>
              <a:rPr lang="sv-SE" sz="1200" b="0" i="0" u="none" strike="noStrike" baseline="0" dirty="0">
                <a:latin typeface="Roboto-Regular"/>
              </a:rPr>
              <a:t>kapacitet och färre störningar i tågtrafiken framöver. Maria station får en alldeles ny station som blir helt klar våren 2025 och stationsområdena</a:t>
            </a:r>
          </a:p>
          <a:p>
            <a:pPr algn="l"/>
            <a:r>
              <a:rPr lang="sv-SE" sz="1200" b="0" i="0" u="none" strike="noStrike" baseline="0" dirty="0">
                <a:latin typeface="Roboto-Regular"/>
              </a:rPr>
              <a:t>i Kattarp, Ödåkra och Ängelholm har förnyats för att möjliggöra en framtida utveckling.</a:t>
            </a:r>
          </a:p>
          <a:p>
            <a:pPr algn="l"/>
            <a:endParaRPr lang="sv-SE" sz="1200" b="0" i="0" u="none" strike="noStrike" baseline="0" dirty="0">
              <a:latin typeface="Roboto-Regular"/>
            </a:endParaRPr>
          </a:p>
          <a:p>
            <a:pPr algn="l"/>
            <a:r>
              <a:rPr lang="sv-SE" sz="1200" b="1" i="0" u="none" strike="noStrike" baseline="0" dirty="0">
                <a:latin typeface="Roboto-Bold"/>
              </a:rPr>
              <a:t>Fakta om utbyggnaden</a:t>
            </a:r>
          </a:p>
          <a:p>
            <a:pPr algn="l"/>
            <a:r>
              <a:rPr lang="sv-SE" sz="1200" b="0" i="0" u="none" strike="noStrike" baseline="0" dirty="0">
                <a:latin typeface="Roboto-Regular"/>
              </a:rPr>
              <a:t>24 kilometer dubbelspår för hastigheter på 250 km/h.</a:t>
            </a:r>
          </a:p>
          <a:p>
            <a:pPr algn="l"/>
            <a:r>
              <a:rPr lang="sv-SE" sz="1200" b="0" i="0" u="none" strike="noStrike" baseline="0" dirty="0">
                <a:latin typeface="Roboto-Regular"/>
              </a:rPr>
              <a:t>22 broar och 7 planskilda korsningar.</a:t>
            </a:r>
          </a:p>
          <a:p>
            <a:pPr algn="l"/>
            <a:r>
              <a:rPr lang="sv-SE" sz="1200" b="0" i="0" u="none" strike="noStrike" baseline="0" dirty="0">
                <a:latin typeface="Roboto-Regular"/>
              </a:rPr>
              <a:t>11 kilometer av sträckan är bullerskyddad.</a:t>
            </a:r>
          </a:p>
          <a:p>
            <a:pPr algn="l"/>
            <a:r>
              <a:rPr lang="sv-SE" sz="1200" b="0" i="0" u="none" strike="noStrike" baseline="0" dirty="0">
                <a:latin typeface="Roboto-Regular"/>
              </a:rPr>
              <a:t>Kostnad: 2,4 miljarder kronor, medfinansierade</a:t>
            </a:r>
          </a:p>
          <a:p>
            <a:pPr algn="l"/>
            <a:r>
              <a:rPr lang="sv-SE" sz="1200" b="0" i="0" u="none" strike="noStrike" baseline="0" dirty="0">
                <a:latin typeface="Roboto-Regular"/>
              </a:rPr>
              <a:t>av Region Skåne och Helsingborgs stad.</a:t>
            </a:r>
            <a:endParaRPr lang="sv-SE" sz="1200" dirty="0"/>
          </a:p>
          <a:p>
            <a:pPr algn="l"/>
            <a:r>
              <a:rPr lang="sv-SE" sz="1200" b="0" i="0" u="none" strike="noStrike" baseline="0" dirty="0">
                <a:solidFill>
                  <a:srgbClr val="000000"/>
                </a:solidFill>
                <a:latin typeface="Roboto-Regular"/>
              </a:rPr>
              <a:t> </a:t>
            </a:r>
            <a:br>
              <a:rPr lang="sv-SE" sz="1200" b="0" i="0" u="none" strike="noStrike" baseline="0" dirty="0">
                <a:solidFill>
                  <a:srgbClr val="000000"/>
                </a:solidFill>
                <a:latin typeface="Roboto-Regular"/>
              </a:rPr>
            </a:br>
            <a:r>
              <a:rPr lang="sv-SE" sz="1200" b="1" i="0" u="none" strike="noStrike" baseline="0" dirty="0">
                <a:solidFill>
                  <a:srgbClr val="000000"/>
                </a:solidFill>
                <a:latin typeface="Roboto-Regular"/>
              </a:rPr>
              <a:t>Nästa etapp: Maria station-Helsingborg C</a:t>
            </a:r>
          </a:p>
          <a:p>
            <a:pPr algn="l"/>
            <a:r>
              <a:rPr lang="sv-SE" sz="1200" b="0" i="0" u="none" strike="noStrike" baseline="0" dirty="0">
                <a:solidFill>
                  <a:srgbClr val="000000"/>
                </a:solidFill>
                <a:latin typeface="Roboto-Regular"/>
              </a:rPr>
              <a:t>År 2023 startade Trafikverket upp arbetet med att bygga ut järnvägen mellan Maria station och Helsingborg C. Ett projekt som kräver ett tätt samarbete mellan Helsingborgs stad och Trafikverket. Västkustbanans fulla kapacitet nås inte förrän hela banan är dubbelspårig. Den 4,5 kilometer långa sträckan mellan Maria station och Helsingborg C blir den sista flaskhalsen att byggas ut. Dubbla spår innebär möjlighet för fler avgångar, ökad punktlighet och färre störningar. När hela Västkustbanan är utbyggd blir restiden strax över två timmar mellan Göteborg och Malmö. Planerad byggstart är 2032-2033 om allt går enligt plan och </a:t>
            </a:r>
            <a:r>
              <a:rPr lang="sv-SE" sz="1200" b="0" i="0" u="none" strike="noStrike" baseline="0" dirty="0" err="1">
                <a:solidFill>
                  <a:srgbClr val="000000"/>
                </a:solidFill>
                <a:latin typeface="Roboto-Regular"/>
              </a:rPr>
              <a:t>trafikstart</a:t>
            </a:r>
            <a:r>
              <a:rPr lang="sv-SE" sz="1200" b="0" i="0" u="none" strike="noStrike" baseline="0" dirty="0">
                <a:solidFill>
                  <a:srgbClr val="000000"/>
                </a:solidFill>
                <a:latin typeface="Roboto-Regular"/>
              </a:rPr>
              <a:t> är planerad till 2038-2040.</a:t>
            </a:r>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20</a:t>
            </a:fld>
            <a:endParaRPr lang="sv-SE"/>
          </a:p>
        </p:txBody>
      </p:sp>
    </p:spTree>
    <p:extLst>
      <p:ext uri="{BB962C8B-B14F-4D97-AF65-F5344CB8AC3E}">
        <p14:creationId xmlns:p14="http://schemas.microsoft.com/office/powerpoint/2010/main" val="1581413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21</a:t>
            </a:fld>
            <a:endParaRPr lang="sv-SE"/>
          </a:p>
        </p:txBody>
      </p:sp>
    </p:spTree>
    <p:extLst>
      <p:ext uri="{BB962C8B-B14F-4D97-AF65-F5344CB8AC3E}">
        <p14:creationId xmlns:p14="http://schemas.microsoft.com/office/powerpoint/2010/main" val="389156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purpose of the detailed plan is to make it possible to build a hospital with associated functions and necessary infrastructure, parks and nature trails, and to test the scope and design of buildings and public land.</a:t>
            </a:r>
            <a:br>
              <a:rPr lang="en-GB" b="0" i="0" u="none" strike="noStrike" dirty="0">
                <a:solidFill>
                  <a:srgbClr val="000000"/>
                </a:solidFill>
                <a:effectLst/>
              </a:rPr>
            </a:br>
            <a:r>
              <a:rPr lang="en-GB" b="0" i="0" u="none" strike="noStrike" dirty="0">
                <a:solidFill>
                  <a:srgbClr val="000000"/>
                </a:solidFill>
                <a:effectLst/>
              </a:rPr>
              <a:t>The main idea of the proposed detailed plan is to enable a new acute hospital that fulfils all the requirements for a modern and robust hospital and at the same time enables the hospital to grow and develop if such a need arises in the future. The emergency hospital is of regional importance and an essential function for society.</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detailed plan was out for consultation from 11 February to 20 March 2023 and for review from 7 October to 5 November 2023. This means that the public, businesses and authorities can submit comments on the draft plan. Here is a film of the review: </a:t>
            </a:r>
            <a:r>
              <a:rPr lang="en-GB" b="0" i="0" u="none" strike="noStrike" dirty="0">
                <a:solidFill>
                  <a:srgbClr val="000000"/>
                </a:solidFill>
                <a:effectLst/>
                <a:hlinkClick r:id="rId3"/>
              </a:rPr>
              <a:t>https://youtu.be/ZOhdESdmeM4</a:t>
            </a:r>
            <a:br>
              <a:rPr lang="en-GB" b="0" i="0" u="none" strike="noStrike" dirty="0">
                <a:solidFill>
                  <a:srgbClr val="000000"/>
                </a:solidFill>
                <a:effectLst/>
              </a:rPr>
            </a:br>
            <a:r>
              <a:rPr lang="en-GB" b="0" i="0" u="none" strike="noStrike" dirty="0">
                <a:solidFill>
                  <a:srgbClr val="000000"/>
                </a:solidFill>
                <a:effectLst/>
              </a:rPr>
              <a:t>Here is a film from the consultation: https://</a:t>
            </a:r>
            <a:r>
              <a:rPr lang="en-GB" b="0" i="0" u="none" strike="noStrike" dirty="0" err="1">
                <a:solidFill>
                  <a:srgbClr val="000000"/>
                </a:solidFill>
                <a:effectLst/>
              </a:rPr>
              <a:t>youtu.be</a:t>
            </a:r>
            <a:r>
              <a:rPr lang="en-GB" b="0" i="0" u="none" strike="noStrike" dirty="0">
                <a:solidFill>
                  <a:srgbClr val="000000"/>
                </a:solidFill>
                <a:effectLst/>
              </a:rPr>
              <a:t>/0_F6jioatq8</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detailed plan was approved by the Urban Planning Committee on 29 February 2024 and is expected to be adopted by the City Council in spring 2024. </a:t>
            </a:r>
          </a:p>
          <a:p>
            <a:pPr algn="l"/>
            <a:endParaRPr lang="sv-SE" b="0" i="0" dirty="0">
              <a:solidFill>
                <a:srgbClr val="000000"/>
              </a:solidFill>
              <a:effectLst/>
              <a:latin typeface="+mj-lt"/>
              <a:cs typeface="Arabic Typesetting" panose="020B0604020202020204" pitchFamily="66" charset="-78"/>
            </a:endParaRPr>
          </a:p>
          <a:p>
            <a:pPr algn="l"/>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abic Typesetting" panose="020B0604020202020204" pitchFamily="66" charset="-78"/>
              </a:rPr>
              <a:t>Syftet med detaljplanen är att inom planområdet göra det möjligt att bygga ett sjukhus med tillhörande funktioner och nödvändig infrastruktur, park och naturstråk, samt att pröva omfattning och utformning av bebyggelse och allmän platsmark.</a:t>
            </a:r>
          </a:p>
          <a:p>
            <a:pPr algn="l"/>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abic Typesetting" panose="020B0604020202020204" pitchFamily="66" charset="-78"/>
              </a:rPr>
              <a:t>Huvudidén med förslaget till detaljplan är att möjliggöra ett nytt akutsjukhus som dels uppfyller alla de krav som finns för ett modernt och robust sjukhus och som samtidigt möjliggör att sjukhuset kan växa och utvecklas om ett sådant behov uppstår i framtiden. Akutsjukhuset är av regional vikt och en samhällsviktig funktion.</a:t>
            </a:r>
          </a:p>
          <a:p>
            <a:pPr algn="l"/>
            <a:br>
              <a:rPr lang="sv-SE" b="0" i="0" dirty="0">
                <a:solidFill>
                  <a:srgbClr val="000000"/>
                </a:solidFill>
                <a:effectLst/>
                <a:latin typeface="+mj-lt"/>
                <a:cs typeface="Arabic Typesetting" panose="020B0604020202020204" pitchFamily="66" charset="-78"/>
              </a:rPr>
            </a:br>
            <a:r>
              <a:rPr lang="sv-SE" b="0" i="0" dirty="0">
                <a:solidFill>
                  <a:srgbClr val="000000"/>
                </a:solidFill>
                <a:effectLst/>
                <a:latin typeface="+mj-lt"/>
                <a:cs typeface="Arabic Typesetting" panose="020B0604020202020204" pitchFamily="66" charset="-78"/>
              </a:rPr>
              <a:t>Detaljplanen var ute på samråd 11 februari till 20 mars 2023 och på granskning 7 oktober till 5 november 2023. Det innebär att allmänheten, näringsliv och myndigheter kan lämna in synpunkter på planförslaget. Här finns en film för granskningen: </a:t>
            </a:r>
            <a:r>
              <a:rPr lang="sv-SE" b="0" i="0" u="none" strike="noStrike" dirty="0">
                <a:effectLst/>
                <a:latin typeface="YouTube Noto"/>
                <a:hlinkClick r:id="rId3" tooltip="Dela länk"/>
              </a:rPr>
              <a:t>https://youtu.be/ZOhdESdmeM4</a:t>
            </a:r>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ial" panose="020B0604020202020204" pitchFamily="34" charset="0"/>
              </a:rPr>
              <a:t>Här finns en film från samrådet: </a:t>
            </a:r>
            <a:r>
              <a:rPr lang="sv-SE" b="0" i="0" dirty="0" err="1">
                <a:solidFill>
                  <a:srgbClr val="000000"/>
                </a:solidFill>
                <a:effectLst/>
                <a:latin typeface="+mj-lt"/>
                <a:cs typeface="Arial" panose="020B0604020202020204" pitchFamily="34" charset="0"/>
              </a:rPr>
              <a:t>https</a:t>
            </a:r>
            <a:r>
              <a:rPr lang="sv-SE" b="0" i="0" dirty="0">
                <a:solidFill>
                  <a:srgbClr val="000000"/>
                </a:solidFill>
                <a:effectLst/>
                <a:latin typeface="+mj-lt"/>
                <a:cs typeface="Arial" panose="020B0604020202020204" pitchFamily="34" charset="0"/>
              </a:rPr>
              <a:t>://</a:t>
            </a:r>
            <a:r>
              <a:rPr lang="sv-SE" b="0" i="0" dirty="0" err="1">
                <a:solidFill>
                  <a:srgbClr val="000000"/>
                </a:solidFill>
                <a:effectLst/>
                <a:latin typeface="+mj-lt"/>
                <a:cs typeface="Arial" panose="020B0604020202020204" pitchFamily="34" charset="0"/>
              </a:rPr>
              <a:t>youtu.be</a:t>
            </a:r>
            <a:r>
              <a:rPr lang="sv-SE" b="0" i="0" dirty="0">
                <a:solidFill>
                  <a:srgbClr val="000000"/>
                </a:solidFill>
                <a:effectLst/>
                <a:latin typeface="+mj-lt"/>
                <a:cs typeface="Arial" panose="020B0604020202020204" pitchFamily="34" charset="0"/>
              </a:rPr>
              <a:t>/0_F6jioatq8</a:t>
            </a:r>
            <a:br>
              <a:rPr lang="sv-SE" b="0" i="0" dirty="0">
                <a:solidFill>
                  <a:srgbClr val="000000"/>
                </a:solidFill>
                <a:effectLst/>
                <a:latin typeface="+mj-lt"/>
                <a:cs typeface="Arial" panose="020B0604020202020204" pitchFamily="34" charset="0"/>
              </a:rPr>
            </a:br>
            <a:br>
              <a:rPr lang="sv-SE" b="0" i="0" dirty="0">
                <a:solidFill>
                  <a:srgbClr val="000000"/>
                </a:solidFill>
                <a:effectLst/>
                <a:latin typeface="+mj-lt"/>
                <a:cs typeface="Arial" panose="020B0604020202020204" pitchFamily="34" charset="0"/>
              </a:rPr>
            </a:br>
            <a:r>
              <a:rPr lang="sv-SE" b="0" i="0" dirty="0">
                <a:solidFill>
                  <a:srgbClr val="000000"/>
                </a:solidFill>
                <a:effectLst/>
                <a:latin typeface="+mj-lt"/>
                <a:cs typeface="Arial" panose="020B0604020202020204" pitchFamily="34" charset="0"/>
              </a:rPr>
              <a:t>Detaljplanen tillstyrktes i stadsbyggnadsnämnden 29 februari 2024 och förväntas antas i kommunfullmäktige under våren 2024. </a:t>
            </a:r>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22</a:t>
            </a:fld>
            <a:endParaRPr lang="sv-SE"/>
          </a:p>
        </p:txBody>
      </p:sp>
    </p:spTree>
    <p:extLst>
      <p:ext uri="{BB962C8B-B14F-4D97-AF65-F5344CB8AC3E}">
        <p14:creationId xmlns:p14="http://schemas.microsoft.com/office/powerpoint/2010/main" val="393404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strike="noStrike" dirty="0">
                <a:solidFill>
                  <a:srgbClr val="000000"/>
                </a:solidFill>
                <a:effectLst/>
              </a:rPr>
              <a:t>Three pipes out </a:t>
            </a:r>
            <a:r>
              <a:rPr lang="en-GB" b="0" i="0" u="none" strike="noStrike" dirty="0">
                <a:solidFill>
                  <a:srgbClr val="000000"/>
                </a:solidFill>
                <a:effectLst/>
              </a:rPr>
              <a:t>is the name of the world-unique source-separated wastewater system being built in the Oceanhamnen neighbourhood of Helsingborg. By sorting wastewater at source, biogas production is increased, nutrients are recycled and wastewater treatment is made more energy efficient.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As the new Oceanhamnen neighbourhood is so close to the treatment plant in Helsingborg, NSVA, NSR and the City of Helsingborg have decided to test new modern technology to handle wastewater and food waste in the area.</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In spring 2021, </a:t>
            </a:r>
            <a:r>
              <a:rPr lang="en-GB" b="0" i="0" u="none" strike="noStrike" dirty="0" err="1">
                <a:solidFill>
                  <a:srgbClr val="000000"/>
                </a:solidFill>
                <a:effectLst/>
              </a:rPr>
              <a:t>RecoLab</a:t>
            </a:r>
            <a:r>
              <a:rPr lang="en-GB" b="0" i="0" u="none" strike="noStrike" dirty="0">
                <a:solidFill>
                  <a:srgbClr val="000000"/>
                </a:solidFill>
                <a:effectLst/>
              </a:rPr>
              <a:t> was inaugurated, a development facility with a test bed for research and an exhibition hall for visitors. The facility is a world-unique system for source-separated wastewater that recovers resources from sewage and food waste.</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test bed and exhibition hall are a collaboration between Öresundskraft, </a:t>
            </a:r>
            <a:r>
              <a:rPr lang="en-GB" b="0" i="0" u="none" strike="noStrike" dirty="0" err="1">
                <a:solidFill>
                  <a:srgbClr val="000000"/>
                </a:solidFill>
                <a:effectLst/>
              </a:rPr>
              <a:t>Nordvästra</a:t>
            </a:r>
            <a:r>
              <a:rPr lang="en-GB" b="0" i="0" u="none" strike="noStrike" dirty="0">
                <a:solidFill>
                  <a:srgbClr val="000000"/>
                </a:solidFill>
                <a:effectLst/>
              </a:rPr>
              <a:t> </a:t>
            </a:r>
            <a:r>
              <a:rPr lang="en-GB" b="0" i="0" u="none" strike="noStrike" dirty="0" err="1">
                <a:solidFill>
                  <a:srgbClr val="000000"/>
                </a:solidFill>
                <a:effectLst/>
              </a:rPr>
              <a:t>Skånes</a:t>
            </a:r>
            <a:r>
              <a:rPr lang="en-GB" b="0" i="0" u="none" strike="noStrike" dirty="0">
                <a:solidFill>
                  <a:srgbClr val="000000"/>
                </a:solidFill>
                <a:effectLst/>
              </a:rPr>
              <a:t> </a:t>
            </a:r>
            <a:r>
              <a:rPr lang="en-GB" b="0" i="0" u="none" strike="noStrike" dirty="0" err="1">
                <a:solidFill>
                  <a:srgbClr val="000000"/>
                </a:solidFill>
                <a:effectLst/>
              </a:rPr>
              <a:t>Renhållning</a:t>
            </a:r>
            <a:r>
              <a:rPr lang="en-GB" b="0" i="0" u="none" strike="noStrike" dirty="0">
                <a:solidFill>
                  <a:srgbClr val="000000"/>
                </a:solidFill>
                <a:effectLst/>
              </a:rPr>
              <a:t> (NSR), </a:t>
            </a:r>
            <a:r>
              <a:rPr lang="en-GB" b="0" i="0" u="none" strike="noStrike" dirty="0" err="1">
                <a:solidFill>
                  <a:srgbClr val="000000"/>
                </a:solidFill>
                <a:effectLst/>
              </a:rPr>
              <a:t>Nordvästra</a:t>
            </a:r>
            <a:r>
              <a:rPr lang="en-GB" b="0" i="0" u="none" strike="noStrike" dirty="0">
                <a:solidFill>
                  <a:srgbClr val="000000"/>
                </a:solidFill>
                <a:effectLst/>
              </a:rPr>
              <a:t> </a:t>
            </a:r>
            <a:r>
              <a:rPr lang="en-GB" b="0" i="0" u="none" strike="noStrike" dirty="0" err="1">
                <a:solidFill>
                  <a:srgbClr val="000000"/>
                </a:solidFill>
                <a:effectLst/>
              </a:rPr>
              <a:t>Skånes</a:t>
            </a:r>
            <a:r>
              <a:rPr lang="en-GB" b="0" i="0" u="none" strike="noStrike" dirty="0">
                <a:solidFill>
                  <a:srgbClr val="000000"/>
                </a:solidFill>
                <a:effectLst/>
              </a:rPr>
              <a:t> </a:t>
            </a:r>
            <a:r>
              <a:rPr lang="en-GB" b="0" i="0" u="none" strike="noStrike" dirty="0" err="1">
                <a:solidFill>
                  <a:srgbClr val="000000"/>
                </a:solidFill>
                <a:effectLst/>
              </a:rPr>
              <a:t>Vatten</a:t>
            </a:r>
            <a:r>
              <a:rPr lang="en-GB" b="0" i="0" u="none" strike="noStrike" dirty="0">
                <a:solidFill>
                  <a:srgbClr val="000000"/>
                </a:solidFill>
                <a:effectLst/>
              </a:rPr>
              <a:t> och </a:t>
            </a:r>
            <a:r>
              <a:rPr lang="en-GB" b="0" i="0" u="none" strike="noStrike" dirty="0" err="1">
                <a:solidFill>
                  <a:srgbClr val="000000"/>
                </a:solidFill>
                <a:effectLst/>
              </a:rPr>
              <a:t>Avlopp</a:t>
            </a:r>
            <a:r>
              <a:rPr lang="en-GB" b="0" i="0" u="none" strike="noStrike" dirty="0">
                <a:solidFill>
                  <a:srgbClr val="000000"/>
                </a:solidFill>
                <a:effectLst/>
              </a:rPr>
              <a:t> (NSVA) and the City of Helsingborg.</a:t>
            </a:r>
            <a:br>
              <a:rPr lang="en-GB" b="0" i="0" u="none" strike="noStrike" dirty="0">
                <a:solidFill>
                  <a:srgbClr val="000000"/>
                </a:solidFill>
                <a:effectLst/>
              </a:rPr>
            </a:br>
            <a:endParaRPr lang="en-GB" b="0" i="0" u="none" strike="noStrike" dirty="0">
              <a:solidFill>
                <a:srgbClr val="000000"/>
              </a:solidFill>
              <a:effectLst/>
            </a:endParaRPr>
          </a:p>
          <a:p>
            <a:pPr algn="l" rtl="0" fontAlgn="base"/>
            <a:endParaRPr lang="sv-SE" b="1" i="0" u="none" strike="noStrike" dirty="0">
              <a:solidFill>
                <a:srgbClr val="000000"/>
              </a:solidFill>
              <a:effectLst/>
              <a:latin typeface="Calibri" panose="020F0502020204030204" pitchFamily="34" charset="0"/>
            </a:endParaRPr>
          </a:p>
          <a:p>
            <a:pPr algn="l" rtl="0" fontAlgn="base"/>
            <a:r>
              <a:rPr lang="sv-SE" b="1" i="0" u="none" strike="noStrike" dirty="0">
                <a:solidFill>
                  <a:srgbClr val="000000"/>
                </a:solidFill>
                <a:effectLst/>
                <a:latin typeface="Calibri" panose="020F0502020204030204" pitchFamily="34" charset="0"/>
              </a:rPr>
              <a:t>Tre rör ut </a:t>
            </a:r>
            <a:r>
              <a:rPr lang="sv-SE" b="0" i="0" u="none" strike="noStrike" dirty="0">
                <a:solidFill>
                  <a:srgbClr val="000000"/>
                </a:solidFill>
                <a:effectLst/>
                <a:latin typeface="Calibri" panose="020F0502020204030204" pitchFamily="34" charset="0"/>
              </a:rPr>
              <a:t>är namnet på det världsunika källsorterande avloppssystem som byggs i stadsdelen Oceanhamnen i Helsingborg. Genom att källsortera avloppsvattnet fås en ökad biogasproduktion, näringsämnen återvinns och läkemedelsreningen energieffektiviseras. </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Då den nya stadsdelen Oceanhamnen ligger så nära reningsverket i Helsingborg har NSVA, NSR och Helsingborgs stad beslutat att testa ny modern teknik för att ta hand om spillvatten och matavfall i området.</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Våren 2021 invigdes </a:t>
            </a:r>
            <a:r>
              <a:rPr lang="sv-SE" b="0" i="0" u="none" strike="noStrike" dirty="0" err="1">
                <a:solidFill>
                  <a:srgbClr val="000000"/>
                </a:solidFill>
                <a:effectLst/>
                <a:latin typeface="Calibri" panose="020F0502020204030204" pitchFamily="34" charset="0"/>
              </a:rPr>
              <a:t>RecoLab</a:t>
            </a:r>
            <a:r>
              <a:rPr lang="sv-SE" b="0" i="0" u="none" strike="noStrike" dirty="0">
                <a:solidFill>
                  <a:srgbClr val="000000"/>
                </a:solidFill>
                <a:effectLst/>
                <a:latin typeface="Calibri" panose="020F0502020204030204" pitchFamily="34" charset="0"/>
              </a:rPr>
              <a:t>, en utvecklingsanläggning med testbädd för forskning samt en utställningshall för besökare. Anläggningen är ett världsunikt system för källsorterat avloppsvatten som återvinner resurser från avlopp och matavfall.</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Testbädden och utställningshallen är en samverkan mellan Öresundskraft, Nordvästra Skånes Renhållning (NSR), Nordvästra Skånes Vatten och Avlopp (NSVA) och Helsingborgs Stad.</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23</a:t>
            </a:fld>
            <a:endParaRPr lang="sv-SE"/>
          </a:p>
        </p:txBody>
      </p:sp>
    </p:spTree>
    <p:extLst>
      <p:ext uri="{BB962C8B-B14F-4D97-AF65-F5344CB8AC3E}">
        <p14:creationId xmlns:p14="http://schemas.microsoft.com/office/powerpoint/2010/main" val="2740325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dirty="0" err="1">
                <a:solidFill>
                  <a:srgbClr val="000000"/>
                </a:solidFill>
                <a:effectLst/>
                <a:latin typeface="Calibri" panose="020F0502020204030204" pitchFamily="34" charset="0"/>
              </a:rPr>
              <a:t>Ensuring</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functioning</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the port and the </a:t>
            </a:r>
            <a:r>
              <a:rPr lang="sv-SE" b="0" i="0" u="none" strike="noStrike" dirty="0" err="1">
                <a:solidFill>
                  <a:srgbClr val="000000"/>
                </a:solidFill>
                <a:effectLst/>
                <a:latin typeface="Calibri" panose="020F0502020204030204" pitchFamily="34" charset="0"/>
              </a:rPr>
              <a:t>increased</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demands</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shipping </a:t>
            </a:r>
            <a:r>
              <a:rPr lang="sv-SE" b="0" i="0" u="none" strike="noStrike" dirty="0" err="1">
                <a:solidFill>
                  <a:srgbClr val="000000"/>
                </a:solidFill>
                <a:effectLst/>
                <a:latin typeface="Calibri" panose="020F0502020204030204" pitchFamily="34" charset="0"/>
              </a:rPr>
              <a:t>companies</a:t>
            </a:r>
            <a:r>
              <a:rPr lang="sv-SE" b="0" i="0" u="none" strike="noStrike" dirty="0">
                <a:solidFill>
                  <a:srgbClr val="000000"/>
                </a:solidFill>
                <a:effectLst/>
                <a:latin typeface="Calibri" panose="020F0502020204030204" pitchFamily="34" charset="0"/>
              </a:rPr>
              <a:t> on </a:t>
            </a:r>
            <a:r>
              <a:rPr lang="sv-SE" b="0" i="0" u="none" strike="noStrike" dirty="0" err="1">
                <a:solidFill>
                  <a:srgbClr val="000000"/>
                </a:solidFill>
                <a:effectLst/>
                <a:latin typeface="Calibri" panose="020F0502020204030204" pitchFamily="34" charset="0"/>
              </a:rPr>
              <a:t>sustainability</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Fossil-</a:t>
            </a:r>
            <a:r>
              <a:rPr lang="sv-SE" b="0" i="0" u="none" strike="noStrike" dirty="0" err="1">
                <a:solidFill>
                  <a:srgbClr val="000000"/>
                </a:solidFill>
                <a:effectLst/>
                <a:latin typeface="Calibri" panose="020F0502020204030204" pitchFamily="34" charset="0"/>
              </a:rPr>
              <a:t>free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efficient</a:t>
            </a:r>
            <a:r>
              <a:rPr lang="sv-SE" b="0" i="0" u="none" strike="noStrike" dirty="0">
                <a:solidFill>
                  <a:srgbClr val="000000"/>
                </a:solidFill>
                <a:effectLst/>
                <a:latin typeface="Calibri" panose="020F0502020204030204" pitchFamily="34" charset="0"/>
              </a:rPr>
              <a:t>, modern, </a:t>
            </a:r>
            <a:r>
              <a:rPr lang="sv-SE" b="0" i="0" u="none" strike="noStrike" dirty="0" err="1">
                <a:solidFill>
                  <a:srgbClr val="000000"/>
                </a:solidFill>
                <a:effectLst/>
                <a:latin typeface="Calibri" panose="020F0502020204030204" pitchFamily="34" charset="0"/>
              </a:rPr>
              <a:t>larger</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vessels</a:t>
            </a:r>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Can</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handle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future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demands</a:t>
            </a:r>
            <a:r>
              <a:rPr lang="sv-SE" b="0" i="0" u="none" strike="noStrike" dirty="0">
                <a:solidFill>
                  <a:srgbClr val="000000"/>
                </a:solidFill>
                <a:effectLst/>
                <a:latin typeface="Calibri" panose="020F0502020204030204" pitchFamily="34" charset="0"/>
              </a:rPr>
              <a:t> and </a:t>
            </a:r>
            <a:r>
              <a:rPr lang="sv-SE" b="0" i="0" u="none" strike="noStrike" dirty="0" err="1">
                <a:solidFill>
                  <a:srgbClr val="000000"/>
                </a:solidFill>
                <a:effectLst/>
                <a:latin typeface="Calibri" panose="020F0502020204030204" pitchFamily="34" charset="0"/>
              </a:rPr>
              <a:t>volumes</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Adapted</a:t>
            </a:r>
            <a:r>
              <a:rPr lang="sv-SE" b="0" i="0" u="none" strike="noStrike" dirty="0">
                <a:solidFill>
                  <a:srgbClr val="000000"/>
                </a:solidFill>
                <a:effectLst/>
                <a:latin typeface="Calibri" panose="020F0502020204030204" pitchFamily="34" charset="0"/>
              </a:rPr>
              <a:t> to </a:t>
            </a:r>
            <a:r>
              <a:rPr lang="sv-SE" b="0" i="0" u="none" strike="noStrike" dirty="0" err="1">
                <a:solidFill>
                  <a:srgbClr val="000000"/>
                </a:solidFill>
                <a:effectLst/>
                <a:latin typeface="Calibri" panose="020F0502020204030204" pitchFamily="34" charset="0"/>
              </a:rPr>
              <a:t>higher</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sea</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levels</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Twice</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capacity</a:t>
            </a:r>
            <a:r>
              <a:rPr lang="sv-SE" b="0" i="0" u="none" strike="noStrike" dirty="0">
                <a:solidFill>
                  <a:srgbClr val="000000"/>
                </a:solidFill>
                <a:effectLst/>
                <a:latin typeface="Calibri" panose="020F0502020204030204" pitchFamily="34" charset="0"/>
              </a:rPr>
              <a:t> in </a:t>
            </a:r>
            <a:r>
              <a:rPr lang="sv-SE" b="0" i="0" u="none" strike="noStrike" dirty="0" err="1">
                <a:solidFill>
                  <a:srgbClr val="000000"/>
                </a:solidFill>
                <a:effectLst/>
                <a:latin typeface="Calibri" panose="020F0502020204030204" pitchFamily="34" charset="0"/>
              </a:rPr>
              <a:t>half</a:t>
            </a:r>
            <a:r>
              <a:rPr lang="sv-SE" b="0" i="0" u="none" strike="noStrike" dirty="0">
                <a:solidFill>
                  <a:srgbClr val="000000"/>
                </a:solidFill>
                <a:effectLst/>
                <a:latin typeface="Calibri" panose="020F0502020204030204" pitchFamily="34" charset="0"/>
              </a:rPr>
              <a:t> the space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Can</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coexist</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with</a:t>
            </a:r>
            <a:r>
              <a:rPr lang="sv-SE" b="0" i="0" u="none" strike="noStrike" dirty="0">
                <a:solidFill>
                  <a:srgbClr val="000000"/>
                </a:solidFill>
                <a:effectLst/>
                <a:latin typeface="Calibri" panose="020F0502020204030204" pitchFamily="34" charset="0"/>
              </a:rPr>
              <a:t> the city in a </a:t>
            </a:r>
            <a:r>
              <a:rPr lang="sv-SE" b="0" i="0" u="none" strike="noStrike" dirty="0" err="1">
                <a:solidFill>
                  <a:srgbClr val="000000"/>
                </a:solidFill>
                <a:effectLst/>
                <a:latin typeface="Calibri" panose="020F0502020204030204" pitchFamily="34" charset="0"/>
              </a:rPr>
              <a:t>sustainable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way</a:t>
            </a:r>
            <a:r>
              <a:rPr lang="sv-SE" b="0" i="0" u="none" strike="noStrike" dirty="0">
                <a:solidFill>
                  <a:srgbClr val="000000"/>
                </a:solidFill>
                <a:effectLst/>
                <a:latin typeface="Calibri" panose="020F0502020204030204" pitchFamily="34" charset="0"/>
              </a:rPr>
              <a:t> </a:t>
            </a:r>
          </a:p>
          <a:p>
            <a:r>
              <a:rPr lang="sv-SE" b="0" i="0" u="none" strike="noStrike" dirty="0" err="1">
                <a:solidFill>
                  <a:srgbClr val="000000"/>
                </a:solidFill>
                <a:effectLst/>
                <a:latin typeface="Calibri" panose="020F0502020204030204" pitchFamily="34" charset="0"/>
              </a:rPr>
              <a:t>Opens</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up</a:t>
            </a:r>
            <a:r>
              <a:rPr lang="sv-SE" b="0" i="0" u="none" strike="noStrike" dirty="0">
                <a:solidFill>
                  <a:srgbClr val="000000"/>
                </a:solidFill>
                <a:effectLst/>
                <a:latin typeface="Calibri" panose="020F0502020204030204" pitchFamily="34" charset="0"/>
              </a:rPr>
              <a:t> the city to the </a:t>
            </a:r>
            <a:r>
              <a:rPr lang="sv-SE" b="0" i="0" u="none" strike="noStrike" dirty="0" err="1">
                <a:solidFill>
                  <a:srgbClr val="000000"/>
                </a:solidFill>
                <a:effectLst/>
                <a:latin typeface="Calibri" panose="020F0502020204030204" pitchFamily="34" charset="0"/>
              </a:rPr>
              <a:t>sea</a:t>
            </a:r>
            <a:r>
              <a:rPr lang="sv-SE" b="0" i="0" u="none" strike="noStrike" dirty="0">
                <a:solidFill>
                  <a:srgbClr val="000000"/>
                </a:solidFill>
                <a:effectLst/>
                <a:latin typeface="Calibri" panose="020F0502020204030204" pitchFamily="34" charset="0"/>
              </a:rPr>
              <a:t> and makes it </a:t>
            </a:r>
            <a:r>
              <a:rPr lang="sv-SE" b="0" i="0" u="none" strike="noStrike" dirty="0" err="1">
                <a:solidFill>
                  <a:srgbClr val="000000"/>
                </a:solidFill>
                <a:effectLst/>
                <a:latin typeface="Calibri" panose="020F0502020204030204" pitchFamily="34" charset="0"/>
              </a:rPr>
              <a:t>accessible</a:t>
            </a:r>
            <a:r>
              <a:rPr lang="sv-SE" b="0" i="0" u="none" strike="noStrike" dirty="0">
                <a:solidFill>
                  <a:srgbClr val="000000"/>
                </a:solidFill>
                <a:effectLst/>
                <a:latin typeface="Calibri" panose="020F0502020204030204" pitchFamily="34" charset="0"/>
              </a:rPr>
              <a:t> to </a:t>
            </a:r>
            <a:r>
              <a:rPr lang="sv-SE" b="0" i="0" u="none" strike="noStrike" dirty="0" err="1">
                <a:solidFill>
                  <a:srgbClr val="000000"/>
                </a:solidFill>
                <a:effectLst/>
                <a:latin typeface="Calibri" panose="020F0502020204030204" pitchFamily="34" charset="0"/>
              </a:rPr>
              <a:t>more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people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with</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possibility</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housing</a:t>
            </a:r>
            <a:r>
              <a:rPr lang="sv-SE" b="0" i="0" u="none" strike="noStrike" dirty="0">
                <a:solidFill>
                  <a:srgbClr val="000000"/>
                </a:solidFill>
                <a:effectLst/>
                <a:latin typeface="Calibri" panose="020F0502020204030204" pitchFamily="34" charset="0"/>
              </a:rPr>
              <a:t> and </a:t>
            </a:r>
            <a:r>
              <a:rPr lang="sv-SE" b="0" i="0" u="none" strike="noStrike" dirty="0" err="1">
                <a:solidFill>
                  <a:srgbClr val="000000"/>
                </a:solidFill>
                <a:effectLst/>
                <a:latin typeface="Calibri" panose="020F0502020204030204" pitchFamily="34" charset="0"/>
              </a:rPr>
              <a:t>recreational</a:t>
            </a:r>
            <a:r>
              <a:rPr lang="sv-SE" b="0" i="0" u="none" strike="noStrike" dirty="0">
                <a:solidFill>
                  <a:srgbClr val="000000"/>
                </a:solidFill>
                <a:effectLst/>
                <a:latin typeface="Calibri" panose="020F0502020204030204" pitchFamily="34" charset="0"/>
              </a:rPr>
              <a:t> areas</a:t>
            </a:r>
          </a:p>
          <a:p>
            <a:endParaRPr lang="sv-SE" b="0" i="0" u="none" strike="noStrike" dirty="0">
              <a:solidFill>
                <a:srgbClr val="000000"/>
              </a:solidFill>
              <a:effectLst/>
              <a:latin typeface="Calibri" panose="020F0502020204030204" pitchFamily="34" charset="0"/>
            </a:endParaRPr>
          </a:p>
          <a:p>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Garanterar hamnens funktion och de ökade kraven från rederier på hållbarhet </a:t>
            </a:r>
          </a:p>
          <a:p>
            <a:r>
              <a:rPr lang="sv-SE" b="0" i="0" u="none" strike="noStrike" dirty="0">
                <a:solidFill>
                  <a:srgbClr val="000000"/>
                </a:solidFill>
                <a:effectLst/>
                <a:latin typeface="Calibri" panose="020F0502020204030204" pitchFamily="34" charset="0"/>
              </a:rPr>
              <a:t>• Fossilfri, effektiv, modern, större fartyg</a:t>
            </a:r>
          </a:p>
          <a:p>
            <a:r>
              <a:rPr lang="sv-SE" b="0" i="0" u="none" strike="noStrike" dirty="0">
                <a:solidFill>
                  <a:srgbClr val="000000"/>
                </a:solidFill>
                <a:effectLst/>
                <a:latin typeface="Calibri" panose="020F0502020204030204" pitchFamily="34" charset="0"/>
              </a:rPr>
              <a:t>• Kan hantera framtida krav och volymer </a:t>
            </a:r>
          </a:p>
          <a:p>
            <a:r>
              <a:rPr lang="sv-SE" b="0" i="0" u="none" strike="noStrike" dirty="0">
                <a:solidFill>
                  <a:srgbClr val="000000"/>
                </a:solidFill>
                <a:effectLst/>
                <a:latin typeface="Calibri" panose="020F0502020204030204" pitchFamily="34" charset="0"/>
              </a:rPr>
              <a:t>• Anpassad till högre havsnivå </a:t>
            </a:r>
          </a:p>
          <a:p>
            <a:r>
              <a:rPr lang="sv-SE" b="0" i="0" u="none" strike="noStrike" dirty="0">
                <a:solidFill>
                  <a:srgbClr val="000000"/>
                </a:solidFill>
                <a:effectLst/>
                <a:latin typeface="Calibri" panose="020F0502020204030204" pitchFamily="34" charset="0"/>
              </a:rPr>
              <a:t>• Dubbelt så mycket kapacitet på halva ytan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000000"/>
                </a:solidFill>
                <a:effectLst/>
                <a:latin typeface="Calibri" panose="020F0502020204030204" pitchFamily="34" charset="0"/>
              </a:rPr>
              <a:t>• Kan samexistera med staden på ett hållbart sätt </a:t>
            </a:r>
          </a:p>
          <a:p>
            <a:pPr marL="171450" indent="-171450">
              <a:buFont typeface="Arial" panose="020B0604020202020204" pitchFamily="34" charset="0"/>
              <a:buChar char="•"/>
            </a:pPr>
            <a:r>
              <a:rPr lang="sv-SE" b="0" i="0" u="none" strike="noStrike" dirty="0">
                <a:solidFill>
                  <a:srgbClr val="000000"/>
                </a:solidFill>
                <a:effectLst/>
                <a:latin typeface="Calibri" panose="020F0502020204030204" pitchFamily="34" charset="0"/>
              </a:rPr>
              <a:t>Öppnar upp staden mot havet och gör tillgängligt för fler med möjlighet för bostäder och rekreationsområden</a:t>
            </a:r>
            <a:endParaRPr lang="sv-SE" dirty="0"/>
          </a:p>
          <a:p>
            <a:r>
              <a:rPr lang="sv-SE" b="0" i="0" dirty="0">
                <a:solidFill>
                  <a:srgbClr val="000000"/>
                </a:solidFill>
                <a:effectLst/>
                <a:latin typeface="Calibri" panose="020F0502020204030204" pitchFamily="34" charset="0"/>
              </a:rPr>
              <a:t>​</a:t>
            </a:r>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24</a:t>
            </a:fld>
            <a:endParaRPr lang="sv-SE"/>
          </a:p>
        </p:txBody>
      </p:sp>
    </p:spTree>
    <p:extLst>
      <p:ext uri="{BB962C8B-B14F-4D97-AF65-F5344CB8AC3E}">
        <p14:creationId xmlns:p14="http://schemas.microsoft.com/office/powerpoint/2010/main" val="171912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will</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extend</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rebuild</a:t>
            </a:r>
            <a:r>
              <a:rPr lang="sv-SE" sz="2800" b="0" i="0" u="none" strike="noStrike" dirty="0">
                <a:solidFill>
                  <a:srgbClr val="000000"/>
                </a:solidFill>
                <a:effectLst/>
                <a:latin typeface="Calibri" panose="020F0502020204030204" pitchFamily="34" charset="0"/>
              </a:rPr>
              <a:t> the City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in Stadsparken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great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respect</a:t>
            </a:r>
            <a:r>
              <a:rPr lang="sv-SE" sz="2800" b="0" i="0" u="none" strike="noStrike" dirty="0">
                <a:solidFill>
                  <a:srgbClr val="000000"/>
                </a:solidFill>
                <a:effectLst/>
                <a:latin typeface="Calibri" panose="020F0502020204030204" pitchFamily="34" charset="0"/>
              </a:rPr>
              <a:t> for </a:t>
            </a:r>
            <a:r>
              <a:rPr lang="sv-SE" sz="2800" b="0" i="0" u="none" strike="noStrike" dirty="0" err="1">
                <a:solidFill>
                  <a:srgbClr val="000000"/>
                </a:solidFill>
                <a:effectLst/>
                <a:latin typeface="Calibri" panose="020F0502020204030204" pitchFamily="34" charset="0"/>
              </a:rPr>
              <a:t>historical</a:t>
            </a:r>
            <a:r>
              <a:rPr lang="sv-SE" sz="2800" b="0" i="0" u="none" strike="noStrike" dirty="0">
                <a:solidFill>
                  <a:srgbClr val="000000"/>
                </a:solidFill>
                <a:effectLst/>
                <a:latin typeface="Calibri" panose="020F0502020204030204" pitchFamily="34" charset="0"/>
              </a:rPr>
              <a:t> and green </a:t>
            </a:r>
            <a:r>
              <a:rPr lang="sv-SE" sz="2800" b="0" i="0" u="none" strike="noStrike" dirty="0" err="1">
                <a:solidFill>
                  <a:srgbClr val="000000"/>
                </a:solidFill>
                <a:effectLst/>
                <a:latin typeface="Calibri" panose="020F0502020204030204" pitchFamily="34" charset="0"/>
              </a:rPr>
              <a:t>values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adding</a:t>
            </a:r>
            <a:r>
              <a:rPr lang="sv-SE" sz="2800" b="0" i="0" u="none" strike="noStrike" dirty="0">
                <a:solidFill>
                  <a:srgbClr val="000000"/>
                </a:solidFill>
                <a:effectLst/>
                <a:latin typeface="Calibri" panose="020F0502020204030204" pitchFamily="34" charset="0"/>
              </a:rPr>
              <a:t> to the </a:t>
            </a:r>
            <a:r>
              <a:rPr lang="sv-SE" sz="2800" b="0" i="0" u="none" strike="noStrike" dirty="0" err="1">
                <a:solidFill>
                  <a:srgbClr val="000000"/>
                </a:solidFill>
                <a:effectLst/>
                <a:latin typeface="Calibri" panose="020F0502020204030204" pitchFamily="34" charset="0"/>
              </a:rPr>
              <a:t>existing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building</a:t>
            </a:r>
            <a:r>
              <a:rPr lang="sv-SE" sz="2800" b="0" i="0" u="none" strike="noStrike" dirty="0">
                <a:solidFill>
                  <a:srgbClr val="000000"/>
                </a:solidFill>
                <a:effectLst/>
                <a:latin typeface="Calibri" panose="020F0502020204030204" pitchFamily="34" charset="0"/>
              </a:rPr>
              <a:t> and at the same </a:t>
            </a:r>
            <a:r>
              <a:rPr lang="sv-SE" sz="2800" b="0" i="0" u="none" strike="noStrike" dirty="0" err="1">
                <a:solidFill>
                  <a:srgbClr val="000000"/>
                </a:solidFill>
                <a:effectLst/>
                <a:latin typeface="Calibri" panose="020F0502020204030204" pitchFamily="34" charset="0"/>
              </a:rPr>
              <a:t>time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refurbishing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one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city's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most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popular</a:t>
            </a:r>
            <a:r>
              <a:rPr lang="sv-SE" sz="2800" b="0" i="0" u="none" strike="noStrike" dirty="0">
                <a:solidFill>
                  <a:srgbClr val="000000"/>
                </a:solidFill>
                <a:effectLst/>
                <a:latin typeface="Calibri" panose="020F0502020204030204" pitchFamily="34" charset="0"/>
              </a:rPr>
              <a:t> parks and </a:t>
            </a:r>
            <a:r>
              <a:rPr lang="sv-SE" sz="2800" b="0" i="0" u="none" strike="noStrike" dirty="0" err="1">
                <a:solidFill>
                  <a:srgbClr val="000000"/>
                </a:solidFill>
                <a:effectLst/>
                <a:latin typeface="Calibri" panose="020F0502020204030204" pitchFamily="34" charset="0"/>
              </a:rPr>
              <a:t>playgrounds</a:t>
            </a:r>
            <a:r>
              <a:rPr lang="sv-SE" sz="2800" b="0" i="0" u="none" strike="noStrike" dirty="0">
                <a:solidFill>
                  <a:srgbClr val="000000"/>
                </a:solidFill>
                <a:effectLst/>
                <a:latin typeface="Calibri" panose="020F0502020204030204" pitchFamily="34" charset="0"/>
              </a:rPr>
              <a:t>.</a:t>
            </a:r>
          </a:p>
          <a:p>
            <a:endParaRPr lang="sv-SE" sz="2800" b="0" i="0" u="none" strike="noStrike" dirty="0">
              <a:solidFill>
                <a:srgbClr val="000000"/>
              </a:solidFill>
              <a:effectLst/>
              <a:latin typeface="Calibri" panose="020F0502020204030204" pitchFamily="34" charset="0"/>
            </a:endParaRPr>
          </a:p>
          <a:p>
            <a:r>
              <a:rPr lang="sv-SE" sz="2800" b="0" i="0" u="none" strike="noStrike" dirty="0">
                <a:solidFill>
                  <a:srgbClr val="000000"/>
                </a:solidFill>
                <a:effectLst/>
                <a:latin typeface="Calibri" panose="020F0502020204030204" pitchFamily="34" charset="0"/>
              </a:rPr>
              <a:t>Helsingborg City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is to be </a:t>
            </a:r>
            <a:r>
              <a:rPr lang="sv-SE" sz="2800" b="0" i="0" u="none" strike="noStrike" dirty="0" err="1">
                <a:solidFill>
                  <a:srgbClr val="000000"/>
                </a:solidFill>
                <a:effectLst/>
                <a:latin typeface="Calibri" panose="020F0502020204030204" pitchFamily="34" charset="0"/>
              </a:rPr>
              <a:t>rebuilt</a:t>
            </a:r>
            <a:r>
              <a:rPr lang="sv-SE" sz="2800" b="0" i="0" u="none" strike="noStrike" dirty="0">
                <a:solidFill>
                  <a:srgbClr val="000000"/>
                </a:solidFill>
                <a:effectLst/>
                <a:latin typeface="Calibri" panose="020F0502020204030204" pitchFamily="34" charset="0"/>
              </a:rPr>
              <a:t> and given a new extension in the </a:t>
            </a:r>
            <a:r>
              <a:rPr lang="sv-SE" sz="2800" b="0" i="0" u="none" strike="noStrike" dirty="0" err="1">
                <a:solidFill>
                  <a:srgbClr val="000000"/>
                </a:solidFill>
                <a:effectLst/>
                <a:latin typeface="Calibri" panose="020F0502020204030204" pitchFamily="34" charset="0"/>
              </a:rPr>
              <a:t>south</a:t>
            </a:r>
            <a:r>
              <a:rPr lang="sv-SE" sz="2800" b="0" i="0" u="none" strike="noStrike" dirty="0">
                <a:solidFill>
                  <a:srgbClr val="000000"/>
                </a:solidFill>
                <a:effectLst/>
                <a:latin typeface="Calibri" panose="020F0502020204030204" pitchFamily="34" charset="0"/>
              </a:rPr>
              <a:t>-western part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Stadsparken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an underground </a:t>
            </a:r>
            <a:r>
              <a:rPr lang="sv-SE" sz="2800" b="0" i="0" u="none" strike="noStrike" dirty="0" err="1">
                <a:solidFill>
                  <a:srgbClr val="000000"/>
                </a:solidFill>
                <a:effectLst/>
                <a:latin typeface="Calibri" panose="020F0502020204030204" pitchFamily="34" charset="0"/>
              </a:rPr>
              <a:t>car</a:t>
            </a:r>
            <a:r>
              <a:rPr lang="sv-SE" sz="2800" b="0" i="0" u="none" strike="noStrike" dirty="0">
                <a:solidFill>
                  <a:srgbClr val="000000"/>
                </a:solidFill>
                <a:effectLst/>
                <a:latin typeface="Calibri" panose="020F0502020204030204" pitchFamily="34" charset="0"/>
              </a:rPr>
              <a:t> park. At the same </a:t>
            </a:r>
            <a:r>
              <a:rPr lang="sv-SE" sz="2800" b="0" i="0" u="none" strike="noStrike" dirty="0" err="1">
                <a:solidFill>
                  <a:srgbClr val="000000"/>
                </a:solidFill>
                <a:effectLst/>
                <a:latin typeface="Calibri" panose="020F0502020204030204" pitchFamily="34" charset="0"/>
              </a:rPr>
              <a:t>time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neighbouring</a:t>
            </a:r>
            <a:r>
              <a:rPr lang="sv-SE" sz="2800" b="0" i="0" u="none" strike="noStrike" dirty="0">
                <a:solidFill>
                  <a:srgbClr val="000000"/>
                </a:solidFill>
                <a:effectLst/>
                <a:latin typeface="Calibri" panose="020F0502020204030204" pitchFamily="34" charset="0"/>
              </a:rPr>
              <a:t> parts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Stadsparken </a:t>
            </a:r>
            <a:r>
              <a:rPr lang="sv-SE" sz="2800" b="0" i="0" u="none" strike="noStrike" dirty="0" err="1">
                <a:solidFill>
                  <a:srgbClr val="000000"/>
                </a:solidFill>
                <a:effectLst/>
                <a:latin typeface="Calibri" panose="020F0502020204030204" pitchFamily="34" charset="0"/>
              </a:rPr>
              <a:t>will</a:t>
            </a:r>
            <a:r>
              <a:rPr lang="sv-SE" sz="2800" b="0" i="0" u="none" strike="noStrike" dirty="0">
                <a:solidFill>
                  <a:srgbClr val="000000"/>
                </a:solidFill>
                <a:effectLst/>
                <a:latin typeface="Calibri" panose="020F0502020204030204" pitchFamily="34" charset="0"/>
              </a:rPr>
              <a:t> be </a:t>
            </a:r>
            <a:r>
              <a:rPr lang="sv-SE" sz="2800" b="0" i="0" u="none" strike="noStrike" dirty="0" err="1">
                <a:solidFill>
                  <a:srgbClr val="000000"/>
                </a:solidFill>
                <a:effectLst/>
                <a:latin typeface="Calibri" panose="020F0502020204030204" pitchFamily="34" charset="0"/>
              </a:rPr>
              <a:t>renovated</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library's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premises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have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become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cramped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outdated</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need</a:t>
            </a:r>
            <a:r>
              <a:rPr lang="sv-SE" sz="2800" b="0" i="0" u="none" strike="noStrike" dirty="0">
                <a:solidFill>
                  <a:srgbClr val="000000"/>
                </a:solidFill>
                <a:effectLst/>
                <a:latin typeface="Calibri" panose="020F0502020204030204" pitchFamily="34" charset="0"/>
              </a:rPr>
              <a:t> to be </a:t>
            </a:r>
            <a:r>
              <a:rPr lang="sv-SE" sz="2800" b="0" i="0" u="none" strike="noStrike" dirty="0" err="1">
                <a:solidFill>
                  <a:srgbClr val="000000"/>
                </a:solidFill>
                <a:effectLst/>
                <a:latin typeface="Calibri" panose="020F0502020204030204" pitchFamily="34" charset="0"/>
              </a:rPr>
              <a:t>adapted</a:t>
            </a:r>
            <a:r>
              <a:rPr lang="sv-SE" sz="2800" b="0" i="0" u="none" strike="noStrike" dirty="0">
                <a:solidFill>
                  <a:srgbClr val="000000"/>
                </a:solidFill>
                <a:effectLst/>
                <a:latin typeface="Calibri" panose="020F0502020204030204" pitchFamily="34" charset="0"/>
              </a:rPr>
              <a:t> to new </a:t>
            </a:r>
            <a:r>
              <a:rPr lang="sv-SE" sz="2800" b="0" i="0" u="none" strike="noStrike" dirty="0" err="1">
                <a:solidFill>
                  <a:srgbClr val="000000"/>
                </a:solidFill>
                <a:effectLst/>
                <a:latin typeface="Calibri" panose="020F0502020204030204" pitchFamily="34" charset="0"/>
              </a:rPr>
              <a:t>needs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that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take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into</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account</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library's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changing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role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up</a:t>
            </a:r>
            <a:r>
              <a:rPr lang="sv-SE" sz="2800" b="0" i="0" u="none" strike="noStrike" dirty="0">
                <a:solidFill>
                  <a:srgbClr val="000000"/>
                </a:solidFill>
                <a:effectLst/>
                <a:latin typeface="Calibri" panose="020F0502020204030204" pitchFamily="34" charset="0"/>
              </a:rPr>
              <a:t> to 2500 </a:t>
            </a:r>
            <a:r>
              <a:rPr lang="sv-SE" sz="2800" b="0" i="0" u="none" strike="noStrike" dirty="0" err="1">
                <a:solidFill>
                  <a:srgbClr val="000000"/>
                </a:solidFill>
                <a:effectLst/>
                <a:latin typeface="Calibri" panose="020F0502020204030204" pitchFamily="34" charset="0"/>
              </a:rPr>
              <a:t>visitors</a:t>
            </a:r>
            <a:r>
              <a:rPr lang="sv-SE" sz="2800" b="0" i="0" u="none" strike="noStrike" dirty="0">
                <a:solidFill>
                  <a:srgbClr val="000000"/>
                </a:solidFill>
                <a:effectLst/>
                <a:latin typeface="Calibri" panose="020F0502020204030204" pitchFamily="34" charset="0"/>
              </a:rPr>
              <a:t> a </a:t>
            </a:r>
            <a:r>
              <a:rPr lang="sv-SE" sz="2800" b="0" i="0" u="none" strike="noStrike" dirty="0" err="1">
                <a:solidFill>
                  <a:srgbClr val="000000"/>
                </a:solidFill>
                <a:effectLst/>
                <a:latin typeface="Calibri" panose="020F0502020204030204" pitchFamily="34" charset="0"/>
              </a:rPr>
              <a:t>day</a:t>
            </a:r>
            <a:r>
              <a:rPr lang="sv-SE" sz="2800" b="0" i="0" u="none" strike="noStrike" dirty="0">
                <a:solidFill>
                  <a:srgbClr val="000000"/>
                </a:solidFill>
                <a:effectLst/>
                <a:latin typeface="Calibri" panose="020F0502020204030204" pitchFamily="34" charset="0"/>
              </a:rPr>
              <a:t>. </a:t>
            </a:r>
          </a:p>
          <a:p>
            <a:endParaRPr lang="sv-SE" sz="2800" b="0" i="0" u="none" strike="noStrike" dirty="0">
              <a:solidFill>
                <a:srgbClr val="000000"/>
              </a:solidFill>
              <a:effectLst/>
              <a:latin typeface="Calibri" panose="020F0502020204030204" pitchFamily="34" charset="0"/>
            </a:endParaRPr>
          </a:p>
          <a:p>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want</a:t>
            </a:r>
            <a:r>
              <a:rPr lang="sv-SE" sz="2800" b="0" i="0" u="none" strike="noStrike" dirty="0">
                <a:solidFill>
                  <a:srgbClr val="000000"/>
                </a:solidFill>
                <a:effectLst/>
                <a:latin typeface="Calibri" panose="020F0502020204030204" pitchFamily="34" charset="0"/>
              </a:rPr>
              <a:t> to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 </a:t>
            </a:r>
            <a:r>
              <a:rPr lang="sv-SE" sz="2800" b="0" i="0" u="none" strike="noStrike" dirty="0" err="1">
                <a:solidFill>
                  <a:srgbClr val="000000"/>
                </a:solidFill>
                <a:effectLst/>
                <a:latin typeface="Calibri" panose="020F0502020204030204" pitchFamily="34" charset="0"/>
              </a:rPr>
              <a:t>place</a:t>
            </a:r>
            <a:r>
              <a:rPr lang="sv-SE" sz="2800" b="0" i="0" u="none" strike="noStrike" dirty="0">
                <a:solidFill>
                  <a:srgbClr val="000000"/>
                </a:solidFill>
                <a:effectLst/>
                <a:latin typeface="Calibri" panose="020F0502020204030204" pitchFamily="34" charset="0"/>
              </a:rPr>
              <a:t> for relaxation and </a:t>
            </a:r>
            <a:r>
              <a:rPr lang="sv-SE" sz="2800" b="0" i="0" u="none" strike="noStrike" dirty="0" err="1">
                <a:solidFill>
                  <a:srgbClr val="000000"/>
                </a:solidFill>
                <a:effectLst/>
                <a:latin typeface="Calibri" panose="020F0502020204030204" pitchFamily="34" charset="0"/>
              </a:rPr>
              <a:t>learning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where</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citizens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Helsinki</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meet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inspired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develop</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together</a:t>
            </a:r>
            <a:r>
              <a:rPr lang="sv-SE" sz="2800" b="0" i="0" u="none" strike="noStrike" dirty="0">
                <a:solidFill>
                  <a:srgbClr val="000000"/>
                </a:solidFill>
                <a:effectLst/>
                <a:latin typeface="Calibri" panose="020F0502020204030204" pitchFamily="34" charset="0"/>
              </a:rPr>
              <a:t> for the </a:t>
            </a:r>
            <a:r>
              <a:rPr lang="sv-SE" sz="2800" b="0" i="0" u="none" strike="noStrike" dirty="0" err="1">
                <a:solidFill>
                  <a:srgbClr val="000000"/>
                </a:solidFill>
                <a:effectLst/>
                <a:latin typeface="Calibri" panose="020F0502020204030204" pitchFamily="34" charset="0"/>
              </a:rPr>
              <a:t>future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also</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want</a:t>
            </a:r>
            <a:r>
              <a:rPr lang="sv-SE" sz="2800" b="0" i="0" u="none" strike="noStrike" dirty="0">
                <a:solidFill>
                  <a:srgbClr val="000000"/>
                </a:solidFill>
                <a:effectLst/>
                <a:latin typeface="Calibri" panose="020F0502020204030204" pitchFamily="34" charset="0"/>
              </a:rPr>
              <a:t> to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further</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opportunities</a:t>
            </a:r>
            <a:r>
              <a:rPr lang="sv-SE" sz="2800" b="0" i="0" u="none" strike="noStrike" dirty="0">
                <a:solidFill>
                  <a:srgbClr val="000000"/>
                </a:solidFill>
                <a:effectLst/>
                <a:latin typeface="Calibri" panose="020F0502020204030204" pitchFamily="34" charset="0"/>
              </a:rPr>
              <a:t> for a vibrant meeting </a:t>
            </a:r>
            <a:r>
              <a:rPr lang="sv-SE" sz="2800" b="0" i="0" u="none" strike="noStrike" dirty="0" err="1">
                <a:solidFill>
                  <a:srgbClr val="000000"/>
                </a:solidFill>
                <a:effectLst/>
                <a:latin typeface="Calibri" panose="020F0502020204030204" pitchFamily="34" charset="0"/>
              </a:rPr>
              <a:t>place</a:t>
            </a:r>
            <a:r>
              <a:rPr lang="sv-SE" sz="2800" b="0" i="0" u="none" strike="noStrike" dirty="0">
                <a:solidFill>
                  <a:srgbClr val="000000"/>
                </a:solidFill>
                <a:effectLst/>
                <a:latin typeface="Calibri" panose="020F0502020204030204" pitchFamily="34" charset="0"/>
              </a:rPr>
              <a:t> in </a:t>
            </a:r>
            <a:r>
              <a:rPr lang="sv-SE" sz="2800" b="0" i="0" u="none" strike="noStrike" dirty="0" err="1">
                <a:solidFill>
                  <a:srgbClr val="000000"/>
                </a:solidFill>
                <a:effectLst/>
                <a:latin typeface="Calibri" panose="020F0502020204030204" pitchFamily="34" charset="0"/>
              </a:rPr>
              <a:t>one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Helsingborg's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most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popular</a:t>
            </a:r>
            <a:r>
              <a:rPr lang="sv-SE" sz="2800" b="0" i="0" u="none" strike="noStrike" dirty="0">
                <a:solidFill>
                  <a:srgbClr val="000000"/>
                </a:solidFill>
                <a:effectLst/>
                <a:latin typeface="Calibri" panose="020F0502020204030204" pitchFamily="34" charset="0"/>
              </a:rPr>
              <a:t> parks and </a:t>
            </a:r>
            <a:r>
              <a:rPr lang="sv-SE" sz="2800" b="0" i="0" u="none" strike="noStrike" dirty="0" err="1">
                <a:solidFill>
                  <a:srgbClr val="000000"/>
                </a:solidFill>
                <a:effectLst/>
                <a:latin typeface="Calibri" panose="020F0502020204030204" pitchFamily="34" charset="0"/>
              </a:rPr>
              <a:t>playgrounds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 focus on </a:t>
            </a:r>
            <a:r>
              <a:rPr lang="sv-SE" sz="2800" b="0" i="0" u="none" strike="noStrike" dirty="0" err="1">
                <a:solidFill>
                  <a:srgbClr val="000000"/>
                </a:solidFill>
                <a:effectLst/>
                <a:latin typeface="Calibri" panose="020F0502020204030204" pitchFamily="34" charset="0"/>
              </a:rPr>
              <a:t>strengthening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valuable</a:t>
            </a:r>
            <a:r>
              <a:rPr lang="sv-SE" sz="2800" b="0" i="0" u="none" strike="noStrike" dirty="0">
                <a:solidFill>
                  <a:srgbClr val="000000"/>
                </a:solidFill>
                <a:effectLst/>
                <a:latin typeface="Calibri" panose="020F0502020204030204" pitchFamily="34" charset="0"/>
              </a:rPr>
              <a:t> green </a:t>
            </a:r>
            <a:r>
              <a:rPr lang="sv-SE" sz="2800" b="0" i="0" u="none" strike="noStrike" dirty="0" err="1">
                <a:solidFill>
                  <a:srgbClr val="000000"/>
                </a:solidFill>
                <a:effectLst/>
                <a:latin typeface="Calibri" panose="020F0502020204030204" pitchFamily="34" charset="0"/>
              </a:rPr>
              <a:t>values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compensating</a:t>
            </a:r>
            <a:r>
              <a:rPr lang="sv-SE" sz="2800" b="0" i="0" u="none" strike="noStrike" dirty="0">
                <a:solidFill>
                  <a:srgbClr val="000000"/>
                </a:solidFill>
                <a:effectLst/>
                <a:latin typeface="Calibri" panose="020F0502020204030204" pitchFamily="34" charset="0"/>
              </a:rPr>
              <a:t> for the green space in the park </a:t>
            </a:r>
            <a:r>
              <a:rPr lang="sv-SE" sz="2800" b="0" i="0" u="none" strike="noStrike" dirty="0" err="1">
                <a:solidFill>
                  <a:srgbClr val="000000"/>
                </a:solidFill>
                <a:effectLst/>
                <a:latin typeface="Calibri" panose="020F0502020204030204" pitchFamily="34" charset="0"/>
              </a:rPr>
              <a:t>that</a:t>
            </a:r>
            <a:r>
              <a:rPr lang="sv-SE" sz="2800" b="0" i="0" u="none" strike="noStrike" dirty="0">
                <a:solidFill>
                  <a:srgbClr val="000000"/>
                </a:solidFill>
                <a:effectLst/>
                <a:latin typeface="Calibri" panose="020F0502020204030204" pitchFamily="34" charset="0"/>
              </a:rPr>
              <a:t> is </a:t>
            </a:r>
            <a:r>
              <a:rPr lang="sv-SE" sz="2800" b="0" i="0" u="none" strike="noStrike" dirty="0" err="1">
                <a:solidFill>
                  <a:srgbClr val="000000"/>
                </a:solidFill>
                <a:effectLst/>
                <a:latin typeface="Calibri" panose="020F0502020204030204" pitchFamily="34" charset="0"/>
              </a:rPr>
              <a:t>being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utilised</a:t>
            </a:r>
            <a:r>
              <a:rPr lang="sv-SE" sz="2800" b="0" i="0" u="none" strike="noStrike" dirty="0">
                <a:solidFill>
                  <a:srgbClr val="000000"/>
                </a:solidFill>
                <a:effectLst/>
                <a:latin typeface="Calibri" panose="020F0502020204030204" pitchFamily="34" charset="0"/>
              </a:rPr>
              <a:t> by </a:t>
            </a:r>
            <a:r>
              <a:rPr lang="sv-SE" sz="2800" b="0" i="0" u="none" strike="noStrike" dirty="0" err="1">
                <a:solidFill>
                  <a:srgbClr val="000000"/>
                </a:solidFill>
                <a:effectLst/>
                <a:latin typeface="Calibri" panose="020F0502020204030204" pitchFamily="34" charset="0"/>
              </a:rPr>
              <a:t>creating</a:t>
            </a:r>
            <a:r>
              <a:rPr lang="sv-SE" sz="2800" b="0" i="0" u="none" strike="noStrike" dirty="0">
                <a:solidFill>
                  <a:srgbClr val="000000"/>
                </a:solidFill>
                <a:effectLst/>
                <a:latin typeface="Calibri" panose="020F0502020204030204" pitchFamily="34" charset="0"/>
              </a:rPr>
              <a:t> an </a:t>
            </a:r>
            <a:r>
              <a:rPr lang="sv-SE" sz="2800" b="0" i="0" u="none" strike="noStrike" dirty="0" err="1">
                <a:solidFill>
                  <a:srgbClr val="000000"/>
                </a:solidFill>
                <a:effectLst/>
                <a:latin typeface="Calibri" panose="020F0502020204030204" pitchFamily="34" charset="0"/>
              </a:rPr>
              <a:t>accessible</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attractive</a:t>
            </a:r>
            <a:r>
              <a:rPr lang="sv-SE" sz="2800" b="0" i="0" u="none" strike="noStrike" dirty="0">
                <a:solidFill>
                  <a:srgbClr val="000000"/>
                </a:solidFill>
                <a:effectLst/>
                <a:latin typeface="Calibri" panose="020F0502020204030204" pitchFamily="34" charset="0"/>
              </a:rPr>
              <a:t> park on the </a:t>
            </a:r>
            <a:r>
              <a:rPr lang="sv-SE" sz="2800" b="0" i="0" u="none" strike="noStrike" dirty="0" err="1">
                <a:solidFill>
                  <a:srgbClr val="000000"/>
                </a:solidFill>
                <a:effectLst/>
                <a:latin typeface="Calibri" panose="020F0502020204030204" pitchFamily="34" charset="0"/>
              </a:rPr>
              <a:t>roof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the extension. </a:t>
            </a:r>
          </a:p>
          <a:p>
            <a:r>
              <a:rPr lang="sv-SE" sz="2800" b="0" i="0" u="none" strike="noStrike" dirty="0">
                <a:solidFill>
                  <a:srgbClr val="000000"/>
                </a:solidFill>
                <a:effectLst/>
                <a:latin typeface="Calibri" panose="020F0502020204030204" pitchFamily="34" charset="0"/>
              </a:rPr>
              <a:t>Construction is </a:t>
            </a:r>
            <a:r>
              <a:rPr lang="sv-SE" sz="2800" b="0" i="0" u="none" strike="noStrike" dirty="0" err="1">
                <a:solidFill>
                  <a:srgbClr val="000000"/>
                </a:solidFill>
                <a:effectLst/>
                <a:latin typeface="Calibri" panose="020F0502020204030204" pitchFamily="34" charset="0"/>
              </a:rPr>
              <a:t>tentatively</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scheduled</a:t>
            </a:r>
            <a:r>
              <a:rPr lang="sv-SE" sz="2800" b="0" i="0" u="none" strike="noStrike" dirty="0">
                <a:solidFill>
                  <a:srgbClr val="000000"/>
                </a:solidFill>
                <a:effectLst/>
                <a:latin typeface="Calibri" panose="020F0502020204030204" pitchFamily="34" charset="0"/>
              </a:rPr>
              <a:t> to start at the end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2025 and the </a:t>
            </a:r>
            <a:r>
              <a:rPr lang="sv-SE" sz="2800" b="0" i="0" u="none" strike="noStrike" dirty="0" err="1">
                <a:solidFill>
                  <a:srgbClr val="000000"/>
                </a:solidFill>
                <a:effectLst/>
                <a:latin typeface="Calibri" panose="020F0502020204030204" pitchFamily="34" charset="0"/>
              </a:rPr>
              <a:t>construction</a:t>
            </a:r>
            <a:r>
              <a:rPr lang="sv-SE" sz="2800" b="0" i="0" u="none" strike="noStrike" dirty="0">
                <a:solidFill>
                  <a:srgbClr val="000000"/>
                </a:solidFill>
                <a:effectLst/>
                <a:latin typeface="Calibri" panose="020F0502020204030204" pitchFamily="34" charset="0"/>
              </a:rPr>
              <a:t> period is </a:t>
            </a:r>
            <a:r>
              <a:rPr lang="sv-SE" sz="2800" b="0" i="0" u="none" strike="noStrike" dirty="0" err="1">
                <a:solidFill>
                  <a:srgbClr val="000000"/>
                </a:solidFill>
                <a:effectLst/>
                <a:latin typeface="Calibri" panose="020F0502020204030204" pitchFamily="34" charset="0"/>
              </a:rPr>
              <a:t>estimated</a:t>
            </a:r>
            <a:r>
              <a:rPr lang="sv-SE" sz="2800" b="0" i="0" u="none" strike="noStrike" dirty="0">
                <a:solidFill>
                  <a:srgbClr val="000000"/>
                </a:solidFill>
                <a:effectLst/>
                <a:latin typeface="Calibri" panose="020F0502020204030204" pitchFamily="34" charset="0"/>
              </a:rPr>
              <a:t> at </a:t>
            </a:r>
            <a:r>
              <a:rPr lang="sv-SE" sz="2800" b="0" i="0" u="none" strike="noStrike" dirty="0" err="1">
                <a:solidFill>
                  <a:srgbClr val="000000"/>
                </a:solidFill>
                <a:effectLst/>
                <a:latin typeface="Calibri" panose="020F0502020204030204" pitchFamily="34" charset="0"/>
              </a:rPr>
              <a:t>around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three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years</a:t>
            </a:r>
            <a:r>
              <a:rPr lang="sv-SE" sz="2800" b="0" i="0" u="none" strike="noStrike" dirty="0">
                <a:solidFill>
                  <a:srgbClr val="000000"/>
                </a:solidFill>
                <a:effectLst/>
                <a:latin typeface="Calibri" panose="020F0502020204030204" pitchFamily="34" charset="0"/>
              </a:rPr>
              <a:t>. </a:t>
            </a:r>
          </a:p>
          <a:p>
            <a:endParaRPr lang="sv-SE" sz="2800" b="0" i="0" u="none" strike="noStrike" dirty="0">
              <a:solidFill>
                <a:srgbClr val="000000"/>
              </a:solidFill>
              <a:effectLst/>
              <a:latin typeface="Calibri" panose="020F0502020204030204" pitchFamily="34" charset="0"/>
            </a:endParaRPr>
          </a:p>
          <a:p>
            <a:endParaRPr lang="sv-SE" sz="2800" b="0" i="0" u="none" strike="noStrike" dirty="0">
              <a:solidFill>
                <a:srgbClr val="000000"/>
              </a:solidFill>
              <a:effectLst/>
              <a:latin typeface="Calibri" panose="020F0502020204030204" pitchFamily="34" charset="0"/>
            </a:endParaRPr>
          </a:p>
          <a:p>
            <a:r>
              <a:rPr lang="sv-SE" sz="2800" b="0" i="0" u="none" strike="noStrike" dirty="0">
                <a:solidFill>
                  <a:srgbClr val="000000"/>
                </a:solidFill>
                <a:effectLst/>
                <a:latin typeface="Calibri" panose="020F0502020204030204" pitchFamily="34" charset="0"/>
              </a:rPr>
              <a:t>Vi ska bygga till och bygga om stadsbiblioteket i Stadsparken med stor respekt för historiska och gröna värden. Vi bygger till den befintliga biblioteksbyggnaden och samtidigt rustar vi upp en av stadens mest populära parker och lekplatser.</a:t>
            </a:r>
          </a:p>
          <a:p>
            <a:endParaRPr lang="sv-SE" sz="2800" b="0" i="0" u="none" strike="noStrike" dirty="0">
              <a:solidFill>
                <a:srgbClr val="000000"/>
              </a:solidFill>
              <a:effectLst/>
              <a:latin typeface="Calibri" panose="020F0502020204030204" pitchFamily="34" charset="0"/>
            </a:endParaRPr>
          </a:p>
          <a:p>
            <a:pPr>
              <a:lnSpc>
                <a:spcPct val="115000"/>
              </a:lnSpc>
              <a:spcAft>
                <a:spcPts val="1200"/>
              </a:spcAft>
            </a:pPr>
            <a:r>
              <a:rPr lang="sv-S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Helsingborgs stadsbibliotek ska byggas om och få en ny tillbyggnad i den sydvästra delen av Stadsparken med ett underjordiskt parkeringsgarage. Samtidigt ska intilliggande delar av Stadsparken rustas upp. Bibliotekets lokaler har blivit trånga, omoderna och de behöver anpassas till nya behov som tar hänsyn till bibliotekets ändrade roll med upp mot 2500 besökare om dagen. </a:t>
            </a:r>
          </a:p>
          <a:p>
            <a:pPr>
              <a:lnSpc>
                <a:spcPct val="115000"/>
              </a:lnSpc>
              <a:spcAft>
                <a:spcPts val="1200"/>
              </a:spcAft>
            </a:pPr>
            <a:endParaRPr lang="sv-S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200"/>
              </a:spcAft>
            </a:pPr>
            <a:r>
              <a:rPr lang="sv-S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Vi vill skapa en plats för avkoppling och lärande där helsingborgare träffas, inspireras, utvecklas och skapar tillsammans för framtiden. Vi vill även skapa ytterligare möjligheter till en levande mötesplats i en av Helsingborgs mest populära parker och lekplatser med fokus på att förstärka värdefulla gröna värden. Vi kompenserar den grönyta i parken som tas i anspråk genom en tillgänglig och attraktiv park på tillbyggnadens tak. </a:t>
            </a:r>
            <a:endParaRPr lang="sv-S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sv-SE" sz="1800" dirty="0">
                <a:solidFill>
                  <a:srgbClr val="000000"/>
                </a:solidFill>
                <a:effectLst/>
                <a:latin typeface="Arial" panose="020B0604020202020204" pitchFamily="34" charset="0"/>
                <a:ea typeface="Arial" panose="020B0604020202020204" pitchFamily="34" charset="0"/>
              </a:rPr>
              <a:t>Byggstart är preliminärt planerad till slutet av 2025 och byggtiden är beräknad till cirka tre år. </a:t>
            </a:r>
            <a:endParaRPr lang="sv-SE" sz="1800" dirty="0">
              <a:latin typeface="+mj-lt"/>
              <a:cs typeface="Arial" panose="020B0604020202020204" pitchFamily="34" charset="0"/>
            </a:endParaRPr>
          </a:p>
          <a:p>
            <a:endParaRPr lang="sv-SE" sz="1800"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25</a:t>
            </a:fld>
            <a:endParaRPr lang="sv-SE"/>
          </a:p>
        </p:txBody>
      </p:sp>
    </p:spTree>
    <p:extLst>
      <p:ext uri="{BB962C8B-B14F-4D97-AF65-F5344CB8AC3E}">
        <p14:creationId xmlns:p14="http://schemas.microsoft.com/office/powerpoint/2010/main" val="2846869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32</a:t>
            </a:fld>
            <a:endParaRPr lang="sv-SE"/>
          </a:p>
        </p:txBody>
      </p:sp>
    </p:spTree>
    <p:extLst>
      <p:ext uri="{BB962C8B-B14F-4D97-AF65-F5344CB8AC3E}">
        <p14:creationId xmlns:p14="http://schemas.microsoft.com/office/powerpoint/2010/main" val="222918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34</a:t>
            </a:fld>
            <a:endParaRPr lang="sv-SE"/>
          </a:p>
        </p:txBody>
      </p:sp>
    </p:spTree>
    <p:extLst>
      <p:ext uri="{BB962C8B-B14F-4D97-AF65-F5344CB8AC3E}">
        <p14:creationId xmlns:p14="http://schemas.microsoft.com/office/powerpoint/2010/main" val="2271946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35</a:t>
            </a:fld>
            <a:endParaRPr lang="sv-SE"/>
          </a:p>
        </p:txBody>
      </p:sp>
    </p:spTree>
    <p:extLst>
      <p:ext uri="{BB962C8B-B14F-4D97-AF65-F5344CB8AC3E}">
        <p14:creationId xmlns:p14="http://schemas.microsoft.com/office/powerpoint/2010/main" val="815642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b="0" i="0" u="none" strike="noStrike" dirty="0">
                <a:solidFill>
                  <a:srgbClr val="000000"/>
                </a:solidFill>
                <a:effectLst/>
              </a:rPr>
              <a:t>-Helsingborg region to become Europe's most agile and sustainable logistics hub</a:t>
            </a:r>
            <a:br>
              <a:rPr lang="en-GB" sz="2000" b="0" i="0" u="none" strike="noStrike" dirty="0">
                <a:solidFill>
                  <a:srgbClr val="000000"/>
                </a:solidFill>
                <a:effectLst/>
              </a:rPr>
            </a:br>
            <a:r>
              <a:rPr lang="en-GB" sz="2000" b="0" i="0" u="none" strike="noStrike" dirty="0">
                <a:solidFill>
                  <a:srgbClr val="000000"/>
                </a:solidFill>
                <a:effectLst/>
              </a:rPr>
              <a:t>-The entire logistics chain - over 50 companies</a:t>
            </a:r>
            <a:br>
              <a:rPr lang="en-GB" sz="2000" b="0" i="0" u="none" strike="noStrike" dirty="0">
                <a:solidFill>
                  <a:srgbClr val="000000"/>
                </a:solidFill>
                <a:effectLst/>
              </a:rPr>
            </a:br>
            <a:r>
              <a:rPr lang="en-GB" sz="2000" b="0" i="0" u="none" strike="noStrike" dirty="0">
                <a:solidFill>
                  <a:srgbClr val="000000"/>
                </a:solidFill>
                <a:effectLst/>
              </a:rPr>
              <a:t>-Five transition areas</a:t>
            </a:r>
            <a:br>
              <a:rPr lang="en-GB" sz="2000" b="0" i="0" u="none" strike="noStrike" dirty="0">
                <a:solidFill>
                  <a:srgbClr val="000000"/>
                </a:solidFill>
                <a:effectLst/>
              </a:rPr>
            </a:br>
            <a:r>
              <a:rPr lang="en-GB" sz="2000" b="0" i="1" u="none" strike="noStrike" dirty="0">
                <a:solidFill>
                  <a:srgbClr val="000000"/>
                </a:solidFill>
                <a:effectLst/>
              </a:rPr>
              <a:t>Fossil-free energy</a:t>
            </a:r>
            <a:br>
              <a:rPr lang="en-GB" sz="2000" b="0" i="0" u="none" strike="noStrike" dirty="0">
                <a:solidFill>
                  <a:srgbClr val="000000"/>
                </a:solidFill>
                <a:effectLst/>
              </a:rPr>
            </a:br>
            <a:r>
              <a:rPr lang="en-GB" sz="2000" b="0" i="0" u="none" strike="noStrike" dirty="0">
                <a:solidFill>
                  <a:srgbClr val="000000"/>
                </a:solidFill>
                <a:effectLst/>
              </a:rPr>
              <a:t>-Smart</a:t>
            </a:r>
            <a:r>
              <a:rPr lang="en-GB" sz="2000" b="0" i="1" u="none" strike="noStrike" dirty="0">
                <a:solidFill>
                  <a:srgbClr val="000000"/>
                </a:solidFill>
                <a:effectLst/>
              </a:rPr>
              <a:t>, co-loaded and efficient logistics</a:t>
            </a:r>
            <a:br>
              <a:rPr lang="en-GB" sz="2000" b="0" i="0" u="none" strike="noStrike" dirty="0">
                <a:solidFill>
                  <a:srgbClr val="000000"/>
                </a:solidFill>
                <a:effectLst/>
              </a:rPr>
            </a:br>
            <a:r>
              <a:rPr lang="en-GB" sz="2000" b="0" i="0" u="none" strike="noStrike" dirty="0">
                <a:solidFill>
                  <a:srgbClr val="000000"/>
                </a:solidFill>
                <a:effectLst/>
              </a:rPr>
              <a:t>-</a:t>
            </a:r>
            <a:r>
              <a:rPr lang="en-GB" sz="2000" b="0" i="1" u="none" strike="noStrike" dirty="0">
                <a:solidFill>
                  <a:srgbClr val="000000"/>
                </a:solidFill>
                <a:effectLst/>
              </a:rPr>
              <a:t>Technology and infrastructure</a:t>
            </a:r>
            <a:br>
              <a:rPr lang="en-GB" sz="2000" b="0" i="0" u="none" strike="noStrike" dirty="0">
                <a:solidFill>
                  <a:srgbClr val="000000"/>
                </a:solidFill>
                <a:effectLst/>
              </a:rPr>
            </a:br>
            <a:r>
              <a:rPr lang="en-GB" sz="2000" b="0" i="1" u="none" strike="noStrike" dirty="0">
                <a:solidFill>
                  <a:srgbClr val="000000"/>
                </a:solidFill>
                <a:effectLst/>
              </a:rPr>
              <a:t>-Packaging logistics</a:t>
            </a:r>
            <a:br>
              <a:rPr lang="en-GB" sz="2000" b="0" i="0" u="none" strike="noStrike" dirty="0">
                <a:solidFill>
                  <a:srgbClr val="000000"/>
                </a:solidFill>
                <a:effectLst/>
              </a:rPr>
            </a:br>
            <a:r>
              <a:rPr lang="en-GB" sz="2000" b="0" i="0" u="none" strike="noStrike" dirty="0">
                <a:solidFill>
                  <a:srgbClr val="000000"/>
                </a:solidFill>
                <a:effectLst/>
              </a:rPr>
              <a:t>-</a:t>
            </a:r>
            <a:r>
              <a:rPr lang="en-GB" sz="2000" b="0" i="1" u="none" strike="noStrike" dirty="0">
                <a:solidFill>
                  <a:srgbClr val="000000"/>
                </a:solidFill>
                <a:effectLst/>
              </a:rPr>
              <a:t>Circularity, reuse and recycling</a:t>
            </a:r>
            <a:br>
              <a:rPr lang="en-GB" sz="2000" b="0" i="0" u="none" strike="noStrike" dirty="0">
                <a:solidFill>
                  <a:srgbClr val="000000"/>
                </a:solidFill>
                <a:effectLst/>
              </a:rPr>
            </a:br>
            <a:br>
              <a:rPr lang="en-GB" sz="2000" b="0" i="0" u="none" strike="noStrike" dirty="0">
                <a:solidFill>
                  <a:srgbClr val="000000"/>
                </a:solidFill>
                <a:effectLst/>
              </a:rPr>
            </a:br>
            <a:r>
              <a:rPr lang="en-GB" sz="2000" b="0" i="0" u="none" strike="noStrike" dirty="0">
                <a:solidFill>
                  <a:srgbClr val="000000"/>
                </a:solidFill>
                <a:effectLst/>
              </a:rPr>
              <a:t>Today we are +50 affiliated actors, local, national and international - all linked to the logistics chain. </a:t>
            </a:r>
            <a:br>
              <a:rPr lang="en-GB" sz="2000" b="0" i="0" u="none" strike="noStrike" dirty="0">
                <a:solidFill>
                  <a:srgbClr val="000000"/>
                </a:solidFill>
                <a:effectLst/>
              </a:rPr>
            </a:br>
            <a:r>
              <a:rPr lang="en-GB" sz="2000" b="0" i="0" u="none" strike="noStrike" dirty="0">
                <a:solidFill>
                  <a:srgbClr val="000000"/>
                </a:solidFill>
                <a:effectLst/>
              </a:rPr>
              <a:t>2030 - we are in a hurry. For us here, transition is a given. We understand that we need to work together, we also understand that there are business benefits and opportunities by being in the driver's seat together (on the transition). The cities and companies that take sustainability seriously are the ones that will be best equipped. This is how we stay interesting and competitive, attracting investment, businesses, customers and talent. We are future-proofing.</a:t>
            </a:r>
            <a:br>
              <a:rPr lang="en-GB" sz="2000" b="0" i="0" u="none" strike="noStrike" dirty="0">
                <a:solidFill>
                  <a:srgbClr val="000000"/>
                </a:solidFill>
                <a:effectLst/>
              </a:rPr>
            </a:br>
            <a:r>
              <a:rPr lang="en-GB" sz="2000" b="0" i="0" u="none" strike="noStrike" dirty="0">
                <a:solidFill>
                  <a:srgbClr val="000000"/>
                </a:solidFill>
                <a:effectLst/>
              </a:rPr>
              <a:t>Today is the start of our common journey towards 2030, but to get us back... </a:t>
            </a:r>
            <a:br>
              <a:rPr lang="en-GB" sz="2000" b="0" i="0" u="none" strike="noStrike" dirty="0">
                <a:solidFill>
                  <a:srgbClr val="000000"/>
                </a:solidFill>
                <a:effectLst/>
              </a:rPr>
            </a:br>
            <a:r>
              <a:rPr lang="en-GB" sz="2000" b="0" i="0" u="none" strike="noStrike" dirty="0">
                <a:solidFill>
                  <a:srgbClr val="000000"/>
                </a:solidFill>
                <a:effectLst/>
                <a:hlinkClick r:id="rId3"/>
              </a:rPr>
              <a:t>227 companies: Politicians, stop slowing down the climate transition (aftonbladet.se)</a:t>
            </a:r>
            <a:endParaRPr lang="en-GB" sz="2000" b="0" i="0" u="none" strike="noStrike" dirty="0">
              <a:solidFill>
                <a:srgbClr val="000000"/>
              </a:solidFill>
              <a:effectLst/>
            </a:endParaRPr>
          </a:p>
          <a:p>
            <a:pPr marL="0" indent="0">
              <a:buFont typeface="Arial" panose="020B0604020202020204" pitchFamily="34" charset="0"/>
              <a:buNone/>
            </a:pPr>
            <a:endParaRPr lang="sv-SE" sz="1400" dirty="0"/>
          </a:p>
          <a:p>
            <a:pPr marL="0" indent="0">
              <a:buFont typeface="Arial" panose="020B0604020202020204" pitchFamily="34" charset="0"/>
              <a:buNone/>
            </a:pPr>
            <a:endParaRPr lang="sv-SE" sz="1400" dirty="0"/>
          </a:p>
          <a:p>
            <a:pPr marL="285750" indent="-285750">
              <a:buFont typeface="Arial" panose="020B0604020202020204" pitchFamily="34" charset="0"/>
              <a:buChar char="•"/>
            </a:pPr>
            <a:r>
              <a:rPr lang="sv-SE" sz="1400" dirty="0"/>
              <a:t>Helsingborgsregionen ska bli Europas mest snabbrörliga och hållbara logistiknav</a:t>
            </a:r>
            <a:endParaRPr lang="en-US" sz="1400" dirty="0"/>
          </a:p>
          <a:p>
            <a:pPr marL="285750" indent="-285750">
              <a:buFont typeface="Arial" panose="020B0604020202020204" pitchFamily="34" charset="0"/>
              <a:buChar char="•"/>
            </a:pPr>
            <a:r>
              <a:rPr lang="en-US" sz="1400" dirty="0"/>
              <a:t>Hela </a:t>
            </a:r>
            <a:r>
              <a:rPr lang="en-US" sz="1400" dirty="0" err="1"/>
              <a:t>logistikkedjan</a:t>
            </a:r>
            <a:r>
              <a:rPr lang="en-US" sz="1400" dirty="0"/>
              <a:t> - </a:t>
            </a:r>
            <a:r>
              <a:rPr lang="en-US" sz="1400" dirty="0" err="1"/>
              <a:t>över</a:t>
            </a:r>
            <a:r>
              <a:rPr lang="en-US" sz="1400" dirty="0"/>
              <a:t> 50 </a:t>
            </a:r>
            <a:r>
              <a:rPr lang="en-US" sz="1400" dirty="0" err="1"/>
              <a:t>företag</a:t>
            </a:r>
            <a:endParaRPr lang="en-US" sz="1400" dirty="0"/>
          </a:p>
          <a:p>
            <a:pPr marL="285750" indent="-285750">
              <a:buFont typeface="Arial" panose="020B0604020202020204" pitchFamily="34" charset="0"/>
              <a:buChar char="•"/>
            </a:pPr>
            <a:r>
              <a:rPr lang="en-US" sz="1400" dirty="0"/>
              <a:t>Fem </a:t>
            </a:r>
            <a:r>
              <a:rPr lang="en-US" sz="1400" dirty="0" err="1"/>
              <a:t>omställningsområden</a:t>
            </a:r>
            <a:endParaRPr lang="en-US" sz="1400" dirty="0"/>
          </a:p>
          <a:p>
            <a:pPr marL="895335" lvl="1" indent="-285750">
              <a:buFont typeface="Arial" panose="020B0604020202020204" pitchFamily="34" charset="0"/>
              <a:buChar char="•"/>
            </a:pPr>
            <a:r>
              <a:rPr lang="sv-SE" sz="1400" i="1" dirty="0"/>
              <a:t>Fossilfri energi</a:t>
            </a:r>
          </a:p>
          <a:p>
            <a:pPr marL="895335" lvl="1" indent="-285750">
              <a:buFont typeface="Arial" panose="020B0604020202020204" pitchFamily="34" charset="0"/>
              <a:buChar char="•"/>
            </a:pPr>
            <a:r>
              <a:rPr lang="sv-SE" sz="1400" i="1" dirty="0"/>
              <a:t>Smart, samlastad och effektiv logistik</a:t>
            </a:r>
          </a:p>
          <a:p>
            <a:pPr marL="895335" lvl="1" indent="-285750">
              <a:buFont typeface="Arial" panose="020B0604020202020204" pitchFamily="34" charset="0"/>
              <a:buChar char="•"/>
            </a:pPr>
            <a:r>
              <a:rPr lang="sv-SE" sz="1400" i="1" dirty="0"/>
              <a:t>Teknik och infrastruktur</a:t>
            </a:r>
          </a:p>
          <a:p>
            <a:pPr marL="895335" lvl="1" indent="-285750">
              <a:buFont typeface="Arial" panose="020B0604020202020204" pitchFamily="34" charset="0"/>
              <a:buChar char="•"/>
            </a:pPr>
            <a:r>
              <a:rPr lang="sv-SE" sz="1400" i="1" dirty="0"/>
              <a:t>Förpackningslogistik </a:t>
            </a:r>
          </a:p>
          <a:p>
            <a:pPr marL="895335" lvl="1" indent="-285750">
              <a:buFont typeface="Arial" panose="020B0604020202020204" pitchFamily="34" charset="0"/>
              <a:buChar char="•"/>
            </a:pPr>
            <a:r>
              <a:rPr lang="sv-SE" sz="1400" i="1" dirty="0" err="1"/>
              <a:t>Cirkularitet</a:t>
            </a:r>
            <a:r>
              <a:rPr lang="sv-SE" sz="1400" i="1" dirty="0"/>
              <a:t>, återbruk och återvinning</a:t>
            </a:r>
            <a:endParaRPr lang="en-US" sz="1400" i="1" dirty="0"/>
          </a:p>
          <a:p>
            <a:br>
              <a:rPr lang="sv-SE" b="1" dirty="0"/>
            </a:br>
            <a:r>
              <a:rPr lang="sv-SE" dirty="0">
                <a:cs typeface="Calibri"/>
              </a:rPr>
              <a:t>Idag är vi</a:t>
            </a:r>
            <a:r>
              <a:rPr lang="sv-SE" baseline="0" dirty="0">
                <a:cs typeface="Calibri"/>
              </a:rPr>
              <a:t> +50 anslutna aktörer, lokala, nationella och internationella – alla med koppling till logistikkedjan. </a:t>
            </a:r>
          </a:p>
          <a:p>
            <a:endParaRPr lang="sv-SE" baseline="0" dirty="0">
              <a:cs typeface="Calibri"/>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2030 - det är bråttom. För oss här är omställning en självklarhet. Vi förstår att vi måste samarbeta, vi förstår också att det finns affärsmässiga vinster och möjligheter genom att sitta i förarsätet tillsammans (vad gäller omställningen). De städer och företag som tar hållbarhetsfrågan på allvar är de som kommer stå bäst rustade. Det är så vi fortsätter vara intressanta och konkurrenskraftiga där vi lockar till oss investeringarna, företagen, kunderna och talangerna. Vi framtids säkrar.</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baseline="0" dirty="0"/>
              <a:t>Idag är början på vår gemensamma resa mot 2030. Men för att ta oss tillbaka.. </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ctr" latinLnBrk="0" hangingPunct="1">
              <a:lnSpc>
                <a:spcPct val="100000"/>
              </a:lnSpc>
              <a:spcBef>
                <a:spcPts val="0"/>
              </a:spcBef>
              <a:spcAft>
                <a:spcPts val="0"/>
              </a:spcAft>
              <a:buClrTx/>
              <a:buSzTx/>
              <a:buFontTx/>
              <a:buNone/>
              <a:tabLst/>
              <a:defRPr/>
            </a:pPr>
            <a:r>
              <a:rPr lang="sv-SE" dirty="0">
                <a:hlinkClick r:id="rId3"/>
              </a:rPr>
              <a:t>227 företag: Politiker, sluta bromsa klimatomställningen (aftonbladet.se)</a:t>
            </a:r>
            <a:endParaRPr lang="sv-SE" dirty="0"/>
          </a:p>
          <a:p>
            <a:endParaRPr lang="sv-SE" dirty="0">
              <a:cs typeface="Calibri"/>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36</a:t>
            </a:fld>
            <a:endParaRPr lang="sv-SE"/>
          </a:p>
        </p:txBody>
      </p:sp>
    </p:spTree>
    <p:extLst>
      <p:ext uri="{BB962C8B-B14F-4D97-AF65-F5344CB8AC3E}">
        <p14:creationId xmlns:p14="http://schemas.microsoft.com/office/powerpoint/2010/main" val="425409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Helsingborgs stads medarbetar- och ledarpolicy</a:t>
            </a:r>
          </a:p>
        </p:txBody>
      </p:sp>
      <p:sp>
        <p:nvSpPr>
          <p:cNvPr id="4" name="Platshållare för bildnummer 3"/>
          <p:cNvSpPr>
            <a:spLocks noGrp="1"/>
          </p:cNvSpPr>
          <p:nvPr>
            <p:ph type="sldNum" sz="quarter" idx="5"/>
          </p:nvPr>
        </p:nvSpPr>
        <p:spPr/>
        <p:txBody>
          <a:bodyPr/>
          <a:lstStyle/>
          <a:p>
            <a:fld id="{1A885D1D-61DE-406F-8114-F47C63AA3126}" type="slidenum">
              <a:rPr lang="sv-SE" smtClean="0"/>
              <a:t>8</a:t>
            </a:fld>
            <a:endParaRPr lang="sv-SE"/>
          </a:p>
        </p:txBody>
      </p:sp>
    </p:spTree>
    <p:extLst>
      <p:ext uri="{BB962C8B-B14F-4D97-AF65-F5344CB8AC3E}">
        <p14:creationId xmlns:p14="http://schemas.microsoft.com/office/powerpoint/2010/main" val="260896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37</a:t>
            </a:fld>
            <a:endParaRPr lang="sv-SE"/>
          </a:p>
        </p:txBody>
      </p:sp>
    </p:spTree>
    <p:extLst>
      <p:ext uri="{BB962C8B-B14F-4D97-AF65-F5344CB8AC3E}">
        <p14:creationId xmlns:p14="http://schemas.microsoft.com/office/powerpoint/2010/main" val="83794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77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40</a:t>
            </a:fld>
            <a:endParaRPr lang="sv-SE"/>
          </a:p>
        </p:txBody>
      </p:sp>
    </p:spTree>
    <p:extLst>
      <p:ext uri="{BB962C8B-B14F-4D97-AF65-F5344CB8AC3E}">
        <p14:creationId xmlns:p14="http://schemas.microsoft.com/office/powerpoint/2010/main" val="551080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41</a:t>
            </a:fld>
            <a:endParaRPr lang="sv-SE"/>
          </a:p>
        </p:txBody>
      </p:sp>
    </p:spTree>
    <p:extLst>
      <p:ext uri="{BB962C8B-B14F-4D97-AF65-F5344CB8AC3E}">
        <p14:creationId xmlns:p14="http://schemas.microsoft.com/office/powerpoint/2010/main" val="1764022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areas of transformation and change required span the entire organisation, all internal functions and all parts of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Transformationsområdena och omställningen som krävs spänner över hela organisationen, alla interna funktioner och alla delar av samhället.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42</a:t>
            </a:fld>
            <a:endParaRPr lang="sv-SE"/>
          </a:p>
        </p:txBody>
      </p:sp>
    </p:spTree>
    <p:extLst>
      <p:ext uri="{BB962C8B-B14F-4D97-AF65-F5344CB8AC3E}">
        <p14:creationId xmlns:p14="http://schemas.microsoft.com/office/powerpoint/2010/main" val="1929830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43</a:t>
            </a:fld>
            <a:endParaRPr lang="sv-SE"/>
          </a:p>
        </p:txBody>
      </p:sp>
    </p:spTree>
    <p:extLst>
      <p:ext uri="{BB962C8B-B14F-4D97-AF65-F5344CB8AC3E}">
        <p14:creationId xmlns:p14="http://schemas.microsoft.com/office/powerpoint/2010/main" val="212471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A4DD0-62F7-5D45-AD41-DF9F378562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922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Helsingborg Innovation District is a collaboration platform within a geographically designated area in Oceanhamnen. </a:t>
            </a:r>
            <a:br>
              <a:rPr lang="en-GB" b="0" i="0" u="none" strike="noStrike" dirty="0">
                <a:solidFill>
                  <a:srgbClr val="000000"/>
                </a:solidFill>
                <a:effectLst/>
              </a:rPr>
            </a:br>
            <a:r>
              <a:rPr lang="en-GB" b="0" i="0" u="none" strike="noStrike" dirty="0">
                <a:solidFill>
                  <a:srgbClr val="000000"/>
                </a:solidFill>
                <a:effectLst/>
              </a:rPr>
              <a:t>The aim is to position Helsingborg and the region on the international and national innovation map and to strengthen sustainable growth. The City of Helsingborg, the Chamber of Commerce, Region Skåne and Lund University are behind the district. </a:t>
            </a:r>
          </a:p>
          <a:p>
            <a:endParaRPr lang="sv-SE" dirty="0"/>
          </a:p>
          <a:p>
            <a:r>
              <a:rPr lang="sv-SE" dirty="0"/>
              <a:t>Helsingborg Innovation </a:t>
            </a:r>
            <a:r>
              <a:rPr lang="sv-SE" dirty="0" err="1"/>
              <a:t>District</a:t>
            </a:r>
            <a:r>
              <a:rPr lang="sv-SE" dirty="0"/>
              <a:t> är en samverkansplattform inom ett geografiskt utpekat område i Oceanhamnen. </a:t>
            </a:r>
          </a:p>
          <a:p>
            <a:r>
              <a:rPr lang="sv-SE" dirty="0"/>
              <a:t>Syftet är att positionera Helsingborg och regionen på den internationella och nationella innovationskartan samt att stärka en hållbar tillväxt. Helsingborgs stad, Handelskammaren, Region Skåne och Lunds universitet står bakom distriktet.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631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48</a:t>
            </a:fld>
            <a:endParaRPr lang="sv-SE"/>
          </a:p>
        </p:txBody>
      </p:sp>
    </p:spTree>
    <p:extLst>
      <p:ext uri="{BB962C8B-B14F-4D97-AF65-F5344CB8AC3E}">
        <p14:creationId xmlns:p14="http://schemas.microsoft.com/office/powerpoint/2010/main" val="314425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9</a:t>
            </a:fld>
            <a:endParaRPr lang="sv-SE"/>
          </a:p>
        </p:txBody>
      </p:sp>
    </p:spTree>
    <p:extLst>
      <p:ext uri="{BB962C8B-B14F-4D97-AF65-F5344CB8AC3E}">
        <p14:creationId xmlns:p14="http://schemas.microsoft.com/office/powerpoint/2010/main" val="156938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11</a:t>
            </a:fld>
            <a:endParaRPr lang="sv-SE"/>
          </a:p>
        </p:txBody>
      </p:sp>
    </p:spTree>
    <p:extLst>
      <p:ext uri="{BB962C8B-B14F-4D97-AF65-F5344CB8AC3E}">
        <p14:creationId xmlns:p14="http://schemas.microsoft.com/office/powerpoint/2010/main" val="373863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13</a:t>
            </a:fld>
            <a:endParaRPr lang="sv-SE"/>
          </a:p>
        </p:txBody>
      </p:sp>
    </p:spTree>
    <p:extLst>
      <p:ext uri="{BB962C8B-B14F-4D97-AF65-F5344CB8AC3E}">
        <p14:creationId xmlns:p14="http://schemas.microsoft.com/office/powerpoint/2010/main" val="270096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15</a:t>
            </a:fld>
            <a:endParaRPr lang="sv-SE"/>
          </a:p>
        </p:txBody>
      </p:sp>
    </p:spTree>
    <p:extLst>
      <p:ext uri="{BB962C8B-B14F-4D97-AF65-F5344CB8AC3E}">
        <p14:creationId xmlns:p14="http://schemas.microsoft.com/office/powerpoint/2010/main" val="4919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err="1">
                <a:solidFill>
                  <a:srgbClr val="000000"/>
                </a:solidFill>
                <a:effectLst/>
              </a:rPr>
              <a:t>Östra</a:t>
            </a:r>
            <a:r>
              <a:rPr lang="en-GB" b="0" i="0" u="none" strike="noStrike" dirty="0">
                <a:solidFill>
                  <a:srgbClr val="000000"/>
                </a:solidFill>
                <a:effectLst/>
              </a:rPr>
              <a:t> </a:t>
            </a:r>
            <a:r>
              <a:rPr lang="en-GB" b="0" i="0" u="none" strike="noStrike" dirty="0" err="1">
                <a:solidFill>
                  <a:srgbClr val="000000"/>
                </a:solidFill>
                <a:effectLst/>
              </a:rPr>
              <a:t>Ramlösa</a:t>
            </a:r>
            <a:r>
              <a:rPr lang="en-GB" b="0" i="0" u="none" strike="noStrike" dirty="0">
                <a:solidFill>
                  <a:srgbClr val="000000"/>
                </a:solidFill>
                <a:effectLst/>
              </a:rPr>
              <a:t> is a 200-hectare area about five kilometres from Helsingborg city centre. In the future, there could be around 3,000 new homes, a school, nursery schools, a centre and a sports hall here. Here, the city meets the countryside, and nature is close by. We will retain the area's existing natural and cultural values by investing in parks and green spaces along </a:t>
            </a:r>
            <a:r>
              <a:rPr lang="en-GB" b="0" i="0" u="none" strike="noStrike" dirty="0" err="1">
                <a:solidFill>
                  <a:srgbClr val="000000"/>
                </a:solidFill>
                <a:effectLst/>
              </a:rPr>
              <a:t>Lussebäcken</a:t>
            </a:r>
            <a:r>
              <a:rPr lang="en-GB" b="0" i="0" u="none" strike="noStrike" dirty="0">
                <a:solidFill>
                  <a:srgbClr val="000000"/>
                </a:solidFill>
                <a:effectLst/>
              </a:rPr>
              <a:t>. The goal is for </a:t>
            </a:r>
            <a:r>
              <a:rPr lang="en-GB" b="0" i="0" u="none" strike="noStrike" dirty="0" err="1">
                <a:solidFill>
                  <a:srgbClr val="000000"/>
                </a:solidFill>
                <a:effectLst/>
              </a:rPr>
              <a:t>Östra</a:t>
            </a:r>
            <a:r>
              <a:rPr lang="en-GB" b="0" i="0" u="none" strike="noStrike" dirty="0">
                <a:solidFill>
                  <a:srgbClr val="000000"/>
                </a:solidFill>
                <a:effectLst/>
              </a:rPr>
              <a:t> </a:t>
            </a:r>
            <a:r>
              <a:rPr lang="en-GB" b="0" i="0" u="none" strike="noStrike" dirty="0" err="1">
                <a:solidFill>
                  <a:srgbClr val="000000"/>
                </a:solidFill>
                <a:effectLst/>
              </a:rPr>
              <a:t>Ramlösa</a:t>
            </a:r>
            <a:r>
              <a:rPr lang="en-GB" b="0" i="0" u="none" strike="noStrike" dirty="0">
                <a:solidFill>
                  <a:srgbClr val="000000"/>
                </a:solidFill>
                <a:effectLst/>
              </a:rPr>
              <a:t> to become Sweden's best neighbourhood for families with children.</a:t>
            </a:r>
          </a:p>
          <a:p>
            <a:endParaRPr lang="sv-SE" b="0" i="0" u="none" strike="noStrike" dirty="0">
              <a:solidFill>
                <a:srgbClr val="000000"/>
              </a:solidFill>
              <a:effectLst/>
              <a:latin typeface="Calibri" panose="020F0502020204030204" pitchFamily="34" charset="0"/>
            </a:endParaRPr>
          </a:p>
          <a:p>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Östra Ramlösa är ett cirka 200 hektar stort område ungefär fem kilometer från Helsingborgs centrum. I framtiden kan det bli runt 3 000 nya bostäder, skola, förskolor, centrum och idrottshall här. Här möter staden landet, och här finns naturen inpå knuten. Vi behåller områdets befintliga natur- och kulturvärden genom att satsa på parker och grönstråk längs </a:t>
            </a:r>
            <a:r>
              <a:rPr lang="sv-SE" b="0" i="0" u="none" strike="noStrike" dirty="0" err="1">
                <a:solidFill>
                  <a:srgbClr val="000000"/>
                </a:solidFill>
                <a:effectLst/>
                <a:latin typeface="Calibri" panose="020F0502020204030204" pitchFamily="34" charset="0"/>
              </a:rPr>
              <a:t>Lussebäcken</a:t>
            </a:r>
            <a:r>
              <a:rPr lang="sv-SE" b="0" i="0" u="none" strike="noStrike" dirty="0">
                <a:solidFill>
                  <a:srgbClr val="000000"/>
                </a:solidFill>
                <a:effectLst/>
                <a:latin typeface="Calibri" panose="020F0502020204030204" pitchFamily="34" charset="0"/>
              </a:rPr>
              <a:t>. Målbilden är att Östra Ramlösa ska bli Sveriges bästa stadsdel för barnfamiljer.</a:t>
            </a:r>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17</a:t>
            </a:fld>
            <a:endParaRPr lang="sv-SE"/>
          </a:p>
        </p:txBody>
      </p:sp>
    </p:spTree>
    <p:extLst>
      <p:ext uri="{BB962C8B-B14F-4D97-AF65-F5344CB8AC3E}">
        <p14:creationId xmlns:p14="http://schemas.microsoft.com/office/powerpoint/2010/main" val="3291542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In total, there will be more than </a:t>
            </a:r>
            <a:r>
              <a:rPr lang="en-GB" b="1" i="0" u="none" strike="noStrike" dirty="0">
                <a:solidFill>
                  <a:srgbClr val="000000"/>
                </a:solidFill>
                <a:effectLst/>
              </a:rPr>
              <a:t>1,200 homes </a:t>
            </a:r>
            <a:r>
              <a:rPr lang="en-GB" b="0" i="0" u="none" strike="noStrike" dirty="0">
                <a:solidFill>
                  <a:srgbClr val="000000"/>
                </a:solidFill>
                <a:effectLst/>
              </a:rPr>
              <a:t>in Oceanhamnen, around </a:t>
            </a:r>
            <a:r>
              <a:rPr lang="en-GB" b="1" i="0" u="none" strike="noStrike" dirty="0">
                <a:solidFill>
                  <a:srgbClr val="000000"/>
                </a:solidFill>
                <a:effectLst/>
              </a:rPr>
              <a:t>40,000 m2 of offices, a hotel </a:t>
            </a:r>
            <a:r>
              <a:rPr lang="en-GB" b="0" i="0" u="none" strike="noStrike" dirty="0">
                <a:solidFill>
                  <a:srgbClr val="000000"/>
                </a:solidFill>
                <a:effectLst/>
              </a:rPr>
              <a:t>and two large </a:t>
            </a:r>
            <a:r>
              <a:rPr lang="en-GB" b="1" i="0" u="none" strike="noStrike" dirty="0">
                <a:solidFill>
                  <a:srgbClr val="000000"/>
                </a:solidFill>
                <a:effectLst/>
              </a:rPr>
              <a:t>public facilities </a:t>
            </a:r>
            <a:r>
              <a:rPr lang="en-GB" b="0" i="0" u="none" strike="noStrike" dirty="0">
                <a:solidFill>
                  <a:srgbClr val="000000"/>
                </a:solidFill>
                <a:effectLst/>
              </a:rPr>
              <a:t>- </a:t>
            </a:r>
            <a:r>
              <a:rPr lang="en-GB" b="0" i="0" u="none" strike="noStrike" dirty="0" err="1">
                <a:solidFill>
                  <a:srgbClr val="000000"/>
                </a:solidFill>
                <a:effectLst/>
              </a:rPr>
              <a:t>Oceanbadet</a:t>
            </a:r>
            <a:r>
              <a:rPr lang="en-GB" b="0" i="0" u="none" strike="noStrike" dirty="0">
                <a:solidFill>
                  <a:srgbClr val="000000"/>
                </a:solidFill>
                <a:effectLst/>
              </a:rPr>
              <a:t> and a sports centre, and we are building a </a:t>
            </a:r>
            <a:r>
              <a:rPr lang="en-GB" b="1" i="0" u="none" strike="noStrike" dirty="0">
                <a:solidFill>
                  <a:srgbClr val="000000"/>
                </a:solidFill>
                <a:effectLst/>
              </a:rPr>
              <a:t>sea bath</a:t>
            </a:r>
            <a:r>
              <a:rPr lang="en-GB" b="0" i="0" u="none" strike="noStrike" dirty="0">
                <a:solidFill>
                  <a:srgbClr val="000000"/>
                </a:solidFill>
                <a:effectLst/>
              </a:rPr>
              <a:t> in the harbour basin. We will preserve </a:t>
            </a:r>
            <a:r>
              <a:rPr lang="en-GB" b="1" i="0" u="none" strike="noStrike" dirty="0" err="1">
                <a:solidFill>
                  <a:srgbClr val="000000"/>
                </a:solidFill>
                <a:effectLst/>
              </a:rPr>
              <a:t>Magasin</a:t>
            </a:r>
            <a:r>
              <a:rPr lang="en-GB" b="1" i="0" u="none" strike="noStrike" dirty="0">
                <a:solidFill>
                  <a:srgbClr val="000000"/>
                </a:solidFill>
                <a:effectLst/>
              </a:rPr>
              <a:t> 405</a:t>
            </a:r>
            <a:r>
              <a:rPr lang="en-GB" b="0" i="0" u="none" strike="noStrike" dirty="0">
                <a:solidFill>
                  <a:srgbClr val="000000"/>
                </a:solidFill>
                <a:effectLst/>
              </a:rPr>
              <a:t>. </a:t>
            </a:r>
            <a:r>
              <a:rPr lang="sv-SE" b="1" baseline="0" dirty="0" err="1"/>
              <a:t>Dockanparken</a:t>
            </a:r>
            <a:r>
              <a:rPr lang="sv-SE" baseline="0" dirty="0"/>
              <a:t> and djungellekplats </a:t>
            </a:r>
            <a:r>
              <a:rPr lang="en-GB" b="0" i="0" u="none" strike="noStrike" dirty="0">
                <a:solidFill>
                  <a:srgbClr val="000000"/>
                </a:solidFill>
                <a:effectLst/>
              </a:rPr>
              <a:t>and the last </a:t>
            </a:r>
            <a:r>
              <a:rPr lang="en-GB" b="1" i="0" u="none" strike="noStrike" dirty="0">
                <a:solidFill>
                  <a:srgbClr val="000000"/>
                </a:solidFill>
                <a:effectLst/>
              </a:rPr>
              <a:t>harbour crane</a:t>
            </a:r>
            <a:r>
              <a:rPr lang="en-GB" b="0" i="0" u="none" strike="noStrike" dirty="0">
                <a:solidFill>
                  <a:srgbClr val="000000"/>
                </a:solidFill>
                <a:effectLst/>
              </a:rPr>
              <a:t>. We are constructing a </a:t>
            </a:r>
            <a:r>
              <a:rPr lang="en-GB" b="1" i="0" u="none" strike="noStrike" dirty="0">
                <a:solidFill>
                  <a:srgbClr val="000000"/>
                </a:solidFill>
                <a:effectLst/>
              </a:rPr>
              <a:t>quayside promenade</a:t>
            </a:r>
            <a:r>
              <a:rPr lang="en-GB" b="0" i="0" u="none" strike="noStrike" dirty="0">
                <a:solidFill>
                  <a:srgbClr val="000000"/>
                </a:solidFill>
                <a:effectLst/>
              </a:rPr>
              <a:t> through the entire city district, a continuation of the seafront promenade through Helsingborg. </a:t>
            </a:r>
            <a:r>
              <a:rPr lang="en-GB" b="1" i="0" u="none" strike="noStrike" dirty="0">
                <a:solidFill>
                  <a:srgbClr val="000000"/>
                </a:solidFill>
                <a:effectLst/>
              </a:rPr>
              <a:t>Underground parking </a:t>
            </a:r>
            <a:r>
              <a:rPr lang="en-GB" b="0" i="0" u="none" strike="noStrike" dirty="0">
                <a:solidFill>
                  <a:srgbClr val="000000"/>
                </a:solidFill>
                <a:effectLst/>
              </a:rPr>
              <a:t>in the first phase, in </a:t>
            </a:r>
            <a:r>
              <a:rPr lang="en-GB" b="1" i="0" u="none" strike="noStrike" dirty="0">
                <a:solidFill>
                  <a:srgbClr val="000000"/>
                </a:solidFill>
                <a:effectLst/>
              </a:rPr>
              <a:t>multi-storey car parks</a:t>
            </a:r>
            <a:r>
              <a:rPr lang="en-GB" b="0" i="0" u="none" strike="noStrike" dirty="0">
                <a:solidFill>
                  <a:srgbClr val="000000"/>
                </a:solidFill>
                <a:effectLst/>
              </a:rPr>
              <a:t> in the second and third. We have linked the area directly to </a:t>
            </a:r>
            <a:r>
              <a:rPr lang="en-GB" b="1" i="0" u="none" strike="noStrike" dirty="0">
                <a:solidFill>
                  <a:srgbClr val="000000"/>
                </a:solidFill>
                <a:effectLst/>
              </a:rPr>
              <a:t>Helsingborg C with the Varvsbron </a:t>
            </a:r>
            <a:r>
              <a:rPr lang="en-GB" b="0" i="0" u="none" strike="noStrike" dirty="0">
                <a:solidFill>
                  <a:srgbClr val="000000"/>
                </a:solidFill>
                <a:effectLst/>
              </a:rPr>
              <a:t>from the square on </a:t>
            </a:r>
            <a:r>
              <a:rPr lang="en-GB" b="0" i="0" u="none" strike="noStrike" dirty="0" err="1">
                <a:solidFill>
                  <a:srgbClr val="000000"/>
                </a:solidFill>
                <a:effectLst/>
              </a:rPr>
              <a:t>Oceanpiren</a:t>
            </a:r>
            <a:r>
              <a:rPr lang="en-GB" b="0" i="0" u="none" strike="noStrike" dirty="0">
                <a:solidFill>
                  <a:srgbClr val="000000"/>
                </a:solidFill>
                <a:effectLst/>
              </a:rPr>
              <a:t> across the South Harbour. To the south, we will build a </a:t>
            </a:r>
            <a:r>
              <a:rPr lang="en-GB" b="1" i="0" u="none" strike="noStrike" dirty="0">
                <a:solidFill>
                  <a:srgbClr val="000000"/>
                </a:solidFill>
                <a:effectLst/>
              </a:rPr>
              <a:t>grade-separated pedestrian and cycle path under the E4 motorway</a:t>
            </a:r>
            <a:r>
              <a:rPr lang="en-GB" b="0" i="0" u="none" strike="noStrike" dirty="0">
                <a:solidFill>
                  <a:srgbClr val="000000"/>
                </a:solidFill>
                <a:effectLst/>
              </a:rPr>
              <a:t>, so that the public facilities can be reached safely from the entire city. </a:t>
            </a:r>
            <a:br>
              <a:rPr lang="en-GB" b="0" i="0" u="none" strike="noStrike" dirty="0">
                <a:solidFill>
                  <a:srgbClr val="000000"/>
                </a:solidFill>
                <a:effectLst/>
              </a:rPr>
            </a:br>
            <a:r>
              <a:rPr lang="en-GB" b="0" i="0" u="none" strike="noStrike" dirty="0">
                <a:solidFill>
                  <a:srgbClr val="000000"/>
                </a:solidFill>
                <a:effectLst/>
              </a:rPr>
              <a:t>By car, the neighbourhood can be reached from </a:t>
            </a:r>
            <a:r>
              <a:rPr lang="en-GB" b="1" i="0" u="none" strike="noStrike" dirty="0">
                <a:solidFill>
                  <a:srgbClr val="000000"/>
                </a:solidFill>
                <a:effectLst/>
              </a:rPr>
              <a:t>the E4 in the south</a:t>
            </a:r>
            <a:r>
              <a:rPr lang="en-GB" b="0" i="0" u="none" strike="noStrike" dirty="0">
                <a:solidFill>
                  <a:srgbClr val="000000"/>
                </a:solidFill>
                <a:effectLst/>
              </a:rPr>
              <a:t>. </a:t>
            </a:r>
          </a:p>
          <a:p>
            <a:endParaRPr lang="sv-SE" dirty="0"/>
          </a:p>
          <a:p>
            <a:endParaRPr lang="sv-SE" dirty="0"/>
          </a:p>
          <a:p>
            <a:r>
              <a:rPr lang="sv-SE" dirty="0"/>
              <a:t>Totalt</a:t>
            </a:r>
            <a:r>
              <a:rPr lang="sv-SE" baseline="0" dirty="0"/>
              <a:t> blir det drygt </a:t>
            </a:r>
            <a:r>
              <a:rPr lang="sv-SE" b="1" baseline="0" dirty="0"/>
              <a:t>1200 bostäder </a:t>
            </a:r>
            <a:r>
              <a:rPr lang="sv-SE" baseline="0" dirty="0"/>
              <a:t>i Oceanhamnen, omkring </a:t>
            </a:r>
            <a:r>
              <a:rPr lang="sv-SE" b="1" baseline="0" dirty="0"/>
              <a:t>40000 m2 kontor, hotell </a:t>
            </a:r>
            <a:r>
              <a:rPr lang="sv-SE" baseline="0" dirty="0"/>
              <a:t>och två stora </a:t>
            </a:r>
            <a:r>
              <a:rPr lang="sv-SE" b="1" baseline="0" dirty="0"/>
              <a:t>publika anläggningar </a:t>
            </a:r>
            <a:r>
              <a:rPr lang="sv-SE" baseline="0" dirty="0"/>
              <a:t>– Oceanbadet och idrottsanläggning, och bygger ett </a:t>
            </a:r>
            <a:r>
              <a:rPr lang="sv-SE" b="1" baseline="0" dirty="0"/>
              <a:t>havsbad</a:t>
            </a:r>
            <a:r>
              <a:rPr lang="sv-SE" baseline="0" dirty="0"/>
              <a:t> i hamnbassängen. Vi bevarar </a:t>
            </a:r>
            <a:r>
              <a:rPr lang="sv-SE" b="1" baseline="0" dirty="0"/>
              <a:t>Magasin 405</a:t>
            </a:r>
            <a:r>
              <a:rPr lang="sv-SE" baseline="0" dirty="0"/>
              <a:t>. </a:t>
            </a:r>
            <a:r>
              <a:rPr lang="sv-SE" b="1" baseline="0" dirty="0" err="1"/>
              <a:t>Dockanparken</a:t>
            </a:r>
            <a:r>
              <a:rPr lang="sv-SE" baseline="0" dirty="0"/>
              <a:t> med djungellekplats och den sista </a:t>
            </a:r>
            <a:r>
              <a:rPr lang="sv-SE" b="1" baseline="0" dirty="0"/>
              <a:t>hamnkranen</a:t>
            </a:r>
            <a:r>
              <a:rPr lang="sv-SE" baseline="0" dirty="0"/>
              <a:t> bevarad. Vi anlägger en </a:t>
            </a:r>
            <a:r>
              <a:rPr lang="sv-SE" b="1" baseline="0" dirty="0"/>
              <a:t>kajpromenad</a:t>
            </a:r>
            <a:r>
              <a:rPr lang="sv-SE" baseline="0" dirty="0"/>
              <a:t> genom hela stadsdelen, fortsättning på strandpromenaden genom Helsingborg.</a:t>
            </a:r>
          </a:p>
          <a:p>
            <a:r>
              <a:rPr lang="sv-SE" b="1" baseline="0" dirty="0"/>
              <a:t>Parkering under mark </a:t>
            </a:r>
            <a:r>
              <a:rPr lang="sv-SE" baseline="0" dirty="0"/>
              <a:t>i första etappen, i </a:t>
            </a:r>
            <a:r>
              <a:rPr lang="sv-SE" b="1" baseline="0" dirty="0"/>
              <a:t>p-hus</a:t>
            </a:r>
            <a:r>
              <a:rPr lang="sv-SE" baseline="0" dirty="0"/>
              <a:t> i andra och tredje. </a:t>
            </a:r>
            <a:r>
              <a:rPr lang="sv-SE" dirty="0"/>
              <a:t>Vi har kopplat området direkt till </a:t>
            </a:r>
            <a:r>
              <a:rPr lang="sv-SE" b="1" dirty="0"/>
              <a:t>Helsingborg</a:t>
            </a:r>
            <a:r>
              <a:rPr lang="sv-SE" b="1" baseline="0" dirty="0"/>
              <a:t> C med Varvsbron </a:t>
            </a:r>
            <a:r>
              <a:rPr lang="sv-SE" baseline="0" dirty="0"/>
              <a:t>från torget på Oceanpiren över Södra hamnen. </a:t>
            </a:r>
          </a:p>
          <a:p>
            <a:r>
              <a:rPr lang="sv-SE" baseline="0" dirty="0"/>
              <a:t>I söder kommer vi att bygga en </a:t>
            </a:r>
            <a:r>
              <a:rPr lang="sv-SE" b="1" baseline="0" dirty="0"/>
              <a:t>planskild gång- och cykelväg under E4an</a:t>
            </a:r>
            <a:r>
              <a:rPr lang="sv-SE" baseline="0" dirty="0"/>
              <a:t>, så att man når de publika anläggningarna på ett säkert sätt från hela staden. </a:t>
            </a:r>
          </a:p>
          <a:p>
            <a:r>
              <a:rPr lang="sv-SE" dirty="0"/>
              <a:t>Med bil når man stadsdelen</a:t>
            </a:r>
            <a:r>
              <a:rPr lang="sv-SE" baseline="0" dirty="0"/>
              <a:t> från </a:t>
            </a:r>
            <a:r>
              <a:rPr lang="sv-SE" b="1" baseline="0" dirty="0"/>
              <a:t>E4 i söder</a:t>
            </a:r>
            <a:r>
              <a:rPr lang="sv-SE" baseline="0" dirty="0"/>
              <a:t>. </a:t>
            </a:r>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18</a:t>
            </a:fld>
            <a:endParaRPr lang="sv-SE"/>
          </a:p>
        </p:txBody>
      </p:sp>
    </p:spTree>
    <p:extLst>
      <p:ext uri="{BB962C8B-B14F-4D97-AF65-F5344CB8AC3E}">
        <p14:creationId xmlns:p14="http://schemas.microsoft.com/office/powerpoint/2010/main" val="23049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i="0" u="none" strike="noStrike" dirty="0" err="1">
                <a:solidFill>
                  <a:srgbClr val="000000"/>
                </a:solidFill>
                <a:effectLst/>
              </a:rPr>
              <a:t>Drottninghög</a:t>
            </a:r>
            <a:r>
              <a:rPr lang="en-GB" b="0" i="0" u="none" strike="noStrike" dirty="0">
                <a:solidFill>
                  <a:srgbClr val="000000"/>
                </a:solidFill>
                <a:effectLst/>
              </a:rPr>
              <a:t> is Helsingborg's first Million Programme area. The </a:t>
            </a:r>
            <a:r>
              <a:rPr lang="en-GB" b="0" i="0" u="none" strike="noStrike" dirty="0" err="1">
                <a:solidFill>
                  <a:srgbClr val="000000"/>
                </a:solidFill>
                <a:effectLst/>
              </a:rPr>
              <a:t>DrottningH</a:t>
            </a:r>
            <a:r>
              <a:rPr lang="en-GB" b="0" i="0" u="none" strike="noStrike" dirty="0">
                <a:solidFill>
                  <a:srgbClr val="000000"/>
                </a:solidFill>
                <a:effectLst/>
              </a:rPr>
              <a:t> urban development project, which brings together all the city's administrations and companies, has been under way here for several years.</a:t>
            </a:r>
            <a:br>
              <a:rPr lang="en-GB" b="0" i="0" u="none" strike="noStrike" dirty="0">
                <a:solidFill>
                  <a:srgbClr val="000000"/>
                </a:solidFill>
                <a:effectLst/>
              </a:rPr>
            </a:br>
            <a:r>
              <a:rPr lang="en-GB" b="0" i="0" u="none" strike="noStrike" dirty="0">
                <a:solidFill>
                  <a:srgbClr val="000000"/>
                </a:solidFill>
                <a:effectLst/>
              </a:rPr>
              <a:t>Both the area and the people have been developed in dialogue and close cooperation with the residents. </a:t>
            </a:r>
            <a:br>
              <a:rPr lang="en-GB" b="0" i="0" u="none" strike="noStrike" dirty="0">
                <a:solidFill>
                  <a:srgbClr val="000000"/>
                </a:solidFill>
                <a:effectLst/>
              </a:rPr>
            </a:br>
            <a:r>
              <a:rPr lang="en-GB" b="0" i="0" u="none" strike="noStrike" dirty="0">
                <a:solidFill>
                  <a:srgbClr val="000000"/>
                </a:solidFill>
                <a:effectLst/>
              </a:rPr>
              <a:t>As 25% of Sweden's population lives in a Million Programme area, the development work is of interest to many other municipalities. </a:t>
            </a:r>
          </a:p>
          <a:p>
            <a:pPr algn="l" rtl="0" fontAlgn="base"/>
            <a:endParaRPr lang="sv-SE" b="0" i="0" u="none" strike="noStrike" dirty="0">
              <a:solidFill>
                <a:srgbClr val="000000"/>
              </a:solidFill>
              <a:effectLst/>
              <a:latin typeface="Calibri" panose="020F0502020204030204" pitchFamily="34" charset="0"/>
            </a:endParaRPr>
          </a:p>
          <a:p>
            <a:pPr algn="l" rtl="0" fontAlgn="base"/>
            <a:endParaRPr lang="sv-SE" b="0" i="0" u="none" strike="noStrike" dirty="0">
              <a:solidFill>
                <a:srgbClr val="000000"/>
              </a:solidFill>
              <a:effectLst/>
              <a:latin typeface="Calibri" panose="020F0502020204030204" pitchFamily="34" charset="0"/>
            </a:endParaRPr>
          </a:p>
          <a:p>
            <a:pPr algn="l" rtl="0" fontAlgn="base"/>
            <a:r>
              <a:rPr lang="sv-SE" b="0" i="0" u="none" strike="noStrike" dirty="0">
                <a:solidFill>
                  <a:srgbClr val="000000"/>
                </a:solidFill>
                <a:effectLst/>
                <a:latin typeface="Calibri" panose="020F0502020204030204" pitchFamily="34" charset="0"/>
              </a:rPr>
              <a:t>Drottninghög är Helsingborgs första miljonprogramsområde.  Sedan flera år pågår här stadsutvecklingsprojektet </a:t>
            </a:r>
            <a:r>
              <a:rPr lang="sv-SE" b="0" i="0" u="none" strike="noStrike" dirty="0" err="1">
                <a:solidFill>
                  <a:srgbClr val="000000"/>
                </a:solidFill>
                <a:effectLst/>
                <a:latin typeface="Calibri" panose="020F0502020204030204" pitchFamily="34" charset="0"/>
              </a:rPr>
              <a:t>DrottningH</a:t>
            </a:r>
            <a:r>
              <a:rPr lang="sv-SE" b="0" i="0" u="none" strike="noStrike" dirty="0">
                <a:solidFill>
                  <a:srgbClr val="000000"/>
                </a:solidFill>
                <a:effectLst/>
                <a:latin typeface="Calibri" panose="020F0502020204030204" pitchFamily="34" charset="0"/>
              </a:rPr>
              <a:t> som samlar alla stadens förvaltningar och bolag. </a:t>
            </a:r>
            <a:r>
              <a:rPr lang="en-US"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I dialog och nära samarbete med de boende har både området och människorna utvecklats.  </a:t>
            </a:r>
            <a:r>
              <a:rPr lang="en-US"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Då 25 % av Sveriges befolkning bor i ett miljonprogamsområde så är utvecklingsarbetet intressant för många andra kommuner.  </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19</a:t>
            </a:fld>
            <a:endParaRPr lang="sv-SE"/>
          </a:p>
        </p:txBody>
      </p:sp>
    </p:spTree>
    <p:extLst>
      <p:ext uri="{BB962C8B-B14F-4D97-AF65-F5344CB8AC3E}">
        <p14:creationId xmlns:p14="http://schemas.microsoft.com/office/powerpoint/2010/main" val="1469450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C03C412-E5E0-E79A-BF43-C55DA58A8547}"/>
              </a:ext>
            </a:extLst>
          </p:cNvPr>
          <p:cNvSpPr/>
          <p:nvPr userDrawn="1"/>
        </p:nvSpPr>
        <p:spPr>
          <a:xfrm>
            <a:off x="10768800" y="295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p:txBody>
      </p:sp>
    </p:spTree>
    <p:extLst>
      <p:ext uri="{BB962C8B-B14F-4D97-AF65-F5344CB8AC3E}">
        <p14:creationId xmlns:p14="http://schemas.microsoft.com/office/powerpoint/2010/main" val="1564177235"/>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41CD61-46B5-4EC0-6372-56E0193FDFFA}"/>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448309671"/>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664506365"/>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188295863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1829444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07BC12F-692E-C6EC-7ED9-B6552DA150D5}"/>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88753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ABD02C8-03A3-8AFE-D8A0-966C11C8343F}"/>
              </a:ext>
            </a:extLst>
          </p:cNvPr>
          <p:cNvSpPr/>
          <p:nvPr userDrawn="1"/>
        </p:nvSpPr>
        <p:spPr>
          <a:xfrm>
            <a:off x="10768800" y="295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337137717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Tree>
    <p:extLst>
      <p:ext uri="{BB962C8B-B14F-4D97-AF65-F5344CB8AC3E}">
        <p14:creationId xmlns:p14="http://schemas.microsoft.com/office/powerpoint/2010/main" val="256615454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480" cy="936000"/>
          </a:xfrm>
          <a:prstGeom prst="rect">
            <a:avLst/>
          </a:prstGeom>
        </p:spPr>
      </p:pic>
    </p:spTree>
    <p:extLst>
      <p:ext uri="{BB962C8B-B14F-4D97-AF65-F5344CB8AC3E}">
        <p14:creationId xmlns:p14="http://schemas.microsoft.com/office/powerpoint/2010/main" val="214248992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4322331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89025724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93739728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216279251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Tree>
    <p:extLst>
      <p:ext uri="{BB962C8B-B14F-4D97-AF65-F5344CB8AC3E}">
        <p14:creationId xmlns:p14="http://schemas.microsoft.com/office/powerpoint/2010/main" val="323233130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5836413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6114351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7EC2C2B-6B04-19F7-0998-92E1897676E1}"/>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98784329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2550890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0FB093E-D9BE-A64C-7F32-26C182FC55C2}"/>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7475322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988D454-77BB-347D-11EC-1BB11729F0D8}"/>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343601644"/>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275556602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176956223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081056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377883156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1255813"/>
            <a:ext cx="936000" cy="936000"/>
          </a:xfrm>
          <a:prstGeom prst="rect">
            <a:avLst/>
          </a:prstGeom>
        </p:spPr>
      </p:pic>
    </p:spTree>
    <p:extLst>
      <p:ext uri="{BB962C8B-B14F-4D97-AF65-F5344CB8AC3E}">
        <p14:creationId xmlns:p14="http://schemas.microsoft.com/office/powerpoint/2010/main" val="227293283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70906325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4890298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8152958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152986522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AC383C6-796B-F29D-7137-55C9EC0376F6}"/>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32701720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93160828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E6DAF0A-6B85-A239-49DF-C17884E0DEC3}"/>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49673460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78BA074-6E04-C44F-8577-16A4BDF78F3C}"/>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43402682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300184654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23355955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7046860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2022020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05_Rubrik + text">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48877085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36864639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9887375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29610917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10513087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96700E7-B5FD-F003-E51B-BD4DAAE8FE5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794953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24277917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DF8636-0D14-752B-1CB3-627509B6191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76643029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615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15963144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3A6B11-3553-C317-26FC-B375D540710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3BFE72F-1D13-70E2-3A3B-FC9F4B507FF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8A7DCD-6739-A78A-066D-EC33EBB35BC7}"/>
              </a:ext>
            </a:extLst>
          </p:cNvPr>
          <p:cNvSpPr>
            <a:spLocks noGrp="1"/>
          </p:cNvSpPr>
          <p:nvPr>
            <p:ph type="dt" sz="half" idx="10"/>
          </p:nvPr>
        </p:nvSpPr>
        <p:spPr/>
        <p:txBody>
          <a:bodyPr/>
          <a:lstStyle/>
          <a:p>
            <a:fld id="{3D0945DD-1AF6-B343-A293-FBEE5F2DE184}" type="datetimeFigureOut">
              <a:rPr lang="sv-SE" smtClean="0"/>
              <a:t>2025-10-20</a:t>
            </a:fld>
            <a:endParaRPr lang="sv-SE"/>
          </a:p>
        </p:txBody>
      </p:sp>
      <p:sp>
        <p:nvSpPr>
          <p:cNvPr id="5" name="Platshållare för sidfot 4">
            <a:extLst>
              <a:ext uri="{FF2B5EF4-FFF2-40B4-BE49-F238E27FC236}">
                <a16:creationId xmlns:a16="http://schemas.microsoft.com/office/drawing/2014/main" id="{3AA69363-FAF3-B65B-559F-325E2883AF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43C5F7F-4E2F-508E-994D-0112ADD2C80E}"/>
              </a:ext>
            </a:extLst>
          </p:cNvPr>
          <p:cNvSpPr>
            <a:spLocks noGrp="1"/>
          </p:cNvSpPr>
          <p:nvPr>
            <p:ph type="sldNum" sz="quarter" idx="12"/>
          </p:nvPr>
        </p:nvSpPr>
        <p:spPr/>
        <p:txBody>
          <a:bodyPr/>
          <a:lstStyle/>
          <a:p>
            <a:fld id="{53BBA6E1-9E9E-DC4B-BE5F-130CDB18ABCA}" type="slidenum">
              <a:rPr lang="sv-SE" smtClean="0"/>
              <a:t>‹#›</a:t>
            </a:fld>
            <a:endParaRPr lang="sv-SE"/>
          </a:p>
        </p:txBody>
      </p:sp>
    </p:spTree>
    <p:extLst>
      <p:ext uri="{BB962C8B-B14F-4D97-AF65-F5344CB8AC3E}">
        <p14:creationId xmlns:p14="http://schemas.microsoft.com/office/powerpoint/2010/main" val="1954140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FB78850D-C698-E80C-E050-6BCB4D42A610}"/>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5949790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Tree>
    <p:extLst>
      <p:ext uri="{BB962C8B-B14F-4D97-AF65-F5344CB8AC3E}">
        <p14:creationId xmlns:p14="http://schemas.microsoft.com/office/powerpoint/2010/main" val="96458190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97" cy="936000"/>
          </a:xfrm>
          <a:prstGeom prst="rect">
            <a:avLst/>
          </a:prstGeom>
        </p:spPr>
      </p:pic>
    </p:spTree>
    <p:extLst>
      <p:ext uri="{BB962C8B-B14F-4D97-AF65-F5344CB8AC3E}">
        <p14:creationId xmlns:p14="http://schemas.microsoft.com/office/powerpoint/2010/main" val="406942325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206738670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183149645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53453209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67733513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410733244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31715431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355871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C6CBC3-7981-30B4-E74B-B4C9AC8C10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84265474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409938054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4E026E-AB14-1166-1496-592AC4FC6B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65354001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266DF855-C6D6-E391-B1B8-76CB196ECFE6}"/>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291102406"/>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Tree>
    <p:extLst>
      <p:ext uri="{BB962C8B-B14F-4D97-AF65-F5344CB8AC3E}">
        <p14:creationId xmlns:p14="http://schemas.microsoft.com/office/powerpoint/2010/main" val="121074209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27" cy="936000"/>
          </a:xfrm>
          <a:prstGeom prst="rect">
            <a:avLst/>
          </a:prstGeom>
        </p:spPr>
      </p:pic>
    </p:spTree>
    <p:extLst>
      <p:ext uri="{BB962C8B-B14F-4D97-AF65-F5344CB8AC3E}">
        <p14:creationId xmlns:p14="http://schemas.microsoft.com/office/powerpoint/2010/main" val="197860201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79169395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121144214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68842035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243075631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62574960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66185831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76482840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D1B079B-828A-3AED-E40C-7D9A72D76A13}"/>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55635200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02403616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429160D-1D43-669D-96CC-93628242BAB0}"/>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52410625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1560029901"/>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Tree>
    <p:extLst>
      <p:ext uri="{BB962C8B-B14F-4D97-AF65-F5344CB8AC3E}">
        <p14:creationId xmlns:p14="http://schemas.microsoft.com/office/powerpoint/2010/main" val="119851989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281662533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83931946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411225296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10019927"/>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473713145"/>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553071939"/>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607251153"/>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1396206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31669764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25040470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08837462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34837409"/>
      </p:ext>
    </p:extLst>
  </p:cSld>
  <p:clrMapOvr>
    <a:masterClrMapping/>
  </p:clrMapOvr>
  <p:extLst>
    <p:ext uri="{DCECCB84-F9BA-43D5-87BE-67443E8EF086}">
      <p15:sldGuideLst xmlns:p15="http://schemas.microsoft.com/office/powerpoint/2012/main">
        <p15:guide id="1" pos="7378">
          <p15:clr>
            <a:srgbClr val="FBAE40"/>
          </p15:clr>
        </p15:guide>
        <p15:guide id="2" orient="horz" pos="186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646136"/>
            <a:ext cx="9144000" cy="226990"/>
          </a:xfrm>
        </p:spPr>
        <p:txBody>
          <a:bodyPr lIns="0" tIns="0" rIns="0" bIns="0" anchor="t" anchorCtr="0">
            <a:noAutofit/>
          </a:bodyPr>
          <a:lstStyle>
            <a:lvl1pPr marL="0" indent="0" algn="l">
              <a:spcBef>
                <a:spcPts val="0"/>
              </a:spcBef>
              <a:buNone/>
              <a:defRPr sz="1600" b="0" i="0" baseline="0">
                <a:solidFill>
                  <a:schemeClr val="tx1"/>
                </a:solidFill>
                <a:latin typeface="Helsingborg Sans" pitchFamily="2" charset="77"/>
                <a:ea typeface="Roboto Light" panose="02000000000000000000" pitchFamily="2" charset="0"/>
                <a:cs typeface="Helsingborg Sans" pitchFamily="2" charset="77"/>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822729404"/>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657226"/>
            <a:ext cx="4512296" cy="2771774"/>
          </a:xfrm>
          <a:noFill/>
        </p:spPr>
        <p:txBody>
          <a:bodyPr lIns="0" tIns="0" rIns="0" bIns="0" anchor="ctr" anchorCtr="0">
            <a:noAutofit/>
          </a:bodyPr>
          <a:lstStyle>
            <a:lvl1pPr algn="l">
              <a:defRPr sz="5400">
                <a:solidFill>
                  <a:schemeClr val="tx1"/>
                </a:solidFill>
                <a:latin typeface="+mj-lt"/>
              </a:defRPr>
            </a:lvl1pPr>
          </a:lstStyle>
          <a:p>
            <a:r>
              <a:rPr lang="sv-SE"/>
              <a:t>Klicka här för att lägga till rubrik</a:t>
            </a:r>
          </a:p>
        </p:txBody>
      </p:sp>
      <p:sp>
        <p:nvSpPr>
          <p:cNvPr id="6" name="Platshållare för bild 5">
            <a:extLst>
              <a:ext uri="{FF2B5EF4-FFF2-40B4-BE49-F238E27FC236}">
                <a16:creationId xmlns:a16="http://schemas.microsoft.com/office/drawing/2014/main" id="{9D209402-0BA7-B4F5-9D7F-6489CEEE3D43}"/>
              </a:ext>
            </a:extLst>
          </p:cNvPr>
          <p:cNvSpPr>
            <a:spLocks noGrp="1"/>
          </p:cNvSpPr>
          <p:nvPr>
            <p:ph type="pic" sz="quarter" idx="10"/>
          </p:nvPr>
        </p:nvSpPr>
        <p:spPr>
          <a:xfrm>
            <a:off x="658813" y="3992547"/>
            <a:ext cx="4969575" cy="2208227"/>
          </a:xfrm>
        </p:spPr>
        <p:txBody>
          <a:bodyPr/>
          <a:lstStyle/>
          <a:p>
            <a:endParaRPr lang="sv-SE"/>
          </a:p>
        </p:txBody>
      </p:sp>
      <p:sp>
        <p:nvSpPr>
          <p:cNvPr id="8" name="Platshållare för bild 5">
            <a:extLst>
              <a:ext uri="{FF2B5EF4-FFF2-40B4-BE49-F238E27FC236}">
                <a16:creationId xmlns:a16="http://schemas.microsoft.com/office/drawing/2014/main" id="{A491AC19-DF60-9037-96EA-C3C88074EFF4}"/>
              </a:ext>
            </a:extLst>
          </p:cNvPr>
          <p:cNvSpPr>
            <a:spLocks noGrp="1"/>
          </p:cNvSpPr>
          <p:nvPr>
            <p:ph type="pic" sz="quarter" idx="11"/>
          </p:nvPr>
        </p:nvSpPr>
        <p:spPr>
          <a:xfrm>
            <a:off x="5628388" y="651751"/>
            <a:ext cx="5904798" cy="3335321"/>
          </a:xfrm>
        </p:spPr>
        <p:txBody>
          <a:bodyPr/>
          <a:lstStyle/>
          <a:p>
            <a:endParaRPr lang="sv-SE"/>
          </a:p>
        </p:txBody>
      </p:sp>
    </p:spTree>
    <p:extLst>
      <p:ext uri="{BB962C8B-B14F-4D97-AF65-F5344CB8AC3E}">
        <p14:creationId xmlns:p14="http://schemas.microsoft.com/office/powerpoint/2010/main" val="1985272555"/>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414" userDrawn="1">
          <p15:clr>
            <a:srgbClr val="FBAE40"/>
          </p15:clr>
        </p15:guide>
        <p15:guide id="3" pos="415" userDrawn="1">
          <p15:clr>
            <a:srgbClr val="FBAE40"/>
          </p15:clr>
        </p15:guide>
        <p15:guide id="4" orient="horz" pos="39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96115112"/>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424148"/>
      </p:ext>
    </p:extLst>
  </p:cSld>
  <p:clrMapOvr>
    <a:masterClrMapping/>
  </p:clrMapOvr>
  <p:extLst>
    <p:ext uri="{DCECCB84-F9BA-43D5-87BE-67443E8EF086}">
      <p15:sldGuideLst xmlns:p15="http://schemas.microsoft.com/office/powerpoint/2012/main">
        <p15:guide id="1" pos="7265">
          <p15:clr>
            <a:srgbClr val="FBAE40"/>
          </p15:clr>
        </p15:guide>
        <p15:guide id="2" orient="horz" pos="414">
          <p15:clr>
            <a:srgbClr val="FBAE40"/>
          </p15:clr>
        </p15:guide>
        <p15:guide id="3" pos="415">
          <p15:clr>
            <a:srgbClr val="FBAE40"/>
          </p15:clr>
        </p15:guide>
        <p15:guide id="4" orient="horz" pos="39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136119723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30647684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004123114"/>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87585738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060899921"/>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39899844"/>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479381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065276374"/>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 bild med centrerad logga">
    <p:spTree>
      <p:nvGrpSpPr>
        <p:cNvPr id="1" name=""/>
        <p:cNvGrpSpPr/>
        <p:nvPr/>
      </p:nvGrpSpPr>
      <p:grpSpPr>
        <a:xfrm>
          <a:off x="0" y="0"/>
          <a:ext cx="0" cy="0"/>
          <a:chOff x="0" y="0"/>
          <a:chExt cx="0" cy="0"/>
        </a:xfrm>
      </p:grpSpPr>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427123"/>
            <a:ext cx="4419200" cy="567811"/>
          </a:xfrm>
        </p:spPr>
        <p:txBody>
          <a:bodyPr wrap="square" lIns="0" tIns="288000" rIns="0" bIns="0">
            <a:spAutoFit/>
          </a:bodyPr>
          <a:lstStyle>
            <a:lvl1pPr marL="0" indent="0">
              <a:spcBef>
                <a:spcPts val="0"/>
              </a:spcBef>
              <a:buNone/>
              <a:defRPr sz="1800" b="0" i="0">
                <a:solidFill>
                  <a:schemeClr val="tx1"/>
                </a:solidFill>
                <a:latin typeface="+mj-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553998"/>
          </a:xfrm>
        </p:spPr>
        <p:txBody>
          <a:bodyPr wrap="square" lIns="0" tIns="0" rIns="0" bIns="0" anchor="t" anchorCtr="0">
            <a:spAutoFit/>
          </a:bodyPr>
          <a:lstStyle>
            <a:lvl1pPr algn="l">
              <a:defRPr sz="4000" baseline="0">
                <a:solidFill>
                  <a:schemeClr val="tx1"/>
                </a:solidFill>
                <a:latin typeface="+mj-lt"/>
              </a:defRPr>
            </a:lvl1pPr>
          </a:lstStyle>
          <a:p>
            <a:r>
              <a:rPr lang="sv-SE"/>
              <a:t>Rubrik</a:t>
            </a:r>
          </a:p>
        </p:txBody>
      </p:sp>
      <p:sp>
        <p:nvSpPr>
          <p:cNvPr id="13" name="Platshållare för bild 12">
            <a:extLst>
              <a:ext uri="{FF2B5EF4-FFF2-40B4-BE49-F238E27FC236}">
                <a16:creationId xmlns:a16="http://schemas.microsoft.com/office/drawing/2014/main" id="{5043B457-52D4-43D2-5F6D-071B72F54475}"/>
              </a:ext>
            </a:extLst>
          </p:cNvPr>
          <p:cNvSpPr>
            <a:spLocks noGrp="1"/>
          </p:cNvSpPr>
          <p:nvPr>
            <p:ph type="pic" sz="quarter" idx="10"/>
          </p:nvPr>
        </p:nvSpPr>
        <p:spPr>
          <a:xfrm>
            <a:off x="6096000" y="0"/>
            <a:ext cx="6096000" cy="6858000"/>
          </a:xfrm>
          <a:solidFill>
            <a:schemeClr val="bg1"/>
          </a:solidFill>
        </p:spPr>
        <p:txBody>
          <a:bodyPr/>
          <a:lstStyle/>
          <a:p>
            <a:endParaRPr lang="sv-SE"/>
          </a:p>
        </p:txBody>
      </p:sp>
    </p:spTree>
    <p:extLst>
      <p:ext uri="{BB962C8B-B14F-4D97-AF65-F5344CB8AC3E}">
        <p14:creationId xmlns:p14="http://schemas.microsoft.com/office/powerpoint/2010/main" val="11509395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6335848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27536830"/>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1270907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3076574"/>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329" r:id="rId13"/>
    <p:sldLayoutId id="2147484330" r:id="rId14"/>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4026795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2088351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9602267"/>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83889188"/>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26" r:id="rId3"/>
    <p:sldLayoutId id="2147484327"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8" r:id="rId13"/>
    <p:sldLayoutId id="2147484324" r:id="rId14"/>
    <p:sldLayoutId id="2147484325" r:id="rId15"/>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1">
          <p15:clr>
            <a:srgbClr val="F26B43"/>
          </p15:clr>
        </p15:guide>
        <p15:guide id="4" orient="horz" pos="55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88.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1.xml"/><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9.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6.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96.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99.xml"/><Relationship Id="rId5" Type="http://schemas.openxmlformats.org/officeDocument/2006/relationships/image" Target="../media/image6.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89.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6.svg"/></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jpeg"/><Relationship Id="rId7" Type="http://schemas.openxmlformats.org/officeDocument/2006/relationships/image" Target="../media/image66.svg"/><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jpeg"/><Relationship Id="rId7" Type="http://schemas.openxmlformats.org/officeDocument/2006/relationships/image" Target="../media/image66.svg"/><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slideLayout" Target="../slideLayouts/slideLayout99.xml"/><Relationship Id="rId4" Type="http://schemas.openxmlformats.org/officeDocument/2006/relationships/image" Target="../media/image6.svg"/></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7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hyperlink" Target="https://helsingborg.se/" TargetMode="External"/><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89.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Municipal Operations </a:t>
            </a:r>
            <a:r>
              <a:rPr lang="sv-SE" sz="1400" dirty="0" err="1">
                <a:solidFill>
                  <a:schemeClr val="bg1"/>
                </a:solidFill>
              </a:rPr>
              <a:t>Overview</a:t>
            </a:r>
            <a:r>
              <a:rPr lang="sv-SE" sz="1400" dirty="0">
                <a:solidFill>
                  <a:schemeClr val="bg1"/>
                </a:solidFill>
              </a:rPr>
              <a:t>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r>
              <a:rPr lang="sv-SE" sz="4400" dirty="0">
                <a:solidFill>
                  <a:schemeClr val="bg1"/>
                </a:solidFill>
              </a:rPr>
              <a:t> </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7" name="Bild 6">
            <a:extLst>
              <a:ext uri="{FF2B5EF4-FFF2-40B4-BE49-F238E27FC236}">
                <a16:creationId xmlns:a16="http://schemas.microsoft.com/office/drawing/2014/main" id="{17CE90EA-7094-2BFB-602D-261F89FB0B4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776575" y="2358135"/>
            <a:ext cx="935223" cy="936000"/>
          </a:xfrm>
          <a:prstGeom prst="rect">
            <a:avLst/>
          </a:prstGeom>
        </p:spPr>
      </p:pic>
    </p:spTree>
    <p:extLst>
      <p:ext uri="{BB962C8B-B14F-4D97-AF65-F5344CB8AC3E}">
        <p14:creationId xmlns:p14="http://schemas.microsoft.com/office/powerpoint/2010/main" val="105267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dirty="0" err="1"/>
              <a:t>Cooperation</a:t>
            </a:r>
            <a:endParaRPr lang="sv-SE" dirty="0"/>
          </a:p>
        </p:txBody>
      </p:sp>
      <p:sp>
        <p:nvSpPr>
          <p:cNvPr id="7" name="Rektangel 6">
            <a:extLst>
              <a:ext uri="{FF2B5EF4-FFF2-40B4-BE49-F238E27FC236}">
                <a16:creationId xmlns:a16="http://schemas.microsoft.com/office/drawing/2014/main" id="{E1A650D4-2084-9B40-5D7C-8E96EF7E218F}"/>
              </a:ext>
            </a:extLst>
          </p:cNvPr>
          <p:cNvSpPr/>
          <p:nvPr/>
        </p:nvSpPr>
        <p:spPr>
          <a:xfrm>
            <a:off x="874713"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4A8FD23-2DCC-B1EC-D70C-5BAF51A288ED}"/>
              </a:ext>
            </a:extLst>
          </p:cNvPr>
          <p:cNvSpPr/>
          <p:nvPr/>
        </p:nvSpPr>
        <p:spPr>
          <a:xfrm>
            <a:off x="4101071"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FE3EEC1C-4099-B257-7708-8C61D05F0EA1}"/>
              </a:ext>
            </a:extLst>
          </p:cNvPr>
          <p:cNvSpPr/>
          <p:nvPr/>
        </p:nvSpPr>
        <p:spPr>
          <a:xfrm>
            <a:off x="7327429"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7C9D3CE3-B668-4752-1CB3-DC59EBF4DC04}"/>
              </a:ext>
            </a:extLst>
          </p:cNvPr>
          <p:cNvSpPr/>
          <p:nvPr/>
        </p:nvSpPr>
        <p:spPr>
          <a:xfrm>
            <a:off x="9490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85</a:t>
            </a:r>
            <a:br>
              <a:rPr lang="sv-SE" sz="3000" b="1" dirty="0">
                <a:solidFill>
                  <a:schemeClr val="tx1"/>
                </a:solidFill>
                <a:latin typeface="+mj-lt"/>
              </a:rPr>
            </a:br>
            <a:r>
              <a:rPr lang="sv-SE" sz="1600" dirty="0" err="1">
                <a:solidFill>
                  <a:schemeClr val="tx1"/>
                </a:solidFill>
                <a:latin typeface="+mj-lt"/>
              </a:rPr>
              <a:t>municipalities</a:t>
            </a:r>
            <a:r>
              <a:rPr lang="sv-SE" sz="1600" dirty="0">
                <a:solidFill>
                  <a:schemeClr val="tx1"/>
                </a:solidFill>
                <a:latin typeface="+mj-lt"/>
              </a:rPr>
              <a:t> and </a:t>
            </a:r>
            <a:r>
              <a:rPr lang="sv-SE" sz="1600" b="1" dirty="0">
                <a:solidFill>
                  <a:schemeClr val="tx1"/>
                </a:solidFill>
                <a:latin typeface="+mj-lt"/>
              </a:rPr>
              <a:t>4</a:t>
            </a:r>
            <a:r>
              <a:rPr lang="sv-SE" sz="1600" dirty="0">
                <a:solidFill>
                  <a:schemeClr val="tx1"/>
                </a:solidFill>
                <a:latin typeface="+mj-lt"/>
              </a:rPr>
              <a:t> regions in Skåne and Eastern </a:t>
            </a:r>
            <a:r>
              <a:rPr lang="sv-SE" sz="1600" dirty="0" err="1">
                <a:solidFill>
                  <a:schemeClr val="tx1"/>
                </a:solidFill>
                <a:latin typeface="+mj-lt"/>
              </a:rPr>
              <a:t>Denmark</a:t>
            </a:r>
            <a:endParaRPr lang="sv-SE" sz="1600" dirty="0">
              <a:solidFill>
                <a:schemeClr val="tx1"/>
              </a:solidFill>
              <a:latin typeface="+mj-lt"/>
            </a:endParaRPr>
          </a:p>
          <a:p>
            <a:pPr>
              <a:spcAft>
                <a:spcPts val="800"/>
              </a:spcAft>
            </a:pPr>
            <a:r>
              <a:rPr lang="sv-SE" sz="3000" b="1" dirty="0">
                <a:solidFill>
                  <a:schemeClr val="tx1"/>
                </a:solidFill>
                <a:latin typeface="+mj-lt"/>
              </a:rPr>
              <a:t>4,4</a:t>
            </a:r>
            <a:br>
              <a:rPr lang="sv-SE" sz="3000" b="1" dirty="0">
                <a:solidFill>
                  <a:schemeClr val="tx1"/>
                </a:solidFill>
                <a:latin typeface="+mj-lt"/>
              </a:rPr>
            </a:br>
            <a:r>
              <a:rPr lang="sv-SE" sz="1600" dirty="0">
                <a:solidFill>
                  <a:schemeClr val="tx1"/>
                </a:solidFill>
                <a:latin typeface="+mj-lt"/>
              </a:rPr>
              <a:t>million </a:t>
            </a:r>
            <a:r>
              <a:rPr lang="sv-SE" sz="1600" dirty="0" err="1">
                <a:solidFill>
                  <a:schemeClr val="tx1"/>
                </a:solidFill>
                <a:latin typeface="+mj-lt"/>
              </a:rPr>
              <a:t>inhabitants</a:t>
            </a:r>
            <a:endParaRPr lang="sv-SE" sz="1600" dirty="0">
              <a:solidFill>
                <a:schemeClr val="tx1"/>
              </a:solidFill>
              <a:latin typeface="+mj-lt"/>
            </a:endParaRPr>
          </a:p>
          <a:p>
            <a:pPr>
              <a:spcAft>
                <a:spcPts val="800"/>
              </a:spcAft>
            </a:pPr>
            <a:r>
              <a:rPr kumimoji="0" lang="sv-SE" sz="3000" b="1" i="0" u="none" strike="noStrike" kern="1200" cap="none" spc="0" normalizeH="0" baseline="0" noProof="0" dirty="0">
                <a:ln>
                  <a:noFill/>
                </a:ln>
                <a:solidFill>
                  <a:srgbClr val="1A355C"/>
                </a:solidFill>
                <a:effectLst/>
                <a:uLnTx/>
                <a:uFillTx/>
                <a:latin typeface="Helsingborg Sans"/>
                <a:ea typeface="+mn-ea"/>
                <a:cs typeface="+mn-cs"/>
              </a:rPr>
              <a:t>&gt; </a:t>
            </a:r>
            <a:r>
              <a:rPr lang="sv-SE" sz="3000" b="1" dirty="0">
                <a:solidFill>
                  <a:schemeClr val="tx1"/>
                </a:solidFill>
                <a:latin typeface="+mj-lt"/>
              </a:rPr>
              <a:t>250 000</a:t>
            </a:r>
            <a:br>
              <a:rPr lang="sv-SE" sz="3000" b="1" dirty="0">
                <a:solidFill>
                  <a:schemeClr val="tx1"/>
                </a:solidFill>
                <a:latin typeface="+mj-lt"/>
              </a:rPr>
            </a:br>
            <a:r>
              <a:rPr lang="sv-SE" sz="1600" dirty="0" err="1">
                <a:solidFill>
                  <a:schemeClr val="tx1"/>
                </a:solidFill>
                <a:latin typeface="+mj-lt"/>
              </a:rPr>
              <a:t>companies</a:t>
            </a:r>
            <a:endParaRPr lang="sv-SE" sz="1600" dirty="0">
              <a:solidFill>
                <a:schemeClr val="tx1"/>
              </a:solidFill>
              <a:latin typeface="+mj-lt"/>
            </a:endParaRPr>
          </a:p>
        </p:txBody>
      </p:sp>
      <p:sp>
        <p:nvSpPr>
          <p:cNvPr id="18" name="Rektangel 17">
            <a:extLst>
              <a:ext uri="{FF2B5EF4-FFF2-40B4-BE49-F238E27FC236}">
                <a16:creationId xmlns:a16="http://schemas.microsoft.com/office/drawing/2014/main" id="{3697329F-381F-5FEC-1B6F-F22B4B55AC32}"/>
              </a:ext>
            </a:extLst>
          </p:cNvPr>
          <p:cNvSpPr/>
          <p:nvPr/>
        </p:nvSpPr>
        <p:spPr>
          <a:xfrm>
            <a:off x="41748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11</a:t>
            </a:r>
            <a:br>
              <a:rPr lang="sv-SE" sz="3000" b="1" dirty="0">
                <a:solidFill>
                  <a:schemeClr val="tx1"/>
                </a:solidFill>
                <a:latin typeface="+mj-lt"/>
              </a:rPr>
            </a:br>
            <a:r>
              <a:rPr lang="sv-SE" sz="1600" dirty="0" err="1">
                <a:solidFill>
                  <a:schemeClr val="tx1"/>
                </a:solidFill>
                <a:latin typeface="+mj-lt"/>
              </a:rPr>
              <a:t>municipalities</a:t>
            </a:r>
            <a:r>
              <a:rPr lang="sv-SE" sz="1600" dirty="0">
                <a:solidFill>
                  <a:schemeClr val="tx1"/>
                </a:solidFill>
                <a:latin typeface="+mj-lt"/>
              </a:rPr>
              <a:t> in North-West Skåne </a:t>
            </a:r>
          </a:p>
          <a:p>
            <a:pPr>
              <a:spcAft>
                <a:spcPts val="800"/>
              </a:spcAft>
            </a:pPr>
            <a:r>
              <a:rPr lang="sv-SE" sz="3000" b="1" dirty="0">
                <a:solidFill>
                  <a:schemeClr val="tx1"/>
                </a:solidFill>
                <a:latin typeface="+mj-lt"/>
              </a:rPr>
              <a:t>363 000</a:t>
            </a:r>
            <a:br>
              <a:rPr lang="sv-SE" sz="3000" b="1" dirty="0">
                <a:solidFill>
                  <a:schemeClr val="tx1"/>
                </a:solidFill>
                <a:latin typeface="+mj-lt"/>
              </a:rPr>
            </a:br>
            <a:r>
              <a:rPr lang="sv-SE" sz="1600" dirty="0" err="1">
                <a:solidFill>
                  <a:schemeClr val="tx1"/>
                </a:solidFill>
                <a:latin typeface="+mj-lt"/>
              </a:rPr>
              <a:t>inhabitants</a:t>
            </a:r>
            <a:endParaRPr lang="sv-SE" sz="1600" dirty="0">
              <a:solidFill>
                <a:schemeClr val="tx1"/>
              </a:solidFill>
              <a:latin typeface="+mj-lt"/>
            </a:endParaRPr>
          </a:p>
          <a:p>
            <a:pPr>
              <a:spcAft>
                <a:spcPts val="800"/>
              </a:spcAft>
            </a:pPr>
            <a:r>
              <a:rPr lang="sv-SE" sz="3000" b="1" dirty="0">
                <a:solidFill>
                  <a:schemeClr val="tx1"/>
                </a:solidFill>
                <a:latin typeface="+mj-lt"/>
              </a:rPr>
              <a:t>32 000</a:t>
            </a:r>
            <a:br>
              <a:rPr lang="sv-SE" sz="3000" b="1" dirty="0">
                <a:solidFill>
                  <a:schemeClr val="tx1"/>
                </a:solidFill>
                <a:latin typeface="+mj-lt"/>
              </a:rPr>
            </a:br>
            <a:r>
              <a:rPr lang="sv-SE" sz="1600" dirty="0" err="1">
                <a:solidFill>
                  <a:schemeClr val="tx1"/>
                </a:solidFill>
                <a:latin typeface="+mj-lt"/>
              </a:rPr>
              <a:t>companies</a:t>
            </a:r>
            <a:endParaRPr lang="sv-SE" sz="1600" dirty="0">
              <a:solidFill>
                <a:schemeClr val="tx1"/>
              </a:solidFill>
              <a:latin typeface="+mj-lt"/>
            </a:endParaRPr>
          </a:p>
        </p:txBody>
      </p:sp>
      <p:sp>
        <p:nvSpPr>
          <p:cNvPr id="19" name="Rektangel 18">
            <a:extLst>
              <a:ext uri="{FF2B5EF4-FFF2-40B4-BE49-F238E27FC236}">
                <a16:creationId xmlns:a16="http://schemas.microsoft.com/office/drawing/2014/main" id="{1BEB7255-F2BE-1430-56D8-78CEA980538A}"/>
              </a:ext>
            </a:extLst>
          </p:cNvPr>
          <p:cNvSpPr/>
          <p:nvPr/>
        </p:nvSpPr>
        <p:spPr>
          <a:xfrm>
            <a:off x="74006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14</a:t>
            </a:r>
            <a:br>
              <a:rPr lang="sv-SE" sz="3000" b="1" dirty="0">
                <a:solidFill>
                  <a:schemeClr val="tx1"/>
                </a:solidFill>
                <a:latin typeface="+mj-lt"/>
              </a:rPr>
            </a:br>
            <a:r>
              <a:rPr lang="sv-SE" sz="1600" dirty="0" err="1">
                <a:solidFill>
                  <a:schemeClr val="tx1"/>
                </a:solidFill>
                <a:latin typeface="+mj-lt"/>
              </a:rPr>
              <a:t>members</a:t>
            </a:r>
            <a:r>
              <a:rPr lang="sv-SE" sz="1600" dirty="0">
                <a:solidFill>
                  <a:schemeClr val="tx1"/>
                </a:solidFill>
                <a:latin typeface="+mj-lt"/>
              </a:rPr>
              <a:t> in </a:t>
            </a:r>
            <a:r>
              <a:rPr lang="sv-SE" sz="1600" dirty="0" err="1">
                <a:solidFill>
                  <a:schemeClr val="tx1"/>
                </a:solidFill>
                <a:latin typeface="+mj-lt"/>
              </a:rPr>
              <a:t>Northern</a:t>
            </a:r>
            <a:r>
              <a:rPr lang="sv-SE" sz="1600" dirty="0">
                <a:solidFill>
                  <a:schemeClr val="tx1"/>
                </a:solidFill>
                <a:latin typeface="+mj-lt"/>
              </a:rPr>
              <a:t> </a:t>
            </a:r>
            <a:r>
              <a:rPr lang="sv-SE" sz="1600" dirty="0" err="1">
                <a:solidFill>
                  <a:schemeClr val="tx1"/>
                </a:solidFill>
                <a:latin typeface="+mj-lt"/>
              </a:rPr>
              <a:t>Europe</a:t>
            </a:r>
            <a:endParaRPr lang="sv-SE" sz="1600" dirty="0">
              <a:solidFill>
                <a:schemeClr val="tx1"/>
              </a:solidFill>
              <a:latin typeface="+mj-lt"/>
            </a:endParaRPr>
          </a:p>
          <a:p>
            <a:pPr>
              <a:spcAft>
                <a:spcPts val="800"/>
              </a:spcAft>
            </a:pPr>
            <a:r>
              <a:rPr lang="sv-SE" sz="1600" dirty="0">
                <a:solidFill>
                  <a:schemeClr val="tx1"/>
                </a:solidFill>
                <a:latin typeface="+mj-lt"/>
              </a:rPr>
              <a:t>_____________________</a:t>
            </a:r>
            <a:br>
              <a:rPr lang="sv-SE" sz="1600" b="1" dirty="0">
                <a:solidFill>
                  <a:schemeClr val="tx1"/>
                </a:solidFill>
                <a:latin typeface="+mj-lt"/>
              </a:rPr>
            </a:br>
            <a:br>
              <a:rPr lang="sv-SE" sz="1600" b="1" dirty="0">
                <a:solidFill>
                  <a:schemeClr val="tx1"/>
                </a:solidFill>
                <a:latin typeface="+mj-lt"/>
              </a:rPr>
            </a:br>
            <a:r>
              <a:rPr lang="sv-SE" sz="1600" dirty="0" err="1">
                <a:solidFill>
                  <a:schemeClr val="tx1"/>
                </a:solidFill>
                <a:latin typeface="+mj-lt"/>
              </a:rPr>
              <a:t>development</a:t>
            </a:r>
            <a:r>
              <a:rPr lang="sv-SE" sz="1600" dirty="0">
                <a:solidFill>
                  <a:schemeClr val="tx1"/>
                </a:solidFill>
                <a:latin typeface="+mj-lt"/>
              </a:rPr>
              <a:t> </a:t>
            </a:r>
            <a:r>
              <a:rPr lang="sv-SE" sz="1600" dirty="0" err="1">
                <a:solidFill>
                  <a:schemeClr val="tx1"/>
                </a:solidFill>
                <a:latin typeface="+mj-lt"/>
              </a:rPr>
              <a:t>of</a:t>
            </a:r>
            <a:r>
              <a:rPr lang="sv-SE" sz="1600" dirty="0">
                <a:solidFill>
                  <a:schemeClr val="tx1"/>
                </a:solidFill>
                <a:latin typeface="+mj-lt"/>
              </a:rPr>
              <a:t> a megaregion from Hamburg to Oslo</a:t>
            </a:r>
          </a:p>
        </p:txBody>
      </p:sp>
      <p:pic>
        <p:nvPicPr>
          <p:cNvPr id="20" name="Bildobjekt 19">
            <a:extLst>
              <a:ext uri="{FF2B5EF4-FFF2-40B4-BE49-F238E27FC236}">
                <a16:creationId xmlns:a16="http://schemas.microsoft.com/office/drawing/2014/main" id="{57B7788B-5D3A-CF81-1A3D-6E5E0E991D92}"/>
              </a:ext>
            </a:extLst>
          </p:cNvPr>
          <p:cNvPicPr>
            <a:picLocks noChangeAspect="1"/>
          </p:cNvPicPr>
          <p:nvPr/>
        </p:nvPicPr>
        <p:blipFill>
          <a:blip r:embed="rId2"/>
          <a:stretch>
            <a:fillRect/>
          </a:stretch>
        </p:blipFill>
        <p:spPr>
          <a:xfrm>
            <a:off x="4937086" y="1979796"/>
            <a:ext cx="1368181" cy="496329"/>
          </a:xfrm>
          <a:prstGeom prst="rect">
            <a:avLst/>
          </a:prstGeom>
        </p:spPr>
      </p:pic>
      <p:pic>
        <p:nvPicPr>
          <p:cNvPr id="1028" name="Picture 4">
            <a:extLst>
              <a:ext uri="{FF2B5EF4-FFF2-40B4-BE49-F238E27FC236}">
                <a16:creationId xmlns:a16="http://schemas.microsoft.com/office/drawing/2014/main" id="{F2F453C3-914C-D237-0FD4-A4E0DE942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094" y="2051141"/>
            <a:ext cx="1337766" cy="3760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F79CE12-592D-C47D-9020-0926192B9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2262" y="2055018"/>
            <a:ext cx="1766227" cy="36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1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err="1"/>
              <a:t>Living</a:t>
            </a:r>
            <a:r>
              <a:rPr lang="sv-SE" dirty="0"/>
              <a:t> </a:t>
            </a:r>
            <a:br>
              <a:rPr lang="sv-SE" dirty="0"/>
            </a:br>
            <a:r>
              <a:rPr lang="sv-SE" dirty="0"/>
              <a:t>and </a:t>
            </a:r>
            <a:r>
              <a:rPr lang="sv-SE" dirty="0" err="1"/>
              <a:t>lifestyle</a:t>
            </a:r>
            <a:endParaRPr lang="sv-SE" dirty="0"/>
          </a:p>
        </p:txBody>
      </p:sp>
      <p:pic>
        <p:nvPicPr>
          <p:cNvPr id="3" name="Bild 2">
            <a:extLst>
              <a:ext uri="{FF2B5EF4-FFF2-40B4-BE49-F238E27FC236}">
                <a16:creationId xmlns:a16="http://schemas.microsoft.com/office/drawing/2014/main" id="{9A0BFCDA-8285-5D70-0FD0-150E054F9E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388" y="3992548"/>
            <a:ext cx="935223" cy="936000"/>
          </a:xfrm>
          <a:prstGeom prst="rect">
            <a:avLst/>
          </a:prstGeom>
        </p:spPr>
      </p:pic>
      <p:pic>
        <p:nvPicPr>
          <p:cNvPr id="6" name="Platshållare för bild 5" descr="En bild som visar utomhus, himmel, gräs, moln&#10;&#10;Automatiskt genererad beskrivning">
            <a:extLst>
              <a:ext uri="{FF2B5EF4-FFF2-40B4-BE49-F238E27FC236}">
                <a16:creationId xmlns:a16="http://schemas.microsoft.com/office/drawing/2014/main" id="{48666175-A089-2B18-9C00-4FE9CB162192}"/>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7646" b="7646"/>
          <a:stretch>
            <a:fillRect/>
          </a:stretch>
        </p:blipFill>
        <p:spPr>
          <a:xfrm>
            <a:off x="5628388" y="661376"/>
            <a:ext cx="5904798" cy="3335321"/>
          </a:xfrm>
        </p:spPr>
      </p:pic>
      <p:pic>
        <p:nvPicPr>
          <p:cNvPr id="17" name="Platshållare för bild 16" descr="En bild som visar byggnad, fönster, utomhus, fasad&#10;&#10;Automatiskt genererad beskrivning">
            <a:extLst>
              <a:ext uri="{FF2B5EF4-FFF2-40B4-BE49-F238E27FC236}">
                <a16:creationId xmlns:a16="http://schemas.microsoft.com/office/drawing/2014/main" id="{B64F090D-6C51-A073-BB36-1CE06DC1A58D}"/>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t="6795" b="26551"/>
          <a:stretch/>
        </p:blipFill>
        <p:spPr>
          <a:xfrm>
            <a:off x="658813" y="3992547"/>
            <a:ext cx="4969575" cy="2208227"/>
          </a:xfrm>
        </p:spPr>
      </p:pic>
    </p:spTree>
    <p:extLst>
      <p:ext uri="{BB962C8B-B14F-4D97-AF65-F5344CB8AC3E}">
        <p14:creationId xmlns:p14="http://schemas.microsoft.com/office/powerpoint/2010/main" val="2775725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D0090D5-40A7-D420-DC7C-3FA4501FA737}"/>
              </a:ext>
            </a:extLst>
          </p:cNvPr>
          <p:cNvSpPr txBox="1"/>
          <p:nvPr/>
        </p:nvSpPr>
        <p:spPr>
          <a:xfrm>
            <a:off x="658814" y="657225"/>
            <a:ext cx="4307892" cy="3256933"/>
          </a:xfrm>
          <a:prstGeom prst="rect">
            <a:avLst/>
          </a:prstGeom>
          <a:solidFill>
            <a:schemeClr val="tx2"/>
          </a:solidFill>
        </p:spPr>
        <p:txBody>
          <a:bodyPr wrap="square" lIns="1728000" rtlCol="0" anchor="ctr" anchorCtr="0">
            <a:noAutofit/>
          </a:bodyPr>
          <a:lstStyle/>
          <a:p>
            <a:r>
              <a:rPr lang="sv-SE" sz="5000" b="1" dirty="0">
                <a:latin typeface="+mj-lt"/>
              </a:rPr>
              <a:t>152 091</a:t>
            </a:r>
          </a:p>
          <a:p>
            <a:pPr>
              <a:lnSpc>
                <a:spcPct val="50000"/>
              </a:lnSpc>
            </a:pPr>
            <a:r>
              <a:rPr lang="sv-SE" sz="1600" dirty="0">
                <a:latin typeface="Helsingborg Sans Medium" pitchFamily="2" charset="77"/>
              </a:rPr>
              <a:t>  </a:t>
            </a:r>
            <a:r>
              <a:rPr lang="sv-SE" sz="1600" dirty="0" err="1">
                <a:latin typeface="Helsingborg Sans Medium" pitchFamily="2" charset="77"/>
              </a:rPr>
              <a:t>inhabitants</a:t>
            </a:r>
            <a:endParaRPr lang="sv-SE" sz="1600" dirty="0">
              <a:latin typeface="Helsingborg Sans Medium" pitchFamily="2" charset="77"/>
            </a:endParaRPr>
          </a:p>
          <a:p>
            <a:pPr>
              <a:lnSpc>
                <a:spcPct val="50000"/>
              </a:lnSpc>
            </a:pPr>
            <a:endParaRPr lang="sv-SE" sz="1600" dirty="0">
              <a:latin typeface="Helsingborg Sans Medium" pitchFamily="2" charset="77"/>
            </a:endParaRPr>
          </a:p>
          <a:p>
            <a:r>
              <a:rPr lang="sv-SE" sz="5000" b="1" dirty="0">
                <a:latin typeface="+mj-lt"/>
              </a:rPr>
              <a:t>15 000</a:t>
            </a:r>
          </a:p>
          <a:p>
            <a:r>
              <a:rPr lang="sv-SE" sz="1600" dirty="0">
                <a:latin typeface="Helsingborg Sans Medium" pitchFamily="2" charset="77"/>
              </a:rPr>
              <a:t>Small and </a:t>
            </a:r>
            <a:r>
              <a:rPr lang="sv-SE" sz="1600" dirty="0" err="1">
                <a:latin typeface="Helsingborg Sans Medium" pitchFamily="2" charset="77"/>
              </a:rPr>
              <a:t>large</a:t>
            </a:r>
            <a:r>
              <a:rPr lang="sv-SE" sz="1600" dirty="0">
                <a:latin typeface="Helsingborg Sans Medium" pitchFamily="2" charset="77"/>
              </a:rPr>
              <a:t>      </a:t>
            </a:r>
            <a:r>
              <a:rPr lang="sv-SE" sz="1600" dirty="0" err="1">
                <a:latin typeface="Helsingborg Sans Medium" pitchFamily="2" charset="77"/>
              </a:rPr>
              <a:t>companies</a:t>
            </a:r>
            <a:endParaRPr lang="sv-SE" sz="1600" dirty="0">
              <a:latin typeface="Helsingborg Sans Medium" pitchFamily="2" charset="77"/>
            </a:endParaRPr>
          </a:p>
          <a:p>
            <a:pPr>
              <a:lnSpc>
                <a:spcPct val="50000"/>
              </a:lnSpc>
            </a:pPr>
            <a:endParaRPr lang="sv-SE" dirty="0">
              <a:latin typeface="+mj-lt"/>
            </a:endParaRPr>
          </a:p>
        </p:txBody>
      </p:sp>
      <p:sp>
        <p:nvSpPr>
          <p:cNvPr id="3" name="Bild 78">
            <a:extLst>
              <a:ext uri="{FF2B5EF4-FFF2-40B4-BE49-F238E27FC236}">
                <a16:creationId xmlns:a16="http://schemas.microsoft.com/office/drawing/2014/main" id="{02810503-27FA-9953-47D3-57D466797735}"/>
              </a:ext>
            </a:extLst>
          </p:cNvPr>
          <p:cNvSpPr/>
          <p:nvPr/>
        </p:nvSpPr>
        <p:spPr>
          <a:xfrm>
            <a:off x="969963" y="2475932"/>
            <a:ext cx="1057819" cy="845973"/>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upp 3">
            <a:extLst>
              <a:ext uri="{FF2B5EF4-FFF2-40B4-BE49-F238E27FC236}">
                <a16:creationId xmlns:a16="http://schemas.microsoft.com/office/drawing/2014/main" id="{AB2CA4CE-59C7-E592-EE6E-A3491CBD9ECE}"/>
              </a:ext>
            </a:extLst>
          </p:cNvPr>
          <p:cNvGrpSpPr/>
          <p:nvPr/>
        </p:nvGrpSpPr>
        <p:grpSpPr>
          <a:xfrm>
            <a:off x="1043136" y="1054106"/>
            <a:ext cx="921600" cy="1013952"/>
            <a:chOff x="268918" y="2022814"/>
            <a:chExt cx="921600" cy="1013952"/>
          </a:xfrm>
          <a:solidFill>
            <a:schemeClr val="tx1"/>
          </a:solidFill>
        </p:grpSpPr>
        <p:sp>
          <p:nvSpPr>
            <p:cNvPr id="5" name="Frihandsfigur 4">
              <a:extLst>
                <a:ext uri="{FF2B5EF4-FFF2-40B4-BE49-F238E27FC236}">
                  <a16:creationId xmlns:a16="http://schemas.microsoft.com/office/drawing/2014/main" id="{939D2471-8B5D-5D66-A056-B1497997E342}"/>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ihandsfigur 5">
              <a:extLst>
                <a:ext uri="{FF2B5EF4-FFF2-40B4-BE49-F238E27FC236}">
                  <a16:creationId xmlns:a16="http://schemas.microsoft.com/office/drawing/2014/main" id="{C7CAD1CF-8127-E7FE-A456-0FC7482EEB1D}"/>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512B7BCA-0827-3B58-E8B7-A5B2E78A00FE}"/>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6DEFFC63-7862-B485-F563-EA7097FD7F24}"/>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FE6923F1-6A3E-5979-B169-47CCAA5FEDB0}"/>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6C2AD113-A0E2-801E-3957-33434D7EAE55}"/>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B98D275-B1F1-BD4E-DDEA-5F2BA56F7DD3}"/>
              </a:ext>
            </a:extLst>
          </p:cNvPr>
          <p:cNvSpPr txBox="1"/>
          <p:nvPr/>
        </p:nvSpPr>
        <p:spPr>
          <a:xfrm>
            <a:off x="9612053" y="657225"/>
            <a:ext cx="1919913" cy="3256933"/>
          </a:xfrm>
          <a:prstGeom prst="rect">
            <a:avLst/>
          </a:prstGeom>
          <a:solidFill>
            <a:schemeClr val="tx2"/>
          </a:solidFill>
        </p:spPr>
        <p:txBody>
          <a:bodyPr wrap="square" lIns="216000" tIns="180000" rIns="180000" bIns="576000" numCol="1" spcCol="0" rtlCol="0" anchor="b" anchorCtr="0">
            <a:noAutofit/>
          </a:bodyPr>
          <a:lstStyle/>
          <a:p>
            <a:endParaRPr lang="sv-SE" sz="3200" b="1" dirty="0">
              <a:latin typeface="+mj-lt"/>
            </a:endParaRPr>
          </a:p>
          <a:p>
            <a:endParaRPr lang="sv-SE" sz="3200" b="1" dirty="0">
              <a:latin typeface="+mj-lt"/>
            </a:endParaRPr>
          </a:p>
          <a:p>
            <a:endParaRPr lang="sv-SE" sz="3200" b="1" dirty="0">
              <a:latin typeface="+mj-lt"/>
            </a:endParaRPr>
          </a:p>
          <a:p>
            <a:endParaRPr lang="sv-SE" sz="3200" b="1" dirty="0">
              <a:latin typeface="+mj-lt"/>
            </a:endParaRPr>
          </a:p>
          <a:p>
            <a:endParaRPr lang="sv-SE" sz="3200" b="1" dirty="0">
              <a:latin typeface="+mj-lt"/>
            </a:endParaRPr>
          </a:p>
          <a:p>
            <a:r>
              <a:rPr lang="sv-SE" sz="3200" b="1" dirty="0">
                <a:latin typeface="+mj-lt"/>
              </a:rPr>
              <a:t>12 </a:t>
            </a:r>
            <a:r>
              <a:rPr lang="sv-SE" sz="2000" b="1" dirty="0">
                <a:latin typeface="+mj-lt"/>
              </a:rPr>
              <a:t>million</a:t>
            </a:r>
          </a:p>
          <a:p>
            <a:r>
              <a:rPr lang="sv-SE" sz="1400" dirty="0" err="1">
                <a:latin typeface="+mj-lt"/>
              </a:rPr>
              <a:t>Visitors</a:t>
            </a:r>
            <a:r>
              <a:rPr lang="sv-SE" sz="1400" dirty="0">
                <a:latin typeface="+mj-lt"/>
              </a:rPr>
              <a:t> to</a:t>
            </a:r>
            <a:br>
              <a:rPr lang="sv-SE" sz="1400" dirty="0">
                <a:latin typeface="+mj-lt"/>
              </a:rPr>
            </a:br>
            <a:r>
              <a:rPr lang="sv-SE" sz="1400" dirty="0">
                <a:latin typeface="+mj-lt"/>
              </a:rPr>
              <a:t>Väla shopping </a:t>
            </a:r>
            <a:r>
              <a:rPr lang="sv-SE" sz="1400" dirty="0" err="1">
                <a:latin typeface="+mj-lt"/>
              </a:rPr>
              <a:t>centre</a:t>
            </a:r>
            <a:endParaRPr lang="sv-SE" sz="1400" dirty="0">
              <a:latin typeface="+mj-lt"/>
            </a:endParaRPr>
          </a:p>
        </p:txBody>
      </p:sp>
      <p:sp>
        <p:nvSpPr>
          <p:cNvPr id="14" name="Rektangel 13">
            <a:extLst>
              <a:ext uri="{FF2B5EF4-FFF2-40B4-BE49-F238E27FC236}">
                <a16:creationId xmlns:a16="http://schemas.microsoft.com/office/drawing/2014/main" id="{D1E550D1-9155-3C51-6A67-B671E5A4A333}"/>
              </a:ext>
            </a:extLst>
          </p:cNvPr>
          <p:cNvSpPr/>
          <p:nvPr/>
        </p:nvSpPr>
        <p:spPr>
          <a:xfrm>
            <a:off x="5135434" y="657225"/>
            <a:ext cx="4307891" cy="3256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668523B7-4DF8-31D4-E532-CB9096F36862}"/>
              </a:ext>
            </a:extLst>
          </p:cNvPr>
          <p:cNvSpPr txBox="1"/>
          <p:nvPr/>
        </p:nvSpPr>
        <p:spPr>
          <a:xfrm>
            <a:off x="5457107" y="851564"/>
            <a:ext cx="1573925" cy="1138773"/>
          </a:xfrm>
          <a:prstGeom prst="rect">
            <a:avLst/>
          </a:prstGeom>
          <a:noFill/>
        </p:spPr>
        <p:txBody>
          <a:bodyPr wrap="square" lIns="0" tIns="0" rIns="0" bIns="0" rtlCol="0">
            <a:spAutoFit/>
          </a:bodyPr>
          <a:lstStyle/>
          <a:p>
            <a:r>
              <a:rPr lang="sv-SE" sz="3200" b="1" dirty="0">
                <a:latin typeface="+mj-lt"/>
              </a:rPr>
              <a:t>51 000</a:t>
            </a:r>
          </a:p>
          <a:p>
            <a:r>
              <a:rPr lang="sv-SE" sz="1400" dirty="0" err="1">
                <a:latin typeface="+mj-lt"/>
              </a:rPr>
              <a:t>commutes</a:t>
            </a:r>
            <a:r>
              <a:rPr lang="sv-SE" sz="1400" dirty="0">
                <a:latin typeface="+mj-lt"/>
              </a:rPr>
              <a:t> </a:t>
            </a:r>
            <a:r>
              <a:rPr lang="sv-SE" sz="1400" dirty="0" err="1">
                <a:latin typeface="+mj-lt"/>
              </a:rPr>
              <a:t>daily</a:t>
            </a:r>
            <a:r>
              <a:rPr lang="sv-SE" sz="1400" dirty="0">
                <a:latin typeface="+mj-lt"/>
              </a:rPr>
              <a:t> to and from the </a:t>
            </a:r>
            <a:r>
              <a:rPr lang="sv-SE" sz="1400" dirty="0" err="1">
                <a:latin typeface="+mj-lt"/>
              </a:rPr>
              <a:t>municipality</a:t>
            </a:r>
            <a:endParaRPr lang="sv-SE" sz="1400" dirty="0">
              <a:latin typeface="+mj-lt"/>
            </a:endParaRPr>
          </a:p>
        </p:txBody>
      </p:sp>
      <p:sp>
        <p:nvSpPr>
          <p:cNvPr id="18" name="textruta 17">
            <a:extLst>
              <a:ext uri="{FF2B5EF4-FFF2-40B4-BE49-F238E27FC236}">
                <a16:creationId xmlns:a16="http://schemas.microsoft.com/office/drawing/2014/main" id="{D6FC1EE3-E8D9-C325-75E1-983460219F87}"/>
              </a:ext>
            </a:extLst>
          </p:cNvPr>
          <p:cNvSpPr txBox="1"/>
          <p:nvPr/>
        </p:nvSpPr>
        <p:spPr>
          <a:xfrm>
            <a:off x="5456409" y="2003828"/>
            <a:ext cx="1573925" cy="923330"/>
          </a:xfrm>
          <a:prstGeom prst="rect">
            <a:avLst/>
          </a:prstGeom>
          <a:noFill/>
        </p:spPr>
        <p:txBody>
          <a:bodyPr wrap="square" lIns="0" tIns="0" rIns="0" bIns="0" rtlCol="0">
            <a:spAutoFit/>
          </a:bodyPr>
          <a:lstStyle/>
          <a:p>
            <a:r>
              <a:rPr lang="sv-SE" sz="3200" b="1" dirty="0">
                <a:latin typeface="+mj-lt"/>
              </a:rPr>
              <a:t>1/4</a:t>
            </a:r>
          </a:p>
          <a:p>
            <a:r>
              <a:rPr lang="sv-SE" sz="1400" dirty="0" err="1">
                <a:latin typeface="+mj-lt"/>
              </a:rPr>
              <a:t>working</a:t>
            </a:r>
            <a:r>
              <a:rPr lang="sv-SE" sz="1400" dirty="0">
                <a:latin typeface="+mj-lt"/>
              </a:rPr>
              <a:t> in </a:t>
            </a:r>
            <a:r>
              <a:rPr lang="sv-SE" sz="1400" dirty="0" err="1">
                <a:latin typeface="+mj-lt"/>
              </a:rPr>
              <a:t>trade</a:t>
            </a:r>
            <a:r>
              <a:rPr lang="sv-SE" sz="1400" dirty="0">
                <a:latin typeface="+mj-lt"/>
              </a:rPr>
              <a:t> and </a:t>
            </a:r>
            <a:r>
              <a:rPr lang="sv-SE" sz="1400" dirty="0" err="1">
                <a:latin typeface="+mj-lt"/>
              </a:rPr>
              <a:t>logistics</a:t>
            </a:r>
            <a:endParaRPr lang="sv-SE" sz="1400" dirty="0">
              <a:latin typeface="+mj-lt"/>
            </a:endParaRPr>
          </a:p>
        </p:txBody>
      </p:sp>
      <p:sp>
        <p:nvSpPr>
          <p:cNvPr id="19" name="textruta 18">
            <a:extLst>
              <a:ext uri="{FF2B5EF4-FFF2-40B4-BE49-F238E27FC236}">
                <a16:creationId xmlns:a16="http://schemas.microsoft.com/office/drawing/2014/main" id="{E2E1FAB1-5FFE-06EC-6193-598BDCB0B86A}"/>
              </a:ext>
            </a:extLst>
          </p:cNvPr>
          <p:cNvSpPr txBox="1"/>
          <p:nvPr/>
        </p:nvSpPr>
        <p:spPr>
          <a:xfrm>
            <a:off x="5456410" y="2982756"/>
            <a:ext cx="1573925" cy="707886"/>
          </a:xfrm>
          <a:prstGeom prst="rect">
            <a:avLst/>
          </a:prstGeom>
          <a:noFill/>
        </p:spPr>
        <p:txBody>
          <a:bodyPr wrap="square" lIns="0" tIns="0" rIns="0" bIns="0" rtlCol="0">
            <a:spAutoFit/>
          </a:bodyPr>
          <a:lstStyle/>
          <a:p>
            <a:r>
              <a:rPr lang="sv-SE" sz="3200" b="1" dirty="0">
                <a:latin typeface="+mj-lt"/>
              </a:rPr>
              <a:t>620</a:t>
            </a:r>
          </a:p>
          <a:p>
            <a:r>
              <a:rPr lang="sv-SE" sz="1400" dirty="0" err="1">
                <a:latin typeface="+mj-lt"/>
              </a:rPr>
              <a:t>industries</a:t>
            </a:r>
            <a:endParaRPr lang="sv-SE" sz="1400" dirty="0">
              <a:latin typeface="+mj-lt"/>
            </a:endParaRPr>
          </a:p>
        </p:txBody>
      </p:sp>
      <p:sp>
        <p:nvSpPr>
          <p:cNvPr id="20" name="textruta 19">
            <a:extLst>
              <a:ext uri="{FF2B5EF4-FFF2-40B4-BE49-F238E27FC236}">
                <a16:creationId xmlns:a16="http://schemas.microsoft.com/office/drawing/2014/main" id="{0F2FA7E9-258E-79DD-769D-FDCE520B8559}"/>
              </a:ext>
            </a:extLst>
          </p:cNvPr>
          <p:cNvSpPr txBox="1"/>
          <p:nvPr/>
        </p:nvSpPr>
        <p:spPr>
          <a:xfrm>
            <a:off x="7475710" y="891761"/>
            <a:ext cx="1573925" cy="923330"/>
          </a:xfrm>
          <a:prstGeom prst="rect">
            <a:avLst/>
          </a:prstGeom>
          <a:noFill/>
        </p:spPr>
        <p:txBody>
          <a:bodyPr wrap="square" lIns="0" tIns="0" rIns="0" bIns="0" rtlCol="0">
            <a:spAutoFit/>
          </a:bodyPr>
          <a:lstStyle/>
          <a:p>
            <a:r>
              <a:rPr lang="sv-SE" sz="3200" b="1" dirty="0"/>
              <a:t>~</a:t>
            </a:r>
            <a:r>
              <a:rPr lang="sv-SE" sz="3200" b="1" dirty="0">
                <a:latin typeface="+mj-lt"/>
              </a:rPr>
              <a:t>1000</a:t>
            </a:r>
          </a:p>
          <a:p>
            <a:r>
              <a:rPr lang="sv-SE" sz="1400" dirty="0">
                <a:latin typeface="+mj-lt"/>
              </a:rPr>
              <a:t>new </a:t>
            </a:r>
            <a:r>
              <a:rPr lang="sv-SE" sz="1400" dirty="0" err="1">
                <a:latin typeface="+mj-lt"/>
              </a:rPr>
              <a:t>companies</a:t>
            </a:r>
            <a:r>
              <a:rPr lang="sv-SE" sz="1400" dirty="0">
                <a:latin typeface="+mj-lt"/>
              </a:rPr>
              <a:t> </a:t>
            </a:r>
            <a:r>
              <a:rPr lang="sv-SE" sz="1400" dirty="0" err="1">
                <a:latin typeface="+mj-lt"/>
              </a:rPr>
              <a:t>annually</a:t>
            </a:r>
            <a:endParaRPr lang="sv-SE" sz="1400" dirty="0">
              <a:latin typeface="+mj-lt"/>
            </a:endParaRPr>
          </a:p>
        </p:txBody>
      </p:sp>
      <p:sp>
        <p:nvSpPr>
          <p:cNvPr id="21" name="textruta 20">
            <a:extLst>
              <a:ext uri="{FF2B5EF4-FFF2-40B4-BE49-F238E27FC236}">
                <a16:creationId xmlns:a16="http://schemas.microsoft.com/office/drawing/2014/main" id="{0DABD156-3299-46B3-681D-7C1A9D398D15}"/>
              </a:ext>
            </a:extLst>
          </p:cNvPr>
          <p:cNvSpPr txBox="1"/>
          <p:nvPr/>
        </p:nvSpPr>
        <p:spPr>
          <a:xfrm>
            <a:off x="7475710" y="1892314"/>
            <a:ext cx="1573925" cy="923330"/>
          </a:xfrm>
          <a:prstGeom prst="rect">
            <a:avLst/>
          </a:prstGeom>
          <a:noFill/>
        </p:spPr>
        <p:txBody>
          <a:bodyPr wrap="square" lIns="0" tIns="0" rIns="0" bIns="0" rtlCol="0">
            <a:spAutoFit/>
          </a:bodyPr>
          <a:lstStyle/>
          <a:p>
            <a:r>
              <a:rPr lang="sv-SE" sz="3200" b="1" dirty="0">
                <a:latin typeface="+mj-lt"/>
              </a:rPr>
              <a:t>78 000</a:t>
            </a:r>
          </a:p>
          <a:p>
            <a:r>
              <a:rPr lang="sv-SE" sz="1400" dirty="0" err="1">
                <a:latin typeface="+mj-lt"/>
              </a:rPr>
              <a:t>have</a:t>
            </a:r>
            <a:r>
              <a:rPr lang="sv-SE" sz="1400" dirty="0">
                <a:latin typeface="+mj-lt"/>
              </a:rPr>
              <a:t> </a:t>
            </a:r>
            <a:r>
              <a:rPr lang="sv-SE" sz="1400" dirty="0" err="1">
                <a:latin typeface="+mj-lt"/>
              </a:rPr>
              <a:t>their</a:t>
            </a:r>
            <a:r>
              <a:rPr lang="sv-SE" sz="1400" dirty="0">
                <a:latin typeface="+mj-lt"/>
              </a:rPr>
              <a:t> </a:t>
            </a:r>
            <a:r>
              <a:rPr lang="sv-SE" sz="1400" dirty="0" err="1">
                <a:latin typeface="+mj-lt"/>
              </a:rPr>
              <a:t>place</a:t>
            </a:r>
            <a:r>
              <a:rPr lang="sv-SE" sz="1400" dirty="0">
                <a:latin typeface="+mj-lt"/>
              </a:rPr>
              <a:t> </a:t>
            </a:r>
            <a:r>
              <a:rPr lang="sv-SE" sz="1400" dirty="0" err="1">
                <a:latin typeface="+mj-lt"/>
              </a:rPr>
              <a:t>of</a:t>
            </a:r>
            <a:r>
              <a:rPr lang="sv-SE" sz="1400" dirty="0">
                <a:latin typeface="+mj-lt"/>
              </a:rPr>
              <a:t> </a:t>
            </a:r>
            <a:r>
              <a:rPr lang="sv-SE" sz="1400" dirty="0" err="1">
                <a:latin typeface="+mj-lt"/>
              </a:rPr>
              <a:t>work</a:t>
            </a:r>
            <a:r>
              <a:rPr lang="sv-SE" sz="1400" dirty="0">
                <a:latin typeface="+mj-lt"/>
              </a:rPr>
              <a:t> in Helsingborg</a:t>
            </a:r>
          </a:p>
        </p:txBody>
      </p:sp>
      <p:sp>
        <p:nvSpPr>
          <p:cNvPr id="23" name="textruta 22">
            <a:extLst>
              <a:ext uri="{FF2B5EF4-FFF2-40B4-BE49-F238E27FC236}">
                <a16:creationId xmlns:a16="http://schemas.microsoft.com/office/drawing/2014/main" id="{68F30177-2E0B-FD77-45A6-EDA6FB81C596}"/>
              </a:ext>
            </a:extLst>
          </p:cNvPr>
          <p:cNvSpPr txBox="1"/>
          <p:nvPr/>
        </p:nvSpPr>
        <p:spPr>
          <a:xfrm>
            <a:off x="7475709" y="2942811"/>
            <a:ext cx="2940909" cy="707886"/>
          </a:xfrm>
          <a:prstGeom prst="rect">
            <a:avLst/>
          </a:prstGeom>
          <a:noFill/>
        </p:spPr>
        <p:txBody>
          <a:bodyPr wrap="square" lIns="0" tIns="0" rIns="0" bIns="0" rtlCol="0">
            <a:spAutoFit/>
          </a:bodyPr>
          <a:lstStyle/>
          <a:p>
            <a:r>
              <a:rPr lang="sv-SE" sz="3200" b="1" dirty="0">
                <a:latin typeface="+mj-lt"/>
              </a:rPr>
              <a:t>15 000</a:t>
            </a:r>
            <a:br>
              <a:rPr lang="sv-SE" sz="3200" b="1" dirty="0">
                <a:latin typeface="+mj-lt"/>
              </a:rPr>
            </a:br>
            <a:r>
              <a:rPr lang="sv-SE" sz="1400" dirty="0">
                <a:latin typeface="+mj-lt"/>
              </a:rPr>
              <a:t>in the city </a:t>
            </a:r>
            <a:r>
              <a:rPr lang="sv-SE" sz="1400" dirty="0" err="1">
                <a:latin typeface="+mj-lt"/>
              </a:rPr>
              <a:t>centre</a:t>
            </a:r>
            <a:endParaRPr lang="sv-SE" sz="1400" dirty="0">
              <a:latin typeface="+mj-lt"/>
            </a:endParaRPr>
          </a:p>
        </p:txBody>
      </p:sp>
      <p:cxnSp>
        <p:nvCxnSpPr>
          <p:cNvPr id="25" name="Rak 24">
            <a:extLst>
              <a:ext uri="{FF2B5EF4-FFF2-40B4-BE49-F238E27FC236}">
                <a16:creationId xmlns:a16="http://schemas.microsoft.com/office/drawing/2014/main" id="{5B36F16A-D61C-9BDD-D920-2DBEE9DFEF89}"/>
              </a:ext>
            </a:extLst>
          </p:cNvPr>
          <p:cNvCxnSpPr/>
          <p:nvPr/>
        </p:nvCxnSpPr>
        <p:spPr>
          <a:xfrm>
            <a:off x="7219950" y="891761"/>
            <a:ext cx="0" cy="27589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Bild 47">
            <a:extLst>
              <a:ext uri="{FF2B5EF4-FFF2-40B4-BE49-F238E27FC236}">
                <a16:creationId xmlns:a16="http://schemas.microsoft.com/office/drawing/2014/main" id="{EC151EC4-346B-9B2D-9536-AA58F1668E9B}"/>
              </a:ext>
            </a:extLst>
          </p:cNvPr>
          <p:cNvSpPr/>
          <p:nvPr/>
        </p:nvSpPr>
        <p:spPr>
          <a:xfrm>
            <a:off x="10071910" y="1067410"/>
            <a:ext cx="1000198" cy="1203819"/>
          </a:xfrm>
          <a:custGeom>
            <a:avLst/>
            <a:gdLst>
              <a:gd name="connsiteX0" fmla="*/ 760408 w 791273"/>
              <a:gd name="connsiteY0" fmla="*/ 181 h 952361"/>
              <a:gd name="connsiteX1" fmla="*/ 725044 w 791273"/>
              <a:gd name="connsiteY1" fmla="*/ 24859 h 952361"/>
              <a:gd name="connsiteX2" fmla="*/ 708303 w 791273"/>
              <a:gd name="connsiteY2" fmla="*/ 230225 h 952361"/>
              <a:gd name="connsiteX3" fmla="*/ 673448 w 791273"/>
              <a:gd name="connsiteY3" fmla="*/ 274748 h 952361"/>
              <a:gd name="connsiteX4" fmla="*/ 631622 w 791273"/>
              <a:gd name="connsiteY4" fmla="*/ 297900 h 952361"/>
              <a:gd name="connsiteX5" fmla="*/ 659303 w 791273"/>
              <a:gd name="connsiteY5" fmla="*/ 223864 h 952361"/>
              <a:gd name="connsiteX6" fmla="*/ 658794 w 791273"/>
              <a:gd name="connsiteY6" fmla="*/ 212263 h 952361"/>
              <a:gd name="connsiteX7" fmla="*/ 654418 w 791273"/>
              <a:gd name="connsiteY7" fmla="*/ 189213 h 952361"/>
              <a:gd name="connsiteX8" fmla="*/ 661135 w 791273"/>
              <a:gd name="connsiteY8" fmla="*/ 189823 h 952361"/>
              <a:gd name="connsiteX9" fmla="*/ 702147 w 791273"/>
              <a:gd name="connsiteY9" fmla="*/ 148811 h 952361"/>
              <a:gd name="connsiteX10" fmla="*/ 661135 w 791273"/>
              <a:gd name="connsiteY10" fmla="*/ 107799 h 952361"/>
              <a:gd name="connsiteX11" fmla="*/ 621445 w 791273"/>
              <a:gd name="connsiteY11" fmla="*/ 138635 h 952361"/>
              <a:gd name="connsiteX12" fmla="*/ 553872 w 791273"/>
              <a:gd name="connsiteY12" fmla="*/ 115788 h 952361"/>
              <a:gd name="connsiteX13" fmla="*/ 497595 w 791273"/>
              <a:gd name="connsiteY13" fmla="*/ 130646 h 952361"/>
              <a:gd name="connsiteX14" fmla="*/ 488945 w 791273"/>
              <a:gd name="connsiteY14" fmla="*/ 136599 h 952361"/>
              <a:gd name="connsiteX15" fmla="*/ 449816 w 791273"/>
              <a:gd name="connsiteY15" fmla="*/ 107850 h 952361"/>
              <a:gd name="connsiteX16" fmla="*/ 408804 w 791273"/>
              <a:gd name="connsiteY16" fmla="*/ 148862 h 952361"/>
              <a:gd name="connsiteX17" fmla="*/ 449816 w 791273"/>
              <a:gd name="connsiteY17" fmla="*/ 189874 h 952361"/>
              <a:gd name="connsiteX18" fmla="*/ 453225 w 791273"/>
              <a:gd name="connsiteY18" fmla="*/ 189671 h 952361"/>
              <a:gd name="connsiteX19" fmla="*/ 448340 w 791273"/>
              <a:gd name="connsiteY19" fmla="*/ 223915 h 952361"/>
              <a:gd name="connsiteX20" fmla="*/ 491337 w 791273"/>
              <a:gd name="connsiteY20" fmla="*/ 311638 h 952361"/>
              <a:gd name="connsiteX21" fmla="*/ 376391 w 791273"/>
              <a:gd name="connsiteY21" fmla="*/ 414931 h 952361"/>
              <a:gd name="connsiteX22" fmla="*/ 247402 w 791273"/>
              <a:gd name="connsiteY22" fmla="*/ 311180 h 952361"/>
              <a:gd name="connsiteX23" fmla="*/ 288057 w 791273"/>
              <a:gd name="connsiteY23" fmla="*/ 237552 h 952361"/>
              <a:gd name="connsiteX24" fmla="*/ 312380 w 791273"/>
              <a:gd name="connsiteY24" fmla="*/ 211042 h 952361"/>
              <a:gd name="connsiteX25" fmla="*/ 287600 w 791273"/>
              <a:gd name="connsiteY25" fmla="*/ 183666 h 952361"/>
              <a:gd name="connsiteX26" fmla="*/ 284597 w 791273"/>
              <a:gd name="connsiteY26" fmla="*/ 158021 h 952361"/>
              <a:gd name="connsiteX27" fmla="*/ 269841 w 791273"/>
              <a:gd name="connsiteY27" fmla="*/ 117467 h 952361"/>
              <a:gd name="connsiteX28" fmla="*/ 187919 w 791273"/>
              <a:gd name="connsiteY28" fmla="*/ 88311 h 952361"/>
              <a:gd name="connsiteX29" fmla="*/ 105335 w 791273"/>
              <a:gd name="connsiteY29" fmla="*/ 117569 h 952361"/>
              <a:gd name="connsiteX30" fmla="*/ 85389 w 791273"/>
              <a:gd name="connsiteY30" fmla="*/ 183107 h 952361"/>
              <a:gd name="connsiteX31" fmla="*/ 60151 w 791273"/>
              <a:gd name="connsiteY31" fmla="*/ 210991 h 952361"/>
              <a:gd name="connsiteX32" fmla="*/ 84422 w 791273"/>
              <a:gd name="connsiteY32" fmla="*/ 237399 h 952361"/>
              <a:gd name="connsiteX33" fmla="*/ 124874 w 791273"/>
              <a:gd name="connsiteY33" fmla="*/ 311384 h 952361"/>
              <a:gd name="connsiteX34" fmla="*/ 35014 w 791273"/>
              <a:gd name="connsiteY34" fmla="*/ 351582 h 952361"/>
              <a:gd name="connsiteX35" fmla="*/ 617 w 791273"/>
              <a:gd name="connsiteY35" fmla="*/ 470649 h 952361"/>
              <a:gd name="connsiteX36" fmla="*/ 20563 w 791273"/>
              <a:gd name="connsiteY36" fmla="*/ 627115 h 952361"/>
              <a:gd name="connsiteX37" fmla="*/ 69920 w 791273"/>
              <a:gd name="connsiteY37" fmla="*/ 685682 h 952361"/>
              <a:gd name="connsiteX38" fmla="*/ 74856 w 791273"/>
              <a:gd name="connsiteY38" fmla="*/ 908755 h 952361"/>
              <a:gd name="connsiteX39" fmla="*/ 117140 w 791273"/>
              <a:gd name="connsiteY39" fmla="*/ 952057 h 952361"/>
              <a:gd name="connsiteX40" fmla="*/ 159577 w 791273"/>
              <a:gd name="connsiteY40" fmla="*/ 908755 h 952361"/>
              <a:gd name="connsiteX41" fmla="*/ 169601 w 791273"/>
              <a:gd name="connsiteY41" fmla="*/ 713006 h 952361"/>
              <a:gd name="connsiteX42" fmla="*/ 174486 w 791273"/>
              <a:gd name="connsiteY42" fmla="*/ 699929 h 952361"/>
              <a:gd name="connsiteX43" fmla="*/ 187308 w 791273"/>
              <a:gd name="connsiteY43" fmla="*/ 694892 h 952361"/>
              <a:gd name="connsiteX44" fmla="*/ 187410 w 791273"/>
              <a:gd name="connsiteY44" fmla="*/ 694892 h 952361"/>
              <a:gd name="connsiteX45" fmla="*/ 205372 w 791273"/>
              <a:gd name="connsiteY45" fmla="*/ 713261 h 952361"/>
              <a:gd name="connsiteX46" fmla="*/ 215396 w 791273"/>
              <a:gd name="connsiteY46" fmla="*/ 908806 h 952361"/>
              <a:gd name="connsiteX47" fmla="*/ 257833 w 791273"/>
              <a:gd name="connsiteY47" fmla="*/ 952107 h 952361"/>
              <a:gd name="connsiteX48" fmla="*/ 300117 w 791273"/>
              <a:gd name="connsiteY48" fmla="*/ 908653 h 952361"/>
              <a:gd name="connsiteX49" fmla="*/ 308004 w 791273"/>
              <a:gd name="connsiteY49" fmla="*/ 520107 h 952361"/>
              <a:gd name="connsiteX50" fmla="*/ 325609 w 791273"/>
              <a:gd name="connsiteY50" fmla="*/ 645535 h 952361"/>
              <a:gd name="connsiteX51" fmla="*/ 327645 w 791273"/>
              <a:gd name="connsiteY51" fmla="*/ 658917 h 952361"/>
              <a:gd name="connsiteX52" fmla="*/ 358684 w 791273"/>
              <a:gd name="connsiteY52" fmla="*/ 684003 h 952361"/>
              <a:gd name="connsiteX53" fmla="*/ 365706 w 791273"/>
              <a:gd name="connsiteY53" fmla="*/ 683697 h 952361"/>
              <a:gd name="connsiteX54" fmla="*/ 396286 w 791273"/>
              <a:gd name="connsiteY54" fmla="*/ 662632 h 952361"/>
              <a:gd name="connsiteX55" fmla="*/ 396388 w 791273"/>
              <a:gd name="connsiteY55" fmla="*/ 662632 h 952361"/>
              <a:gd name="connsiteX56" fmla="*/ 432261 w 791273"/>
              <a:gd name="connsiteY56" fmla="*/ 501026 h 952361"/>
              <a:gd name="connsiteX57" fmla="*/ 440453 w 791273"/>
              <a:gd name="connsiteY57" fmla="*/ 909060 h 952361"/>
              <a:gd name="connsiteX58" fmla="*/ 482737 w 791273"/>
              <a:gd name="connsiteY58" fmla="*/ 952362 h 952361"/>
              <a:gd name="connsiteX59" fmla="*/ 525174 w 791273"/>
              <a:gd name="connsiteY59" fmla="*/ 909060 h 952361"/>
              <a:gd name="connsiteX60" fmla="*/ 535198 w 791273"/>
              <a:gd name="connsiteY60" fmla="*/ 713261 h 952361"/>
              <a:gd name="connsiteX61" fmla="*/ 540083 w 791273"/>
              <a:gd name="connsiteY61" fmla="*/ 700184 h 952361"/>
              <a:gd name="connsiteX62" fmla="*/ 553007 w 791273"/>
              <a:gd name="connsiteY62" fmla="*/ 695146 h 952361"/>
              <a:gd name="connsiteX63" fmla="*/ 570969 w 791273"/>
              <a:gd name="connsiteY63" fmla="*/ 713515 h 952361"/>
              <a:gd name="connsiteX64" fmla="*/ 580993 w 791273"/>
              <a:gd name="connsiteY64" fmla="*/ 909060 h 952361"/>
              <a:gd name="connsiteX65" fmla="*/ 623430 w 791273"/>
              <a:gd name="connsiteY65" fmla="*/ 952362 h 952361"/>
              <a:gd name="connsiteX66" fmla="*/ 665714 w 791273"/>
              <a:gd name="connsiteY66" fmla="*/ 908958 h 952361"/>
              <a:gd name="connsiteX67" fmla="*/ 675585 w 791273"/>
              <a:gd name="connsiteY67" fmla="*/ 465713 h 952361"/>
              <a:gd name="connsiteX68" fmla="*/ 675585 w 791273"/>
              <a:gd name="connsiteY68" fmla="*/ 465713 h 952361"/>
              <a:gd name="connsiteX69" fmla="*/ 675789 w 791273"/>
              <a:gd name="connsiteY69" fmla="*/ 457470 h 952361"/>
              <a:gd name="connsiteX70" fmla="*/ 675789 w 791273"/>
              <a:gd name="connsiteY70" fmla="*/ 457470 h 952361"/>
              <a:gd name="connsiteX71" fmla="*/ 729267 w 791273"/>
              <a:gd name="connsiteY71" fmla="*/ 335299 h 952361"/>
              <a:gd name="connsiteX72" fmla="*/ 778472 w 791273"/>
              <a:gd name="connsiteY72" fmla="*/ 263960 h 952361"/>
              <a:gd name="connsiteX73" fmla="*/ 791243 w 791273"/>
              <a:gd name="connsiteY73" fmla="*/ 30253 h 952361"/>
              <a:gd name="connsiteX74" fmla="*/ 760408 w 791273"/>
              <a:gd name="connsiteY74" fmla="*/ 232 h 952361"/>
              <a:gd name="connsiteX75" fmla="*/ 759899 w 791273"/>
              <a:gd name="connsiteY75" fmla="*/ 9340 h 952361"/>
              <a:gd name="connsiteX76" fmla="*/ 782084 w 791273"/>
              <a:gd name="connsiteY76" fmla="*/ 29998 h 952361"/>
              <a:gd name="connsiteX77" fmla="*/ 781779 w 791273"/>
              <a:gd name="connsiteY77" fmla="*/ 43890 h 952361"/>
              <a:gd name="connsiteX78" fmla="*/ 733084 w 791273"/>
              <a:gd name="connsiteY78" fmla="*/ 41193 h 952361"/>
              <a:gd name="connsiteX79" fmla="*/ 734152 w 791273"/>
              <a:gd name="connsiteY79" fmla="*/ 25521 h 952361"/>
              <a:gd name="connsiteX80" fmla="*/ 759848 w 791273"/>
              <a:gd name="connsiteY80" fmla="*/ 9340 h 952361"/>
              <a:gd name="connsiteX81" fmla="*/ 458568 w 791273"/>
              <a:gd name="connsiteY81" fmla="*/ 239536 h 952361"/>
              <a:gd name="connsiteX82" fmla="*/ 476479 w 791273"/>
              <a:gd name="connsiteY82" fmla="*/ 239536 h 952361"/>
              <a:gd name="connsiteX83" fmla="*/ 476224 w 791273"/>
              <a:gd name="connsiteY83" fmla="*/ 196743 h 952361"/>
              <a:gd name="connsiteX84" fmla="*/ 549191 w 791273"/>
              <a:gd name="connsiteY84" fmla="*/ 196743 h 952361"/>
              <a:gd name="connsiteX85" fmla="*/ 571274 w 791273"/>
              <a:gd name="connsiteY85" fmla="*/ 157614 h 952361"/>
              <a:gd name="connsiteX86" fmla="*/ 571274 w 791273"/>
              <a:gd name="connsiteY86" fmla="*/ 196743 h 952361"/>
              <a:gd name="connsiteX87" fmla="*/ 631266 w 791273"/>
              <a:gd name="connsiteY87" fmla="*/ 196743 h 952361"/>
              <a:gd name="connsiteX88" fmla="*/ 631012 w 791273"/>
              <a:gd name="connsiteY88" fmla="*/ 239536 h 952361"/>
              <a:gd name="connsiteX89" fmla="*/ 648973 w 791273"/>
              <a:gd name="connsiteY89" fmla="*/ 239536 h 952361"/>
              <a:gd name="connsiteX90" fmla="*/ 553821 w 791273"/>
              <a:gd name="connsiteY90" fmla="*/ 320085 h 952361"/>
              <a:gd name="connsiteX91" fmla="*/ 458619 w 791273"/>
              <a:gd name="connsiteY91" fmla="*/ 239536 h 952361"/>
              <a:gd name="connsiteX92" fmla="*/ 96329 w 791273"/>
              <a:gd name="connsiteY92" fmla="*/ 172370 h 952361"/>
              <a:gd name="connsiteX93" fmla="*/ 186291 w 791273"/>
              <a:gd name="connsiteY93" fmla="*/ 189365 h 952361"/>
              <a:gd name="connsiteX94" fmla="*/ 277525 w 791273"/>
              <a:gd name="connsiteY94" fmla="*/ 172319 h 952361"/>
              <a:gd name="connsiteX95" fmla="*/ 278491 w 791273"/>
              <a:gd name="connsiteY95" fmla="*/ 185549 h 952361"/>
              <a:gd name="connsiteX96" fmla="*/ 186291 w 791273"/>
              <a:gd name="connsiteY96" fmla="*/ 201628 h 952361"/>
              <a:gd name="connsiteX97" fmla="*/ 94395 w 791273"/>
              <a:gd name="connsiteY97" fmla="*/ 185193 h 952361"/>
              <a:gd name="connsiteX98" fmla="*/ 96329 w 791273"/>
              <a:gd name="connsiteY98" fmla="*/ 172370 h 952361"/>
              <a:gd name="connsiteX99" fmla="*/ 93988 w 791273"/>
              <a:gd name="connsiteY99" fmla="*/ 241215 h 952361"/>
              <a:gd name="connsiteX100" fmla="*/ 96838 w 791273"/>
              <a:gd name="connsiteY100" fmla="*/ 242233 h 952361"/>
              <a:gd name="connsiteX101" fmla="*/ 186291 w 791273"/>
              <a:gd name="connsiteY101" fmla="*/ 254598 h 952361"/>
              <a:gd name="connsiteX102" fmla="*/ 278440 w 791273"/>
              <a:gd name="connsiteY102" fmla="*/ 241317 h 952361"/>
              <a:gd name="connsiteX103" fmla="*/ 230661 w 791273"/>
              <a:gd name="connsiteY103" fmla="*/ 310620 h 952361"/>
              <a:gd name="connsiteX104" fmla="*/ 230508 w 791273"/>
              <a:gd name="connsiteY104" fmla="*/ 310620 h 952361"/>
              <a:gd name="connsiteX105" fmla="*/ 230508 w 791273"/>
              <a:gd name="connsiteY105" fmla="*/ 310722 h 952361"/>
              <a:gd name="connsiteX106" fmla="*/ 186291 w 791273"/>
              <a:gd name="connsiteY106" fmla="*/ 320085 h 952361"/>
              <a:gd name="connsiteX107" fmla="*/ 94039 w 791273"/>
              <a:gd name="connsiteY107" fmla="*/ 241215 h 952361"/>
              <a:gd name="connsiteX108" fmla="*/ 33539 w 791273"/>
              <a:gd name="connsiteY108" fmla="*/ 639175 h 952361"/>
              <a:gd name="connsiteX109" fmla="*/ 68903 w 791273"/>
              <a:gd name="connsiteY109" fmla="*/ 639276 h 952361"/>
              <a:gd name="connsiteX110" fmla="*/ 69717 w 791273"/>
              <a:gd name="connsiteY110" fmla="*/ 676167 h 952361"/>
              <a:gd name="connsiteX111" fmla="*/ 33539 w 791273"/>
              <a:gd name="connsiteY111" fmla="*/ 639175 h 952361"/>
              <a:gd name="connsiteX112" fmla="*/ 309225 w 791273"/>
              <a:gd name="connsiteY112" fmla="*/ 462049 h 952361"/>
              <a:gd name="connsiteX113" fmla="*/ 304696 w 791273"/>
              <a:gd name="connsiteY113" fmla="*/ 462660 h 952361"/>
              <a:gd name="connsiteX114" fmla="*/ 300117 w 791273"/>
              <a:gd name="connsiteY114" fmla="*/ 462558 h 952361"/>
              <a:gd name="connsiteX115" fmla="*/ 291060 w 791273"/>
              <a:gd name="connsiteY115" fmla="*/ 908449 h 952361"/>
              <a:gd name="connsiteX116" fmla="*/ 257934 w 791273"/>
              <a:gd name="connsiteY116" fmla="*/ 942847 h 952361"/>
              <a:gd name="connsiteX117" fmla="*/ 224606 w 791273"/>
              <a:gd name="connsiteY117" fmla="*/ 908246 h 952361"/>
              <a:gd name="connsiteX118" fmla="*/ 214582 w 791273"/>
              <a:gd name="connsiteY118" fmla="*/ 712955 h 952361"/>
              <a:gd name="connsiteX119" fmla="*/ 187512 w 791273"/>
              <a:gd name="connsiteY119" fmla="*/ 685682 h 952361"/>
              <a:gd name="connsiteX120" fmla="*/ 187410 w 791273"/>
              <a:gd name="connsiteY120" fmla="*/ 685682 h 952361"/>
              <a:gd name="connsiteX121" fmla="*/ 168125 w 791273"/>
              <a:gd name="connsiteY121" fmla="*/ 693416 h 952361"/>
              <a:gd name="connsiteX122" fmla="*/ 160544 w 791273"/>
              <a:gd name="connsiteY122" fmla="*/ 712752 h 952361"/>
              <a:gd name="connsiteX123" fmla="*/ 150520 w 791273"/>
              <a:gd name="connsiteY123" fmla="*/ 908297 h 952361"/>
              <a:gd name="connsiteX124" fmla="*/ 117191 w 791273"/>
              <a:gd name="connsiteY124" fmla="*/ 942897 h 952361"/>
              <a:gd name="connsiteX125" fmla="*/ 84066 w 791273"/>
              <a:gd name="connsiteY125" fmla="*/ 908449 h 952361"/>
              <a:gd name="connsiteX126" fmla="*/ 74195 w 791273"/>
              <a:gd name="connsiteY126" fmla="*/ 465204 h 952361"/>
              <a:gd name="connsiteX127" fmla="*/ 74195 w 791273"/>
              <a:gd name="connsiteY127" fmla="*/ 465204 h 952361"/>
              <a:gd name="connsiteX128" fmla="*/ 74042 w 791273"/>
              <a:gd name="connsiteY128" fmla="*/ 456961 h 952361"/>
              <a:gd name="connsiteX129" fmla="*/ 73635 w 791273"/>
              <a:gd name="connsiteY129" fmla="*/ 456961 h 952361"/>
              <a:gd name="connsiteX130" fmla="*/ 64934 w 791273"/>
              <a:gd name="connsiteY130" fmla="*/ 460421 h 952361"/>
              <a:gd name="connsiteX131" fmla="*/ 64934 w 791273"/>
              <a:gd name="connsiteY131" fmla="*/ 463830 h 952361"/>
              <a:gd name="connsiteX132" fmla="*/ 64985 w 791273"/>
              <a:gd name="connsiteY132" fmla="*/ 463830 h 952361"/>
              <a:gd name="connsiteX133" fmla="*/ 68699 w 791273"/>
              <a:gd name="connsiteY133" fmla="*/ 630168 h 952361"/>
              <a:gd name="connsiteX134" fmla="*/ 30740 w 791273"/>
              <a:gd name="connsiteY134" fmla="*/ 630066 h 952361"/>
              <a:gd name="connsiteX135" fmla="*/ 29570 w 791273"/>
              <a:gd name="connsiteY135" fmla="*/ 625283 h 952361"/>
              <a:gd name="connsiteX136" fmla="*/ 9776 w 791273"/>
              <a:gd name="connsiteY136" fmla="*/ 470038 h 952361"/>
              <a:gd name="connsiteX137" fmla="*/ 41731 w 791273"/>
              <a:gd name="connsiteY137" fmla="*/ 357891 h 952361"/>
              <a:gd name="connsiteX138" fmla="*/ 140139 w 791273"/>
              <a:gd name="connsiteY138" fmla="*/ 319983 h 952361"/>
              <a:gd name="connsiteX139" fmla="*/ 186240 w 791273"/>
              <a:gd name="connsiteY139" fmla="*/ 329346 h 952361"/>
              <a:gd name="connsiteX140" fmla="*/ 232289 w 791273"/>
              <a:gd name="connsiteY140" fmla="*/ 319779 h 952361"/>
              <a:gd name="connsiteX141" fmla="*/ 233867 w 791273"/>
              <a:gd name="connsiteY141" fmla="*/ 319779 h 952361"/>
              <a:gd name="connsiteX142" fmla="*/ 233867 w 791273"/>
              <a:gd name="connsiteY142" fmla="*/ 319779 h 952361"/>
              <a:gd name="connsiteX143" fmla="*/ 374356 w 791273"/>
              <a:gd name="connsiteY143" fmla="*/ 456452 h 952361"/>
              <a:gd name="connsiteX144" fmla="*/ 386262 w 791273"/>
              <a:gd name="connsiteY144" fmla="*/ 630066 h 952361"/>
              <a:gd name="connsiteX145" fmla="*/ 332733 w 791273"/>
              <a:gd name="connsiteY145" fmla="*/ 630066 h 952361"/>
              <a:gd name="connsiteX146" fmla="*/ 309174 w 791273"/>
              <a:gd name="connsiteY146" fmla="*/ 462151 h 952361"/>
              <a:gd name="connsiteX147" fmla="*/ 364993 w 791273"/>
              <a:gd name="connsiteY147" fmla="*/ 674538 h 952361"/>
              <a:gd name="connsiteX148" fmla="*/ 336804 w 791273"/>
              <a:gd name="connsiteY148" fmla="*/ 657594 h 952361"/>
              <a:gd name="connsiteX149" fmla="*/ 334768 w 791273"/>
              <a:gd name="connsiteY149" fmla="*/ 644161 h 952361"/>
              <a:gd name="connsiteX150" fmla="*/ 334056 w 791273"/>
              <a:gd name="connsiteY150" fmla="*/ 639124 h 952361"/>
              <a:gd name="connsiteX151" fmla="*/ 386924 w 791273"/>
              <a:gd name="connsiteY151" fmla="*/ 639124 h 952361"/>
              <a:gd name="connsiteX152" fmla="*/ 387738 w 791273"/>
              <a:gd name="connsiteY152" fmla="*/ 651692 h 952361"/>
              <a:gd name="connsiteX153" fmla="*/ 387585 w 791273"/>
              <a:gd name="connsiteY153" fmla="*/ 660189 h 952361"/>
              <a:gd name="connsiteX154" fmla="*/ 387484 w 791273"/>
              <a:gd name="connsiteY154" fmla="*/ 660647 h 952361"/>
              <a:gd name="connsiteX155" fmla="*/ 387484 w 791273"/>
              <a:gd name="connsiteY155" fmla="*/ 660647 h 952361"/>
              <a:gd name="connsiteX156" fmla="*/ 364993 w 791273"/>
              <a:gd name="connsiteY156" fmla="*/ 674538 h 952361"/>
              <a:gd name="connsiteX157" fmla="*/ 769618 w 791273"/>
              <a:gd name="connsiteY157" fmla="*/ 261772 h 952361"/>
              <a:gd name="connsiteX158" fmla="*/ 722856 w 791273"/>
              <a:gd name="connsiteY158" fmla="*/ 328837 h 952361"/>
              <a:gd name="connsiteX159" fmla="*/ 666528 w 791273"/>
              <a:gd name="connsiteY159" fmla="*/ 464034 h 952361"/>
              <a:gd name="connsiteX160" fmla="*/ 666528 w 791273"/>
              <a:gd name="connsiteY160" fmla="*/ 464034 h 952361"/>
              <a:gd name="connsiteX161" fmla="*/ 656657 w 791273"/>
              <a:gd name="connsiteY161" fmla="*/ 908806 h 952361"/>
              <a:gd name="connsiteX162" fmla="*/ 623532 w 791273"/>
              <a:gd name="connsiteY162" fmla="*/ 943203 h 952361"/>
              <a:gd name="connsiteX163" fmla="*/ 590203 w 791273"/>
              <a:gd name="connsiteY163" fmla="*/ 908602 h 952361"/>
              <a:gd name="connsiteX164" fmla="*/ 580179 w 791273"/>
              <a:gd name="connsiteY164" fmla="*/ 713312 h 952361"/>
              <a:gd name="connsiteX165" fmla="*/ 553109 w 791273"/>
              <a:gd name="connsiteY165" fmla="*/ 686038 h 952361"/>
              <a:gd name="connsiteX166" fmla="*/ 553007 w 791273"/>
              <a:gd name="connsiteY166" fmla="*/ 686038 h 952361"/>
              <a:gd name="connsiteX167" fmla="*/ 533722 w 791273"/>
              <a:gd name="connsiteY167" fmla="*/ 693772 h 952361"/>
              <a:gd name="connsiteX168" fmla="*/ 526141 w 791273"/>
              <a:gd name="connsiteY168" fmla="*/ 713108 h 952361"/>
              <a:gd name="connsiteX169" fmla="*/ 516117 w 791273"/>
              <a:gd name="connsiteY169" fmla="*/ 908653 h 952361"/>
              <a:gd name="connsiteX170" fmla="*/ 482788 w 791273"/>
              <a:gd name="connsiteY170" fmla="*/ 943254 h 952361"/>
              <a:gd name="connsiteX171" fmla="*/ 449663 w 791273"/>
              <a:gd name="connsiteY171" fmla="*/ 908806 h 952361"/>
              <a:gd name="connsiteX172" fmla="*/ 440708 w 791273"/>
              <a:gd name="connsiteY172" fmla="*/ 462660 h 952361"/>
              <a:gd name="connsiteX173" fmla="*/ 436128 w 791273"/>
              <a:gd name="connsiteY173" fmla="*/ 462762 h 952361"/>
              <a:gd name="connsiteX174" fmla="*/ 431650 w 791273"/>
              <a:gd name="connsiteY174" fmla="*/ 461744 h 952361"/>
              <a:gd name="connsiteX175" fmla="*/ 395218 w 791273"/>
              <a:gd name="connsiteY175" fmla="*/ 625843 h 952361"/>
              <a:gd name="connsiteX176" fmla="*/ 383515 w 791273"/>
              <a:gd name="connsiteY176" fmla="*/ 455791 h 952361"/>
              <a:gd name="connsiteX177" fmla="*/ 382802 w 791273"/>
              <a:gd name="connsiteY177" fmla="*/ 447904 h 952361"/>
              <a:gd name="connsiteX178" fmla="*/ 506805 w 791273"/>
              <a:gd name="connsiteY178" fmla="*/ 320136 h 952361"/>
              <a:gd name="connsiteX179" fmla="*/ 506805 w 791273"/>
              <a:gd name="connsiteY179" fmla="*/ 319983 h 952361"/>
              <a:gd name="connsiteX180" fmla="*/ 553821 w 791273"/>
              <a:gd name="connsiteY180" fmla="*/ 329346 h 952361"/>
              <a:gd name="connsiteX181" fmla="*/ 605621 w 791273"/>
              <a:gd name="connsiteY181" fmla="*/ 317490 h 952361"/>
              <a:gd name="connsiteX182" fmla="*/ 605621 w 791273"/>
              <a:gd name="connsiteY182" fmla="*/ 317490 h 952361"/>
              <a:gd name="connsiteX183" fmla="*/ 679045 w 791273"/>
              <a:gd name="connsiteY183" fmla="*/ 282075 h 952361"/>
              <a:gd name="connsiteX184" fmla="*/ 717310 w 791273"/>
              <a:gd name="connsiteY184" fmla="*/ 232107 h 952361"/>
              <a:gd name="connsiteX185" fmla="*/ 732524 w 791273"/>
              <a:gd name="connsiteY185" fmla="*/ 50403 h 952361"/>
              <a:gd name="connsiteX186" fmla="*/ 781626 w 791273"/>
              <a:gd name="connsiteY186" fmla="*/ 53100 h 952361"/>
              <a:gd name="connsiteX187" fmla="*/ 769618 w 791273"/>
              <a:gd name="connsiteY187" fmla="*/ 261874 h 95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91273" h="952361">
                <a:moveTo>
                  <a:pt x="760408" y="181"/>
                </a:moveTo>
                <a:cubicBezTo>
                  <a:pt x="743922" y="-786"/>
                  <a:pt x="726774" y="1402"/>
                  <a:pt x="725044" y="24859"/>
                </a:cubicBezTo>
                <a:cubicBezTo>
                  <a:pt x="724891" y="26691"/>
                  <a:pt x="712527" y="209006"/>
                  <a:pt x="708303" y="230225"/>
                </a:cubicBezTo>
                <a:cubicBezTo>
                  <a:pt x="704131" y="251138"/>
                  <a:pt x="683371" y="267064"/>
                  <a:pt x="673448" y="274748"/>
                </a:cubicBezTo>
                <a:cubicBezTo>
                  <a:pt x="661389" y="284008"/>
                  <a:pt x="645361" y="291997"/>
                  <a:pt x="631622" y="297900"/>
                </a:cubicBezTo>
                <a:cubicBezTo>
                  <a:pt x="649075" y="279429"/>
                  <a:pt x="659303" y="253885"/>
                  <a:pt x="659303" y="223864"/>
                </a:cubicBezTo>
                <a:cubicBezTo>
                  <a:pt x="659303" y="219997"/>
                  <a:pt x="659099" y="216079"/>
                  <a:pt x="658794" y="212263"/>
                </a:cubicBezTo>
                <a:cubicBezTo>
                  <a:pt x="658081" y="204172"/>
                  <a:pt x="656504" y="196489"/>
                  <a:pt x="654418" y="189213"/>
                </a:cubicBezTo>
                <a:cubicBezTo>
                  <a:pt x="656606" y="189569"/>
                  <a:pt x="658845" y="189823"/>
                  <a:pt x="661135" y="189823"/>
                </a:cubicBezTo>
                <a:cubicBezTo>
                  <a:pt x="683778" y="189823"/>
                  <a:pt x="702147" y="171454"/>
                  <a:pt x="702147" y="148811"/>
                </a:cubicBezTo>
                <a:cubicBezTo>
                  <a:pt x="702147" y="126168"/>
                  <a:pt x="683778" y="107799"/>
                  <a:pt x="661135" y="107799"/>
                </a:cubicBezTo>
                <a:cubicBezTo>
                  <a:pt x="642002" y="107799"/>
                  <a:pt x="625974" y="120927"/>
                  <a:pt x="621445" y="138635"/>
                </a:cubicBezTo>
                <a:cubicBezTo>
                  <a:pt x="603585" y="124082"/>
                  <a:pt x="580383" y="115788"/>
                  <a:pt x="553872" y="115788"/>
                </a:cubicBezTo>
                <a:cubicBezTo>
                  <a:pt x="532908" y="115788"/>
                  <a:pt x="513980" y="120774"/>
                  <a:pt x="497595" y="130646"/>
                </a:cubicBezTo>
                <a:cubicBezTo>
                  <a:pt x="494593" y="132478"/>
                  <a:pt x="491744" y="134462"/>
                  <a:pt x="488945" y="136599"/>
                </a:cubicBezTo>
                <a:cubicBezTo>
                  <a:pt x="483755" y="119960"/>
                  <a:pt x="468236" y="107850"/>
                  <a:pt x="449816" y="107850"/>
                </a:cubicBezTo>
                <a:cubicBezTo>
                  <a:pt x="427173" y="107850"/>
                  <a:pt x="408804" y="126219"/>
                  <a:pt x="408804" y="148862"/>
                </a:cubicBezTo>
                <a:cubicBezTo>
                  <a:pt x="408804" y="171505"/>
                  <a:pt x="427173" y="189874"/>
                  <a:pt x="449816" y="189874"/>
                </a:cubicBezTo>
                <a:cubicBezTo>
                  <a:pt x="450986" y="189874"/>
                  <a:pt x="452106" y="189772"/>
                  <a:pt x="453225" y="189671"/>
                </a:cubicBezTo>
                <a:cubicBezTo>
                  <a:pt x="450070" y="200560"/>
                  <a:pt x="448340" y="212008"/>
                  <a:pt x="448340" y="223915"/>
                </a:cubicBezTo>
                <a:cubicBezTo>
                  <a:pt x="448340" y="262637"/>
                  <a:pt x="464368" y="293524"/>
                  <a:pt x="491337" y="311638"/>
                </a:cubicBezTo>
                <a:cubicBezTo>
                  <a:pt x="428089" y="316777"/>
                  <a:pt x="387026" y="354075"/>
                  <a:pt x="376391" y="414931"/>
                </a:cubicBezTo>
                <a:cubicBezTo>
                  <a:pt x="358836" y="353871"/>
                  <a:pt x="312278" y="315811"/>
                  <a:pt x="247402" y="311180"/>
                </a:cubicBezTo>
                <a:cubicBezTo>
                  <a:pt x="270350" y="295152"/>
                  <a:pt x="285208" y="269456"/>
                  <a:pt x="288057" y="237552"/>
                </a:cubicBezTo>
                <a:cubicBezTo>
                  <a:pt x="303017" y="230683"/>
                  <a:pt x="312380" y="221778"/>
                  <a:pt x="312380" y="211042"/>
                </a:cubicBezTo>
                <a:cubicBezTo>
                  <a:pt x="312380" y="201476"/>
                  <a:pt x="295944" y="189264"/>
                  <a:pt x="287600" y="183666"/>
                </a:cubicBezTo>
                <a:cubicBezTo>
                  <a:pt x="287396" y="178985"/>
                  <a:pt x="286785" y="169470"/>
                  <a:pt x="284597" y="158021"/>
                </a:cubicBezTo>
                <a:cubicBezTo>
                  <a:pt x="281544" y="141993"/>
                  <a:pt x="276558" y="128356"/>
                  <a:pt x="269841" y="117467"/>
                </a:cubicBezTo>
                <a:cubicBezTo>
                  <a:pt x="256510" y="95943"/>
                  <a:pt x="217380" y="88311"/>
                  <a:pt x="187919" y="88311"/>
                </a:cubicBezTo>
                <a:cubicBezTo>
                  <a:pt x="158457" y="88311"/>
                  <a:pt x="118056" y="95994"/>
                  <a:pt x="105335" y="117569"/>
                </a:cubicBezTo>
                <a:cubicBezTo>
                  <a:pt x="91698" y="140670"/>
                  <a:pt x="86814" y="171556"/>
                  <a:pt x="85389" y="183107"/>
                </a:cubicBezTo>
                <a:cubicBezTo>
                  <a:pt x="77604" y="188144"/>
                  <a:pt x="60151" y="200611"/>
                  <a:pt x="60151" y="210991"/>
                </a:cubicBezTo>
                <a:cubicBezTo>
                  <a:pt x="60151" y="221371"/>
                  <a:pt x="68496" y="230072"/>
                  <a:pt x="84422" y="237399"/>
                </a:cubicBezTo>
                <a:cubicBezTo>
                  <a:pt x="86763" y="269558"/>
                  <a:pt x="101570" y="295406"/>
                  <a:pt x="124874" y="311384"/>
                </a:cubicBezTo>
                <a:cubicBezTo>
                  <a:pt x="87628" y="314437"/>
                  <a:pt x="56742" y="328226"/>
                  <a:pt x="35014" y="351582"/>
                </a:cubicBezTo>
                <a:cubicBezTo>
                  <a:pt x="8962" y="379567"/>
                  <a:pt x="-2945" y="420732"/>
                  <a:pt x="617" y="470649"/>
                </a:cubicBezTo>
                <a:cubicBezTo>
                  <a:pt x="4535" y="525705"/>
                  <a:pt x="12371" y="587121"/>
                  <a:pt x="20563" y="627115"/>
                </a:cubicBezTo>
                <a:cubicBezTo>
                  <a:pt x="29977" y="672961"/>
                  <a:pt x="58879" y="683392"/>
                  <a:pt x="69920" y="685682"/>
                </a:cubicBezTo>
                <a:lnTo>
                  <a:pt x="74856" y="908755"/>
                </a:lnTo>
                <a:cubicBezTo>
                  <a:pt x="75925" y="930177"/>
                  <a:pt x="81776" y="952057"/>
                  <a:pt x="117140" y="952057"/>
                </a:cubicBezTo>
                <a:cubicBezTo>
                  <a:pt x="150520" y="952057"/>
                  <a:pt x="158254" y="934756"/>
                  <a:pt x="159577" y="908755"/>
                </a:cubicBezTo>
                <a:lnTo>
                  <a:pt x="169601" y="713006"/>
                </a:lnTo>
                <a:cubicBezTo>
                  <a:pt x="169601" y="707562"/>
                  <a:pt x="171229" y="703186"/>
                  <a:pt x="174486" y="699929"/>
                </a:cubicBezTo>
                <a:cubicBezTo>
                  <a:pt x="177691" y="696724"/>
                  <a:pt x="182373" y="694892"/>
                  <a:pt x="187308" y="694892"/>
                </a:cubicBezTo>
                <a:lnTo>
                  <a:pt x="187410" y="694892"/>
                </a:lnTo>
                <a:cubicBezTo>
                  <a:pt x="194076" y="694892"/>
                  <a:pt x="205372" y="698759"/>
                  <a:pt x="205372" y="713261"/>
                </a:cubicBezTo>
                <a:lnTo>
                  <a:pt x="215396" y="908806"/>
                </a:lnTo>
                <a:cubicBezTo>
                  <a:pt x="216770" y="934807"/>
                  <a:pt x="224504" y="952107"/>
                  <a:pt x="257833" y="952107"/>
                </a:cubicBezTo>
                <a:cubicBezTo>
                  <a:pt x="295079" y="952107"/>
                  <a:pt x="300015" y="928854"/>
                  <a:pt x="300117" y="908653"/>
                </a:cubicBezTo>
                <a:lnTo>
                  <a:pt x="308004" y="520107"/>
                </a:lnTo>
                <a:lnTo>
                  <a:pt x="325609" y="645535"/>
                </a:lnTo>
                <a:lnTo>
                  <a:pt x="327645" y="658917"/>
                </a:lnTo>
                <a:cubicBezTo>
                  <a:pt x="330545" y="679932"/>
                  <a:pt x="345301" y="684003"/>
                  <a:pt x="358684" y="684003"/>
                </a:cubicBezTo>
                <a:cubicBezTo>
                  <a:pt x="361075" y="684003"/>
                  <a:pt x="363467" y="683850"/>
                  <a:pt x="365706" y="683697"/>
                </a:cubicBezTo>
                <a:cubicBezTo>
                  <a:pt x="382701" y="682273"/>
                  <a:pt x="393590" y="677999"/>
                  <a:pt x="396286" y="662632"/>
                </a:cubicBezTo>
                <a:lnTo>
                  <a:pt x="396388" y="662632"/>
                </a:lnTo>
                <a:cubicBezTo>
                  <a:pt x="396388" y="662632"/>
                  <a:pt x="432261" y="501026"/>
                  <a:pt x="432261" y="501026"/>
                </a:cubicBezTo>
                <a:lnTo>
                  <a:pt x="440453" y="909060"/>
                </a:lnTo>
                <a:cubicBezTo>
                  <a:pt x="441522" y="930482"/>
                  <a:pt x="447373" y="952362"/>
                  <a:pt x="482737" y="952362"/>
                </a:cubicBezTo>
                <a:cubicBezTo>
                  <a:pt x="516117" y="952362"/>
                  <a:pt x="523851" y="935061"/>
                  <a:pt x="525174" y="909060"/>
                </a:cubicBezTo>
                <a:lnTo>
                  <a:pt x="535198" y="713261"/>
                </a:lnTo>
                <a:cubicBezTo>
                  <a:pt x="535198" y="707816"/>
                  <a:pt x="536826" y="703440"/>
                  <a:pt x="540083" y="700184"/>
                </a:cubicBezTo>
                <a:cubicBezTo>
                  <a:pt x="543339" y="696978"/>
                  <a:pt x="548122" y="695299"/>
                  <a:pt x="553007" y="695146"/>
                </a:cubicBezTo>
                <a:cubicBezTo>
                  <a:pt x="559673" y="695146"/>
                  <a:pt x="570969" y="699013"/>
                  <a:pt x="570969" y="713515"/>
                </a:cubicBezTo>
                <a:lnTo>
                  <a:pt x="580993" y="909060"/>
                </a:lnTo>
                <a:cubicBezTo>
                  <a:pt x="582367" y="935061"/>
                  <a:pt x="590101" y="952362"/>
                  <a:pt x="623430" y="952362"/>
                </a:cubicBezTo>
                <a:cubicBezTo>
                  <a:pt x="660677" y="952362"/>
                  <a:pt x="665612" y="929108"/>
                  <a:pt x="665714" y="908958"/>
                </a:cubicBezTo>
                <a:lnTo>
                  <a:pt x="675585" y="465713"/>
                </a:lnTo>
                <a:lnTo>
                  <a:pt x="675585" y="465713"/>
                </a:lnTo>
                <a:lnTo>
                  <a:pt x="675789" y="457470"/>
                </a:lnTo>
                <a:lnTo>
                  <a:pt x="675789" y="457470"/>
                </a:lnTo>
                <a:cubicBezTo>
                  <a:pt x="678791" y="386996"/>
                  <a:pt x="728759" y="335808"/>
                  <a:pt x="729267" y="335299"/>
                </a:cubicBezTo>
                <a:cubicBezTo>
                  <a:pt x="745041" y="319423"/>
                  <a:pt x="772366" y="289046"/>
                  <a:pt x="778472" y="263960"/>
                </a:cubicBezTo>
                <a:cubicBezTo>
                  <a:pt x="787427" y="226917"/>
                  <a:pt x="791091" y="38191"/>
                  <a:pt x="791243" y="30253"/>
                </a:cubicBezTo>
                <a:cubicBezTo>
                  <a:pt x="791905" y="11528"/>
                  <a:pt x="781576" y="1453"/>
                  <a:pt x="760408" y="232"/>
                </a:cubicBezTo>
                <a:close/>
                <a:moveTo>
                  <a:pt x="759899" y="9340"/>
                </a:moveTo>
                <a:cubicBezTo>
                  <a:pt x="780100" y="10510"/>
                  <a:pt x="782441" y="20382"/>
                  <a:pt x="782084" y="29998"/>
                </a:cubicBezTo>
                <a:cubicBezTo>
                  <a:pt x="782084" y="30304"/>
                  <a:pt x="781983" y="35392"/>
                  <a:pt x="781779" y="43890"/>
                </a:cubicBezTo>
                <a:lnTo>
                  <a:pt x="733084" y="41193"/>
                </a:lnTo>
                <a:cubicBezTo>
                  <a:pt x="733694" y="32441"/>
                  <a:pt x="734101" y="26742"/>
                  <a:pt x="734152" y="25521"/>
                </a:cubicBezTo>
                <a:cubicBezTo>
                  <a:pt x="735017" y="13868"/>
                  <a:pt x="739190" y="8170"/>
                  <a:pt x="759848" y="9340"/>
                </a:cubicBezTo>
                <a:close/>
                <a:moveTo>
                  <a:pt x="458568" y="239536"/>
                </a:moveTo>
                <a:lnTo>
                  <a:pt x="476479" y="239536"/>
                </a:lnTo>
                <a:lnTo>
                  <a:pt x="476224" y="196743"/>
                </a:lnTo>
                <a:lnTo>
                  <a:pt x="549191" y="196743"/>
                </a:lnTo>
                <a:lnTo>
                  <a:pt x="571274" y="157614"/>
                </a:lnTo>
                <a:lnTo>
                  <a:pt x="571274" y="196743"/>
                </a:lnTo>
                <a:lnTo>
                  <a:pt x="631266" y="196743"/>
                </a:lnTo>
                <a:lnTo>
                  <a:pt x="631012" y="239536"/>
                </a:lnTo>
                <a:lnTo>
                  <a:pt x="648973" y="239536"/>
                </a:lnTo>
                <a:cubicBezTo>
                  <a:pt x="642511" y="288283"/>
                  <a:pt x="605977" y="320085"/>
                  <a:pt x="553821" y="320085"/>
                </a:cubicBezTo>
                <a:cubicBezTo>
                  <a:pt x="501666" y="320085"/>
                  <a:pt x="464877" y="288944"/>
                  <a:pt x="458619" y="239536"/>
                </a:cubicBezTo>
                <a:close/>
                <a:moveTo>
                  <a:pt x="96329" y="172370"/>
                </a:moveTo>
                <a:cubicBezTo>
                  <a:pt x="112917" y="179290"/>
                  <a:pt x="144159" y="189365"/>
                  <a:pt x="186291" y="189365"/>
                </a:cubicBezTo>
                <a:cubicBezTo>
                  <a:pt x="228422" y="189365"/>
                  <a:pt x="262565" y="178578"/>
                  <a:pt x="277525" y="172319"/>
                </a:cubicBezTo>
                <a:cubicBezTo>
                  <a:pt x="278237" y="178731"/>
                  <a:pt x="278440" y="183514"/>
                  <a:pt x="278491" y="185549"/>
                </a:cubicBezTo>
                <a:cubicBezTo>
                  <a:pt x="267094" y="190078"/>
                  <a:pt x="233561" y="201628"/>
                  <a:pt x="186291" y="201628"/>
                </a:cubicBezTo>
                <a:cubicBezTo>
                  <a:pt x="139020" y="201628"/>
                  <a:pt x="105997" y="189925"/>
                  <a:pt x="94395" y="185193"/>
                </a:cubicBezTo>
                <a:cubicBezTo>
                  <a:pt x="94751" y="182394"/>
                  <a:pt x="95362" y="177917"/>
                  <a:pt x="96329" y="172370"/>
                </a:cubicBezTo>
                <a:close/>
                <a:moveTo>
                  <a:pt x="93988" y="241215"/>
                </a:moveTo>
                <a:cubicBezTo>
                  <a:pt x="94904" y="241572"/>
                  <a:pt x="95871" y="241877"/>
                  <a:pt x="96838" y="242233"/>
                </a:cubicBezTo>
                <a:cubicBezTo>
                  <a:pt x="120448" y="250222"/>
                  <a:pt x="152250" y="254598"/>
                  <a:pt x="186291" y="254598"/>
                </a:cubicBezTo>
                <a:cubicBezTo>
                  <a:pt x="220332" y="254598"/>
                  <a:pt x="254016" y="250069"/>
                  <a:pt x="278440" y="241317"/>
                </a:cubicBezTo>
                <a:cubicBezTo>
                  <a:pt x="274217" y="273577"/>
                  <a:pt x="256917" y="298052"/>
                  <a:pt x="230661" y="310620"/>
                </a:cubicBezTo>
                <a:lnTo>
                  <a:pt x="230508" y="310620"/>
                </a:lnTo>
                <a:cubicBezTo>
                  <a:pt x="230508" y="310620"/>
                  <a:pt x="230508" y="310671"/>
                  <a:pt x="230508" y="310722"/>
                </a:cubicBezTo>
                <a:cubicBezTo>
                  <a:pt x="217686" y="316828"/>
                  <a:pt x="202777" y="320085"/>
                  <a:pt x="186291" y="320085"/>
                </a:cubicBezTo>
                <a:cubicBezTo>
                  <a:pt x="134949" y="320085"/>
                  <a:pt x="99484" y="289351"/>
                  <a:pt x="94039" y="241215"/>
                </a:cubicBezTo>
                <a:close/>
                <a:moveTo>
                  <a:pt x="33539" y="639175"/>
                </a:moveTo>
                <a:lnTo>
                  <a:pt x="68903" y="639276"/>
                </a:lnTo>
                <a:lnTo>
                  <a:pt x="69717" y="676167"/>
                </a:lnTo>
                <a:cubicBezTo>
                  <a:pt x="60965" y="673826"/>
                  <a:pt x="43257" y="665786"/>
                  <a:pt x="33539" y="639175"/>
                </a:cubicBezTo>
                <a:close/>
                <a:moveTo>
                  <a:pt x="309225" y="462049"/>
                </a:moveTo>
                <a:lnTo>
                  <a:pt x="304696" y="462660"/>
                </a:lnTo>
                <a:lnTo>
                  <a:pt x="300117" y="462558"/>
                </a:lnTo>
                <a:lnTo>
                  <a:pt x="291060" y="908449"/>
                </a:lnTo>
                <a:cubicBezTo>
                  <a:pt x="290958" y="929668"/>
                  <a:pt x="285361" y="942847"/>
                  <a:pt x="257934" y="942847"/>
                </a:cubicBezTo>
                <a:cubicBezTo>
                  <a:pt x="230508" y="942847"/>
                  <a:pt x="225878" y="931703"/>
                  <a:pt x="224606" y="908246"/>
                </a:cubicBezTo>
                <a:lnTo>
                  <a:pt x="214582" y="712955"/>
                </a:lnTo>
                <a:cubicBezTo>
                  <a:pt x="214582" y="695095"/>
                  <a:pt x="200945" y="685733"/>
                  <a:pt x="187512" y="685682"/>
                </a:cubicBezTo>
                <a:lnTo>
                  <a:pt x="187410" y="685682"/>
                </a:lnTo>
                <a:cubicBezTo>
                  <a:pt x="180083" y="685682"/>
                  <a:pt x="173061" y="688481"/>
                  <a:pt x="168125" y="693416"/>
                </a:cubicBezTo>
                <a:cubicBezTo>
                  <a:pt x="163139" y="698352"/>
                  <a:pt x="160544" y="705119"/>
                  <a:pt x="160544" y="712752"/>
                </a:cubicBezTo>
                <a:lnTo>
                  <a:pt x="150520" y="908297"/>
                </a:lnTo>
                <a:cubicBezTo>
                  <a:pt x="149298" y="931754"/>
                  <a:pt x="144007" y="942897"/>
                  <a:pt x="117191" y="942897"/>
                </a:cubicBezTo>
                <a:cubicBezTo>
                  <a:pt x="90375" y="942897"/>
                  <a:pt x="85134" y="930227"/>
                  <a:pt x="84066" y="908449"/>
                </a:cubicBezTo>
                <a:lnTo>
                  <a:pt x="74195" y="465204"/>
                </a:lnTo>
                <a:lnTo>
                  <a:pt x="74195" y="465204"/>
                </a:lnTo>
                <a:lnTo>
                  <a:pt x="74042" y="456961"/>
                </a:lnTo>
                <a:lnTo>
                  <a:pt x="73635" y="456961"/>
                </a:lnTo>
                <a:cubicBezTo>
                  <a:pt x="71498" y="458437"/>
                  <a:pt x="66969" y="460065"/>
                  <a:pt x="64934" y="460421"/>
                </a:cubicBezTo>
                <a:lnTo>
                  <a:pt x="64934" y="463830"/>
                </a:lnTo>
                <a:cubicBezTo>
                  <a:pt x="64934" y="463830"/>
                  <a:pt x="64985" y="463830"/>
                  <a:pt x="64985" y="463830"/>
                </a:cubicBezTo>
                <a:lnTo>
                  <a:pt x="68699" y="630168"/>
                </a:lnTo>
                <a:lnTo>
                  <a:pt x="30740" y="630066"/>
                </a:lnTo>
                <a:cubicBezTo>
                  <a:pt x="30333" y="628489"/>
                  <a:pt x="29926" y="626963"/>
                  <a:pt x="29570" y="625283"/>
                </a:cubicBezTo>
                <a:cubicBezTo>
                  <a:pt x="23413" y="595211"/>
                  <a:pt x="14508" y="536492"/>
                  <a:pt x="9776" y="470038"/>
                </a:cubicBezTo>
                <a:cubicBezTo>
                  <a:pt x="6418" y="422767"/>
                  <a:pt x="17460" y="383943"/>
                  <a:pt x="41731" y="357891"/>
                </a:cubicBezTo>
                <a:cubicBezTo>
                  <a:pt x="64628" y="333314"/>
                  <a:pt x="98669" y="320237"/>
                  <a:pt x="140139" y="319983"/>
                </a:cubicBezTo>
                <a:cubicBezTo>
                  <a:pt x="153725" y="325987"/>
                  <a:pt x="169194" y="329346"/>
                  <a:pt x="186240" y="329346"/>
                </a:cubicBezTo>
                <a:cubicBezTo>
                  <a:pt x="203286" y="329346"/>
                  <a:pt x="218703" y="325936"/>
                  <a:pt x="232289" y="319779"/>
                </a:cubicBezTo>
                <a:lnTo>
                  <a:pt x="233867" y="319779"/>
                </a:lnTo>
                <a:cubicBezTo>
                  <a:pt x="233867" y="319779"/>
                  <a:pt x="233867" y="319779"/>
                  <a:pt x="233867" y="319779"/>
                </a:cubicBezTo>
                <a:cubicBezTo>
                  <a:pt x="314466" y="319779"/>
                  <a:pt x="368351" y="372138"/>
                  <a:pt x="374356" y="456452"/>
                </a:cubicBezTo>
                <a:cubicBezTo>
                  <a:pt x="378579" y="515426"/>
                  <a:pt x="383769" y="592922"/>
                  <a:pt x="386262" y="630066"/>
                </a:cubicBezTo>
                <a:lnTo>
                  <a:pt x="332733" y="630066"/>
                </a:lnTo>
                <a:lnTo>
                  <a:pt x="309174" y="462151"/>
                </a:lnTo>
                <a:close/>
                <a:moveTo>
                  <a:pt x="364993" y="674538"/>
                </a:moveTo>
                <a:cubicBezTo>
                  <a:pt x="343826" y="676268"/>
                  <a:pt x="338381" y="669094"/>
                  <a:pt x="336804" y="657594"/>
                </a:cubicBezTo>
                <a:lnTo>
                  <a:pt x="334768" y="644161"/>
                </a:lnTo>
                <a:lnTo>
                  <a:pt x="334056" y="639124"/>
                </a:lnTo>
                <a:lnTo>
                  <a:pt x="386924" y="639124"/>
                </a:lnTo>
                <a:cubicBezTo>
                  <a:pt x="387433" y="646909"/>
                  <a:pt x="387738" y="651488"/>
                  <a:pt x="387738" y="651692"/>
                </a:cubicBezTo>
                <a:cubicBezTo>
                  <a:pt x="387891" y="654999"/>
                  <a:pt x="387840" y="657798"/>
                  <a:pt x="387585" y="660189"/>
                </a:cubicBezTo>
                <a:lnTo>
                  <a:pt x="387484" y="660647"/>
                </a:lnTo>
                <a:lnTo>
                  <a:pt x="387484" y="660647"/>
                </a:lnTo>
                <a:cubicBezTo>
                  <a:pt x="386110" y="670264"/>
                  <a:pt x="380309" y="673266"/>
                  <a:pt x="364993" y="674538"/>
                </a:cubicBezTo>
                <a:close/>
                <a:moveTo>
                  <a:pt x="769618" y="261772"/>
                </a:moveTo>
                <a:cubicBezTo>
                  <a:pt x="763868" y="285586"/>
                  <a:pt x="734966" y="316574"/>
                  <a:pt x="722856" y="328837"/>
                </a:cubicBezTo>
                <a:cubicBezTo>
                  <a:pt x="722296" y="329396"/>
                  <a:pt x="666528" y="386437"/>
                  <a:pt x="666528" y="464034"/>
                </a:cubicBezTo>
                <a:lnTo>
                  <a:pt x="666528" y="464034"/>
                </a:lnTo>
                <a:lnTo>
                  <a:pt x="656657" y="908806"/>
                </a:lnTo>
                <a:cubicBezTo>
                  <a:pt x="656555" y="930024"/>
                  <a:pt x="650958" y="943203"/>
                  <a:pt x="623532" y="943203"/>
                </a:cubicBezTo>
                <a:cubicBezTo>
                  <a:pt x="596106" y="943203"/>
                  <a:pt x="591475" y="932059"/>
                  <a:pt x="590203" y="908602"/>
                </a:cubicBezTo>
                <a:lnTo>
                  <a:pt x="580179" y="713312"/>
                </a:lnTo>
                <a:cubicBezTo>
                  <a:pt x="580179" y="695502"/>
                  <a:pt x="566542" y="686089"/>
                  <a:pt x="553109" y="686038"/>
                </a:cubicBezTo>
                <a:lnTo>
                  <a:pt x="553007" y="686038"/>
                </a:lnTo>
                <a:cubicBezTo>
                  <a:pt x="545680" y="686038"/>
                  <a:pt x="538607" y="688837"/>
                  <a:pt x="533722" y="693772"/>
                </a:cubicBezTo>
                <a:cubicBezTo>
                  <a:pt x="528736" y="698708"/>
                  <a:pt x="526141" y="705476"/>
                  <a:pt x="526141" y="713108"/>
                </a:cubicBezTo>
                <a:lnTo>
                  <a:pt x="516117" y="908653"/>
                </a:lnTo>
                <a:cubicBezTo>
                  <a:pt x="514896" y="932110"/>
                  <a:pt x="509604" y="943254"/>
                  <a:pt x="482788" y="943254"/>
                </a:cubicBezTo>
                <a:cubicBezTo>
                  <a:pt x="455973" y="943254"/>
                  <a:pt x="450732" y="930584"/>
                  <a:pt x="449663" y="908806"/>
                </a:cubicBezTo>
                <a:lnTo>
                  <a:pt x="440708" y="462660"/>
                </a:lnTo>
                <a:lnTo>
                  <a:pt x="436128" y="462762"/>
                </a:lnTo>
                <a:lnTo>
                  <a:pt x="431650" y="461744"/>
                </a:lnTo>
                <a:lnTo>
                  <a:pt x="395218" y="625843"/>
                </a:lnTo>
                <a:cubicBezTo>
                  <a:pt x="392674" y="587426"/>
                  <a:pt x="387636" y="512933"/>
                  <a:pt x="383515" y="455791"/>
                </a:cubicBezTo>
                <a:cubicBezTo>
                  <a:pt x="383311" y="453145"/>
                  <a:pt x="383057" y="450499"/>
                  <a:pt x="382802" y="447904"/>
                </a:cubicBezTo>
                <a:cubicBezTo>
                  <a:pt x="382853" y="366694"/>
                  <a:pt x="428038" y="320136"/>
                  <a:pt x="506805" y="320136"/>
                </a:cubicBezTo>
                <a:lnTo>
                  <a:pt x="506805" y="319983"/>
                </a:lnTo>
                <a:cubicBezTo>
                  <a:pt x="520595" y="325987"/>
                  <a:pt x="536368" y="329346"/>
                  <a:pt x="553821" y="329346"/>
                </a:cubicBezTo>
                <a:cubicBezTo>
                  <a:pt x="573157" y="329346"/>
                  <a:pt x="590661" y="325122"/>
                  <a:pt x="605621" y="317490"/>
                </a:cubicBezTo>
                <a:lnTo>
                  <a:pt x="605621" y="317490"/>
                </a:lnTo>
                <a:cubicBezTo>
                  <a:pt x="607503" y="316981"/>
                  <a:pt x="651874" y="302937"/>
                  <a:pt x="679045" y="282075"/>
                </a:cubicBezTo>
                <a:cubicBezTo>
                  <a:pt x="689884" y="273730"/>
                  <a:pt x="712425" y="256379"/>
                  <a:pt x="717310" y="232107"/>
                </a:cubicBezTo>
                <a:cubicBezTo>
                  <a:pt x="720719" y="214960"/>
                  <a:pt x="728911" y="101591"/>
                  <a:pt x="732524" y="50403"/>
                </a:cubicBezTo>
                <a:lnTo>
                  <a:pt x="781626" y="53100"/>
                </a:lnTo>
                <a:cubicBezTo>
                  <a:pt x="780354" y="105866"/>
                  <a:pt x="776538" y="233278"/>
                  <a:pt x="769618" y="26187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ktangel 26">
            <a:extLst>
              <a:ext uri="{FF2B5EF4-FFF2-40B4-BE49-F238E27FC236}">
                <a16:creationId xmlns:a16="http://schemas.microsoft.com/office/drawing/2014/main" id="{6BFD4F59-DE10-616F-65AA-E89BA419C882}"/>
              </a:ext>
            </a:extLst>
          </p:cNvPr>
          <p:cNvSpPr/>
          <p:nvPr/>
        </p:nvSpPr>
        <p:spPr>
          <a:xfrm>
            <a:off x="652334" y="4083050"/>
            <a:ext cx="431437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61E3A086-170B-520E-D55D-BD197AB7E10A}"/>
              </a:ext>
            </a:extLst>
          </p:cNvPr>
          <p:cNvSpPr txBox="1"/>
          <p:nvPr/>
        </p:nvSpPr>
        <p:spPr>
          <a:xfrm>
            <a:off x="890760" y="4288099"/>
            <a:ext cx="1693690" cy="861774"/>
          </a:xfrm>
          <a:prstGeom prst="rect">
            <a:avLst/>
          </a:prstGeom>
          <a:noFill/>
        </p:spPr>
        <p:txBody>
          <a:bodyPr wrap="square" lIns="0" tIns="0" rIns="0" bIns="0" rtlCol="0">
            <a:spAutoFit/>
          </a:bodyPr>
          <a:lstStyle/>
          <a:p>
            <a:r>
              <a:rPr lang="sv-SE" sz="3000" b="1" dirty="0">
                <a:latin typeface="+mj-lt"/>
              </a:rPr>
              <a:t>160 000</a:t>
            </a:r>
          </a:p>
          <a:p>
            <a:r>
              <a:rPr lang="sv-SE" sz="1300" dirty="0" err="1">
                <a:latin typeface="+mj-lt"/>
              </a:rPr>
              <a:t>projected</a:t>
            </a:r>
            <a:r>
              <a:rPr lang="sv-SE" sz="1300" dirty="0">
                <a:latin typeface="+mj-lt"/>
              </a:rPr>
              <a:t> population in 2035</a:t>
            </a:r>
          </a:p>
        </p:txBody>
      </p:sp>
      <p:sp>
        <p:nvSpPr>
          <p:cNvPr id="29" name="textruta 28">
            <a:extLst>
              <a:ext uri="{FF2B5EF4-FFF2-40B4-BE49-F238E27FC236}">
                <a16:creationId xmlns:a16="http://schemas.microsoft.com/office/drawing/2014/main" id="{0392DDA9-79CA-D2D7-4FC2-305A04CCB631}"/>
              </a:ext>
            </a:extLst>
          </p:cNvPr>
          <p:cNvSpPr txBox="1"/>
          <p:nvPr/>
        </p:nvSpPr>
        <p:spPr>
          <a:xfrm>
            <a:off x="890760" y="5295875"/>
            <a:ext cx="1573040" cy="677108"/>
          </a:xfrm>
          <a:prstGeom prst="rect">
            <a:avLst/>
          </a:prstGeom>
          <a:noFill/>
        </p:spPr>
        <p:txBody>
          <a:bodyPr wrap="square" lIns="0" tIns="0" rIns="0" bIns="0" rtlCol="0">
            <a:spAutoFit/>
          </a:bodyPr>
          <a:lstStyle/>
          <a:p>
            <a:r>
              <a:rPr lang="sv-SE" sz="3000" b="1" dirty="0">
                <a:latin typeface="+mj-lt"/>
              </a:rPr>
              <a:t>30–39</a:t>
            </a:r>
          </a:p>
          <a:p>
            <a:r>
              <a:rPr lang="sv-SE" sz="1300" dirty="0" err="1">
                <a:latin typeface="+mj-lt"/>
              </a:rPr>
              <a:t>largest</a:t>
            </a:r>
            <a:r>
              <a:rPr lang="sv-SE" sz="1300" dirty="0">
                <a:latin typeface="+mj-lt"/>
              </a:rPr>
              <a:t> age </a:t>
            </a:r>
            <a:r>
              <a:rPr lang="sv-SE" sz="1300" dirty="0" err="1">
                <a:latin typeface="+mj-lt"/>
              </a:rPr>
              <a:t>group</a:t>
            </a:r>
            <a:endParaRPr lang="sv-SE" sz="1300" dirty="0">
              <a:latin typeface="+mj-lt"/>
            </a:endParaRPr>
          </a:p>
        </p:txBody>
      </p:sp>
      <p:sp>
        <p:nvSpPr>
          <p:cNvPr id="30" name="textruta 29">
            <a:extLst>
              <a:ext uri="{FF2B5EF4-FFF2-40B4-BE49-F238E27FC236}">
                <a16:creationId xmlns:a16="http://schemas.microsoft.com/office/drawing/2014/main" id="{2435BEC6-5822-47C6-EA12-766D099ACDA2}"/>
              </a:ext>
            </a:extLst>
          </p:cNvPr>
          <p:cNvSpPr txBox="1"/>
          <p:nvPr/>
        </p:nvSpPr>
        <p:spPr>
          <a:xfrm>
            <a:off x="2691912" y="4288099"/>
            <a:ext cx="1693690" cy="677108"/>
          </a:xfrm>
          <a:prstGeom prst="rect">
            <a:avLst/>
          </a:prstGeom>
          <a:noFill/>
        </p:spPr>
        <p:txBody>
          <a:bodyPr wrap="square" lIns="0" tIns="0" rIns="0" bIns="0" rtlCol="0">
            <a:spAutoFit/>
          </a:bodyPr>
          <a:lstStyle/>
          <a:p>
            <a:r>
              <a:rPr lang="sv-SE" sz="3000" b="1" dirty="0">
                <a:latin typeface="+mj-lt"/>
              </a:rPr>
              <a:t>5 000</a:t>
            </a:r>
          </a:p>
          <a:p>
            <a:r>
              <a:rPr lang="sv-SE" sz="1300" dirty="0">
                <a:latin typeface="+mj-lt"/>
              </a:rPr>
              <a:t>students</a:t>
            </a:r>
          </a:p>
        </p:txBody>
      </p:sp>
      <p:sp>
        <p:nvSpPr>
          <p:cNvPr id="31" name="textruta 30">
            <a:extLst>
              <a:ext uri="{FF2B5EF4-FFF2-40B4-BE49-F238E27FC236}">
                <a16:creationId xmlns:a16="http://schemas.microsoft.com/office/drawing/2014/main" id="{27ED6F20-86A1-1C1E-A898-82F3AD1E33E4}"/>
              </a:ext>
            </a:extLst>
          </p:cNvPr>
          <p:cNvSpPr txBox="1"/>
          <p:nvPr/>
        </p:nvSpPr>
        <p:spPr>
          <a:xfrm>
            <a:off x="2691912" y="5295875"/>
            <a:ext cx="973405" cy="677108"/>
          </a:xfrm>
          <a:prstGeom prst="rect">
            <a:avLst/>
          </a:prstGeom>
          <a:noFill/>
        </p:spPr>
        <p:txBody>
          <a:bodyPr wrap="square" lIns="0" tIns="0" rIns="0" bIns="0" rtlCol="0">
            <a:spAutoFit/>
          </a:bodyPr>
          <a:lstStyle/>
          <a:p>
            <a:r>
              <a:rPr lang="sv-SE" sz="3000" b="1" dirty="0">
                <a:latin typeface="+mj-lt"/>
              </a:rPr>
              <a:t>165</a:t>
            </a:r>
          </a:p>
          <a:p>
            <a:r>
              <a:rPr lang="sv-SE" sz="1300" dirty="0" err="1">
                <a:latin typeface="+mj-lt"/>
              </a:rPr>
              <a:t>nationalities</a:t>
            </a:r>
            <a:endParaRPr lang="sv-SE" sz="1300" dirty="0">
              <a:latin typeface="+mj-lt"/>
            </a:endParaRPr>
          </a:p>
        </p:txBody>
      </p:sp>
      <p:sp>
        <p:nvSpPr>
          <p:cNvPr id="32" name="textruta 31">
            <a:extLst>
              <a:ext uri="{FF2B5EF4-FFF2-40B4-BE49-F238E27FC236}">
                <a16:creationId xmlns:a16="http://schemas.microsoft.com/office/drawing/2014/main" id="{5B073082-ADF5-FF7B-3C38-7E2008CCBF0F}"/>
              </a:ext>
            </a:extLst>
          </p:cNvPr>
          <p:cNvSpPr txBox="1"/>
          <p:nvPr/>
        </p:nvSpPr>
        <p:spPr>
          <a:xfrm>
            <a:off x="3893430" y="5295875"/>
            <a:ext cx="962930" cy="661720"/>
          </a:xfrm>
          <a:prstGeom prst="rect">
            <a:avLst/>
          </a:prstGeom>
          <a:noFill/>
        </p:spPr>
        <p:txBody>
          <a:bodyPr wrap="square" lIns="0" tIns="0" rIns="0" bIns="0" rtlCol="0">
            <a:spAutoFit/>
          </a:bodyPr>
          <a:lstStyle/>
          <a:p>
            <a:r>
              <a:rPr lang="sv-SE" sz="3000" b="1" dirty="0">
                <a:latin typeface="+mj-lt"/>
              </a:rPr>
              <a:t>41</a:t>
            </a:r>
          </a:p>
          <a:p>
            <a:r>
              <a:rPr lang="sv-SE" sz="1300" dirty="0" err="1">
                <a:latin typeface="+mj-lt"/>
              </a:rPr>
              <a:t>average</a:t>
            </a:r>
            <a:r>
              <a:rPr lang="sv-SE" sz="1300" dirty="0">
                <a:latin typeface="+mj-lt"/>
              </a:rPr>
              <a:t> age</a:t>
            </a:r>
          </a:p>
        </p:txBody>
      </p:sp>
      <p:sp>
        <p:nvSpPr>
          <p:cNvPr id="33" name="Rektangel 32">
            <a:extLst>
              <a:ext uri="{FF2B5EF4-FFF2-40B4-BE49-F238E27FC236}">
                <a16:creationId xmlns:a16="http://schemas.microsoft.com/office/drawing/2014/main" id="{9BFED189-7FAE-C34B-0F3C-808979467BD0}"/>
              </a:ext>
            </a:extLst>
          </p:cNvPr>
          <p:cNvSpPr/>
          <p:nvPr/>
        </p:nvSpPr>
        <p:spPr>
          <a:xfrm>
            <a:off x="5135434" y="4083050"/>
            <a:ext cx="639653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963AE3B8-1543-0017-BE4D-6A61C1EE16BD}"/>
              </a:ext>
            </a:extLst>
          </p:cNvPr>
          <p:cNvSpPr txBox="1"/>
          <p:nvPr/>
        </p:nvSpPr>
        <p:spPr>
          <a:xfrm>
            <a:off x="6954778" y="4346677"/>
            <a:ext cx="1645138" cy="677108"/>
          </a:xfrm>
          <a:prstGeom prst="rect">
            <a:avLst/>
          </a:prstGeom>
          <a:noFill/>
        </p:spPr>
        <p:txBody>
          <a:bodyPr wrap="square" lIns="0" tIns="0" rIns="0" bIns="0" rtlCol="0">
            <a:spAutoFit/>
          </a:bodyPr>
          <a:lstStyle/>
          <a:p>
            <a:r>
              <a:rPr lang="sv-SE" sz="3000" b="1" dirty="0">
                <a:latin typeface="+mj-lt"/>
              </a:rPr>
              <a:t>19</a:t>
            </a:r>
          </a:p>
          <a:p>
            <a:r>
              <a:rPr lang="sv-SE" sz="1300" dirty="0" err="1">
                <a:latin typeface="+mj-lt"/>
              </a:rPr>
              <a:t>hotels</a:t>
            </a:r>
            <a:r>
              <a:rPr lang="sv-SE" sz="1300" dirty="0">
                <a:latin typeface="+mj-lt"/>
              </a:rPr>
              <a:t> in the city</a:t>
            </a:r>
          </a:p>
        </p:txBody>
      </p:sp>
      <p:sp>
        <p:nvSpPr>
          <p:cNvPr id="35" name="textruta 34">
            <a:extLst>
              <a:ext uri="{FF2B5EF4-FFF2-40B4-BE49-F238E27FC236}">
                <a16:creationId xmlns:a16="http://schemas.microsoft.com/office/drawing/2014/main" id="{D280C8B9-E6AB-B864-5645-A5E709DCCA81}"/>
              </a:ext>
            </a:extLst>
          </p:cNvPr>
          <p:cNvSpPr txBox="1"/>
          <p:nvPr/>
        </p:nvSpPr>
        <p:spPr>
          <a:xfrm>
            <a:off x="6954778" y="5192677"/>
            <a:ext cx="1645138" cy="861774"/>
          </a:xfrm>
          <a:prstGeom prst="rect">
            <a:avLst/>
          </a:prstGeom>
          <a:noFill/>
        </p:spPr>
        <p:txBody>
          <a:bodyPr wrap="square" lIns="0" tIns="0" rIns="0" bIns="0" rtlCol="0">
            <a:spAutoFit/>
          </a:bodyPr>
          <a:lstStyle/>
          <a:p>
            <a:r>
              <a:rPr lang="sv-SE" sz="3000" b="1" dirty="0">
                <a:latin typeface="+mj-lt"/>
              </a:rPr>
              <a:t>700</a:t>
            </a:r>
          </a:p>
          <a:p>
            <a:r>
              <a:rPr lang="sv-SE" sz="1300" dirty="0" err="1">
                <a:latin typeface="+mj-lt"/>
              </a:rPr>
              <a:t>metres</a:t>
            </a:r>
            <a:r>
              <a:rPr lang="sv-SE" sz="1300" dirty="0">
                <a:latin typeface="+mj-lt"/>
              </a:rPr>
              <a:t> </a:t>
            </a:r>
            <a:r>
              <a:rPr lang="sv-SE" sz="1300" dirty="0" err="1">
                <a:latin typeface="+mj-lt"/>
              </a:rPr>
              <a:t>of</a:t>
            </a:r>
            <a:r>
              <a:rPr lang="sv-SE" sz="1300" dirty="0">
                <a:latin typeface="+mj-lt"/>
              </a:rPr>
              <a:t> </a:t>
            </a:r>
            <a:r>
              <a:rPr lang="sv-SE" sz="1300" dirty="0" err="1">
                <a:latin typeface="+mj-lt"/>
              </a:rPr>
              <a:t>sandy</a:t>
            </a:r>
            <a:r>
              <a:rPr lang="sv-SE" sz="1300" dirty="0">
                <a:latin typeface="+mj-lt"/>
              </a:rPr>
              <a:t> beach in the city</a:t>
            </a:r>
          </a:p>
        </p:txBody>
      </p:sp>
      <p:sp>
        <p:nvSpPr>
          <p:cNvPr id="36" name="textruta 35">
            <a:extLst>
              <a:ext uri="{FF2B5EF4-FFF2-40B4-BE49-F238E27FC236}">
                <a16:creationId xmlns:a16="http://schemas.microsoft.com/office/drawing/2014/main" id="{A64ABCEF-91D1-CE8A-CE4C-93F4F06EF0CD}"/>
              </a:ext>
            </a:extLst>
          </p:cNvPr>
          <p:cNvSpPr txBox="1"/>
          <p:nvPr/>
        </p:nvSpPr>
        <p:spPr>
          <a:xfrm>
            <a:off x="9143512" y="4346677"/>
            <a:ext cx="1693690" cy="661720"/>
          </a:xfrm>
          <a:prstGeom prst="rect">
            <a:avLst/>
          </a:prstGeom>
          <a:noFill/>
        </p:spPr>
        <p:txBody>
          <a:bodyPr wrap="square" lIns="0" tIns="0" rIns="0" bIns="0" rtlCol="0">
            <a:spAutoFit/>
          </a:bodyPr>
          <a:lstStyle/>
          <a:p>
            <a:r>
              <a:rPr lang="sv-SE" sz="3000" b="1" dirty="0">
                <a:latin typeface="+mj-lt"/>
              </a:rPr>
              <a:t>181</a:t>
            </a:r>
          </a:p>
          <a:p>
            <a:r>
              <a:rPr lang="sv-SE" sz="1300" dirty="0">
                <a:latin typeface="+mj-lt"/>
              </a:rPr>
              <a:t>restaurants in the city</a:t>
            </a:r>
          </a:p>
        </p:txBody>
      </p:sp>
      <p:sp>
        <p:nvSpPr>
          <p:cNvPr id="37" name="textruta 36">
            <a:extLst>
              <a:ext uri="{FF2B5EF4-FFF2-40B4-BE49-F238E27FC236}">
                <a16:creationId xmlns:a16="http://schemas.microsoft.com/office/drawing/2014/main" id="{CC20DDC7-979C-2AC6-22F8-FA3EAC28FFCB}"/>
              </a:ext>
            </a:extLst>
          </p:cNvPr>
          <p:cNvSpPr txBox="1"/>
          <p:nvPr/>
        </p:nvSpPr>
        <p:spPr>
          <a:xfrm>
            <a:off x="9143512" y="5192677"/>
            <a:ext cx="1693690" cy="661720"/>
          </a:xfrm>
          <a:prstGeom prst="rect">
            <a:avLst/>
          </a:prstGeom>
          <a:noFill/>
        </p:spPr>
        <p:txBody>
          <a:bodyPr wrap="square" lIns="0" tIns="0" rIns="0" bIns="0" rtlCol="0">
            <a:spAutoFit/>
          </a:bodyPr>
          <a:lstStyle/>
          <a:p>
            <a:r>
              <a:rPr lang="sv-SE" sz="3000" b="1" dirty="0">
                <a:latin typeface="+mj-lt"/>
              </a:rPr>
              <a:t>875 000</a:t>
            </a:r>
          </a:p>
          <a:p>
            <a:r>
              <a:rPr lang="sv-SE" sz="1300" dirty="0" err="1">
                <a:latin typeface="+mj-lt"/>
              </a:rPr>
              <a:t>guest</a:t>
            </a:r>
            <a:r>
              <a:rPr lang="sv-SE" sz="1300" dirty="0">
                <a:latin typeface="+mj-lt"/>
              </a:rPr>
              <a:t> </a:t>
            </a:r>
            <a:r>
              <a:rPr lang="sv-SE" sz="1300" dirty="0" err="1">
                <a:latin typeface="+mj-lt"/>
              </a:rPr>
              <a:t>nights</a:t>
            </a:r>
            <a:endParaRPr lang="sv-SE" sz="1300" dirty="0">
              <a:latin typeface="+mj-lt"/>
            </a:endParaRPr>
          </a:p>
        </p:txBody>
      </p:sp>
      <p:grpSp>
        <p:nvGrpSpPr>
          <p:cNvPr id="38" name="Grupp 37">
            <a:extLst>
              <a:ext uri="{FF2B5EF4-FFF2-40B4-BE49-F238E27FC236}">
                <a16:creationId xmlns:a16="http://schemas.microsoft.com/office/drawing/2014/main" id="{0F7BC6E5-A608-88FD-56BA-D3635F88885E}"/>
              </a:ext>
            </a:extLst>
          </p:cNvPr>
          <p:cNvGrpSpPr/>
          <p:nvPr/>
        </p:nvGrpSpPr>
        <p:grpSpPr>
          <a:xfrm>
            <a:off x="5636406" y="4415983"/>
            <a:ext cx="774776" cy="1409240"/>
            <a:chOff x="3594959" y="3914908"/>
            <a:chExt cx="457696" cy="832503"/>
          </a:xfrm>
          <a:solidFill>
            <a:schemeClr val="tx1"/>
          </a:solidFill>
        </p:grpSpPr>
        <p:sp>
          <p:nvSpPr>
            <p:cNvPr id="39" name="Frihandsfigur 38">
              <a:extLst>
                <a:ext uri="{FF2B5EF4-FFF2-40B4-BE49-F238E27FC236}">
                  <a16:creationId xmlns:a16="http://schemas.microsoft.com/office/drawing/2014/main" id="{8CB6DC0F-2C55-DF69-026C-A979D8152BB5}"/>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EA06C2AB-C98E-DE32-617D-9814231CE4B1}"/>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47A3A0F9-244C-FE23-3B8C-93B8BA41AADA}"/>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12300843-3EBB-8CB5-B6BB-ABCFC943EFA4}"/>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A70780E5-CD9E-341A-7537-407D9EAEF0E9}"/>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ihandsfigur 43">
              <a:extLst>
                <a:ext uri="{FF2B5EF4-FFF2-40B4-BE49-F238E27FC236}">
                  <a16:creationId xmlns:a16="http://schemas.microsoft.com/office/drawing/2014/main" id="{776AB39A-3DF8-A23C-77D2-C0970EDCBE6D}"/>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ihandsfigur 44">
              <a:extLst>
                <a:ext uri="{FF2B5EF4-FFF2-40B4-BE49-F238E27FC236}">
                  <a16:creationId xmlns:a16="http://schemas.microsoft.com/office/drawing/2014/main" id="{FFA9CB2B-6272-0AA2-4C6F-E663795E4B83}"/>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68992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726" t="22106" r="37713" b="41509"/>
          <a:stretch/>
        </p:blipFill>
        <p:spPr>
          <a:xfrm>
            <a:off x="1313181" y="0"/>
            <a:ext cx="10878820" cy="6858000"/>
          </a:xfrm>
          <a:prstGeom prst="rect">
            <a:avLst/>
          </a:prstGeom>
        </p:spPr>
      </p:pic>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dirty="0"/>
              <a:t>A </a:t>
            </a:r>
            <a:r>
              <a:rPr lang="sv-SE" dirty="0" err="1"/>
              <a:t>better</a:t>
            </a:r>
            <a:r>
              <a:rPr lang="sv-SE" dirty="0"/>
              <a:t> </a:t>
            </a:r>
            <a:r>
              <a:rPr lang="sv-SE" dirty="0" err="1"/>
              <a:t>location</a:t>
            </a:r>
            <a:endParaRPr lang="sv-SE" dirty="0"/>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776575" y="5481000"/>
            <a:ext cx="935223" cy="936000"/>
          </a:xfrm>
          <a:prstGeom prst="rect">
            <a:avLst/>
          </a:prstGeom>
        </p:spPr>
      </p:pic>
      <p:sp>
        <p:nvSpPr>
          <p:cNvPr id="148" name="Bild 145">
            <a:extLst>
              <a:ext uri="{FF2B5EF4-FFF2-40B4-BE49-F238E27FC236}">
                <a16:creationId xmlns:a16="http://schemas.microsoft.com/office/drawing/2014/main" id="{DEEA7F43-843F-CECA-1F30-D0B23AA307A1}"/>
              </a:ext>
            </a:extLst>
          </p:cNvPr>
          <p:cNvSpPr/>
          <p:nvPr/>
        </p:nvSpPr>
        <p:spPr>
          <a:xfrm>
            <a:off x="9319091" y="2919217"/>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solidFill>
            <a:schemeClr val="bg1"/>
          </a:solidFill>
          <a:ln w="9092" cap="flat">
            <a:noFill/>
            <a:prstDash val="solid"/>
            <a:miter/>
          </a:ln>
        </p:spPr>
        <p:txBody>
          <a:bodyPr rtlCol="0" anchor="ctr"/>
          <a:lstStyle/>
          <a:p>
            <a:endParaRPr lang="sv-SE"/>
          </a:p>
        </p:txBody>
      </p:sp>
      <p:sp>
        <p:nvSpPr>
          <p:cNvPr id="151" name="textruta 150">
            <a:extLst>
              <a:ext uri="{FF2B5EF4-FFF2-40B4-BE49-F238E27FC236}">
                <a16:creationId xmlns:a16="http://schemas.microsoft.com/office/drawing/2014/main" id="{FEB61B18-6DBC-8127-7FC8-B5D86EB3AC75}"/>
              </a:ext>
            </a:extLst>
          </p:cNvPr>
          <p:cNvSpPr txBox="1"/>
          <p:nvPr/>
        </p:nvSpPr>
        <p:spPr>
          <a:xfrm>
            <a:off x="7951416" y="2752162"/>
            <a:ext cx="1093248" cy="738664"/>
          </a:xfrm>
          <a:prstGeom prst="rect">
            <a:avLst/>
          </a:prstGeom>
          <a:noFill/>
        </p:spPr>
        <p:txBody>
          <a:bodyPr wrap="none" lIns="0" tIns="0" rIns="0" bIns="0" rtlCol="0">
            <a:spAutoFit/>
          </a:bodyPr>
          <a:lstStyle/>
          <a:p>
            <a:r>
              <a:rPr lang="sv-SE" sz="1600" dirty="0">
                <a:latin typeface="Helsingborg Sans Medium" pitchFamily="2" charset="77"/>
              </a:rPr>
              <a:t>Gothenburg</a:t>
            </a:r>
          </a:p>
          <a:p>
            <a:r>
              <a:rPr lang="sv-SE" sz="1600" dirty="0">
                <a:latin typeface="Helsingborg Sans" pitchFamily="2" charset="77"/>
              </a:rPr>
              <a:t>1h 40 min</a:t>
            </a:r>
          </a:p>
          <a:p>
            <a:endParaRPr lang="sv-SE" sz="1600" dirty="0">
              <a:latin typeface="Helsingborg Sans Medium" pitchFamily="2" charset="77"/>
            </a:endParaRP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24901" y="4075780"/>
            <a:ext cx="625171" cy="492443"/>
          </a:xfrm>
          <a:prstGeom prst="rect">
            <a:avLst/>
          </a:prstGeom>
          <a:noFill/>
        </p:spPr>
        <p:txBody>
          <a:bodyPr wrap="none" lIns="0" tIns="0" rIns="0" bIns="0" rtlCol="0">
            <a:spAutoFit/>
          </a:bodyPr>
          <a:lstStyle/>
          <a:p>
            <a:r>
              <a:rPr lang="sv-SE" sz="1600">
                <a:latin typeface="Helsingborg Sans Medium" pitchFamily="2" charset="77"/>
              </a:rPr>
              <a:t>Malmö</a:t>
            </a:r>
          </a:p>
          <a:p>
            <a:r>
              <a:rPr lang="sv-SE" sz="1600">
                <a:latin typeface="+mj-lt"/>
              </a:rPr>
              <a:t>45 min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7929682" y="3794562"/>
            <a:ext cx="1168590" cy="492443"/>
          </a:xfrm>
          <a:prstGeom prst="rect">
            <a:avLst/>
          </a:prstGeom>
          <a:noFill/>
        </p:spPr>
        <p:txBody>
          <a:bodyPr wrap="none" lIns="0" tIns="0" rIns="0" bIns="0" rtlCol="0">
            <a:spAutoFit/>
          </a:bodyPr>
          <a:lstStyle/>
          <a:p>
            <a:r>
              <a:rPr lang="sv-SE" sz="1600" dirty="0">
                <a:latin typeface="Helsingborg Sans Medium" pitchFamily="2" charset="77"/>
              </a:rPr>
              <a:t>Copenhagen</a:t>
            </a:r>
          </a:p>
          <a:p>
            <a:r>
              <a:rPr lang="sv-SE" sz="1600" dirty="0">
                <a:latin typeface="+mj-lt"/>
              </a:rPr>
              <a:t>1h 15 min</a:t>
            </a:r>
          </a:p>
        </p:txBody>
      </p:sp>
      <p:sp>
        <p:nvSpPr>
          <p:cNvPr id="160" name="Ellips 159">
            <a:extLst>
              <a:ext uri="{FF2B5EF4-FFF2-40B4-BE49-F238E27FC236}">
                <a16:creationId xmlns:a16="http://schemas.microsoft.com/office/drawing/2014/main" id="{EE61803A-9258-421E-106B-531A62AD73EE}"/>
              </a:ext>
            </a:extLst>
          </p:cNvPr>
          <p:cNvSpPr/>
          <p:nvPr/>
        </p:nvSpPr>
        <p:spPr>
          <a:xfrm>
            <a:off x="8367838" y="474851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Ellips 160">
            <a:extLst>
              <a:ext uri="{FF2B5EF4-FFF2-40B4-BE49-F238E27FC236}">
                <a16:creationId xmlns:a16="http://schemas.microsoft.com/office/drawing/2014/main" id="{9B5767C0-90C3-2E41-8391-F04119738BD2}"/>
              </a:ext>
            </a:extLst>
          </p:cNvPr>
          <p:cNvSpPr/>
          <p:nvPr/>
        </p:nvSpPr>
        <p:spPr>
          <a:xfrm>
            <a:off x="9182100" y="3652137"/>
            <a:ext cx="168275" cy="168275"/>
          </a:xfrm>
          <a:prstGeom prst="ellipse">
            <a:avLst/>
          </a:prstGeom>
          <a:solidFill>
            <a:srgbClr val="E3520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5" name="Rak 164">
            <a:extLst>
              <a:ext uri="{FF2B5EF4-FFF2-40B4-BE49-F238E27FC236}">
                <a16:creationId xmlns:a16="http://schemas.microsoft.com/office/drawing/2014/main" id="{DDF6EA58-5CBB-32B9-BF83-773DAF46264D}"/>
              </a:ext>
            </a:extLst>
          </p:cNvPr>
          <p:cNvCxnSpPr>
            <a:cxnSpLocks/>
            <a:stCxn id="158" idx="3"/>
            <a:endCxn id="160" idx="7"/>
          </p:cNvCxnSpPr>
          <p:nvPr/>
        </p:nvCxnSpPr>
        <p:spPr>
          <a:xfrm flipH="1">
            <a:off x="8457269" y="3989218"/>
            <a:ext cx="641750" cy="7746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8" name="Rak 167">
            <a:extLst>
              <a:ext uri="{FF2B5EF4-FFF2-40B4-BE49-F238E27FC236}">
                <a16:creationId xmlns:a16="http://schemas.microsoft.com/office/drawing/2014/main" id="{B0D4F1FA-6612-4FF7-803C-F1D07B01DC36}"/>
              </a:ext>
            </a:extLst>
          </p:cNvPr>
          <p:cNvCxnSpPr>
            <a:cxnSpLocks/>
          </p:cNvCxnSpPr>
          <p:nvPr/>
        </p:nvCxnSpPr>
        <p:spPr>
          <a:xfrm flipH="1" flipV="1">
            <a:off x="9182631" y="3963941"/>
            <a:ext cx="85194" cy="2872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8" name="Ellips 157">
            <a:extLst>
              <a:ext uri="{FF2B5EF4-FFF2-40B4-BE49-F238E27FC236}">
                <a16:creationId xmlns:a16="http://schemas.microsoft.com/office/drawing/2014/main" id="{89D0C9AC-3459-7B9A-362A-6105C0909C70}"/>
              </a:ext>
            </a:extLst>
          </p:cNvPr>
          <p:cNvSpPr/>
          <p:nvPr/>
        </p:nvSpPr>
        <p:spPr>
          <a:xfrm>
            <a:off x="9083675" y="38997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4" name="textruta 173">
            <a:extLst>
              <a:ext uri="{FF2B5EF4-FFF2-40B4-BE49-F238E27FC236}">
                <a16:creationId xmlns:a16="http://schemas.microsoft.com/office/drawing/2014/main" id="{E11D2EE6-0FFA-13FA-0FE7-D8B704E70DB4}"/>
              </a:ext>
            </a:extLst>
          </p:cNvPr>
          <p:cNvSpPr txBox="1"/>
          <p:nvPr/>
        </p:nvSpPr>
        <p:spPr>
          <a:xfrm>
            <a:off x="10825165" y="2241194"/>
            <a:ext cx="984244" cy="492443"/>
          </a:xfrm>
          <a:prstGeom prst="rect">
            <a:avLst/>
          </a:prstGeom>
          <a:noFill/>
        </p:spPr>
        <p:txBody>
          <a:bodyPr wrap="none" lIns="0" tIns="0" rIns="0" bIns="0" rtlCol="0">
            <a:spAutoFit/>
          </a:bodyPr>
          <a:lstStyle/>
          <a:p>
            <a:r>
              <a:rPr lang="sv-SE" sz="1600">
                <a:latin typeface="Helsingborg Sans Medium" pitchFamily="2" charset="77"/>
              </a:rPr>
              <a:t>Stockholm</a:t>
            </a:r>
          </a:p>
          <a:p>
            <a:r>
              <a:rPr lang="sv-SE" sz="1600">
                <a:latin typeface="+mj-lt"/>
              </a:rPr>
              <a:t>1h</a:t>
            </a:r>
          </a:p>
        </p:txBody>
      </p:sp>
      <p:sp>
        <p:nvSpPr>
          <p:cNvPr id="179" name="Frihandsfigur 178">
            <a:extLst>
              <a:ext uri="{FF2B5EF4-FFF2-40B4-BE49-F238E27FC236}">
                <a16:creationId xmlns:a16="http://schemas.microsoft.com/office/drawing/2014/main" id="{BD69EFC3-00C1-565C-5DB1-F5806FE78FE9}"/>
              </a:ext>
            </a:extLst>
          </p:cNvPr>
          <p:cNvSpPr/>
          <p:nvPr/>
        </p:nvSpPr>
        <p:spPr>
          <a:xfrm rot="385074">
            <a:off x="9457615" y="2340401"/>
            <a:ext cx="1085595" cy="137222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Lst>
            <a:ahLst/>
            <a:cxnLst>
              <a:cxn ang="0">
                <a:pos x="connsiteX0" y="connsiteY0"/>
              </a:cxn>
              <a:cxn ang="0">
                <a:pos x="connsiteX1" y="connsiteY1"/>
              </a:cxn>
              <a:cxn ang="0">
                <a:pos x="connsiteX2" y="connsiteY2"/>
              </a:cxn>
            </a:cxnLst>
            <a:rect l="l" t="t" r="r" b="b"/>
            <a:pathLst>
              <a:path w="1275906" h="1584251">
                <a:moveTo>
                  <a:pt x="1275906" y="0"/>
                </a:moveTo>
                <a:cubicBezTo>
                  <a:pt x="1213293" y="49618"/>
                  <a:pt x="829340" y="239232"/>
                  <a:pt x="485554" y="694660"/>
                </a:cubicBezTo>
                <a:cubicBezTo>
                  <a:pt x="141768" y="1150088"/>
                  <a:pt x="10633" y="1536995"/>
                  <a:pt x="0" y="1584251"/>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6" name="Rektangel 155">
            <a:extLst>
              <a:ext uri="{FF2B5EF4-FFF2-40B4-BE49-F238E27FC236}">
                <a16:creationId xmlns:a16="http://schemas.microsoft.com/office/drawing/2014/main" id="{31F3461F-3DC8-40D2-6C9B-D83C249366B0}"/>
              </a:ext>
            </a:extLst>
          </p:cNvPr>
          <p:cNvSpPr/>
          <p:nvPr/>
        </p:nvSpPr>
        <p:spPr>
          <a:xfrm>
            <a:off x="9378801" y="3590541"/>
            <a:ext cx="1488561" cy="282193"/>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180" name="Frihandsfigur 179">
            <a:extLst>
              <a:ext uri="{FF2B5EF4-FFF2-40B4-BE49-F238E27FC236}">
                <a16:creationId xmlns:a16="http://schemas.microsoft.com/office/drawing/2014/main" id="{4775118A-3A5E-62A1-7C0A-5917E85E993B}"/>
              </a:ext>
            </a:extLst>
          </p:cNvPr>
          <p:cNvSpPr/>
          <p:nvPr/>
        </p:nvSpPr>
        <p:spPr>
          <a:xfrm>
            <a:off x="9154630" y="2927109"/>
            <a:ext cx="224713" cy="107137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 name="connsiteX0" fmla="*/ 255181 w 489294"/>
              <a:gd name="connsiteY0" fmla="*/ 0 h 1066800"/>
              <a:gd name="connsiteX1" fmla="*/ 485554 w 489294"/>
              <a:gd name="connsiteY1" fmla="*/ 177209 h 1066800"/>
              <a:gd name="connsiteX2" fmla="*/ 0 w 489294"/>
              <a:gd name="connsiteY2" fmla="*/ 1066800 h 1066800"/>
              <a:gd name="connsiteX0" fmla="*/ 9517 w 245278"/>
              <a:gd name="connsiteY0" fmla="*/ 0 h 988828"/>
              <a:gd name="connsiteX1" fmla="*/ 239890 w 245278"/>
              <a:gd name="connsiteY1" fmla="*/ 177209 h 988828"/>
              <a:gd name="connsiteX2" fmla="*/ 172550 w 245278"/>
              <a:gd name="connsiteY2" fmla="*/ 988828 h 988828"/>
              <a:gd name="connsiteX0" fmla="*/ 10342 w 222984"/>
              <a:gd name="connsiteY0" fmla="*/ 0 h 988828"/>
              <a:gd name="connsiteX1" fmla="*/ 215906 w 222984"/>
              <a:gd name="connsiteY1" fmla="*/ 411126 h 988828"/>
              <a:gd name="connsiteX2" fmla="*/ 173375 w 222984"/>
              <a:gd name="connsiteY2" fmla="*/ 988828 h 988828"/>
              <a:gd name="connsiteX0" fmla="*/ 0 w 212642"/>
              <a:gd name="connsiteY0" fmla="*/ 0 h 988828"/>
              <a:gd name="connsiteX1" fmla="*/ 205564 w 212642"/>
              <a:gd name="connsiteY1" fmla="*/ 411126 h 988828"/>
              <a:gd name="connsiteX2" fmla="*/ 163033 w 212642"/>
              <a:gd name="connsiteY2" fmla="*/ 988828 h 988828"/>
              <a:gd name="connsiteX0" fmla="*/ 0 w 214014"/>
              <a:gd name="connsiteY0" fmla="*/ 0 h 988828"/>
              <a:gd name="connsiteX1" fmla="*/ 205564 w 214014"/>
              <a:gd name="connsiteY1" fmla="*/ 411126 h 988828"/>
              <a:gd name="connsiteX2" fmla="*/ 163033 w 214014"/>
              <a:gd name="connsiteY2" fmla="*/ 988828 h 988828"/>
              <a:gd name="connsiteX0" fmla="*/ 0 w 224360"/>
              <a:gd name="connsiteY0" fmla="*/ 0 h 988828"/>
              <a:gd name="connsiteX1" fmla="*/ 205564 w 224360"/>
              <a:gd name="connsiteY1" fmla="*/ 411126 h 988828"/>
              <a:gd name="connsiteX2" fmla="*/ 163033 w 224360"/>
              <a:gd name="connsiteY2" fmla="*/ 988828 h 988828"/>
              <a:gd name="connsiteX0" fmla="*/ 0 w 218533"/>
              <a:gd name="connsiteY0" fmla="*/ 0 h 988828"/>
              <a:gd name="connsiteX1" fmla="*/ 198475 w 218533"/>
              <a:gd name="connsiteY1" fmla="*/ 393405 h 988828"/>
              <a:gd name="connsiteX2" fmla="*/ 163033 w 218533"/>
              <a:gd name="connsiteY2" fmla="*/ 988828 h 988828"/>
              <a:gd name="connsiteX0" fmla="*/ 0 w 207892"/>
              <a:gd name="connsiteY0" fmla="*/ 0 h 1071378"/>
              <a:gd name="connsiteX1" fmla="*/ 198475 w 207892"/>
              <a:gd name="connsiteY1" fmla="*/ 475955 h 1071378"/>
              <a:gd name="connsiteX2" fmla="*/ 163033 w 207892"/>
              <a:gd name="connsiteY2" fmla="*/ 1071378 h 1071378"/>
              <a:gd name="connsiteX0" fmla="*/ 0 w 224713"/>
              <a:gd name="connsiteY0" fmla="*/ 0 h 1071378"/>
              <a:gd name="connsiteX1" fmla="*/ 217525 w 224713"/>
              <a:gd name="connsiteY1" fmla="*/ 485480 h 1071378"/>
              <a:gd name="connsiteX2" fmla="*/ 163033 w 224713"/>
              <a:gd name="connsiteY2" fmla="*/ 1071378 h 1071378"/>
            </a:gdLst>
            <a:ahLst/>
            <a:cxnLst>
              <a:cxn ang="0">
                <a:pos x="connsiteX0" y="connsiteY0"/>
              </a:cxn>
              <a:cxn ang="0">
                <a:pos x="connsiteX1" y="connsiteY1"/>
              </a:cxn>
              <a:cxn ang="0">
                <a:pos x="connsiteX2" y="connsiteY2"/>
              </a:cxn>
            </a:cxnLst>
            <a:rect l="l" t="t" r="r" b="b"/>
            <a:pathLst>
              <a:path w="224713" h="1071378">
                <a:moveTo>
                  <a:pt x="0" y="0"/>
                </a:moveTo>
                <a:cubicBezTo>
                  <a:pt x="11814" y="21265"/>
                  <a:pt x="190353" y="306917"/>
                  <a:pt x="217525" y="485480"/>
                </a:cubicBezTo>
                <a:cubicBezTo>
                  <a:pt x="244697" y="664043"/>
                  <a:pt x="187843" y="1009945"/>
                  <a:pt x="163033" y="1071378"/>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7" name="Ellips 156">
            <a:extLst>
              <a:ext uri="{FF2B5EF4-FFF2-40B4-BE49-F238E27FC236}">
                <a16:creationId xmlns:a16="http://schemas.microsoft.com/office/drawing/2014/main" id="{DA18B32F-0C1A-F15E-A693-4B1898DEB084}"/>
              </a:ext>
            </a:extLst>
          </p:cNvPr>
          <p:cNvSpPr/>
          <p:nvPr/>
        </p:nvSpPr>
        <p:spPr>
          <a:xfrm>
            <a:off x="9083675" y="28524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9" name="Ellips 158">
            <a:extLst>
              <a:ext uri="{FF2B5EF4-FFF2-40B4-BE49-F238E27FC236}">
                <a16:creationId xmlns:a16="http://schemas.microsoft.com/office/drawing/2014/main" id="{2FB536EC-DA20-91BF-5303-D4A67E5560CD}"/>
              </a:ext>
            </a:extLst>
          </p:cNvPr>
          <p:cNvSpPr/>
          <p:nvPr/>
        </p:nvSpPr>
        <p:spPr>
          <a:xfrm>
            <a:off x="9261475" y="39505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Bild 143">
            <a:extLst>
              <a:ext uri="{FF2B5EF4-FFF2-40B4-BE49-F238E27FC236}">
                <a16:creationId xmlns:a16="http://schemas.microsoft.com/office/drawing/2014/main" id="{C4E02CA9-E4F4-C63B-839A-6346FA671057}"/>
              </a:ext>
            </a:extLst>
          </p:cNvPr>
          <p:cNvSpPr/>
          <p:nvPr/>
        </p:nvSpPr>
        <p:spPr>
          <a:xfrm rot="1309516">
            <a:off x="10206147" y="2184505"/>
            <a:ext cx="271715" cy="303617"/>
          </a:xfrm>
          <a:custGeom>
            <a:avLst/>
            <a:gdLst>
              <a:gd name="connsiteX0" fmla="*/ 269558 w 376237"/>
              <a:gd name="connsiteY0" fmla="*/ 140080 h 420411"/>
              <a:gd name="connsiteX1" fmla="*/ 327660 w 376237"/>
              <a:gd name="connsiteY1" fmla="*/ 46016 h 420411"/>
              <a:gd name="connsiteX2" fmla="*/ 312420 w 376237"/>
              <a:gd name="connsiteY2" fmla="*/ 3174 h 420411"/>
              <a:gd name="connsiteX3" fmla="*/ 266700 w 376237"/>
              <a:gd name="connsiteY3" fmla="*/ 12488 h 420411"/>
              <a:gd name="connsiteX4" fmla="*/ 213360 w 376237"/>
              <a:gd name="connsiteY4" fmla="*/ 110278 h 420411"/>
              <a:gd name="connsiteX5" fmla="*/ 18098 w 376237"/>
              <a:gd name="connsiteY5" fmla="*/ 102827 h 420411"/>
              <a:gd name="connsiteX6" fmla="*/ 0 w 376237"/>
              <a:gd name="connsiteY6" fmla="*/ 133561 h 420411"/>
              <a:gd name="connsiteX7" fmla="*/ 143828 w 376237"/>
              <a:gd name="connsiteY7" fmla="*/ 173608 h 420411"/>
              <a:gd name="connsiteX8" fmla="*/ 170498 w 376237"/>
              <a:gd name="connsiteY8" fmla="*/ 188510 h 420411"/>
              <a:gd name="connsiteX9" fmla="*/ 102870 w 376237"/>
              <a:gd name="connsiteY9" fmla="*/ 313308 h 420411"/>
              <a:gd name="connsiteX10" fmla="*/ 33338 w 376237"/>
              <a:gd name="connsiteY10" fmla="*/ 312377 h 420411"/>
              <a:gd name="connsiteX11" fmla="*/ 20003 w 376237"/>
              <a:gd name="connsiteY11" fmla="*/ 335660 h 420411"/>
              <a:gd name="connsiteX12" fmla="*/ 107633 w 376237"/>
              <a:gd name="connsiteY12" fmla="*/ 355218 h 420411"/>
              <a:gd name="connsiteX13" fmla="*/ 170498 w 376237"/>
              <a:gd name="connsiteY13" fmla="*/ 420412 h 420411"/>
              <a:gd name="connsiteX14" fmla="*/ 184785 w 376237"/>
              <a:gd name="connsiteY14" fmla="*/ 397128 h 420411"/>
              <a:gd name="connsiteX15" fmla="*/ 148590 w 376237"/>
              <a:gd name="connsiteY15" fmla="*/ 338454 h 420411"/>
              <a:gd name="connsiteX16" fmla="*/ 222885 w 376237"/>
              <a:gd name="connsiteY16" fmla="*/ 218312 h 420411"/>
              <a:gd name="connsiteX17" fmla="*/ 252413 w 376237"/>
              <a:gd name="connsiteY17" fmla="*/ 235076 h 420411"/>
              <a:gd name="connsiteX18" fmla="*/ 358140 w 376237"/>
              <a:gd name="connsiteY18" fmla="*/ 335660 h 420411"/>
              <a:gd name="connsiteX19" fmla="*/ 376238 w 376237"/>
              <a:gd name="connsiteY19" fmla="*/ 304926 h 420411"/>
              <a:gd name="connsiteX20" fmla="*/ 269558 w 376237"/>
              <a:gd name="connsiteY20" fmla="*/ 140080 h 42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237" h="420411">
                <a:moveTo>
                  <a:pt x="269558" y="140080"/>
                </a:moveTo>
                <a:lnTo>
                  <a:pt x="327660" y="46016"/>
                </a:lnTo>
                <a:cubicBezTo>
                  <a:pt x="334328" y="33908"/>
                  <a:pt x="323850" y="10625"/>
                  <a:pt x="312420" y="3174"/>
                </a:cubicBezTo>
                <a:cubicBezTo>
                  <a:pt x="300038" y="-3345"/>
                  <a:pt x="273368" y="380"/>
                  <a:pt x="266700" y="12488"/>
                </a:cubicBezTo>
                <a:lnTo>
                  <a:pt x="213360" y="110278"/>
                </a:lnTo>
                <a:lnTo>
                  <a:pt x="18098" y="102827"/>
                </a:lnTo>
                <a:lnTo>
                  <a:pt x="0" y="133561"/>
                </a:lnTo>
                <a:lnTo>
                  <a:pt x="143828" y="173608"/>
                </a:lnTo>
                <a:lnTo>
                  <a:pt x="170498" y="188510"/>
                </a:lnTo>
                <a:lnTo>
                  <a:pt x="102870" y="313308"/>
                </a:lnTo>
                <a:cubicBezTo>
                  <a:pt x="80963" y="312377"/>
                  <a:pt x="33338" y="312377"/>
                  <a:pt x="33338" y="312377"/>
                </a:cubicBezTo>
                <a:lnTo>
                  <a:pt x="20003" y="335660"/>
                </a:lnTo>
                <a:cubicBezTo>
                  <a:pt x="20003" y="335660"/>
                  <a:pt x="90488" y="351493"/>
                  <a:pt x="107633" y="355218"/>
                </a:cubicBezTo>
                <a:cubicBezTo>
                  <a:pt x="118110" y="366394"/>
                  <a:pt x="170498" y="420412"/>
                  <a:pt x="170498" y="420412"/>
                </a:cubicBezTo>
                <a:lnTo>
                  <a:pt x="184785" y="397128"/>
                </a:lnTo>
                <a:cubicBezTo>
                  <a:pt x="184785" y="397128"/>
                  <a:pt x="160020" y="356150"/>
                  <a:pt x="148590" y="338454"/>
                </a:cubicBezTo>
                <a:lnTo>
                  <a:pt x="222885" y="218312"/>
                </a:lnTo>
                <a:lnTo>
                  <a:pt x="252413" y="235076"/>
                </a:lnTo>
                <a:lnTo>
                  <a:pt x="358140" y="335660"/>
                </a:lnTo>
                <a:lnTo>
                  <a:pt x="376238" y="304926"/>
                </a:lnTo>
                <a:lnTo>
                  <a:pt x="269558" y="140080"/>
                </a:lnTo>
                <a:close/>
              </a:path>
            </a:pathLst>
          </a:custGeom>
          <a:solidFill>
            <a:schemeClr val="bg1"/>
          </a:solidFill>
          <a:ln w="9525" cap="flat">
            <a:noFill/>
            <a:prstDash val="solid"/>
            <a:miter/>
          </a:ln>
        </p:spPr>
        <p:txBody>
          <a:bodyPr rtlCol="0" anchor="ctr"/>
          <a:lstStyle/>
          <a:p>
            <a:endParaRPr lang="sv-SE"/>
          </a:p>
        </p:txBody>
      </p:sp>
      <p:sp>
        <p:nvSpPr>
          <p:cNvPr id="175" name="Ellips 174">
            <a:extLst>
              <a:ext uri="{FF2B5EF4-FFF2-40B4-BE49-F238E27FC236}">
                <a16:creationId xmlns:a16="http://schemas.microsoft.com/office/drawing/2014/main" id="{F1F31C8F-C760-0527-A75E-113D2019E420}"/>
              </a:ext>
            </a:extLst>
          </p:cNvPr>
          <p:cNvSpPr/>
          <p:nvPr/>
        </p:nvSpPr>
        <p:spPr>
          <a:xfrm>
            <a:off x="10589585" y="233697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F97EF88F-9702-72A7-8E91-97FBB33FD501}"/>
              </a:ext>
            </a:extLst>
          </p:cNvPr>
          <p:cNvSpPr txBox="1"/>
          <p:nvPr/>
        </p:nvSpPr>
        <p:spPr>
          <a:xfrm>
            <a:off x="7463813" y="4651289"/>
            <a:ext cx="838371" cy="492443"/>
          </a:xfrm>
          <a:prstGeom prst="rect">
            <a:avLst/>
          </a:prstGeom>
          <a:noFill/>
        </p:spPr>
        <p:txBody>
          <a:bodyPr wrap="none" lIns="0" tIns="0" rIns="0" bIns="0" rtlCol="0">
            <a:spAutoFit/>
          </a:bodyPr>
          <a:lstStyle/>
          <a:p>
            <a:r>
              <a:rPr lang="sv-SE" sz="1600">
                <a:latin typeface="Helsingborg Sans Medium" pitchFamily="2" charset="77"/>
              </a:rPr>
              <a:t>Hamburg</a:t>
            </a:r>
          </a:p>
          <a:p>
            <a:r>
              <a:rPr lang="sv-SE" sz="1600">
                <a:latin typeface="+mj-lt"/>
              </a:rPr>
              <a:t>5,5h</a:t>
            </a:r>
          </a:p>
        </p:txBody>
      </p:sp>
      <p:sp>
        <p:nvSpPr>
          <p:cNvPr id="25" name="Bild 145">
            <a:extLst>
              <a:ext uri="{FF2B5EF4-FFF2-40B4-BE49-F238E27FC236}">
                <a16:creationId xmlns:a16="http://schemas.microsoft.com/office/drawing/2014/main" id="{E6F96308-ECFB-F042-A7F5-4E4F2C695F60}"/>
              </a:ext>
            </a:extLst>
          </p:cNvPr>
          <p:cNvSpPr/>
          <p:nvPr/>
        </p:nvSpPr>
        <p:spPr>
          <a:xfrm>
            <a:off x="8597367" y="4695295"/>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noFill/>
          <a:ln w="9092" cap="flat">
            <a:solidFill>
              <a:schemeClr val="tx1"/>
            </a:solidFill>
            <a:prstDash val="solid"/>
            <a:miter/>
          </a:ln>
        </p:spPr>
        <p:txBody>
          <a:bodyPr rtlCol="0" anchor="ctr"/>
          <a:lstStyle/>
          <a:p>
            <a:endParaRPr lang="sv-SE" dirty="0"/>
          </a:p>
        </p:txBody>
      </p:sp>
    </p:spTree>
    <p:extLst>
      <p:ext uri="{BB962C8B-B14F-4D97-AF65-F5344CB8AC3E}">
        <p14:creationId xmlns:p14="http://schemas.microsoft.com/office/powerpoint/2010/main" val="551462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 t="7561" r="13926" b="2871"/>
          <a:stretch/>
        </p:blipFill>
        <p:spPr>
          <a:xfrm>
            <a:off x="5164936" y="97277"/>
            <a:ext cx="7027064" cy="6526946"/>
          </a:xfrm>
          <a:prstGeom prst="rect">
            <a:avLst/>
          </a:prstGeom>
        </p:spPr>
      </p:pic>
      <p:sp>
        <p:nvSpPr>
          <p:cNvPr id="151" name="textruta 150">
            <a:extLst>
              <a:ext uri="{FF2B5EF4-FFF2-40B4-BE49-F238E27FC236}">
                <a16:creationId xmlns:a16="http://schemas.microsoft.com/office/drawing/2014/main" id="{FEB61B18-6DBC-8127-7FC8-B5D86EB3AC75}"/>
              </a:ext>
            </a:extLst>
          </p:cNvPr>
          <p:cNvSpPr txBox="1"/>
          <p:nvPr/>
        </p:nvSpPr>
        <p:spPr>
          <a:xfrm>
            <a:off x="8644793" y="1854276"/>
            <a:ext cx="286938" cy="169277"/>
          </a:xfrm>
          <a:prstGeom prst="rect">
            <a:avLst/>
          </a:prstGeom>
          <a:noFill/>
        </p:spPr>
        <p:txBody>
          <a:bodyPr wrap="none" lIns="0" tIns="0" rIns="0" bIns="0" rtlCol="0">
            <a:spAutoFit/>
          </a:bodyPr>
          <a:lstStyle/>
          <a:p>
            <a:r>
              <a:rPr lang="sv-SE" sz="1100">
                <a:latin typeface="Helsingborg Sans Medium" pitchFamily="2" charset="77"/>
              </a:rPr>
              <a:t>Oslo</a:t>
            </a: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76590" y="3198437"/>
            <a:ext cx="445259" cy="169277"/>
          </a:xfrm>
          <a:prstGeom prst="rect">
            <a:avLst/>
          </a:prstGeom>
          <a:noFill/>
        </p:spPr>
        <p:txBody>
          <a:bodyPr wrap="square" lIns="0" tIns="0" rIns="0" bIns="0" rtlCol="0">
            <a:spAutoFit/>
          </a:bodyPr>
          <a:lstStyle/>
          <a:p>
            <a:r>
              <a:rPr lang="sv-SE" sz="1100">
                <a:latin typeface="Helsingborg Sans Medium" pitchFamily="2" charset="77"/>
              </a:rPr>
              <a:t>Berlin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8219138" y="2622985"/>
            <a:ext cx="801501" cy="169277"/>
          </a:xfrm>
          <a:prstGeom prst="rect">
            <a:avLst/>
          </a:prstGeom>
          <a:noFill/>
        </p:spPr>
        <p:txBody>
          <a:bodyPr wrap="none" lIns="0" tIns="0" rIns="0" bIns="0" rtlCol="0">
            <a:spAutoFit/>
          </a:bodyPr>
          <a:lstStyle/>
          <a:p>
            <a:r>
              <a:rPr lang="sv-SE" sz="1100" dirty="0">
                <a:latin typeface="Helsingborg Sans Medium" pitchFamily="2" charset="77"/>
              </a:rPr>
              <a:t>Copenhagen</a:t>
            </a:r>
          </a:p>
        </p:txBody>
      </p:sp>
      <p:sp>
        <p:nvSpPr>
          <p:cNvPr id="174" name="textruta 173">
            <a:extLst>
              <a:ext uri="{FF2B5EF4-FFF2-40B4-BE49-F238E27FC236}">
                <a16:creationId xmlns:a16="http://schemas.microsoft.com/office/drawing/2014/main" id="{E11D2EE6-0FFA-13FA-0FE7-D8B704E70DB4}"/>
              </a:ext>
            </a:extLst>
          </p:cNvPr>
          <p:cNvSpPr txBox="1"/>
          <p:nvPr/>
        </p:nvSpPr>
        <p:spPr>
          <a:xfrm>
            <a:off x="9735994" y="1982179"/>
            <a:ext cx="678071" cy="169277"/>
          </a:xfrm>
          <a:prstGeom prst="rect">
            <a:avLst/>
          </a:prstGeom>
          <a:noFill/>
        </p:spPr>
        <p:txBody>
          <a:bodyPr wrap="none" lIns="0" tIns="0" rIns="0" bIns="0" rtlCol="0">
            <a:spAutoFit/>
          </a:bodyPr>
          <a:lstStyle/>
          <a:p>
            <a:r>
              <a:rPr lang="sv-SE" sz="1100">
                <a:latin typeface="Helsingborg Sans Medium" pitchFamily="2" charset="77"/>
              </a:rPr>
              <a:t>Stockholm</a:t>
            </a:r>
          </a:p>
        </p:txBody>
      </p:sp>
      <p:sp>
        <p:nvSpPr>
          <p:cNvPr id="156" name="Rektangel 155">
            <a:extLst>
              <a:ext uri="{FF2B5EF4-FFF2-40B4-BE49-F238E27FC236}">
                <a16:creationId xmlns:a16="http://schemas.microsoft.com/office/drawing/2014/main" id="{31F3461F-3DC8-40D2-6C9B-D83C249366B0}"/>
              </a:ext>
            </a:extLst>
          </p:cNvPr>
          <p:cNvSpPr/>
          <p:nvPr/>
        </p:nvSpPr>
        <p:spPr>
          <a:xfrm>
            <a:off x="9196002" y="2453771"/>
            <a:ext cx="1419111" cy="257725"/>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dirty="0"/>
              <a:t>A </a:t>
            </a:r>
            <a:r>
              <a:rPr lang="sv-SE" dirty="0" err="1"/>
              <a:t>better</a:t>
            </a:r>
            <a:r>
              <a:rPr lang="sv-SE" dirty="0"/>
              <a:t> </a:t>
            </a:r>
            <a:r>
              <a:rPr lang="sv-SE" dirty="0" err="1"/>
              <a:t>location</a:t>
            </a:r>
            <a:endParaRPr lang="sv-SE" dirty="0"/>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776575" y="5481000"/>
            <a:ext cx="935223" cy="936000"/>
          </a:xfrm>
          <a:prstGeom prst="rect">
            <a:avLst/>
          </a:prstGeom>
        </p:spPr>
      </p:pic>
      <p:sp>
        <p:nvSpPr>
          <p:cNvPr id="6" name="Ellips 5">
            <a:extLst>
              <a:ext uri="{FF2B5EF4-FFF2-40B4-BE49-F238E27FC236}">
                <a16:creationId xmlns:a16="http://schemas.microsoft.com/office/drawing/2014/main" id="{31D15FE5-24E0-99BB-421A-0D211826A3FF}"/>
              </a:ext>
            </a:extLst>
          </p:cNvPr>
          <p:cNvSpPr/>
          <p:nvPr/>
        </p:nvSpPr>
        <p:spPr>
          <a:xfrm>
            <a:off x="9141019" y="32359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C820BDB3-8180-A1DC-A6E6-7A0B0AFA4E20}"/>
              </a:ext>
            </a:extLst>
          </p:cNvPr>
          <p:cNvSpPr/>
          <p:nvPr/>
        </p:nvSpPr>
        <p:spPr>
          <a:xfrm>
            <a:off x="9582136" y="2028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DECFFF4-06C5-8E22-1407-56A61B1333D1}"/>
              </a:ext>
            </a:extLst>
          </p:cNvPr>
          <p:cNvSpPr/>
          <p:nvPr/>
        </p:nvSpPr>
        <p:spPr>
          <a:xfrm>
            <a:off x="8956661" y="189544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DFE21EF1-ED1C-B3FF-803A-E5CEF707AFD5}"/>
              </a:ext>
            </a:extLst>
          </p:cNvPr>
          <p:cNvSpPr/>
          <p:nvPr/>
        </p:nvSpPr>
        <p:spPr>
          <a:xfrm>
            <a:off x="9004286" y="2663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16A2DDB-451E-DC00-C2B5-294A4FF2C710}"/>
              </a:ext>
            </a:extLst>
          </p:cNvPr>
          <p:cNvSpPr/>
          <p:nvPr/>
        </p:nvSpPr>
        <p:spPr>
          <a:xfrm>
            <a:off x="7597761" y="30860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A3D4FB07-E844-1B99-B0D3-549A4CFA2901}"/>
              </a:ext>
            </a:extLst>
          </p:cNvPr>
          <p:cNvSpPr txBox="1"/>
          <p:nvPr/>
        </p:nvSpPr>
        <p:spPr>
          <a:xfrm>
            <a:off x="7107428" y="3041167"/>
            <a:ext cx="551293" cy="169277"/>
          </a:xfrm>
          <a:prstGeom prst="rect">
            <a:avLst/>
          </a:prstGeom>
          <a:noFill/>
        </p:spPr>
        <p:txBody>
          <a:bodyPr wrap="square" lIns="0" tIns="0" rIns="0" bIns="0" rtlCol="0">
            <a:spAutoFit/>
          </a:bodyPr>
          <a:lstStyle/>
          <a:p>
            <a:r>
              <a:rPr lang="sv-SE" sz="1100">
                <a:latin typeface="Helsingborg Sans Medium" pitchFamily="2" charset="77"/>
              </a:rPr>
              <a:t>London</a:t>
            </a:r>
          </a:p>
        </p:txBody>
      </p:sp>
      <p:sp>
        <p:nvSpPr>
          <p:cNvPr id="14" name="Ellips 13">
            <a:extLst>
              <a:ext uri="{FF2B5EF4-FFF2-40B4-BE49-F238E27FC236}">
                <a16:creationId xmlns:a16="http://schemas.microsoft.com/office/drawing/2014/main" id="{72F0963C-40CC-6762-01EC-C5E6DEB4C89D}"/>
              </a:ext>
            </a:extLst>
          </p:cNvPr>
          <p:cNvSpPr/>
          <p:nvPr/>
        </p:nvSpPr>
        <p:spPr>
          <a:xfrm>
            <a:off x="7864461" y="363417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ECDC96D8-C332-FF0A-D157-E05CD07D46D5}"/>
              </a:ext>
            </a:extLst>
          </p:cNvPr>
          <p:cNvSpPr txBox="1"/>
          <p:nvPr/>
        </p:nvSpPr>
        <p:spPr>
          <a:xfrm>
            <a:off x="7527972" y="3589624"/>
            <a:ext cx="453073" cy="169277"/>
          </a:xfrm>
          <a:prstGeom prst="rect">
            <a:avLst/>
          </a:prstGeom>
          <a:noFill/>
        </p:spPr>
        <p:txBody>
          <a:bodyPr wrap="square" lIns="0" tIns="0" rIns="0" bIns="0" rtlCol="0">
            <a:spAutoFit/>
          </a:bodyPr>
          <a:lstStyle/>
          <a:p>
            <a:r>
              <a:rPr lang="sv-SE" sz="1100">
                <a:latin typeface="Helsingborg Sans Medium" pitchFamily="2" charset="77"/>
              </a:rPr>
              <a:t>Paris</a:t>
            </a:r>
          </a:p>
        </p:txBody>
      </p:sp>
      <p:sp>
        <p:nvSpPr>
          <p:cNvPr id="16" name="Ellips 15">
            <a:extLst>
              <a:ext uri="{FF2B5EF4-FFF2-40B4-BE49-F238E27FC236}">
                <a16:creationId xmlns:a16="http://schemas.microsoft.com/office/drawing/2014/main" id="{DFD34E3A-83DB-DC08-B663-28EA1A8203F8}"/>
              </a:ext>
            </a:extLst>
          </p:cNvPr>
          <p:cNvSpPr/>
          <p:nvPr/>
        </p:nvSpPr>
        <p:spPr>
          <a:xfrm>
            <a:off x="6537007" y="4859048"/>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874FF72A-5179-FF2D-FE3B-8D08B6330ABA}"/>
              </a:ext>
            </a:extLst>
          </p:cNvPr>
          <p:cNvSpPr txBox="1"/>
          <p:nvPr/>
        </p:nvSpPr>
        <p:spPr>
          <a:xfrm>
            <a:off x="6673569" y="4826516"/>
            <a:ext cx="633804" cy="169277"/>
          </a:xfrm>
          <a:prstGeom prst="rect">
            <a:avLst/>
          </a:prstGeom>
          <a:noFill/>
        </p:spPr>
        <p:txBody>
          <a:bodyPr wrap="square" lIns="0" tIns="0" rIns="0" bIns="0" rtlCol="0">
            <a:spAutoFit/>
          </a:bodyPr>
          <a:lstStyle/>
          <a:p>
            <a:r>
              <a:rPr lang="sv-SE" sz="1100">
                <a:latin typeface="Helsingborg Sans Medium" pitchFamily="2" charset="77"/>
              </a:rPr>
              <a:t>Madrid</a:t>
            </a:r>
          </a:p>
        </p:txBody>
      </p:sp>
      <p:sp>
        <p:nvSpPr>
          <p:cNvPr id="18" name="Ellips 17">
            <a:extLst>
              <a:ext uri="{FF2B5EF4-FFF2-40B4-BE49-F238E27FC236}">
                <a16:creationId xmlns:a16="http://schemas.microsoft.com/office/drawing/2014/main" id="{C2854515-AFBE-9868-EC07-A86E9277862E}"/>
              </a:ext>
            </a:extLst>
          </p:cNvPr>
          <p:cNvSpPr/>
          <p:nvPr/>
        </p:nvSpPr>
        <p:spPr>
          <a:xfrm>
            <a:off x="8884905" y="514230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7E93B008-3EB1-C57D-D909-1B46CDB22675}"/>
              </a:ext>
            </a:extLst>
          </p:cNvPr>
          <p:cNvSpPr txBox="1"/>
          <p:nvPr/>
        </p:nvSpPr>
        <p:spPr>
          <a:xfrm>
            <a:off x="8484084" y="5102265"/>
            <a:ext cx="445259" cy="169277"/>
          </a:xfrm>
          <a:prstGeom prst="rect">
            <a:avLst/>
          </a:prstGeom>
          <a:noFill/>
        </p:spPr>
        <p:txBody>
          <a:bodyPr wrap="square" lIns="0" tIns="0" rIns="0" bIns="0" rtlCol="0">
            <a:spAutoFit/>
          </a:bodyPr>
          <a:lstStyle/>
          <a:p>
            <a:r>
              <a:rPr lang="sv-SE" sz="1100" dirty="0" err="1">
                <a:latin typeface="Helsingborg Sans Medium" pitchFamily="2" charset="77"/>
              </a:rPr>
              <a:t>Rome</a:t>
            </a:r>
            <a:endParaRPr lang="sv-SE" sz="1100" dirty="0">
              <a:latin typeface="Helsingborg Sans Medium" pitchFamily="2" charset="77"/>
            </a:endParaRPr>
          </a:p>
        </p:txBody>
      </p:sp>
      <p:sp>
        <p:nvSpPr>
          <p:cNvPr id="21" name="Ellips 20">
            <a:extLst>
              <a:ext uri="{FF2B5EF4-FFF2-40B4-BE49-F238E27FC236}">
                <a16:creationId xmlns:a16="http://schemas.microsoft.com/office/drawing/2014/main" id="{7E9343DA-2827-FC17-365E-126A51FD3DE5}"/>
              </a:ext>
            </a:extLst>
          </p:cNvPr>
          <p:cNvSpPr/>
          <p:nvPr/>
        </p:nvSpPr>
        <p:spPr>
          <a:xfrm>
            <a:off x="9075120" y="2541442"/>
            <a:ext cx="104775" cy="104775"/>
          </a:xfrm>
          <a:prstGeom prst="ellipse">
            <a:avLst/>
          </a:prstGeom>
          <a:solidFill>
            <a:srgbClr val="E3520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746ED638-B94D-8A51-D4E7-7B8CB8E194BE}"/>
              </a:ext>
            </a:extLst>
          </p:cNvPr>
          <p:cNvSpPr/>
          <p:nvPr/>
        </p:nvSpPr>
        <p:spPr>
          <a:xfrm>
            <a:off x="8537561" y="410969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B46489AE-AC63-4A8F-8A08-E960B781F1B4}"/>
              </a:ext>
            </a:extLst>
          </p:cNvPr>
          <p:cNvSpPr txBox="1"/>
          <p:nvPr/>
        </p:nvSpPr>
        <p:spPr>
          <a:xfrm>
            <a:off x="8218276" y="4067420"/>
            <a:ext cx="453073" cy="169277"/>
          </a:xfrm>
          <a:prstGeom prst="rect">
            <a:avLst/>
          </a:prstGeom>
          <a:noFill/>
        </p:spPr>
        <p:txBody>
          <a:bodyPr wrap="square" lIns="0" tIns="0" rIns="0" bIns="0" rtlCol="0">
            <a:spAutoFit/>
          </a:bodyPr>
          <a:lstStyle/>
          <a:p>
            <a:r>
              <a:rPr lang="sv-SE" sz="1100">
                <a:latin typeface="Helsingborg Sans Medium" pitchFamily="2" charset="77"/>
              </a:rPr>
              <a:t>Bern</a:t>
            </a:r>
          </a:p>
        </p:txBody>
      </p:sp>
      <p:sp>
        <p:nvSpPr>
          <p:cNvPr id="24" name="Ellips 23">
            <a:extLst>
              <a:ext uri="{FF2B5EF4-FFF2-40B4-BE49-F238E27FC236}">
                <a16:creationId xmlns:a16="http://schemas.microsoft.com/office/drawing/2014/main" id="{04DD6C7D-DAE9-3EB1-EC96-977F465419D1}"/>
              </a:ext>
            </a:extLst>
          </p:cNvPr>
          <p:cNvSpPr/>
          <p:nvPr/>
        </p:nvSpPr>
        <p:spPr>
          <a:xfrm>
            <a:off x="9245794" y="373273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D547460C-B830-0CE4-794F-81B0A381A326}"/>
              </a:ext>
            </a:extLst>
          </p:cNvPr>
          <p:cNvSpPr txBox="1"/>
          <p:nvPr/>
        </p:nvSpPr>
        <p:spPr>
          <a:xfrm>
            <a:off x="9389744" y="3695836"/>
            <a:ext cx="453073" cy="169277"/>
          </a:xfrm>
          <a:prstGeom prst="rect">
            <a:avLst/>
          </a:prstGeom>
          <a:noFill/>
        </p:spPr>
        <p:txBody>
          <a:bodyPr wrap="square" lIns="0" tIns="0" rIns="0" bIns="0" rtlCol="0">
            <a:spAutoFit/>
          </a:bodyPr>
          <a:lstStyle/>
          <a:p>
            <a:r>
              <a:rPr lang="sv-SE" sz="1100" dirty="0" err="1">
                <a:latin typeface="Helsingborg Sans Medium" pitchFamily="2" charset="77"/>
              </a:rPr>
              <a:t>Prague</a:t>
            </a:r>
            <a:endParaRPr lang="sv-SE" sz="1100" dirty="0">
              <a:latin typeface="Helsingborg Sans Medium" pitchFamily="2" charset="77"/>
            </a:endParaRPr>
          </a:p>
        </p:txBody>
      </p:sp>
      <p:sp>
        <p:nvSpPr>
          <p:cNvPr id="26" name="Ellips 25">
            <a:extLst>
              <a:ext uri="{FF2B5EF4-FFF2-40B4-BE49-F238E27FC236}">
                <a16:creationId xmlns:a16="http://schemas.microsoft.com/office/drawing/2014/main" id="{AE58DA32-2811-9563-5563-76CC2FEF71E8}"/>
              </a:ext>
            </a:extLst>
          </p:cNvPr>
          <p:cNvSpPr/>
          <p:nvPr/>
        </p:nvSpPr>
        <p:spPr>
          <a:xfrm>
            <a:off x="9414937" y="400102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C1242A13-95BA-BC19-250B-29D6D9725E12}"/>
              </a:ext>
            </a:extLst>
          </p:cNvPr>
          <p:cNvSpPr txBox="1"/>
          <p:nvPr/>
        </p:nvSpPr>
        <p:spPr>
          <a:xfrm>
            <a:off x="8933340" y="3968291"/>
            <a:ext cx="493109" cy="169277"/>
          </a:xfrm>
          <a:prstGeom prst="rect">
            <a:avLst/>
          </a:prstGeom>
          <a:noFill/>
        </p:spPr>
        <p:txBody>
          <a:bodyPr wrap="square" lIns="0" tIns="0" rIns="0" bIns="0" rtlCol="0">
            <a:spAutoFit/>
          </a:bodyPr>
          <a:lstStyle/>
          <a:p>
            <a:r>
              <a:rPr lang="sv-SE" sz="1100" dirty="0" err="1">
                <a:latin typeface="Helsingborg Sans Medium" pitchFamily="2" charset="77"/>
              </a:rPr>
              <a:t>Vienna</a:t>
            </a:r>
            <a:endParaRPr lang="sv-SE" sz="1100" dirty="0">
              <a:latin typeface="Helsingborg Sans Medium" pitchFamily="2" charset="77"/>
            </a:endParaRPr>
          </a:p>
        </p:txBody>
      </p:sp>
      <p:sp>
        <p:nvSpPr>
          <p:cNvPr id="28" name="Ellips 27">
            <a:extLst>
              <a:ext uri="{FF2B5EF4-FFF2-40B4-BE49-F238E27FC236}">
                <a16:creationId xmlns:a16="http://schemas.microsoft.com/office/drawing/2014/main" id="{C931ED03-5538-D623-FBBE-5F936C17BEF1}"/>
              </a:ext>
            </a:extLst>
          </p:cNvPr>
          <p:cNvSpPr/>
          <p:nvPr/>
        </p:nvSpPr>
        <p:spPr>
          <a:xfrm>
            <a:off x="10211275" y="18255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AC1F900F-E62B-6D06-86DC-7748C4220A27}"/>
              </a:ext>
            </a:extLst>
          </p:cNvPr>
          <p:cNvSpPr txBox="1"/>
          <p:nvPr/>
        </p:nvSpPr>
        <p:spPr>
          <a:xfrm>
            <a:off x="10354582" y="1790311"/>
            <a:ext cx="485710" cy="169277"/>
          </a:xfrm>
          <a:prstGeom prst="rect">
            <a:avLst/>
          </a:prstGeom>
          <a:noFill/>
        </p:spPr>
        <p:txBody>
          <a:bodyPr wrap="none" lIns="0" tIns="0" rIns="0" bIns="0" rtlCol="0">
            <a:spAutoFit/>
          </a:bodyPr>
          <a:lstStyle/>
          <a:p>
            <a:r>
              <a:rPr lang="sv-SE" sz="1100" dirty="0" err="1">
                <a:latin typeface="Helsingborg Sans Medium" pitchFamily="2" charset="77"/>
              </a:rPr>
              <a:t>Helsinki</a:t>
            </a:r>
            <a:endParaRPr lang="sv-SE" sz="1100" dirty="0">
              <a:latin typeface="Helsingborg Sans Medium" pitchFamily="2" charset="77"/>
            </a:endParaRPr>
          </a:p>
        </p:txBody>
      </p:sp>
      <p:sp>
        <p:nvSpPr>
          <p:cNvPr id="30" name="Ellips 29">
            <a:extLst>
              <a:ext uri="{FF2B5EF4-FFF2-40B4-BE49-F238E27FC236}">
                <a16:creationId xmlns:a16="http://schemas.microsoft.com/office/drawing/2014/main" id="{5DA7C7B3-641D-2535-D3C8-45995BCCF661}"/>
              </a:ext>
            </a:extLst>
          </p:cNvPr>
          <p:cNvSpPr/>
          <p:nvPr/>
        </p:nvSpPr>
        <p:spPr>
          <a:xfrm>
            <a:off x="5857001" y="503903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193203A4-C8CF-8D09-95A3-851C96DDA327}"/>
              </a:ext>
            </a:extLst>
          </p:cNvPr>
          <p:cNvSpPr txBox="1"/>
          <p:nvPr/>
        </p:nvSpPr>
        <p:spPr>
          <a:xfrm>
            <a:off x="6003723" y="5001574"/>
            <a:ext cx="633804" cy="169277"/>
          </a:xfrm>
          <a:prstGeom prst="rect">
            <a:avLst/>
          </a:prstGeom>
          <a:noFill/>
        </p:spPr>
        <p:txBody>
          <a:bodyPr wrap="square" lIns="0" tIns="0" rIns="0" bIns="0" rtlCol="0">
            <a:spAutoFit/>
          </a:bodyPr>
          <a:lstStyle/>
          <a:p>
            <a:r>
              <a:rPr lang="sv-SE" sz="1100" dirty="0" err="1">
                <a:latin typeface="Helsingborg Sans Medium" pitchFamily="2" charset="77"/>
              </a:rPr>
              <a:t>Lisbon</a:t>
            </a:r>
            <a:endParaRPr lang="sv-SE" sz="1100" dirty="0">
              <a:latin typeface="Helsingborg Sans Medium" pitchFamily="2" charset="77"/>
            </a:endParaRPr>
          </a:p>
        </p:txBody>
      </p:sp>
      <p:sp>
        <p:nvSpPr>
          <p:cNvPr id="32" name="Ellips 31">
            <a:extLst>
              <a:ext uri="{FF2B5EF4-FFF2-40B4-BE49-F238E27FC236}">
                <a16:creationId xmlns:a16="http://schemas.microsoft.com/office/drawing/2014/main" id="{35203B61-7A61-0FE5-83FE-4CABC809F044}"/>
              </a:ext>
            </a:extLst>
          </p:cNvPr>
          <p:cNvSpPr/>
          <p:nvPr/>
        </p:nvSpPr>
        <p:spPr>
          <a:xfrm>
            <a:off x="8095601" y="31368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B83ADE17-3F48-1E72-5785-0D08CED76324}"/>
              </a:ext>
            </a:extLst>
          </p:cNvPr>
          <p:cNvSpPr/>
          <p:nvPr/>
        </p:nvSpPr>
        <p:spPr>
          <a:xfrm>
            <a:off x="8024481" y="332990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04550E7A-7739-E421-75CC-4436544C8E3C}"/>
              </a:ext>
            </a:extLst>
          </p:cNvPr>
          <p:cNvSpPr txBox="1"/>
          <p:nvPr/>
        </p:nvSpPr>
        <p:spPr>
          <a:xfrm>
            <a:off x="8235188" y="3091967"/>
            <a:ext cx="811008" cy="169277"/>
          </a:xfrm>
          <a:prstGeom prst="rect">
            <a:avLst/>
          </a:prstGeom>
          <a:noFill/>
        </p:spPr>
        <p:txBody>
          <a:bodyPr wrap="square" lIns="0" tIns="0" rIns="0" bIns="0" rtlCol="0">
            <a:spAutoFit/>
          </a:bodyPr>
          <a:lstStyle/>
          <a:p>
            <a:r>
              <a:rPr lang="sv-SE" sz="1100">
                <a:latin typeface="Helsingborg Sans Medium" pitchFamily="2" charset="77"/>
              </a:rPr>
              <a:t>Amsterdam</a:t>
            </a:r>
          </a:p>
        </p:txBody>
      </p:sp>
      <p:sp>
        <p:nvSpPr>
          <p:cNvPr id="35" name="textruta 34">
            <a:extLst>
              <a:ext uri="{FF2B5EF4-FFF2-40B4-BE49-F238E27FC236}">
                <a16:creationId xmlns:a16="http://schemas.microsoft.com/office/drawing/2014/main" id="{3180E190-5440-AD08-E8AB-C5CA24559641}"/>
              </a:ext>
            </a:extLst>
          </p:cNvPr>
          <p:cNvSpPr txBox="1"/>
          <p:nvPr/>
        </p:nvSpPr>
        <p:spPr>
          <a:xfrm>
            <a:off x="8164067" y="3295167"/>
            <a:ext cx="570629" cy="169277"/>
          </a:xfrm>
          <a:prstGeom prst="rect">
            <a:avLst/>
          </a:prstGeom>
          <a:noFill/>
        </p:spPr>
        <p:txBody>
          <a:bodyPr wrap="square" lIns="0" tIns="0" rIns="0" bIns="0" rtlCol="0">
            <a:spAutoFit/>
          </a:bodyPr>
          <a:lstStyle/>
          <a:p>
            <a:r>
              <a:rPr lang="sv-SE" sz="1100" dirty="0">
                <a:latin typeface="Helsingborg Sans Medium" pitchFamily="2" charset="77"/>
              </a:rPr>
              <a:t>Brussels</a:t>
            </a:r>
          </a:p>
        </p:txBody>
      </p:sp>
    </p:spTree>
    <p:extLst>
      <p:ext uri="{BB962C8B-B14F-4D97-AF65-F5344CB8AC3E}">
        <p14:creationId xmlns:p14="http://schemas.microsoft.com/office/powerpoint/2010/main" val="177247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0826862-A0D3-AE4B-1DB9-8CDD2CC23F45}"/>
              </a:ext>
            </a:extLst>
          </p:cNvPr>
          <p:cNvSpPr>
            <a:spLocks noGrp="1"/>
          </p:cNvSpPr>
          <p:nvPr>
            <p:ph type="ctrTitle"/>
          </p:nvPr>
        </p:nvSpPr>
        <p:spPr>
          <a:xfrm>
            <a:off x="874712" y="873125"/>
            <a:ext cx="5099367" cy="1661993"/>
          </a:xfrm>
        </p:spPr>
        <p:txBody>
          <a:bodyPr anchor="t" anchorCtr="0"/>
          <a:lstStyle/>
          <a:p>
            <a:r>
              <a:rPr lang="sv-SE" dirty="0"/>
              <a:t>Best </a:t>
            </a:r>
            <a:r>
              <a:rPr lang="sv-SE" dirty="0" err="1"/>
              <a:t>logistics</a:t>
            </a:r>
            <a:r>
              <a:rPr lang="sv-SE" dirty="0"/>
              <a:t> </a:t>
            </a:r>
            <a:r>
              <a:rPr lang="sv-SE" dirty="0" err="1"/>
              <a:t>location</a:t>
            </a:r>
            <a:r>
              <a:rPr lang="sv-SE" dirty="0"/>
              <a:t> in Sweden</a:t>
            </a:r>
          </a:p>
        </p:txBody>
      </p:sp>
      <p:sp>
        <p:nvSpPr>
          <p:cNvPr id="4" name="textruta 3">
            <a:extLst>
              <a:ext uri="{FF2B5EF4-FFF2-40B4-BE49-F238E27FC236}">
                <a16:creationId xmlns:a16="http://schemas.microsoft.com/office/drawing/2014/main" id="{4F7EF984-2285-6227-E595-489CC3B0698B}"/>
              </a:ext>
            </a:extLst>
          </p:cNvPr>
          <p:cNvSpPr txBox="1"/>
          <p:nvPr/>
        </p:nvSpPr>
        <p:spPr>
          <a:xfrm>
            <a:off x="874712" y="2434399"/>
            <a:ext cx="2384682" cy="1508105"/>
          </a:xfrm>
          <a:prstGeom prst="rect">
            <a:avLst/>
          </a:prstGeom>
          <a:noFill/>
        </p:spPr>
        <p:txBody>
          <a:bodyPr wrap="square" lIns="0" tIns="0" rIns="0" bIns="0" rtlCol="0">
            <a:spAutoFit/>
          </a:bodyPr>
          <a:lstStyle/>
          <a:p>
            <a:r>
              <a:rPr lang="sv-SE" sz="4400" b="1" dirty="0">
                <a:latin typeface="+mj-lt"/>
              </a:rPr>
              <a:t>1</a:t>
            </a:r>
          </a:p>
          <a:p>
            <a:r>
              <a:rPr lang="sv-SE" dirty="0">
                <a:latin typeface="Helsingborg Sans Light" pitchFamily="2" charset="77"/>
              </a:rPr>
              <a:t>The </a:t>
            </a:r>
            <a:r>
              <a:rPr lang="sv-SE" dirty="0" err="1">
                <a:latin typeface="Helsingborg Sans Light" pitchFamily="2" charset="77"/>
              </a:rPr>
              <a:t>largest</a:t>
            </a:r>
            <a:r>
              <a:rPr lang="sv-SE" dirty="0">
                <a:latin typeface="Helsingborg Sans Light" pitchFamily="2" charset="77"/>
              </a:rPr>
              <a:t> port for </a:t>
            </a:r>
            <a:r>
              <a:rPr lang="sv-SE" dirty="0" err="1">
                <a:latin typeface="Helsingborg Sans Light" pitchFamily="2" charset="77"/>
              </a:rPr>
              <a:t>fruit</a:t>
            </a:r>
            <a:r>
              <a:rPr lang="sv-SE" dirty="0">
                <a:latin typeface="Helsingborg Sans Light" pitchFamily="2" charset="77"/>
              </a:rPr>
              <a:t> and </a:t>
            </a:r>
            <a:r>
              <a:rPr lang="sv-SE" dirty="0" err="1">
                <a:latin typeface="Helsingborg Sans Light" pitchFamily="2" charset="77"/>
              </a:rPr>
              <a:t>vegetables</a:t>
            </a:r>
            <a:r>
              <a:rPr lang="sv-SE" dirty="0">
                <a:latin typeface="Helsingborg Sans Light" pitchFamily="2" charset="77"/>
              </a:rPr>
              <a:t> in the Nordic region</a:t>
            </a:r>
          </a:p>
        </p:txBody>
      </p:sp>
      <p:sp>
        <p:nvSpPr>
          <p:cNvPr id="5" name="textruta 4">
            <a:extLst>
              <a:ext uri="{FF2B5EF4-FFF2-40B4-BE49-F238E27FC236}">
                <a16:creationId xmlns:a16="http://schemas.microsoft.com/office/drawing/2014/main" id="{458550C8-2AC3-24DA-0C03-32A07F9DFC76}"/>
              </a:ext>
            </a:extLst>
          </p:cNvPr>
          <p:cNvSpPr txBox="1"/>
          <p:nvPr/>
        </p:nvSpPr>
        <p:spPr>
          <a:xfrm>
            <a:off x="3407095" y="2434399"/>
            <a:ext cx="2249487" cy="1508105"/>
          </a:xfrm>
          <a:prstGeom prst="rect">
            <a:avLst/>
          </a:prstGeom>
          <a:noFill/>
        </p:spPr>
        <p:txBody>
          <a:bodyPr wrap="square" lIns="0" tIns="0" rIns="0" bIns="0" rtlCol="0">
            <a:spAutoFit/>
          </a:bodyPr>
          <a:lstStyle/>
          <a:p>
            <a:r>
              <a:rPr lang="sv-SE" sz="4400" b="1" dirty="0">
                <a:latin typeface="Helsingborg Sans" pitchFamily="2" charset="77"/>
              </a:rPr>
              <a:t>2</a:t>
            </a:r>
            <a:br>
              <a:rPr lang="sv-SE" dirty="0">
                <a:latin typeface="Helsingborg Sans Light" pitchFamily="2" charset="77"/>
              </a:rPr>
            </a:br>
            <a:r>
              <a:rPr lang="sv-SE" dirty="0">
                <a:latin typeface="Helsingborg Sans Light" pitchFamily="2" charset="77"/>
              </a:rPr>
              <a:t>second </a:t>
            </a:r>
            <a:r>
              <a:rPr lang="sv-SE" dirty="0" err="1">
                <a:latin typeface="Helsingborg Sans Light" pitchFamily="2" charset="77"/>
              </a:rPr>
              <a:t>largest</a:t>
            </a:r>
            <a:r>
              <a:rPr lang="sv-SE" dirty="0">
                <a:latin typeface="Helsingborg Sans Light" pitchFamily="2" charset="77"/>
              </a:rPr>
              <a:t> container port in Sweden</a:t>
            </a:r>
          </a:p>
        </p:txBody>
      </p:sp>
      <p:sp>
        <p:nvSpPr>
          <p:cNvPr id="6" name="textruta 5">
            <a:extLst>
              <a:ext uri="{FF2B5EF4-FFF2-40B4-BE49-F238E27FC236}">
                <a16:creationId xmlns:a16="http://schemas.microsoft.com/office/drawing/2014/main" id="{12A6A4E2-DBB5-FD7A-76C2-6B4E911B2FE1}"/>
              </a:ext>
            </a:extLst>
          </p:cNvPr>
          <p:cNvSpPr txBox="1"/>
          <p:nvPr/>
        </p:nvSpPr>
        <p:spPr>
          <a:xfrm>
            <a:off x="6095324" y="2434399"/>
            <a:ext cx="2065383" cy="1231106"/>
          </a:xfrm>
          <a:prstGeom prst="rect">
            <a:avLst/>
          </a:prstGeom>
          <a:noFill/>
        </p:spPr>
        <p:txBody>
          <a:bodyPr wrap="square" lIns="0" tIns="0" rIns="0" bIns="0" rtlCol="0">
            <a:spAutoFit/>
          </a:bodyPr>
          <a:lstStyle/>
          <a:p>
            <a:r>
              <a:rPr lang="sv-SE" sz="4400" b="1" dirty="0">
                <a:latin typeface="+mj-lt"/>
              </a:rPr>
              <a:t>10</a:t>
            </a:r>
          </a:p>
          <a:p>
            <a:r>
              <a:rPr lang="sv-SE" dirty="0">
                <a:latin typeface="Helsingborg Sans Light" pitchFamily="2" charset="77"/>
              </a:rPr>
              <a:t>billion SEK in </a:t>
            </a:r>
            <a:r>
              <a:rPr lang="sv-SE" dirty="0" err="1">
                <a:latin typeface="Helsingborg Sans Light" pitchFamily="2" charset="77"/>
              </a:rPr>
              <a:t>turnover</a:t>
            </a:r>
            <a:r>
              <a:rPr lang="sv-SE" dirty="0">
                <a:latin typeface="Helsingborg Sans Light" pitchFamily="2" charset="77"/>
              </a:rPr>
              <a:t> per </a:t>
            </a:r>
            <a:r>
              <a:rPr lang="sv-SE" dirty="0" err="1">
                <a:latin typeface="Helsingborg Sans Light" pitchFamily="2" charset="77"/>
              </a:rPr>
              <a:t>year</a:t>
            </a:r>
            <a:endParaRPr lang="sv-SE" dirty="0">
              <a:latin typeface="Helsingborg Sans Light" pitchFamily="2" charset="77"/>
            </a:endParaRPr>
          </a:p>
        </p:txBody>
      </p:sp>
      <p:sp>
        <p:nvSpPr>
          <p:cNvPr id="7" name="textruta 6">
            <a:extLst>
              <a:ext uri="{FF2B5EF4-FFF2-40B4-BE49-F238E27FC236}">
                <a16:creationId xmlns:a16="http://schemas.microsoft.com/office/drawing/2014/main" id="{F31C823E-C7F2-E808-54BC-E59B18C5CAE5}"/>
              </a:ext>
            </a:extLst>
          </p:cNvPr>
          <p:cNvSpPr txBox="1"/>
          <p:nvPr/>
        </p:nvSpPr>
        <p:spPr>
          <a:xfrm>
            <a:off x="8738316" y="2434399"/>
            <a:ext cx="2065383" cy="954107"/>
          </a:xfrm>
          <a:prstGeom prst="rect">
            <a:avLst/>
          </a:prstGeom>
          <a:noFill/>
        </p:spPr>
        <p:txBody>
          <a:bodyPr wrap="square" lIns="0" tIns="0" rIns="0" bIns="0" rtlCol="0">
            <a:spAutoFit/>
          </a:bodyPr>
          <a:lstStyle/>
          <a:p>
            <a:r>
              <a:rPr lang="sv-SE" sz="4400" b="1" dirty="0">
                <a:latin typeface="+mj-lt"/>
              </a:rPr>
              <a:t>1 100</a:t>
            </a:r>
          </a:p>
          <a:p>
            <a:r>
              <a:rPr lang="sv-SE" dirty="0" err="1">
                <a:latin typeface="Helsingborg Sans Light" pitchFamily="2" charset="77"/>
              </a:rPr>
              <a:t>logistics</a:t>
            </a:r>
            <a:r>
              <a:rPr lang="sv-SE" dirty="0">
                <a:latin typeface="Helsingborg Sans Light" pitchFamily="2" charset="77"/>
              </a:rPr>
              <a:t> </a:t>
            </a:r>
            <a:r>
              <a:rPr lang="sv-SE" dirty="0" err="1">
                <a:latin typeface="Helsingborg Sans Light" pitchFamily="2" charset="77"/>
              </a:rPr>
              <a:t>companies</a:t>
            </a:r>
            <a:endParaRPr lang="sv-SE" dirty="0">
              <a:latin typeface="Helsingborg Sans Light" pitchFamily="2" charset="77"/>
            </a:endParaRPr>
          </a:p>
        </p:txBody>
      </p:sp>
      <p:sp>
        <p:nvSpPr>
          <p:cNvPr id="8" name="textruta 7">
            <a:extLst>
              <a:ext uri="{FF2B5EF4-FFF2-40B4-BE49-F238E27FC236}">
                <a16:creationId xmlns:a16="http://schemas.microsoft.com/office/drawing/2014/main" id="{384CD8E3-BE66-6357-060D-9A47ADCE5067}"/>
              </a:ext>
            </a:extLst>
          </p:cNvPr>
          <p:cNvSpPr txBox="1"/>
          <p:nvPr/>
        </p:nvSpPr>
        <p:spPr>
          <a:xfrm>
            <a:off x="874713" y="4053410"/>
            <a:ext cx="2065383" cy="1046440"/>
          </a:xfrm>
          <a:prstGeom prst="rect">
            <a:avLst/>
          </a:prstGeom>
          <a:noFill/>
        </p:spPr>
        <p:txBody>
          <a:bodyPr wrap="square" lIns="0" tIns="0" rIns="0" bIns="0" rtlCol="0">
            <a:spAutoFit/>
          </a:bodyPr>
          <a:lstStyle/>
          <a:p>
            <a:r>
              <a:rPr kumimoji="0" lang="sv-SE" sz="3200" b="1" i="0" u="none" strike="noStrike" kern="1200" cap="none" spc="0" normalizeH="0" baseline="0" noProof="0" dirty="0">
                <a:ln>
                  <a:noFill/>
                </a:ln>
                <a:solidFill>
                  <a:srgbClr val="1A355C"/>
                </a:solidFill>
                <a:effectLst/>
                <a:uLnTx/>
                <a:uFillTx/>
                <a:latin typeface="Helsingborg Sans" pitchFamily="2" charset="77"/>
                <a:ea typeface="+mn-ea"/>
                <a:cs typeface="+mn-cs"/>
              </a:rPr>
              <a:t>2024 </a:t>
            </a:r>
          </a:p>
          <a:p>
            <a:r>
              <a:rPr lang="sv-SE" dirty="0" err="1">
                <a:latin typeface="Helsingborg Sans Light" pitchFamily="2" charset="77"/>
              </a:rPr>
              <a:t>Sweden's</a:t>
            </a:r>
            <a:r>
              <a:rPr lang="sv-SE" dirty="0">
                <a:latin typeface="Helsingborg Sans Light" pitchFamily="2" charset="77"/>
              </a:rPr>
              <a:t> best </a:t>
            </a:r>
            <a:r>
              <a:rPr lang="sv-SE" dirty="0" err="1">
                <a:latin typeface="Helsingborg Sans Light" pitchFamily="2" charset="77"/>
              </a:rPr>
              <a:t>logistics</a:t>
            </a:r>
            <a:r>
              <a:rPr lang="sv-SE" dirty="0">
                <a:latin typeface="Helsingborg Sans Light" pitchFamily="2" charset="77"/>
              </a:rPr>
              <a:t> </a:t>
            </a:r>
            <a:r>
              <a:rPr lang="sv-SE" dirty="0" err="1">
                <a:latin typeface="Helsingborg Sans Light" pitchFamily="2" charset="77"/>
              </a:rPr>
              <a:t>location</a:t>
            </a:r>
            <a:endParaRPr lang="sv-SE" dirty="0">
              <a:latin typeface="Helsingborg Sans Light" pitchFamily="2" charset="77"/>
            </a:endParaRPr>
          </a:p>
        </p:txBody>
      </p:sp>
      <p:sp>
        <p:nvSpPr>
          <p:cNvPr id="10" name="textruta 9">
            <a:extLst>
              <a:ext uri="{FF2B5EF4-FFF2-40B4-BE49-F238E27FC236}">
                <a16:creationId xmlns:a16="http://schemas.microsoft.com/office/drawing/2014/main" id="{484A784D-3FC0-D6CA-7F83-B451B9828443}"/>
              </a:ext>
            </a:extLst>
          </p:cNvPr>
          <p:cNvSpPr txBox="1"/>
          <p:nvPr/>
        </p:nvSpPr>
        <p:spPr>
          <a:xfrm>
            <a:off x="3421017" y="4047147"/>
            <a:ext cx="2221645" cy="1046440"/>
          </a:xfrm>
          <a:prstGeom prst="rect">
            <a:avLst/>
          </a:prstGeom>
          <a:noFill/>
        </p:spPr>
        <p:txBody>
          <a:bodyPr wrap="square" lIns="0" tIns="0" rIns="0" bIns="0" rtlCol="0">
            <a:spAutoFit/>
          </a:bodyPr>
          <a:lstStyle/>
          <a:p>
            <a:r>
              <a:rPr lang="sv-SE" sz="3200" b="1" dirty="0">
                <a:latin typeface="+mj-lt"/>
              </a:rPr>
              <a:t>20 million</a:t>
            </a:r>
          </a:p>
          <a:p>
            <a:r>
              <a:rPr lang="sv-SE" dirty="0" err="1">
                <a:latin typeface="Helsingborg Sans Light" pitchFamily="2" charset="77"/>
              </a:rPr>
              <a:t>people</a:t>
            </a:r>
            <a:r>
              <a:rPr lang="sv-SE" dirty="0">
                <a:latin typeface="Helsingborg Sans Light" pitchFamily="2" charset="77"/>
              </a:rPr>
              <a:t> </a:t>
            </a:r>
            <a:r>
              <a:rPr lang="sv-SE" dirty="0" err="1">
                <a:latin typeface="Helsingborg Sans Light" pitchFamily="2" charset="77"/>
              </a:rPr>
              <a:t>reached</a:t>
            </a:r>
            <a:r>
              <a:rPr lang="sv-SE" dirty="0">
                <a:latin typeface="Helsingborg Sans Light" pitchFamily="2" charset="77"/>
              </a:rPr>
              <a:t> in a </a:t>
            </a:r>
            <a:r>
              <a:rPr lang="sv-SE" dirty="0" err="1">
                <a:latin typeface="Helsingborg Sans Light" pitchFamily="2" charset="77"/>
              </a:rPr>
              <a:t>day</a:t>
            </a:r>
            <a:r>
              <a:rPr lang="sv-SE" dirty="0">
                <a:latin typeface="Helsingborg Sans Light" pitchFamily="2" charset="77"/>
              </a:rPr>
              <a:t> </a:t>
            </a:r>
          </a:p>
        </p:txBody>
      </p:sp>
      <p:sp>
        <p:nvSpPr>
          <p:cNvPr id="11" name="textruta 10">
            <a:extLst>
              <a:ext uri="{FF2B5EF4-FFF2-40B4-BE49-F238E27FC236}">
                <a16:creationId xmlns:a16="http://schemas.microsoft.com/office/drawing/2014/main" id="{A440B951-19B4-104A-5823-2F418906A4A0}"/>
              </a:ext>
            </a:extLst>
          </p:cNvPr>
          <p:cNvSpPr txBox="1"/>
          <p:nvPr/>
        </p:nvSpPr>
        <p:spPr>
          <a:xfrm>
            <a:off x="7823917" y="4047147"/>
            <a:ext cx="2065384" cy="1046440"/>
          </a:xfrm>
          <a:prstGeom prst="rect">
            <a:avLst/>
          </a:prstGeom>
          <a:noFill/>
        </p:spPr>
        <p:txBody>
          <a:bodyPr wrap="square" lIns="0" tIns="0" rIns="0" bIns="0" rtlCol="0">
            <a:spAutoFit/>
          </a:bodyPr>
          <a:lstStyle/>
          <a:p>
            <a:r>
              <a:rPr lang="sv-SE" sz="3200" b="1" dirty="0">
                <a:latin typeface="+mj-lt"/>
              </a:rPr>
              <a:t>11 000</a:t>
            </a:r>
          </a:p>
          <a:p>
            <a:r>
              <a:rPr lang="sv-SE" dirty="0" err="1">
                <a:latin typeface="Helsingborg Sans Light" pitchFamily="2" charset="77"/>
              </a:rPr>
              <a:t>people</a:t>
            </a:r>
            <a:r>
              <a:rPr lang="sv-SE" dirty="0">
                <a:latin typeface="Helsingborg Sans Light" pitchFamily="2" charset="77"/>
              </a:rPr>
              <a:t> </a:t>
            </a:r>
            <a:r>
              <a:rPr lang="sv-SE" dirty="0" err="1">
                <a:latin typeface="Helsingborg Sans Light" pitchFamily="2" charset="77"/>
              </a:rPr>
              <a:t>working</a:t>
            </a:r>
            <a:r>
              <a:rPr lang="sv-SE" dirty="0">
                <a:latin typeface="Helsingborg Sans Light" pitchFamily="2" charset="77"/>
              </a:rPr>
              <a:t> in the </a:t>
            </a:r>
            <a:r>
              <a:rPr lang="sv-SE" dirty="0" err="1">
                <a:latin typeface="Helsingborg Sans Light" pitchFamily="2" charset="77"/>
              </a:rPr>
              <a:t>sector</a:t>
            </a:r>
            <a:endParaRPr lang="sv-SE" dirty="0">
              <a:latin typeface="Helsingborg Sans Light" pitchFamily="2" charset="77"/>
            </a:endParaRPr>
          </a:p>
        </p:txBody>
      </p:sp>
      <p:grpSp>
        <p:nvGrpSpPr>
          <p:cNvPr id="12" name="Grupp 11">
            <a:extLst>
              <a:ext uri="{FF2B5EF4-FFF2-40B4-BE49-F238E27FC236}">
                <a16:creationId xmlns:a16="http://schemas.microsoft.com/office/drawing/2014/main" id="{9DDF9A18-96D1-9F86-BE9C-E58EEADB35CE}"/>
              </a:ext>
            </a:extLst>
          </p:cNvPr>
          <p:cNvGrpSpPr/>
          <p:nvPr/>
        </p:nvGrpSpPr>
        <p:grpSpPr>
          <a:xfrm>
            <a:off x="6096000" y="4140638"/>
            <a:ext cx="1350215" cy="859458"/>
            <a:chOff x="1738484" y="2193578"/>
            <a:chExt cx="1056463" cy="672475"/>
          </a:xfrm>
          <a:solidFill>
            <a:schemeClr val="tx1"/>
          </a:solidFill>
        </p:grpSpPr>
        <p:sp>
          <p:nvSpPr>
            <p:cNvPr id="13" name="Frihandsfigur 12">
              <a:extLst>
                <a:ext uri="{FF2B5EF4-FFF2-40B4-BE49-F238E27FC236}">
                  <a16:creationId xmlns:a16="http://schemas.microsoft.com/office/drawing/2014/main" id="{61DCBD25-7B4E-EFFC-A855-992E8EB0A9AA}"/>
                </a:ext>
              </a:extLst>
            </p:cNvPr>
            <p:cNvSpPr/>
            <p:nvPr/>
          </p:nvSpPr>
          <p:spPr>
            <a:xfrm>
              <a:off x="2345912" y="2203348"/>
              <a:ext cx="13936" cy="68387"/>
            </a:xfrm>
            <a:custGeom>
              <a:avLst/>
              <a:gdLst>
                <a:gd name="connsiteX0" fmla="*/ 457 w 13936"/>
                <a:gd name="connsiteY0" fmla="*/ 68336 h 68387"/>
                <a:gd name="connsiteX1" fmla="*/ 9646 w 13936"/>
                <a:gd name="connsiteY1" fmla="*/ 67319 h 68387"/>
                <a:gd name="connsiteX2" fmla="*/ 10458 w 13936"/>
                <a:gd name="connsiteY2" fmla="*/ 64062 h 68387"/>
                <a:gd name="connsiteX3" fmla="*/ 10509 w 13936"/>
                <a:gd name="connsiteY3" fmla="*/ 64062 h 68387"/>
                <a:gd name="connsiteX4" fmla="*/ 12032 w 13936"/>
                <a:gd name="connsiteY4" fmla="*/ 8141 h 68387"/>
                <a:gd name="connsiteX5" fmla="*/ 12032 w 13936"/>
                <a:gd name="connsiteY5" fmla="*/ 8141 h 68387"/>
                <a:gd name="connsiteX6" fmla="*/ 10610 w 13936"/>
                <a:gd name="connsiteY6" fmla="*/ 0 h 68387"/>
                <a:gd name="connsiteX7" fmla="*/ 10255 w 13936"/>
                <a:gd name="connsiteY7" fmla="*/ 0 h 68387"/>
                <a:gd name="connsiteX8" fmla="*/ 2183 w 13936"/>
                <a:gd name="connsiteY8" fmla="*/ 4834 h 68387"/>
                <a:gd name="connsiteX9" fmla="*/ 2792 w 13936"/>
                <a:gd name="connsiteY9" fmla="*/ 8192 h 68387"/>
                <a:gd name="connsiteX10" fmla="*/ 2792 w 13936"/>
                <a:gd name="connsiteY10" fmla="*/ 8192 h 68387"/>
                <a:gd name="connsiteX11" fmla="*/ 1625 w 13936"/>
                <a:gd name="connsiteY11" fmla="*/ 61874 h 68387"/>
                <a:gd name="connsiteX12" fmla="*/ 1625 w 13936"/>
                <a:gd name="connsiteY12" fmla="*/ 61874 h 68387"/>
                <a:gd name="connsiteX13" fmla="*/ 0 w 13936"/>
                <a:gd name="connsiteY13" fmla="*/ 68286 h 68387"/>
                <a:gd name="connsiteX14" fmla="*/ 355 w 13936"/>
                <a:gd name="connsiteY14" fmla="*/ 68387 h 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36" h="68387">
                  <a:moveTo>
                    <a:pt x="457" y="68336"/>
                  </a:moveTo>
                  <a:cubicBezTo>
                    <a:pt x="2894" y="67522"/>
                    <a:pt x="7615" y="67166"/>
                    <a:pt x="9646" y="67319"/>
                  </a:cubicBezTo>
                  <a:lnTo>
                    <a:pt x="10458" y="64062"/>
                  </a:lnTo>
                  <a:lnTo>
                    <a:pt x="10509" y="64062"/>
                  </a:lnTo>
                  <a:cubicBezTo>
                    <a:pt x="14469" y="48187"/>
                    <a:pt x="15027" y="26459"/>
                    <a:pt x="12032" y="8141"/>
                  </a:cubicBezTo>
                  <a:lnTo>
                    <a:pt x="12032" y="8141"/>
                  </a:lnTo>
                  <a:cubicBezTo>
                    <a:pt x="12032" y="8141"/>
                    <a:pt x="10610" y="0"/>
                    <a:pt x="10610" y="0"/>
                  </a:cubicBezTo>
                  <a:lnTo>
                    <a:pt x="10255" y="0"/>
                  </a:lnTo>
                  <a:cubicBezTo>
                    <a:pt x="8377" y="1832"/>
                    <a:pt x="4163" y="4122"/>
                    <a:pt x="2183" y="4834"/>
                  </a:cubicBezTo>
                  <a:lnTo>
                    <a:pt x="2792" y="8192"/>
                  </a:lnTo>
                  <a:lnTo>
                    <a:pt x="2792" y="8192"/>
                  </a:lnTo>
                  <a:cubicBezTo>
                    <a:pt x="5889" y="25645"/>
                    <a:pt x="5432" y="46711"/>
                    <a:pt x="1625" y="61874"/>
                  </a:cubicBezTo>
                  <a:lnTo>
                    <a:pt x="1625" y="61874"/>
                  </a:lnTo>
                  <a:cubicBezTo>
                    <a:pt x="1625" y="61874"/>
                    <a:pt x="0" y="68286"/>
                    <a:pt x="0" y="68286"/>
                  </a:cubicBezTo>
                  <a:lnTo>
                    <a:pt x="355" y="68387"/>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ihandsfigur 13">
              <a:extLst>
                <a:ext uri="{FF2B5EF4-FFF2-40B4-BE49-F238E27FC236}">
                  <a16:creationId xmlns:a16="http://schemas.microsoft.com/office/drawing/2014/main" id="{DF1EE5E7-694A-5BBE-8D05-3C1409497945}"/>
                </a:ext>
              </a:extLst>
            </p:cNvPr>
            <p:cNvSpPr/>
            <p:nvPr/>
          </p:nvSpPr>
          <p:spPr>
            <a:xfrm>
              <a:off x="2426597" y="2203450"/>
              <a:ext cx="13640" cy="68336"/>
            </a:xfrm>
            <a:custGeom>
              <a:avLst/>
              <a:gdLst>
                <a:gd name="connsiteX0" fmla="*/ 3284 w 13640"/>
                <a:gd name="connsiteY0" fmla="*/ 63859 h 68336"/>
                <a:gd name="connsiteX1" fmla="*/ 3335 w 13640"/>
                <a:gd name="connsiteY1" fmla="*/ 63859 h 68336"/>
                <a:gd name="connsiteX2" fmla="*/ 4097 w 13640"/>
                <a:gd name="connsiteY2" fmla="*/ 67115 h 68336"/>
                <a:gd name="connsiteX3" fmla="*/ 13285 w 13640"/>
                <a:gd name="connsiteY3" fmla="*/ 68336 h 68336"/>
                <a:gd name="connsiteX4" fmla="*/ 13641 w 13640"/>
                <a:gd name="connsiteY4" fmla="*/ 68235 h 68336"/>
                <a:gd name="connsiteX5" fmla="*/ 12118 w 13640"/>
                <a:gd name="connsiteY5" fmla="*/ 61823 h 68336"/>
                <a:gd name="connsiteX6" fmla="*/ 12118 w 13640"/>
                <a:gd name="connsiteY6" fmla="*/ 61823 h 68336"/>
                <a:gd name="connsiteX7" fmla="*/ 11356 w 13640"/>
                <a:gd name="connsiteY7" fmla="*/ 8040 h 68336"/>
                <a:gd name="connsiteX8" fmla="*/ 11356 w 13640"/>
                <a:gd name="connsiteY8" fmla="*/ 8040 h 68336"/>
                <a:gd name="connsiteX9" fmla="*/ 11915 w 13640"/>
                <a:gd name="connsiteY9" fmla="*/ 4681 h 68336"/>
                <a:gd name="connsiteX10" fmla="*/ 3843 w 13640"/>
                <a:gd name="connsiteY10" fmla="*/ 0 h 68336"/>
                <a:gd name="connsiteX11" fmla="*/ 3487 w 13640"/>
                <a:gd name="connsiteY11" fmla="*/ 0 h 68336"/>
                <a:gd name="connsiteX12" fmla="*/ 2370 w 13640"/>
                <a:gd name="connsiteY12" fmla="*/ 6513 h 68336"/>
                <a:gd name="connsiteX13" fmla="*/ 2370 w 13640"/>
                <a:gd name="connsiteY13" fmla="*/ 6513 h 68336"/>
                <a:gd name="connsiteX14" fmla="*/ 2370 w 13640"/>
                <a:gd name="connsiteY14" fmla="*/ 6513 h 68336"/>
                <a:gd name="connsiteX15" fmla="*/ 2117 w 13640"/>
                <a:gd name="connsiteY15" fmla="*/ 8040 h 68336"/>
                <a:gd name="connsiteX16" fmla="*/ 2117 w 13640"/>
                <a:gd name="connsiteY16" fmla="*/ 8040 h 68336"/>
                <a:gd name="connsiteX17" fmla="*/ 3234 w 13640"/>
                <a:gd name="connsiteY17" fmla="*/ 63859 h 6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0" h="68336">
                  <a:moveTo>
                    <a:pt x="3284" y="63859"/>
                  </a:moveTo>
                  <a:lnTo>
                    <a:pt x="3335" y="63859"/>
                  </a:lnTo>
                  <a:cubicBezTo>
                    <a:pt x="3335" y="63859"/>
                    <a:pt x="4097" y="67115"/>
                    <a:pt x="4097" y="67115"/>
                  </a:cubicBezTo>
                  <a:cubicBezTo>
                    <a:pt x="6127" y="67013"/>
                    <a:pt x="10849" y="67471"/>
                    <a:pt x="13285" y="68336"/>
                  </a:cubicBezTo>
                  <a:lnTo>
                    <a:pt x="13641" y="68235"/>
                  </a:lnTo>
                  <a:lnTo>
                    <a:pt x="12118" y="61823"/>
                  </a:lnTo>
                  <a:lnTo>
                    <a:pt x="12118" y="61823"/>
                  </a:lnTo>
                  <a:cubicBezTo>
                    <a:pt x="8463" y="45846"/>
                    <a:pt x="8158" y="26765"/>
                    <a:pt x="11356" y="8040"/>
                  </a:cubicBezTo>
                  <a:lnTo>
                    <a:pt x="11356" y="8040"/>
                  </a:lnTo>
                  <a:cubicBezTo>
                    <a:pt x="11356" y="8040"/>
                    <a:pt x="11915" y="4681"/>
                    <a:pt x="11915" y="4681"/>
                  </a:cubicBezTo>
                  <a:cubicBezTo>
                    <a:pt x="9935" y="4020"/>
                    <a:pt x="5721" y="1730"/>
                    <a:pt x="3843" y="0"/>
                  </a:cubicBezTo>
                  <a:lnTo>
                    <a:pt x="3487" y="0"/>
                  </a:lnTo>
                  <a:cubicBezTo>
                    <a:pt x="3487" y="0"/>
                    <a:pt x="2370" y="6513"/>
                    <a:pt x="2370" y="6513"/>
                  </a:cubicBezTo>
                  <a:lnTo>
                    <a:pt x="2370" y="6513"/>
                  </a:lnTo>
                  <a:cubicBezTo>
                    <a:pt x="2370" y="6513"/>
                    <a:pt x="2370" y="6513"/>
                    <a:pt x="2370" y="6513"/>
                  </a:cubicBezTo>
                  <a:lnTo>
                    <a:pt x="2117" y="8040"/>
                  </a:lnTo>
                  <a:lnTo>
                    <a:pt x="2117" y="8040"/>
                  </a:lnTo>
                  <a:cubicBezTo>
                    <a:pt x="-1031" y="27681"/>
                    <a:pt x="-676" y="46965"/>
                    <a:pt x="3234" y="63859"/>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ihandsfigur 14">
              <a:extLst>
                <a:ext uri="{FF2B5EF4-FFF2-40B4-BE49-F238E27FC236}">
                  <a16:creationId xmlns:a16="http://schemas.microsoft.com/office/drawing/2014/main" id="{8D90D5B3-4937-DAAD-88D8-3A0F81BA1516}"/>
                </a:ext>
              </a:extLst>
            </p:cNvPr>
            <p:cNvSpPr/>
            <p:nvPr/>
          </p:nvSpPr>
          <p:spPr>
            <a:xfrm>
              <a:off x="2373631" y="2193578"/>
              <a:ext cx="12083" cy="73322"/>
            </a:xfrm>
            <a:custGeom>
              <a:avLst/>
              <a:gdLst>
                <a:gd name="connsiteX0" fmla="*/ 406 w 12083"/>
                <a:gd name="connsiteY0" fmla="*/ 73323 h 73322"/>
                <a:gd name="connsiteX1" fmla="*/ 9443 w 12083"/>
                <a:gd name="connsiteY1" fmla="*/ 71339 h 73322"/>
                <a:gd name="connsiteX2" fmla="*/ 9900 w 12083"/>
                <a:gd name="connsiteY2" fmla="*/ 68031 h 73322"/>
                <a:gd name="connsiteX3" fmla="*/ 9950 w 12083"/>
                <a:gd name="connsiteY3" fmla="*/ 68031 h 73322"/>
                <a:gd name="connsiteX4" fmla="*/ 10153 w 12083"/>
                <a:gd name="connsiteY4" fmla="*/ 8141 h 73322"/>
                <a:gd name="connsiteX5" fmla="*/ 10153 w 12083"/>
                <a:gd name="connsiteY5" fmla="*/ 8141 h 73322"/>
                <a:gd name="connsiteX6" fmla="*/ 8884 w 12083"/>
                <a:gd name="connsiteY6" fmla="*/ 0 h 73322"/>
                <a:gd name="connsiteX7" fmla="*/ 8529 w 12083"/>
                <a:gd name="connsiteY7" fmla="*/ 0 h 73322"/>
                <a:gd name="connsiteX8" fmla="*/ 406 w 12083"/>
                <a:gd name="connsiteY8" fmla="*/ 4681 h 73322"/>
                <a:gd name="connsiteX9" fmla="*/ 965 w 12083"/>
                <a:gd name="connsiteY9" fmla="*/ 8040 h 73322"/>
                <a:gd name="connsiteX10" fmla="*/ 965 w 12083"/>
                <a:gd name="connsiteY10" fmla="*/ 8040 h 73322"/>
                <a:gd name="connsiteX11" fmla="*/ 965 w 12083"/>
                <a:gd name="connsiteY11" fmla="*/ 66759 h 73322"/>
                <a:gd name="connsiteX12" fmla="*/ 965 w 12083"/>
                <a:gd name="connsiteY12" fmla="*/ 66759 h 73322"/>
                <a:gd name="connsiteX13" fmla="*/ 0 w 12083"/>
                <a:gd name="connsiteY13" fmla="*/ 73272 h 73322"/>
                <a:gd name="connsiteX14" fmla="*/ 355 w 12083"/>
                <a:gd name="connsiteY14" fmla="*/ 73272 h 7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3" h="73322">
                  <a:moveTo>
                    <a:pt x="406" y="73323"/>
                  </a:moveTo>
                  <a:cubicBezTo>
                    <a:pt x="2741" y="72254"/>
                    <a:pt x="7412" y="71389"/>
                    <a:pt x="9443" y="71339"/>
                  </a:cubicBezTo>
                  <a:lnTo>
                    <a:pt x="9900" y="68031"/>
                  </a:lnTo>
                  <a:lnTo>
                    <a:pt x="9950" y="68031"/>
                  </a:lnTo>
                  <a:cubicBezTo>
                    <a:pt x="12133" y="52817"/>
                    <a:pt x="13301" y="29309"/>
                    <a:pt x="10153" y="8141"/>
                  </a:cubicBezTo>
                  <a:lnTo>
                    <a:pt x="10153" y="8141"/>
                  </a:lnTo>
                  <a:cubicBezTo>
                    <a:pt x="10153" y="8141"/>
                    <a:pt x="8884" y="0"/>
                    <a:pt x="8884" y="0"/>
                  </a:cubicBezTo>
                  <a:lnTo>
                    <a:pt x="8529" y="0"/>
                  </a:lnTo>
                  <a:cubicBezTo>
                    <a:pt x="6600" y="1781"/>
                    <a:pt x="2335" y="4020"/>
                    <a:pt x="406" y="4681"/>
                  </a:cubicBezTo>
                  <a:lnTo>
                    <a:pt x="965" y="8040"/>
                  </a:lnTo>
                  <a:lnTo>
                    <a:pt x="965" y="8040"/>
                  </a:lnTo>
                  <a:cubicBezTo>
                    <a:pt x="4264" y="28596"/>
                    <a:pt x="3148" y="51850"/>
                    <a:pt x="965" y="66759"/>
                  </a:cubicBezTo>
                  <a:lnTo>
                    <a:pt x="965" y="66759"/>
                  </a:lnTo>
                  <a:cubicBezTo>
                    <a:pt x="965" y="66759"/>
                    <a:pt x="0" y="73272"/>
                    <a:pt x="0" y="73272"/>
                  </a:cubicBezTo>
                  <a:lnTo>
                    <a:pt x="355" y="73272"/>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ihandsfigur 15">
              <a:extLst>
                <a:ext uri="{FF2B5EF4-FFF2-40B4-BE49-F238E27FC236}">
                  <a16:creationId xmlns:a16="http://schemas.microsoft.com/office/drawing/2014/main" id="{FA6234FC-9C42-ADCE-CAD8-248BDC09050E}"/>
                </a:ext>
              </a:extLst>
            </p:cNvPr>
            <p:cNvSpPr/>
            <p:nvPr/>
          </p:nvSpPr>
          <p:spPr>
            <a:xfrm>
              <a:off x="2401621" y="2193680"/>
              <a:ext cx="12065" cy="73272"/>
            </a:xfrm>
            <a:custGeom>
              <a:avLst/>
              <a:gdLst>
                <a:gd name="connsiteX0" fmla="*/ 2166 w 12065"/>
                <a:gd name="connsiteY0" fmla="*/ 67980 h 73272"/>
                <a:gd name="connsiteX1" fmla="*/ 2217 w 12065"/>
                <a:gd name="connsiteY1" fmla="*/ 67980 h 73272"/>
                <a:gd name="connsiteX2" fmla="*/ 2674 w 12065"/>
                <a:gd name="connsiteY2" fmla="*/ 71288 h 73272"/>
                <a:gd name="connsiteX3" fmla="*/ 11710 w 12065"/>
                <a:gd name="connsiteY3" fmla="*/ 73272 h 73272"/>
                <a:gd name="connsiteX4" fmla="*/ 12066 w 12065"/>
                <a:gd name="connsiteY4" fmla="*/ 73272 h 73272"/>
                <a:gd name="connsiteX5" fmla="*/ 11101 w 12065"/>
                <a:gd name="connsiteY5" fmla="*/ 66708 h 73272"/>
                <a:gd name="connsiteX6" fmla="*/ 11101 w 12065"/>
                <a:gd name="connsiteY6" fmla="*/ 66708 h 73272"/>
                <a:gd name="connsiteX7" fmla="*/ 11203 w 12065"/>
                <a:gd name="connsiteY7" fmla="*/ 7989 h 73272"/>
                <a:gd name="connsiteX8" fmla="*/ 11203 w 12065"/>
                <a:gd name="connsiteY8" fmla="*/ 7989 h 73272"/>
                <a:gd name="connsiteX9" fmla="*/ 11761 w 12065"/>
                <a:gd name="connsiteY9" fmla="*/ 4630 h 73272"/>
                <a:gd name="connsiteX10" fmla="*/ 3638 w 12065"/>
                <a:gd name="connsiteY10" fmla="*/ 0 h 73272"/>
                <a:gd name="connsiteX11" fmla="*/ 3283 w 12065"/>
                <a:gd name="connsiteY11" fmla="*/ 0 h 73272"/>
                <a:gd name="connsiteX12" fmla="*/ 2014 w 12065"/>
                <a:gd name="connsiteY12" fmla="*/ 8090 h 73272"/>
                <a:gd name="connsiteX13" fmla="*/ 2014 w 12065"/>
                <a:gd name="connsiteY13" fmla="*/ 8090 h 73272"/>
                <a:gd name="connsiteX14" fmla="*/ 2065 w 12065"/>
                <a:gd name="connsiteY14" fmla="*/ 67980 h 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5" h="73272">
                  <a:moveTo>
                    <a:pt x="2166" y="67980"/>
                  </a:moveTo>
                  <a:lnTo>
                    <a:pt x="2217" y="67980"/>
                  </a:lnTo>
                  <a:cubicBezTo>
                    <a:pt x="2217" y="67980"/>
                    <a:pt x="2674" y="71288"/>
                    <a:pt x="2674" y="71288"/>
                  </a:cubicBezTo>
                  <a:cubicBezTo>
                    <a:pt x="4705" y="71288"/>
                    <a:pt x="9375" y="72204"/>
                    <a:pt x="11710" y="73272"/>
                  </a:cubicBezTo>
                  <a:lnTo>
                    <a:pt x="12066" y="73272"/>
                  </a:lnTo>
                  <a:cubicBezTo>
                    <a:pt x="12066" y="73272"/>
                    <a:pt x="11101" y="66708"/>
                    <a:pt x="11101" y="66708"/>
                  </a:cubicBezTo>
                  <a:lnTo>
                    <a:pt x="11101" y="66708"/>
                  </a:lnTo>
                  <a:cubicBezTo>
                    <a:pt x="9071" y="52664"/>
                    <a:pt x="7852" y="28851"/>
                    <a:pt x="11203" y="7989"/>
                  </a:cubicBezTo>
                  <a:lnTo>
                    <a:pt x="11203" y="7989"/>
                  </a:lnTo>
                  <a:cubicBezTo>
                    <a:pt x="11203" y="7989"/>
                    <a:pt x="11761" y="4630"/>
                    <a:pt x="11761" y="4630"/>
                  </a:cubicBezTo>
                  <a:cubicBezTo>
                    <a:pt x="9781" y="3969"/>
                    <a:pt x="5568" y="1730"/>
                    <a:pt x="3638" y="0"/>
                  </a:cubicBezTo>
                  <a:lnTo>
                    <a:pt x="3283" y="0"/>
                  </a:lnTo>
                  <a:cubicBezTo>
                    <a:pt x="3283" y="0"/>
                    <a:pt x="2014" y="8090"/>
                    <a:pt x="2014" y="8090"/>
                  </a:cubicBezTo>
                  <a:lnTo>
                    <a:pt x="2014" y="8090"/>
                  </a:lnTo>
                  <a:cubicBezTo>
                    <a:pt x="-1184" y="29512"/>
                    <a:pt x="-118" y="52970"/>
                    <a:pt x="2065" y="67980"/>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ihandsfigur 16">
              <a:extLst>
                <a:ext uri="{FF2B5EF4-FFF2-40B4-BE49-F238E27FC236}">
                  <a16:creationId xmlns:a16="http://schemas.microsoft.com/office/drawing/2014/main" id="{4ADC9113-70CE-EC97-0E1B-ADFCFE946F4D}"/>
                </a:ext>
              </a:extLst>
            </p:cNvPr>
            <p:cNvSpPr/>
            <p:nvPr/>
          </p:nvSpPr>
          <p:spPr>
            <a:xfrm>
              <a:off x="1738788" y="2204569"/>
              <a:ext cx="1056159" cy="304435"/>
            </a:xfrm>
            <a:custGeom>
              <a:avLst/>
              <a:gdLst>
                <a:gd name="connsiteX0" fmla="*/ 8986 w 1056159"/>
                <a:gd name="connsiteY0" fmla="*/ 301230 h 304435"/>
                <a:gd name="connsiteX1" fmla="*/ 8986 w 1056159"/>
                <a:gd name="connsiteY1" fmla="*/ 297821 h 304435"/>
                <a:gd name="connsiteX2" fmla="*/ 8986 w 1056159"/>
                <a:gd name="connsiteY2" fmla="*/ 297821 h 304435"/>
                <a:gd name="connsiteX3" fmla="*/ 115698 w 1056159"/>
                <a:gd name="connsiteY3" fmla="*/ 187658 h 304435"/>
                <a:gd name="connsiteX4" fmla="*/ 147225 w 1056159"/>
                <a:gd name="connsiteY4" fmla="*/ 193052 h 304435"/>
                <a:gd name="connsiteX5" fmla="*/ 178954 w 1056159"/>
                <a:gd name="connsiteY5" fmla="*/ 187658 h 304435"/>
                <a:gd name="connsiteX6" fmla="*/ 268406 w 1056159"/>
                <a:gd name="connsiteY6" fmla="*/ 236557 h 304435"/>
                <a:gd name="connsiteX7" fmla="*/ 253480 w 1056159"/>
                <a:gd name="connsiteY7" fmla="*/ 296192 h 304435"/>
                <a:gd name="connsiteX8" fmla="*/ 253480 w 1056159"/>
                <a:gd name="connsiteY8" fmla="*/ 296192 h 304435"/>
                <a:gd name="connsiteX9" fmla="*/ 253480 w 1056159"/>
                <a:gd name="connsiteY9" fmla="*/ 304435 h 304435"/>
                <a:gd name="connsiteX10" fmla="*/ 253836 w 1056159"/>
                <a:gd name="connsiteY10" fmla="*/ 304435 h 304435"/>
                <a:gd name="connsiteX11" fmla="*/ 262618 w 1056159"/>
                <a:gd name="connsiteY11" fmla="*/ 301179 h 304435"/>
                <a:gd name="connsiteX12" fmla="*/ 262618 w 1056159"/>
                <a:gd name="connsiteY12" fmla="*/ 297770 h 304435"/>
                <a:gd name="connsiteX13" fmla="*/ 262618 w 1056159"/>
                <a:gd name="connsiteY13" fmla="*/ 297770 h 304435"/>
                <a:gd name="connsiteX14" fmla="*/ 368620 w 1056159"/>
                <a:gd name="connsiteY14" fmla="*/ 187658 h 304435"/>
                <a:gd name="connsiteX15" fmla="*/ 399994 w 1056159"/>
                <a:gd name="connsiteY15" fmla="*/ 193510 h 304435"/>
                <a:gd name="connsiteX16" fmla="*/ 432333 w 1056159"/>
                <a:gd name="connsiteY16" fmla="*/ 187658 h 304435"/>
                <a:gd name="connsiteX17" fmla="*/ 522495 w 1056159"/>
                <a:gd name="connsiteY17" fmla="*/ 237320 h 304435"/>
                <a:gd name="connsiteX18" fmla="*/ 507976 w 1056159"/>
                <a:gd name="connsiteY18" fmla="*/ 296192 h 304435"/>
                <a:gd name="connsiteX19" fmla="*/ 507976 w 1056159"/>
                <a:gd name="connsiteY19" fmla="*/ 296192 h 304435"/>
                <a:gd name="connsiteX20" fmla="*/ 507976 w 1056159"/>
                <a:gd name="connsiteY20" fmla="*/ 304435 h 304435"/>
                <a:gd name="connsiteX21" fmla="*/ 508331 w 1056159"/>
                <a:gd name="connsiteY21" fmla="*/ 304435 h 304435"/>
                <a:gd name="connsiteX22" fmla="*/ 517114 w 1056159"/>
                <a:gd name="connsiteY22" fmla="*/ 301179 h 304435"/>
                <a:gd name="connsiteX23" fmla="*/ 517114 w 1056159"/>
                <a:gd name="connsiteY23" fmla="*/ 297770 h 304435"/>
                <a:gd name="connsiteX24" fmla="*/ 517114 w 1056159"/>
                <a:gd name="connsiteY24" fmla="*/ 297770 h 304435"/>
                <a:gd name="connsiteX25" fmla="*/ 622963 w 1056159"/>
                <a:gd name="connsiteY25" fmla="*/ 187658 h 304435"/>
                <a:gd name="connsiteX26" fmla="*/ 654998 w 1056159"/>
                <a:gd name="connsiteY26" fmla="*/ 193102 h 304435"/>
                <a:gd name="connsiteX27" fmla="*/ 686473 w 1056159"/>
                <a:gd name="connsiteY27" fmla="*/ 187607 h 304435"/>
                <a:gd name="connsiteX28" fmla="*/ 776788 w 1056159"/>
                <a:gd name="connsiteY28" fmla="*/ 236913 h 304435"/>
                <a:gd name="connsiteX29" fmla="*/ 762167 w 1056159"/>
                <a:gd name="connsiteY29" fmla="*/ 296040 h 304435"/>
                <a:gd name="connsiteX30" fmla="*/ 762167 w 1056159"/>
                <a:gd name="connsiteY30" fmla="*/ 296040 h 304435"/>
                <a:gd name="connsiteX31" fmla="*/ 762167 w 1056159"/>
                <a:gd name="connsiteY31" fmla="*/ 304283 h 304435"/>
                <a:gd name="connsiteX32" fmla="*/ 762522 w 1056159"/>
                <a:gd name="connsiteY32" fmla="*/ 304283 h 304435"/>
                <a:gd name="connsiteX33" fmla="*/ 771305 w 1056159"/>
                <a:gd name="connsiteY33" fmla="*/ 301026 h 304435"/>
                <a:gd name="connsiteX34" fmla="*/ 771305 w 1056159"/>
                <a:gd name="connsiteY34" fmla="*/ 297617 h 304435"/>
                <a:gd name="connsiteX35" fmla="*/ 771305 w 1056159"/>
                <a:gd name="connsiteY35" fmla="*/ 297617 h 304435"/>
                <a:gd name="connsiteX36" fmla="*/ 878221 w 1056159"/>
                <a:gd name="connsiteY36" fmla="*/ 187454 h 304435"/>
                <a:gd name="connsiteX37" fmla="*/ 878221 w 1056159"/>
                <a:gd name="connsiteY37" fmla="*/ 187454 h 304435"/>
                <a:gd name="connsiteX38" fmla="*/ 909290 w 1056159"/>
                <a:gd name="connsiteY38" fmla="*/ 192594 h 304435"/>
                <a:gd name="connsiteX39" fmla="*/ 940512 w 1056159"/>
                <a:gd name="connsiteY39" fmla="*/ 187200 h 304435"/>
                <a:gd name="connsiteX40" fmla="*/ 1046970 w 1056159"/>
                <a:gd name="connsiteY40" fmla="*/ 297770 h 304435"/>
                <a:gd name="connsiteX41" fmla="*/ 1046970 w 1056159"/>
                <a:gd name="connsiteY41" fmla="*/ 297770 h 304435"/>
                <a:gd name="connsiteX42" fmla="*/ 1046970 w 1056159"/>
                <a:gd name="connsiteY42" fmla="*/ 301179 h 304435"/>
                <a:gd name="connsiteX43" fmla="*/ 1055753 w 1056159"/>
                <a:gd name="connsiteY43" fmla="*/ 304435 h 304435"/>
                <a:gd name="connsiteX44" fmla="*/ 1056159 w 1056159"/>
                <a:gd name="connsiteY44" fmla="*/ 304435 h 304435"/>
                <a:gd name="connsiteX45" fmla="*/ 1056159 w 1056159"/>
                <a:gd name="connsiteY45" fmla="*/ 296192 h 304435"/>
                <a:gd name="connsiteX46" fmla="*/ 1056159 w 1056159"/>
                <a:gd name="connsiteY46" fmla="*/ 296192 h 304435"/>
                <a:gd name="connsiteX47" fmla="*/ 956757 w 1056159"/>
                <a:gd name="connsiteY47" fmla="*/ 179110 h 304435"/>
                <a:gd name="connsiteX48" fmla="*/ 991076 w 1056159"/>
                <a:gd name="connsiteY48" fmla="*/ 110671 h 304435"/>
                <a:gd name="connsiteX49" fmla="*/ 990670 w 1056159"/>
                <a:gd name="connsiteY49" fmla="*/ 101665 h 304435"/>
                <a:gd name="connsiteX50" fmla="*/ 987421 w 1056159"/>
                <a:gd name="connsiteY50" fmla="*/ 84263 h 304435"/>
                <a:gd name="connsiteX51" fmla="*/ 991380 w 1056159"/>
                <a:gd name="connsiteY51" fmla="*/ 84517 h 304435"/>
                <a:gd name="connsiteX52" fmla="*/ 1022755 w 1056159"/>
                <a:gd name="connsiteY52" fmla="*/ 53071 h 304435"/>
                <a:gd name="connsiteX53" fmla="*/ 991380 w 1056159"/>
                <a:gd name="connsiteY53" fmla="*/ 21625 h 304435"/>
                <a:gd name="connsiteX54" fmla="*/ 961326 w 1056159"/>
                <a:gd name="connsiteY54" fmla="*/ 44116 h 304435"/>
                <a:gd name="connsiteX55" fmla="*/ 909341 w 1056159"/>
                <a:gd name="connsiteY55" fmla="*/ 26663 h 304435"/>
                <a:gd name="connsiteX56" fmla="*/ 865732 w 1056159"/>
                <a:gd name="connsiteY56" fmla="*/ 38213 h 304435"/>
                <a:gd name="connsiteX57" fmla="*/ 859284 w 1056159"/>
                <a:gd name="connsiteY57" fmla="*/ 42640 h 304435"/>
                <a:gd name="connsiteX58" fmla="*/ 829789 w 1056159"/>
                <a:gd name="connsiteY58" fmla="*/ 21625 h 304435"/>
                <a:gd name="connsiteX59" fmla="*/ 798415 w 1056159"/>
                <a:gd name="connsiteY59" fmla="*/ 53071 h 304435"/>
                <a:gd name="connsiteX60" fmla="*/ 829789 w 1056159"/>
                <a:gd name="connsiteY60" fmla="*/ 84517 h 304435"/>
                <a:gd name="connsiteX61" fmla="*/ 831261 w 1056159"/>
                <a:gd name="connsiteY61" fmla="*/ 84416 h 304435"/>
                <a:gd name="connsiteX62" fmla="*/ 827606 w 1056159"/>
                <a:gd name="connsiteY62" fmla="*/ 110620 h 304435"/>
                <a:gd name="connsiteX63" fmla="*/ 861721 w 1056159"/>
                <a:gd name="connsiteY63" fmla="*/ 179313 h 304435"/>
                <a:gd name="connsiteX64" fmla="*/ 782118 w 1056159"/>
                <a:gd name="connsiteY64" fmla="*/ 228008 h 304435"/>
                <a:gd name="connsiteX65" fmla="*/ 702566 w 1056159"/>
                <a:gd name="connsiteY65" fmla="*/ 179415 h 304435"/>
                <a:gd name="connsiteX66" fmla="*/ 736631 w 1056159"/>
                <a:gd name="connsiteY66" fmla="*/ 111231 h 304435"/>
                <a:gd name="connsiteX67" fmla="*/ 729625 w 1056159"/>
                <a:gd name="connsiteY67" fmla="*/ 75307 h 304435"/>
                <a:gd name="connsiteX68" fmla="*/ 727848 w 1056159"/>
                <a:gd name="connsiteY68" fmla="*/ 69151 h 304435"/>
                <a:gd name="connsiteX69" fmla="*/ 725818 w 1056159"/>
                <a:gd name="connsiteY69" fmla="*/ 17911 h 304435"/>
                <a:gd name="connsiteX70" fmla="*/ 725767 w 1056159"/>
                <a:gd name="connsiteY70" fmla="*/ 17911 h 304435"/>
                <a:gd name="connsiteX71" fmla="*/ 726427 w 1056159"/>
                <a:gd name="connsiteY71" fmla="*/ 14604 h 304435"/>
                <a:gd name="connsiteX72" fmla="*/ 718558 w 1056159"/>
                <a:gd name="connsiteY72" fmla="*/ 9719 h 304435"/>
                <a:gd name="connsiteX73" fmla="*/ 718203 w 1056159"/>
                <a:gd name="connsiteY73" fmla="*/ 9719 h 304435"/>
                <a:gd name="connsiteX74" fmla="*/ 716933 w 1056159"/>
                <a:gd name="connsiteY74" fmla="*/ 16130 h 304435"/>
                <a:gd name="connsiteX75" fmla="*/ 716933 w 1056159"/>
                <a:gd name="connsiteY75" fmla="*/ 16130 h 304435"/>
                <a:gd name="connsiteX76" fmla="*/ 716781 w 1056159"/>
                <a:gd name="connsiteY76" fmla="*/ 17199 h 304435"/>
                <a:gd name="connsiteX77" fmla="*/ 716680 w 1056159"/>
                <a:gd name="connsiteY77" fmla="*/ 17707 h 304435"/>
                <a:gd name="connsiteX78" fmla="*/ 716680 w 1056159"/>
                <a:gd name="connsiteY78" fmla="*/ 17707 h 304435"/>
                <a:gd name="connsiteX79" fmla="*/ 719116 w 1056159"/>
                <a:gd name="connsiteY79" fmla="*/ 71593 h 304435"/>
                <a:gd name="connsiteX80" fmla="*/ 720944 w 1056159"/>
                <a:gd name="connsiteY80" fmla="*/ 77902 h 304435"/>
                <a:gd name="connsiteX81" fmla="*/ 727544 w 1056159"/>
                <a:gd name="connsiteY81" fmla="*/ 111231 h 304435"/>
                <a:gd name="connsiteX82" fmla="*/ 655048 w 1056159"/>
                <a:gd name="connsiteY82" fmla="*/ 183893 h 304435"/>
                <a:gd name="connsiteX83" fmla="*/ 582553 w 1056159"/>
                <a:gd name="connsiteY83" fmla="*/ 111231 h 304435"/>
                <a:gd name="connsiteX84" fmla="*/ 589457 w 1056159"/>
                <a:gd name="connsiteY84" fmla="*/ 75664 h 304435"/>
                <a:gd name="connsiteX85" fmla="*/ 591285 w 1056159"/>
                <a:gd name="connsiteY85" fmla="*/ 69456 h 304435"/>
                <a:gd name="connsiteX86" fmla="*/ 593772 w 1056159"/>
                <a:gd name="connsiteY86" fmla="*/ 17707 h 304435"/>
                <a:gd name="connsiteX87" fmla="*/ 593772 w 1056159"/>
                <a:gd name="connsiteY87" fmla="*/ 17707 h 304435"/>
                <a:gd name="connsiteX88" fmla="*/ 592199 w 1056159"/>
                <a:gd name="connsiteY88" fmla="*/ 9617 h 304435"/>
                <a:gd name="connsiteX89" fmla="*/ 591843 w 1056159"/>
                <a:gd name="connsiteY89" fmla="*/ 9617 h 304435"/>
                <a:gd name="connsiteX90" fmla="*/ 583873 w 1056159"/>
                <a:gd name="connsiteY90" fmla="*/ 14604 h 304435"/>
                <a:gd name="connsiteX91" fmla="*/ 584533 w 1056159"/>
                <a:gd name="connsiteY91" fmla="*/ 17911 h 304435"/>
                <a:gd name="connsiteX92" fmla="*/ 584533 w 1056159"/>
                <a:gd name="connsiteY92" fmla="*/ 17911 h 304435"/>
                <a:gd name="connsiteX93" fmla="*/ 582502 w 1056159"/>
                <a:gd name="connsiteY93" fmla="*/ 66963 h 304435"/>
                <a:gd name="connsiteX94" fmla="*/ 580725 w 1056159"/>
                <a:gd name="connsiteY94" fmla="*/ 73018 h 304435"/>
                <a:gd name="connsiteX95" fmla="*/ 573415 w 1056159"/>
                <a:gd name="connsiteY95" fmla="*/ 111180 h 304435"/>
                <a:gd name="connsiteX96" fmla="*/ 607023 w 1056159"/>
                <a:gd name="connsiteY96" fmla="*/ 179466 h 304435"/>
                <a:gd name="connsiteX97" fmla="*/ 527877 w 1056159"/>
                <a:gd name="connsiteY97" fmla="*/ 228263 h 304435"/>
                <a:gd name="connsiteX98" fmla="*/ 447665 w 1056159"/>
                <a:gd name="connsiteY98" fmla="*/ 179313 h 304435"/>
                <a:gd name="connsiteX99" fmla="*/ 447665 w 1056159"/>
                <a:gd name="connsiteY99" fmla="*/ 179313 h 304435"/>
                <a:gd name="connsiteX100" fmla="*/ 502798 w 1056159"/>
                <a:gd name="connsiteY100" fmla="*/ 166847 h 304435"/>
                <a:gd name="connsiteX101" fmla="*/ 513713 w 1056159"/>
                <a:gd name="connsiteY101" fmla="*/ 151429 h 304435"/>
                <a:gd name="connsiteX102" fmla="*/ 503001 w 1056159"/>
                <a:gd name="connsiteY102" fmla="*/ 99630 h 304435"/>
                <a:gd name="connsiteX103" fmla="*/ 400146 w 1056159"/>
                <a:gd name="connsiteY103" fmla="*/ 28088 h 304435"/>
                <a:gd name="connsiteX104" fmla="*/ 301912 w 1056159"/>
                <a:gd name="connsiteY104" fmla="*/ 99630 h 304435"/>
                <a:gd name="connsiteX105" fmla="*/ 291200 w 1056159"/>
                <a:gd name="connsiteY105" fmla="*/ 151531 h 304435"/>
                <a:gd name="connsiteX106" fmla="*/ 301963 w 1056159"/>
                <a:gd name="connsiteY106" fmla="*/ 166847 h 304435"/>
                <a:gd name="connsiteX107" fmla="*/ 352527 w 1056159"/>
                <a:gd name="connsiteY107" fmla="*/ 178753 h 304435"/>
                <a:gd name="connsiteX108" fmla="*/ 353390 w 1056159"/>
                <a:gd name="connsiteY108" fmla="*/ 179415 h 304435"/>
                <a:gd name="connsiteX109" fmla="*/ 273939 w 1056159"/>
                <a:gd name="connsiteY109" fmla="*/ 227652 h 304435"/>
                <a:gd name="connsiteX110" fmla="*/ 195200 w 1056159"/>
                <a:gd name="connsiteY110" fmla="*/ 179466 h 304435"/>
                <a:gd name="connsiteX111" fmla="*/ 228858 w 1056159"/>
                <a:gd name="connsiteY111" fmla="*/ 119678 h 304435"/>
                <a:gd name="connsiteX112" fmla="*/ 248099 w 1056159"/>
                <a:gd name="connsiteY112" fmla="*/ 98205 h 304435"/>
                <a:gd name="connsiteX113" fmla="*/ 228097 w 1056159"/>
                <a:gd name="connsiteY113" fmla="*/ 75867 h 304435"/>
                <a:gd name="connsiteX114" fmla="*/ 212207 w 1056159"/>
                <a:gd name="connsiteY114" fmla="*/ 23661 h 304435"/>
                <a:gd name="connsiteX115" fmla="*/ 146057 w 1056159"/>
                <a:gd name="connsiteY115" fmla="*/ 0 h 304435"/>
                <a:gd name="connsiteX116" fmla="*/ 80466 w 1056159"/>
                <a:gd name="connsiteY116" fmla="*/ 23559 h 304435"/>
                <a:gd name="connsiteX117" fmla="*/ 68688 w 1056159"/>
                <a:gd name="connsiteY117" fmla="*/ 56023 h 304435"/>
                <a:gd name="connsiteX118" fmla="*/ 66302 w 1056159"/>
                <a:gd name="connsiteY118" fmla="*/ 76020 h 304435"/>
                <a:gd name="connsiteX119" fmla="*/ 46655 w 1056159"/>
                <a:gd name="connsiteY119" fmla="*/ 98205 h 304435"/>
                <a:gd name="connsiteX120" fmla="*/ 65794 w 1056159"/>
                <a:gd name="connsiteY120" fmla="*/ 119678 h 304435"/>
                <a:gd name="connsiteX121" fmla="*/ 99859 w 1056159"/>
                <a:gd name="connsiteY121" fmla="*/ 179415 h 304435"/>
                <a:gd name="connsiteX122" fmla="*/ 0 w 1056159"/>
                <a:gd name="connsiteY122" fmla="*/ 296141 h 304435"/>
                <a:gd name="connsiteX123" fmla="*/ 0 w 1056159"/>
                <a:gd name="connsiteY123" fmla="*/ 296141 h 304435"/>
                <a:gd name="connsiteX124" fmla="*/ 0 w 1056159"/>
                <a:gd name="connsiteY124" fmla="*/ 304384 h 304435"/>
                <a:gd name="connsiteX125" fmla="*/ 355 w 1056159"/>
                <a:gd name="connsiteY125" fmla="*/ 304384 h 304435"/>
                <a:gd name="connsiteX126" fmla="*/ 9138 w 1056159"/>
                <a:gd name="connsiteY126" fmla="*/ 301128 h 304435"/>
                <a:gd name="connsiteX127" fmla="*/ 837505 w 1056159"/>
                <a:gd name="connsiteY127" fmla="*/ 122782 h 304435"/>
                <a:gd name="connsiteX128" fmla="*/ 850096 w 1056159"/>
                <a:gd name="connsiteY128" fmla="*/ 122782 h 304435"/>
                <a:gd name="connsiteX129" fmla="*/ 849893 w 1056159"/>
                <a:gd name="connsiteY129" fmla="*/ 89962 h 304435"/>
                <a:gd name="connsiteX130" fmla="*/ 905686 w 1056159"/>
                <a:gd name="connsiteY130" fmla="*/ 89962 h 304435"/>
                <a:gd name="connsiteX131" fmla="*/ 922591 w 1056159"/>
                <a:gd name="connsiteY131" fmla="*/ 59941 h 304435"/>
                <a:gd name="connsiteX132" fmla="*/ 922591 w 1056159"/>
                <a:gd name="connsiteY132" fmla="*/ 89962 h 304435"/>
                <a:gd name="connsiteX133" fmla="*/ 968485 w 1056159"/>
                <a:gd name="connsiteY133" fmla="*/ 89962 h 304435"/>
                <a:gd name="connsiteX134" fmla="*/ 968281 w 1056159"/>
                <a:gd name="connsiteY134" fmla="*/ 122782 h 304435"/>
                <a:gd name="connsiteX135" fmla="*/ 980922 w 1056159"/>
                <a:gd name="connsiteY135" fmla="*/ 122782 h 304435"/>
                <a:gd name="connsiteX136" fmla="*/ 909188 w 1056159"/>
                <a:gd name="connsiteY136" fmla="*/ 183486 h 304435"/>
                <a:gd name="connsiteX137" fmla="*/ 837404 w 1056159"/>
                <a:gd name="connsiteY137" fmla="*/ 122782 h 304435"/>
                <a:gd name="connsiteX138" fmla="*/ 327143 w 1056159"/>
                <a:gd name="connsiteY138" fmla="*/ 111842 h 304435"/>
                <a:gd name="connsiteX139" fmla="*/ 399943 w 1056159"/>
                <a:gd name="connsiteY139" fmla="*/ 72509 h 304435"/>
                <a:gd name="connsiteX140" fmla="*/ 472591 w 1056159"/>
                <a:gd name="connsiteY140" fmla="*/ 111638 h 304435"/>
                <a:gd name="connsiteX141" fmla="*/ 451168 w 1056159"/>
                <a:gd name="connsiteY141" fmla="*/ 164710 h 304435"/>
                <a:gd name="connsiteX142" fmla="*/ 399994 w 1056159"/>
                <a:gd name="connsiteY142" fmla="*/ 184452 h 304435"/>
                <a:gd name="connsiteX143" fmla="*/ 327143 w 1056159"/>
                <a:gd name="connsiteY143" fmla="*/ 111842 h 304435"/>
                <a:gd name="connsiteX144" fmla="*/ 218857 w 1056159"/>
                <a:gd name="connsiteY144" fmla="*/ 77343 h 304435"/>
                <a:gd name="connsiteX145" fmla="*/ 147225 w 1056159"/>
                <a:gd name="connsiteY145" fmla="*/ 90064 h 304435"/>
                <a:gd name="connsiteX146" fmla="*/ 75288 w 1056159"/>
                <a:gd name="connsiteY146" fmla="*/ 77648 h 304435"/>
                <a:gd name="connsiteX147" fmla="*/ 75897 w 1056159"/>
                <a:gd name="connsiteY147" fmla="*/ 69151 h 304435"/>
                <a:gd name="connsiteX148" fmla="*/ 147225 w 1056159"/>
                <a:gd name="connsiteY148" fmla="*/ 82228 h 304435"/>
                <a:gd name="connsiteX149" fmla="*/ 217639 w 1056159"/>
                <a:gd name="connsiteY149" fmla="*/ 69151 h 304435"/>
                <a:gd name="connsiteX150" fmla="*/ 218857 w 1056159"/>
                <a:gd name="connsiteY150" fmla="*/ 77343 h 304435"/>
                <a:gd name="connsiteX151" fmla="*/ 88081 w 1056159"/>
                <a:gd name="connsiteY151" fmla="*/ 28546 h 304435"/>
                <a:gd name="connsiteX152" fmla="*/ 145905 w 1056159"/>
                <a:gd name="connsiteY152" fmla="*/ 9363 h 304435"/>
                <a:gd name="connsiteX153" fmla="*/ 204135 w 1056159"/>
                <a:gd name="connsiteY153" fmla="*/ 28495 h 304435"/>
                <a:gd name="connsiteX154" fmla="*/ 215710 w 1056159"/>
                <a:gd name="connsiteY154" fmla="*/ 59992 h 304435"/>
                <a:gd name="connsiteX155" fmla="*/ 147174 w 1056159"/>
                <a:gd name="connsiteY155" fmla="*/ 73069 h 304435"/>
                <a:gd name="connsiteX156" fmla="*/ 77166 w 1056159"/>
                <a:gd name="connsiteY156" fmla="*/ 59788 h 304435"/>
                <a:gd name="connsiteX157" fmla="*/ 77471 w 1056159"/>
                <a:gd name="connsiteY157" fmla="*/ 57905 h 304435"/>
                <a:gd name="connsiteX158" fmla="*/ 88030 w 1056159"/>
                <a:gd name="connsiteY158" fmla="*/ 28546 h 304435"/>
                <a:gd name="connsiteX159" fmla="*/ 55692 w 1056159"/>
                <a:gd name="connsiteY159" fmla="*/ 98408 h 304435"/>
                <a:gd name="connsiteX160" fmla="*/ 69399 w 1056159"/>
                <a:gd name="connsiteY160" fmla="*/ 85128 h 304435"/>
                <a:gd name="connsiteX161" fmla="*/ 147225 w 1056159"/>
                <a:gd name="connsiteY161" fmla="*/ 99223 h 304435"/>
                <a:gd name="connsiteX162" fmla="*/ 224594 w 1056159"/>
                <a:gd name="connsiteY162" fmla="*/ 84874 h 304435"/>
                <a:gd name="connsiteX163" fmla="*/ 238758 w 1056159"/>
                <a:gd name="connsiteY163" fmla="*/ 98358 h 304435"/>
                <a:gd name="connsiteX164" fmla="*/ 215354 w 1056159"/>
                <a:gd name="connsiteY164" fmla="*/ 115404 h 304435"/>
                <a:gd name="connsiteX165" fmla="*/ 147225 w 1056159"/>
                <a:gd name="connsiteY165" fmla="*/ 124766 h 304435"/>
                <a:gd name="connsiteX166" fmla="*/ 55692 w 1056159"/>
                <a:gd name="connsiteY166" fmla="*/ 98408 h 304435"/>
                <a:gd name="connsiteX167" fmla="*/ 75338 w 1056159"/>
                <a:gd name="connsiteY167" fmla="*/ 123748 h 304435"/>
                <a:gd name="connsiteX168" fmla="*/ 147225 w 1056159"/>
                <a:gd name="connsiteY168" fmla="*/ 133925 h 304435"/>
                <a:gd name="connsiteX169" fmla="*/ 218248 w 1056159"/>
                <a:gd name="connsiteY169" fmla="*/ 124054 h 304435"/>
                <a:gd name="connsiteX170" fmla="*/ 219111 w 1056159"/>
                <a:gd name="connsiteY170" fmla="*/ 123748 h 304435"/>
                <a:gd name="connsiteX171" fmla="*/ 147225 w 1056159"/>
                <a:gd name="connsiteY171" fmla="*/ 183943 h 304435"/>
                <a:gd name="connsiteX172" fmla="*/ 75338 w 1056159"/>
                <a:gd name="connsiteY172" fmla="*/ 123748 h 3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056159" h="304435">
                  <a:moveTo>
                    <a:pt x="8986" y="301230"/>
                  </a:moveTo>
                  <a:lnTo>
                    <a:pt x="8986" y="297821"/>
                  </a:lnTo>
                  <a:lnTo>
                    <a:pt x="8986" y="297821"/>
                  </a:lnTo>
                  <a:cubicBezTo>
                    <a:pt x="8986" y="233046"/>
                    <a:pt x="52849" y="187811"/>
                    <a:pt x="115698" y="187658"/>
                  </a:cubicBezTo>
                  <a:cubicBezTo>
                    <a:pt x="125243" y="191169"/>
                    <a:pt x="135802" y="193052"/>
                    <a:pt x="147225" y="193052"/>
                  </a:cubicBezTo>
                  <a:cubicBezTo>
                    <a:pt x="158647" y="193052"/>
                    <a:pt x="169410" y="191169"/>
                    <a:pt x="178954" y="187658"/>
                  </a:cubicBezTo>
                  <a:cubicBezTo>
                    <a:pt x="217537" y="188014"/>
                    <a:pt x="249825" y="205722"/>
                    <a:pt x="268406" y="236557"/>
                  </a:cubicBezTo>
                  <a:cubicBezTo>
                    <a:pt x="259065" y="253755"/>
                    <a:pt x="253734" y="273956"/>
                    <a:pt x="253480" y="296192"/>
                  </a:cubicBezTo>
                  <a:lnTo>
                    <a:pt x="253480" y="296192"/>
                  </a:lnTo>
                  <a:lnTo>
                    <a:pt x="253480" y="304435"/>
                  </a:lnTo>
                  <a:cubicBezTo>
                    <a:pt x="253480" y="304435"/>
                    <a:pt x="253836" y="304435"/>
                    <a:pt x="253836" y="304435"/>
                  </a:cubicBezTo>
                  <a:cubicBezTo>
                    <a:pt x="256019" y="303011"/>
                    <a:pt x="260537" y="301484"/>
                    <a:pt x="262618" y="301179"/>
                  </a:cubicBezTo>
                  <a:lnTo>
                    <a:pt x="262618" y="297770"/>
                  </a:lnTo>
                  <a:lnTo>
                    <a:pt x="262618" y="297770"/>
                  </a:lnTo>
                  <a:cubicBezTo>
                    <a:pt x="262618" y="233249"/>
                    <a:pt x="306177" y="188116"/>
                    <a:pt x="368620" y="187658"/>
                  </a:cubicBezTo>
                  <a:cubicBezTo>
                    <a:pt x="378164" y="191423"/>
                    <a:pt x="388673" y="193510"/>
                    <a:pt x="399994" y="193510"/>
                  </a:cubicBezTo>
                  <a:cubicBezTo>
                    <a:pt x="411315" y="193510"/>
                    <a:pt x="422535" y="191525"/>
                    <a:pt x="432333" y="187658"/>
                  </a:cubicBezTo>
                  <a:cubicBezTo>
                    <a:pt x="471322" y="187963"/>
                    <a:pt x="503965" y="205976"/>
                    <a:pt x="522495" y="237320"/>
                  </a:cubicBezTo>
                  <a:cubicBezTo>
                    <a:pt x="513408" y="254315"/>
                    <a:pt x="508230" y="274312"/>
                    <a:pt x="507976" y="296192"/>
                  </a:cubicBezTo>
                  <a:lnTo>
                    <a:pt x="507976" y="296192"/>
                  </a:lnTo>
                  <a:lnTo>
                    <a:pt x="507976" y="304435"/>
                  </a:lnTo>
                  <a:cubicBezTo>
                    <a:pt x="507976" y="304435"/>
                    <a:pt x="508331" y="304435"/>
                    <a:pt x="508331" y="304435"/>
                  </a:cubicBezTo>
                  <a:cubicBezTo>
                    <a:pt x="510514" y="303011"/>
                    <a:pt x="515032" y="301484"/>
                    <a:pt x="517114" y="301179"/>
                  </a:cubicBezTo>
                  <a:lnTo>
                    <a:pt x="517114" y="297770"/>
                  </a:lnTo>
                  <a:lnTo>
                    <a:pt x="517114" y="297770"/>
                  </a:lnTo>
                  <a:cubicBezTo>
                    <a:pt x="517114" y="233300"/>
                    <a:pt x="560621" y="188167"/>
                    <a:pt x="622963" y="187658"/>
                  </a:cubicBezTo>
                  <a:cubicBezTo>
                    <a:pt x="632558" y="191169"/>
                    <a:pt x="643321" y="193102"/>
                    <a:pt x="654998" y="193102"/>
                  </a:cubicBezTo>
                  <a:cubicBezTo>
                    <a:pt x="666674" y="193102"/>
                    <a:pt x="676980" y="191169"/>
                    <a:pt x="686473" y="187607"/>
                  </a:cubicBezTo>
                  <a:cubicBezTo>
                    <a:pt x="725462" y="187760"/>
                    <a:pt x="758156" y="205671"/>
                    <a:pt x="776788" y="236913"/>
                  </a:cubicBezTo>
                  <a:cubicBezTo>
                    <a:pt x="767599" y="253959"/>
                    <a:pt x="762421" y="274007"/>
                    <a:pt x="762167" y="296040"/>
                  </a:cubicBezTo>
                  <a:lnTo>
                    <a:pt x="762167" y="296040"/>
                  </a:lnTo>
                  <a:lnTo>
                    <a:pt x="762167" y="304283"/>
                  </a:lnTo>
                  <a:cubicBezTo>
                    <a:pt x="762167" y="304283"/>
                    <a:pt x="762522" y="304283"/>
                    <a:pt x="762522" y="304283"/>
                  </a:cubicBezTo>
                  <a:cubicBezTo>
                    <a:pt x="764705" y="302858"/>
                    <a:pt x="769224" y="301331"/>
                    <a:pt x="771305" y="301026"/>
                  </a:cubicBezTo>
                  <a:lnTo>
                    <a:pt x="771305" y="297617"/>
                  </a:lnTo>
                  <a:lnTo>
                    <a:pt x="771305" y="297617"/>
                  </a:lnTo>
                  <a:cubicBezTo>
                    <a:pt x="771305" y="232741"/>
                    <a:pt x="815269" y="187454"/>
                    <a:pt x="878221" y="187454"/>
                  </a:cubicBezTo>
                  <a:lnTo>
                    <a:pt x="878221" y="187454"/>
                  </a:lnTo>
                  <a:cubicBezTo>
                    <a:pt x="887612" y="190762"/>
                    <a:pt x="898020" y="192594"/>
                    <a:pt x="909290" y="192594"/>
                  </a:cubicBezTo>
                  <a:cubicBezTo>
                    <a:pt x="920560" y="192594"/>
                    <a:pt x="931069" y="190660"/>
                    <a:pt x="940512" y="187200"/>
                  </a:cubicBezTo>
                  <a:cubicBezTo>
                    <a:pt x="1002245" y="187454"/>
                    <a:pt x="1046970" y="233860"/>
                    <a:pt x="1046970" y="297770"/>
                  </a:cubicBezTo>
                  <a:lnTo>
                    <a:pt x="1046970" y="297770"/>
                  </a:lnTo>
                  <a:lnTo>
                    <a:pt x="1046970" y="301179"/>
                  </a:lnTo>
                  <a:cubicBezTo>
                    <a:pt x="1049001" y="301535"/>
                    <a:pt x="1053570" y="303061"/>
                    <a:pt x="1055753" y="304435"/>
                  </a:cubicBezTo>
                  <a:lnTo>
                    <a:pt x="1056159" y="304435"/>
                  </a:lnTo>
                  <a:cubicBezTo>
                    <a:pt x="1056159" y="304435"/>
                    <a:pt x="1056159" y="296192"/>
                    <a:pt x="1056159" y="296192"/>
                  </a:cubicBezTo>
                  <a:lnTo>
                    <a:pt x="1056159" y="296192"/>
                  </a:lnTo>
                  <a:cubicBezTo>
                    <a:pt x="1055499" y="233453"/>
                    <a:pt x="1014784" y="186640"/>
                    <a:pt x="956757" y="179110"/>
                  </a:cubicBezTo>
                  <a:cubicBezTo>
                    <a:pt x="978130" y="164964"/>
                    <a:pt x="991076" y="140642"/>
                    <a:pt x="991076" y="110671"/>
                  </a:cubicBezTo>
                  <a:cubicBezTo>
                    <a:pt x="991076" y="107669"/>
                    <a:pt x="990924" y="104667"/>
                    <a:pt x="990670" y="101665"/>
                  </a:cubicBezTo>
                  <a:cubicBezTo>
                    <a:pt x="990111" y="95559"/>
                    <a:pt x="988994" y="89758"/>
                    <a:pt x="987421" y="84263"/>
                  </a:cubicBezTo>
                  <a:cubicBezTo>
                    <a:pt x="988741" y="84416"/>
                    <a:pt x="990061" y="84517"/>
                    <a:pt x="991380" y="84517"/>
                  </a:cubicBezTo>
                  <a:cubicBezTo>
                    <a:pt x="1008692" y="84517"/>
                    <a:pt x="1022755" y="70423"/>
                    <a:pt x="1022755" y="53071"/>
                  </a:cubicBezTo>
                  <a:cubicBezTo>
                    <a:pt x="1022755" y="35720"/>
                    <a:pt x="1008692" y="21625"/>
                    <a:pt x="991380" y="21625"/>
                  </a:cubicBezTo>
                  <a:cubicBezTo>
                    <a:pt x="977166" y="21625"/>
                    <a:pt x="965185" y="31090"/>
                    <a:pt x="961326" y="44116"/>
                  </a:cubicBezTo>
                  <a:cubicBezTo>
                    <a:pt x="947518" y="33023"/>
                    <a:pt x="929698" y="26663"/>
                    <a:pt x="909341" y="26663"/>
                  </a:cubicBezTo>
                  <a:cubicBezTo>
                    <a:pt x="893095" y="26663"/>
                    <a:pt x="878424" y="30530"/>
                    <a:pt x="865732" y="38213"/>
                  </a:cubicBezTo>
                  <a:cubicBezTo>
                    <a:pt x="863498" y="39587"/>
                    <a:pt x="861366" y="41063"/>
                    <a:pt x="859284" y="42640"/>
                  </a:cubicBezTo>
                  <a:cubicBezTo>
                    <a:pt x="854969" y="30428"/>
                    <a:pt x="843445" y="21625"/>
                    <a:pt x="829789" y="21625"/>
                  </a:cubicBezTo>
                  <a:cubicBezTo>
                    <a:pt x="812477" y="21625"/>
                    <a:pt x="798415" y="35720"/>
                    <a:pt x="798415" y="53071"/>
                  </a:cubicBezTo>
                  <a:cubicBezTo>
                    <a:pt x="798415" y="70423"/>
                    <a:pt x="812477" y="84517"/>
                    <a:pt x="829789" y="84517"/>
                  </a:cubicBezTo>
                  <a:cubicBezTo>
                    <a:pt x="830296" y="84517"/>
                    <a:pt x="830753" y="84466"/>
                    <a:pt x="831261" y="84416"/>
                  </a:cubicBezTo>
                  <a:cubicBezTo>
                    <a:pt x="828875" y="92760"/>
                    <a:pt x="827606" y="101512"/>
                    <a:pt x="827606" y="110620"/>
                  </a:cubicBezTo>
                  <a:cubicBezTo>
                    <a:pt x="827606" y="141100"/>
                    <a:pt x="840348" y="165371"/>
                    <a:pt x="861721" y="179313"/>
                  </a:cubicBezTo>
                  <a:cubicBezTo>
                    <a:pt x="827758" y="183689"/>
                    <a:pt x="799684" y="201447"/>
                    <a:pt x="782118" y="228008"/>
                  </a:cubicBezTo>
                  <a:cubicBezTo>
                    <a:pt x="764248" y="200786"/>
                    <a:pt x="736123" y="183638"/>
                    <a:pt x="702566" y="179415"/>
                  </a:cubicBezTo>
                  <a:cubicBezTo>
                    <a:pt x="723787" y="165269"/>
                    <a:pt x="736631" y="141049"/>
                    <a:pt x="736631" y="111231"/>
                  </a:cubicBezTo>
                  <a:cubicBezTo>
                    <a:pt x="736631" y="98866"/>
                    <a:pt x="732620" y="85230"/>
                    <a:pt x="729625" y="75307"/>
                  </a:cubicBezTo>
                  <a:cubicBezTo>
                    <a:pt x="728965" y="73069"/>
                    <a:pt x="728356" y="71033"/>
                    <a:pt x="727848" y="69151"/>
                  </a:cubicBezTo>
                  <a:cubicBezTo>
                    <a:pt x="725208" y="59584"/>
                    <a:pt x="721452" y="40198"/>
                    <a:pt x="725818" y="17911"/>
                  </a:cubicBezTo>
                  <a:lnTo>
                    <a:pt x="725767" y="17911"/>
                  </a:lnTo>
                  <a:cubicBezTo>
                    <a:pt x="725767" y="17911"/>
                    <a:pt x="726427" y="14604"/>
                    <a:pt x="726427" y="14604"/>
                  </a:cubicBezTo>
                  <a:cubicBezTo>
                    <a:pt x="724498" y="13891"/>
                    <a:pt x="720386" y="11500"/>
                    <a:pt x="718558" y="9719"/>
                  </a:cubicBezTo>
                  <a:lnTo>
                    <a:pt x="718203" y="9719"/>
                  </a:lnTo>
                  <a:cubicBezTo>
                    <a:pt x="718203" y="9719"/>
                    <a:pt x="716933" y="16130"/>
                    <a:pt x="716933" y="16130"/>
                  </a:cubicBezTo>
                  <a:lnTo>
                    <a:pt x="716933" y="16130"/>
                  </a:lnTo>
                  <a:cubicBezTo>
                    <a:pt x="716883" y="16486"/>
                    <a:pt x="716832" y="16842"/>
                    <a:pt x="716781" y="17199"/>
                  </a:cubicBezTo>
                  <a:lnTo>
                    <a:pt x="716680" y="17707"/>
                  </a:lnTo>
                  <a:lnTo>
                    <a:pt x="716680" y="17707"/>
                  </a:lnTo>
                  <a:cubicBezTo>
                    <a:pt x="712415" y="41165"/>
                    <a:pt x="716324" y="61467"/>
                    <a:pt x="719116" y="71593"/>
                  </a:cubicBezTo>
                  <a:cubicBezTo>
                    <a:pt x="719624" y="73476"/>
                    <a:pt x="720284" y="75613"/>
                    <a:pt x="720944" y="77902"/>
                  </a:cubicBezTo>
                  <a:cubicBezTo>
                    <a:pt x="723736" y="87316"/>
                    <a:pt x="727544" y="100189"/>
                    <a:pt x="727544" y="111231"/>
                  </a:cubicBezTo>
                  <a:cubicBezTo>
                    <a:pt x="727544" y="154686"/>
                    <a:pt x="698403" y="183893"/>
                    <a:pt x="655048" y="183893"/>
                  </a:cubicBezTo>
                  <a:cubicBezTo>
                    <a:pt x="611693" y="183893"/>
                    <a:pt x="582553" y="155398"/>
                    <a:pt x="582553" y="111231"/>
                  </a:cubicBezTo>
                  <a:cubicBezTo>
                    <a:pt x="582553" y="98917"/>
                    <a:pt x="586563" y="85484"/>
                    <a:pt x="589457" y="75664"/>
                  </a:cubicBezTo>
                  <a:cubicBezTo>
                    <a:pt x="590117" y="73425"/>
                    <a:pt x="590726" y="71339"/>
                    <a:pt x="591285" y="69456"/>
                  </a:cubicBezTo>
                  <a:cubicBezTo>
                    <a:pt x="593468" y="61569"/>
                    <a:pt x="597986" y="41012"/>
                    <a:pt x="593772" y="17707"/>
                  </a:cubicBezTo>
                  <a:lnTo>
                    <a:pt x="593772" y="17707"/>
                  </a:lnTo>
                  <a:cubicBezTo>
                    <a:pt x="593772" y="17707"/>
                    <a:pt x="592199" y="9617"/>
                    <a:pt x="592199" y="9617"/>
                  </a:cubicBezTo>
                  <a:lnTo>
                    <a:pt x="591843" y="9617"/>
                  </a:lnTo>
                  <a:cubicBezTo>
                    <a:pt x="589965" y="11500"/>
                    <a:pt x="585802" y="13840"/>
                    <a:pt x="583873" y="14604"/>
                  </a:cubicBezTo>
                  <a:lnTo>
                    <a:pt x="584533" y="17911"/>
                  </a:lnTo>
                  <a:lnTo>
                    <a:pt x="584533" y="17911"/>
                  </a:lnTo>
                  <a:cubicBezTo>
                    <a:pt x="587528" y="33176"/>
                    <a:pt x="586766" y="51545"/>
                    <a:pt x="582502" y="66963"/>
                  </a:cubicBezTo>
                  <a:cubicBezTo>
                    <a:pt x="581994" y="68794"/>
                    <a:pt x="581385" y="70830"/>
                    <a:pt x="580725" y="73018"/>
                  </a:cubicBezTo>
                  <a:cubicBezTo>
                    <a:pt x="577628" y="83347"/>
                    <a:pt x="573415" y="97543"/>
                    <a:pt x="573415" y="111180"/>
                  </a:cubicBezTo>
                  <a:cubicBezTo>
                    <a:pt x="573415" y="141405"/>
                    <a:pt x="585954" y="165473"/>
                    <a:pt x="607023" y="179466"/>
                  </a:cubicBezTo>
                  <a:cubicBezTo>
                    <a:pt x="573212" y="183943"/>
                    <a:pt x="545340" y="201753"/>
                    <a:pt x="527877" y="228263"/>
                  </a:cubicBezTo>
                  <a:cubicBezTo>
                    <a:pt x="509905" y="200684"/>
                    <a:pt x="481526" y="183435"/>
                    <a:pt x="447665" y="179313"/>
                  </a:cubicBezTo>
                  <a:cubicBezTo>
                    <a:pt x="447665" y="179313"/>
                    <a:pt x="447665" y="179313"/>
                    <a:pt x="447665" y="179313"/>
                  </a:cubicBezTo>
                  <a:lnTo>
                    <a:pt x="502798" y="166847"/>
                  </a:lnTo>
                  <a:cubicBezTo>
                    <a:pt x="509854" y="165269"/>
                    <a:pt x="514525" y="158604"/>
                    <a:pt x="513713" y="151429"/>
                  </a:cubicBezTo>
                  <a:cubicBezTo>
                    <a:pt x="512190" y="138199"/>
                    <a:pt x="509093" y="118457"/>
                    <a:pt x="503001" y="99630"/>
                  </a:cubicBezTo>
                  <a:cubicBezTo>
                    <a:pt x="485385" y="45184"/>
                    <a:pt x="449797" y="20506"/>
                    <a:pt x="400146" y="28088"/>
                  </a:cubicBezTo>
                  <a:cubicBezTo>
                    <a:pt x="352679" y="20811"/>
                    <a:pt x="319630" y="44879"/>
                    <a:pt x="301912" y="99630"/>
                  </a:cubicBezTo>
                  <a:cubicBezTo>
                    <a:pt x="295820" y="118457"/>
                    <a:pt x="292723" y="138250"/>
                    <a:pt x="291200" y="151531"/>
                  </a:cubicBezTo>
                  <a:cubicBezTo>
                    <a:pt x="290388" y="158654"/>
                    <a:pt x="295008" y="165218"/>
                    <a:pt x="301963" y="166847"/>
                  </a:cubicBezTo>
                  <a:lnTo>
                    <a:pt x="352527" y="178753"/>
                  </a:lnTo>
                  <a:cubicBezTo>
                    <a:pt x="352832" y="178957"/>
                    <a:pt x="353085" y="179211"/>
                    <a:pt x="353390" y="179415"/>
                  </a:cubicBezTo>
                  <a:cubicBezTo>
                    <a:pt x="319528" y="183740"/>
                    <a:pt x="291556" y="201346"/>
                    <a:pt x="273939" y="227652"/>
                  </a:cubicBezTo>
                  <a:cubicBezTo>
                    <a:pt x="256171" y="200735"/>
                    <a:pt x="228351" y="183791"/>
                    <a:pt x="195200" y="179466"/>
                  </a:cubicBezTo>
                  <a:cubicBezTo>
                    <a:pt x="214491" y="166796"/>
                    <a:pt x="226828" y="145832"/>
                    <a:pt x="228858" y="119678"/>
                  </a:cubicBezTo>
                  <a:cubicBezTo>
                    <a:pt x="241448" y="113724"/>
                    <a:pt x="248099" y="106397"/>
                    <a:pt x="248099" y="98205"/>
                  </a:cubicBezTo>
                  <a:cubicBezTo>
                    <a:pt x="248099" y="90013"/>
                    <a:pt x="236067" y="81057"/>
                    <a:pt x="228097" y="75867"/>
                  </a:cubicBezTo>
                  <a:cubicBezTo>
                    <a:pt x="226929" y="66555"/>
                    <a:pt x="223020" y="42030"/>
                    <a:pt x="212207" y="23661"/>
                  </a:cubicBezTo>
                  <a:cubicBezTo>
                    <a:pt x="201952" y="6208"/>
                    <a:pt x="170171" y="0"/>
                    <a:pt x="146057" y="0"/>
                  </a:cubicBezTo>
                  <a:cubicBezTo>
                    <a:pt x="121943" y="0"/>
                    <a:pt x="91178" y="6157"/>
                    <a:pt x="80466" y="23559"/>
                  </a:cubicBezTo>
                  <a:cubicBezTo>
                    <a:pt x="75085" y="32260"/>
                    <a:pt x="71125" y="43149"/>
                    <a:pt x="68688" y="56023"/>
                  </a:cubicBezTo>
                  <a:cubicBezTo>
                    <a:pt x="67013" y="64775"/>
                    <a:pt x="66505" y="72102"/>
                    <a:pt x="66302" y="76020"/>
                  </a:cubicBezTo>
                  <a:cubicBezTo>
                    <a:pt x="58839" y="81057"/>
                    <a:pt x="46655" y="90420"/>
                    <a:pt x="46655" y="98205"/>
                  </a:cubicBezTo>
                  <a:cubicBezTo>
                    <a:pt x="46655" y="106906"/>
                    <a:pt x="54016" y="114081"/>
                    <a:pt x="65794" y="119678"/>
                  </a:cubicBezTo>
                  <a:cubicBezTo>
                    <a:pt x="68129" y="145781"/>
                    <a:pt x="80669" y="166694"/>
                    <a:pt x="99859" y="179415"/>
                  </a:cubicBezTo>
                  <a:cubicBezTo>
                    <a:pt x="41578" y="186742"/>
                    <a:pt x="660" y="233453"/>
                    <a:pt x="0" y="296141"/>
                  </a:cubicBezTo>
                  <a:lnTo>
                    <a:pt x="0" y="296141"/>
                  </a:lnTo>
                  <a:lnTo>
                    <a:pt x="0" y="304384"/>
                  </a:lnTo>
                  <a:cubicBezTo>
                    <a:pt x="0" y="304384"/>
                    <a:pt x="355" y="304384"/>
                    <a:pt x="355" y="304384"/>
                  </a:cubicBezTo>
                  <a:cubicBezTo>
                    <a:pt x="2538" y="302960"/>
                    <a:pt x="7057" y="301433"/>
                    <a:pt x="9138" y="301128"/>
                  </a:cubicBezTo>
                  <a:close/>
                  <a:moveTo>
                    <a:pt x="837505" y="122782"/>
                  </a:moveTo>
                  <a:lnTo>
                    <a:pt x="850096" y="122782"/>
                  </a:lnTo>
                  <a:lnTo>
                    <a:pt x="849893" y="89962"/>
                  </a:lnTo>
                  <a:lnTo>
                    <a:pt x="905686" y="89962"/>
                  </a:lnTo>
                  <a:lnTo>
                    <a:pt x="922591" y="59941"/>
                  </a:lnTo>
                  <a:lnTo>
                    <a:pt x="922591" y="89962"/>
                  </a:lnTo>
                  <a:lnTo>
                    <a:pt x="968485" y="89962"/>
                  </a:lnTo>
                  <a:lnTo>
                    <a:pt x="968281" y="122782"/>
                  </a:lnTo>
                  <a:lnTo>
                    <a:pt x="980922" y="122782"/>
                  </a:lnTo>
                  <a:cubicBezTo>
                    <a:pt x="975998" y="159519"/>
                    <a:pt x="948482" y="183486"/>
                    <a:pt x="909188" y="183486"/>
                  </a:cubicBezTo>
                  <a:cubicBezTo>
                    <a:pt x="869895" y="183486"/>
                    <a:pt x="842176" y="160028"/>
                    <a:pt x="837404" y="122782"/>
                  </a:cubicBezTo>
                  <a:close/>
                  <a:moveTo>
                    <a:pt x="327143" y="111842"/>
                  </a:moveTo>
                  <a:cubicBezTo>
                    <a:pt x="339632" y="109857"/>
                    <a:pt x="376743" y="101665"/>
                    <a:pt x="399943" y="72509"/>
                  </a:cubicBezTo>
                  <a:cubicBezTo>
                    <a:pt x="422839" y="101614"/>
                    <a:pt x="460052" y="109705"/>
                    <a:pt x="472591" y="111638"/>
                  </a:cubicBezTo>
                  <a:cubicBezTo>
                    <a:pt x="471779" y="132857"/>
                    <a:pt x="464215" y="151582"/>
                    <a:pt x="451168" y="164710"/>
                  </a:cubicBezTo>
                  <a:cubicBezTo>
                    <a:pt x="438273" y="177634"/>
                    <a:pt x="420606" y="184452"/>
                    <a:pt x="399994" y="184452"/>
                  </a:cubicBezTo>
                  <a:cubicBezTo>
                    <a:pt x="358314" y="184452"/>
                    <a:pt x="328869" y="154787"/>
                    <a:pt x="327143" y="111842"/>
                  </a:cubicBezTo>
                  <a:close/>
                  <a:moveTo>
                    <a:pt x="218857" y="77343"/>
                  </a:moveTo>
                  <a:cubicBezTo>
                    <a:pt x="209211" y="81210"/>
                    <a:pt x="183371" y="90064"/>
                    <a:pt x="147225" y="90064"/>
                  </a:cubicBezTo>
                  <a:cubicBezTo>
                    <a:pt x="111078" y="90064"/>
                    <a:pt x="84730" y="81363"/>
                    <a:pt x="75288" y="77648"/>
                  </a:cubicBezTo>
                  <a:cubicBezTo>
                    <a:pt x="75338" y="75969"/>
                    <a:pt x="75491" y="72967"/>
                    <a:pt x="75897" y="69151"/>
                  </a:cubicBezTo>
                  <a:cubicBezTo>
                    <a:pt x="88284" y="74188"/>
                    <a:pt x="113465" y="82228"/>
                    <a:pt x="147225" y="82228"/>
                  </a:cubicBezTo>
                  <a:cubicBezTo>
                    <a:pt x="180985" y="82228"/>
                    <a:pt x="204185" y="74646"/>
                    <a:pt x="217639" y="69151"/>
                  </a:cubicBezTo>
                  <a:cubicBezTo>
                    <a:pt x="218248" y="72509"/>
                    <a:pt x="218654" y="75358"/>
                    <a:pt x="218857" y="77343"/>
                  </a:cubicBezTo>
                  <a:close/>
                  <a:moveTo>
                    <a:pt x="88081" y="28546"/>
                  </a:moveTo>
                  <a:cubicBezTo>
                    <a:pt x="95087" y="17249"/>
                    <a:pt x="118846" y="9363"/>
                    <a:pt x="145905" y="9363"/>
                  </a:cubicBezTo>
                  <a:cubicBezTo>
                    <a:pt x="172964" y="9363"/>
                    <a:pt x="197535" y="17249"/>
                    <a:pt x="204135" y="28495"/>
                  </a:cubicBezTo>
                  <a:cubicBezTo>
                    <a:pt x="209821" y="38163"/>
                    <a:pt x="213476" y="50018"/>
                    <a:pt x="215710" y="59992"/>
                  </a:cubicBezTo>
                  <a:cubicBezTo>
                    <a:pt x="205099" y="64469"/>
                    <a:pt x="180477" y="73069"/>
                    <a:pt x="147174" y="73069"/>
                  </a:cubicBezTo>
                  <a:cubicBezTo>
                    <a:pt x="113871" y="73069"/>
                    <a:pt x="87929" y="64368"/>
                    <a:pt x="77166" y="59788"/>
                  </a:cubicBezTo>
                  <a:cubicBezTo>
                    <a:pt x="77268" y="59177"/>
                    <a:pt x="77369" y="58567"/>
                    <a:pt x="77471" y="57905"/>
                  </a:cubicBezTo>
                  <a:cubicBezTo>
                    <a:pt x="79704" y="46151"/>
                    <a:pt x="83258" y="36280"/>
                    <a:pt x="88030" y="28546"/>
                  </a:cubicBezTo>
                  <a:close/>
                  <a:moveTo>
                    <a:pt x="55692" y="98408"/>
                  </a:moveTo>
                  <a:cubicBezTo>
                    <a:pt x="55945" y="96170"/>
                    <a:pt x="62037" y="90369"/>
                    <a:pt x="69399" y="85128"/>
                  </a:cubicBezTo>
                  <a:cubicBezTo>
                    <a:pt x="76963" y="88384"/>
                    <a:pt x="105291" y="99223"/>
                    <a:pt x="147225" y="99223"/>
                  </a:cubicBezTo>
                  <a:cubicBezTo>
                    <a:pt x="189158" y="99223"/>
                    <a:pt x="216420" y="88486"/>
                    <a:pt x="224594" y="84874"/>
                  </a:cubicBezTo>
                  <a:cubicBezTo>
                    <a:pt x="232260" y="90216"/>
                    <a:pt x="238555" y="96068"/>
                    <a:pt x="238758" y="98358"/>
                  </a:cubicBezTo>
                  <a:cubicBezTo>
                    <a:pt x="238758" y="103955"/>
                    <a:pt x="229772" y="110519"/>
                    <a:pt x="215354" y="115404"/>
                  </a:cubicBezTo>
                  <a:cubicBezTo>
                    <a:pt x="197738" y="121357"/>
                    <a:pt x="172913" y="124766"/>
                    <a:pt x="147225" y="124766"/>
                  </a:cubicBezTo>
                  <a:cubicBezTo>
                    <a:pt x="90518" y="124766"/>
                    <a:pt x="55692" y="109399"/>
                    <a:pt x="55692" y="98408"/>
                  </a:cubicBezTo>
                  <a:close/>
                  <a:moveTo>
                    <a:pt x="75338" y="123748"/>
                  </a:moveTo>
                  <a:cubicBezTo>
                    <a:pt x="94731" y="130465"/>
                    <a:pt x="121384" y="133925"/>
                    <a:pt x="147225" y="133925"/>
                  </a:cubicBezTo>
                  <a:cubicBezTo>
                    <a:pt x="173065" y="133925"/>
                    <a:pt x="199464" y="130414"/>
                    <a:pt x="218248" y="124054"/>
                  </a:cubicBezTo>
                  <a:cubicBezTo>
                    <a:pt x="218552" y="123952"/>
                    <a:pt x="218806" y="123850"/>
                    <a:pt x="219111" y="123748"/>
                  </a:cubicBezTo>
                  <a:cubicBezTo>
                    <a:pt x="214288" y="160537"/>
                    <a:pt x="186772" y="183943"/>
                    <a:pt x="147225" y="183943"/>
                  </a:cubicBezTo>
                  <a:cubicBezTo>
                    <a:pt x="107677" y="183943"/>
                    <a:pt x="80618" y="160486"/>
                    <a:pt x="75338" y="123748"/>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ihandsfigur 17">
              <a:extLst>
                <a:ext uri="{FF2B5EF4-FFF2-40B4-BE49-F238E27FC236}">
                  <a16:creationId xmlns:a16="http://schemas.microsoft.com/office/drawing/2014/main" id="{8FF11052-5413-DDB9-8D0D-F778F300C926}"/>
                </a:ext>
              </a:extLst>
            </p:cNvPr>
            <p:cNvSpPr/>
            <p:nvPr/>
          </p:nvSpPr>
          <p:spPr>
            <a:xfrm>
              <a:off x="1738484" y="2517197"/>
              <a:ext cx="1056413" cy="348856"/>
            </a:xfrm>
            <a:custGeom>
              <a:avLst/>
              <a:gdLst>
                <a:gd name="connsiteX0" fmla="*/ 1056413 w 1056413"/>
                <a:gd name="connsiteY0" fmla="*/ 340512 h 348856"/>
                <a:gd name="connsiteX1" fmla="*/ 956859 w 1056413"/>
                <a:gd name="connsiteY1" fmla="*/ 223378 h 348856"/>
                <a:gd name="connsiteX2" fmla="*/ 990467 w 1056413"/>
                <a:gd name="connsiteY2" fmla="*/ 155601 h 348856"/>
                <a:gd name="connsiteX3" fmla="*/ 908985 w 1056413"/>
                <a:gd name="connsiteY3" fmla="*/ 71898 h 348856"/>
                <a:gd name="connsiteX4" fmla="*/ 827504 w 1056413"/>
                <a:gd name="connsiteY4" fmla="*/ 155601 h 348856"/>
                <a:gd name="connsiteX5" fmla="*/ 861061 w 1056413"/>
                <a:gd name="connsiteY5" fmla="*/ 223785 h 348856"/>
                <a:gd name="connsiteX6" fmla="*/ 782372 w 1056413"/>
                <a:gd name="connsiteY6" fmla="*/ 272379 h 348856"/>
                <a:gd name="connsiteX7" fmla="*/ 761761 w 1056413"/>
                <a:gd name="connsiteY7" fmla="*/ 249074 h 348856"/>
                <a:gd name="connsiteX8" fmla="*/ 762015 w 1056413"/>
                <a:gd name="connsiteY8" fmla="*/ 247599 h 348856"/>
                <a:gd name="connsiteX9" fmla="*/ 762015 w 1056413"/>
                <a:gd name="connsiteY9" fmla="*/ 247599 h 348856"/>
                <a:gd name="connsiteX10" fmla="*/ 765010 w 1056413"/>
                <a:gd name="connsiteY10" fmla="*/ 228721 h 348856"/>
                <a:gd name="connsiteX11" fmla="*/ 719726 w 1056413"/>
                <a:gd name="connsiteY11" fmla="*/ 82177 h 348856"/>
                <a:gd name="connsiteX12" fmla="*/ 637026 w 1056413"/>
                <a:gd name="connsiteY12" fmla="*/ 73883 h 348856"/>
                <a:gd name="connsiteX13" fmla="*/ 572552 w 1056413"/>
                <a:gd name="connsiteY13" fmla="*/ 93625 h 348856"/>
                <a:gd name="connsiteX14" fmla="*/ 548285 w 1056413"/>
                <a:gd name="connsiteY14" fmla="*/ 241340 h 348856"/>
                <a:gd name="connsiteX15" fmla="*/ 550265 w 1056413"/>
                <a:gd name="connsiteY15" fmla="*/ 248107 h 348856"/>
                <a:gd name="connsiteX16" fmla="*/ 528029 w 1056413"/>
                <a:gd name="connsiteY16" fmla="*/ 272735 h 348856"/>
                <a:gd name="connsiteX17" fmla="*/ 447715 w 1056413"/>
                <a:gd name="connsiteY17" fmla="*/ 223734 h 348856"/>
                <a:gd name="connsiteX18" fmla="*/ 481983 w 1056413"/>
                <a:gd name="connsiteY18" fmla="*/ 164811 h 348856"/>
                <a:gd name="connsiteX19" fmla="*/ 481983 w 1056413"/>
                <a:gd name="connsiteY19" fmla="*/ 164811 h 348856"/>
                <a:gd name="connsiteX20" fmla="*/ 481983 w 1056413"/>
                <a:gd name="connsiteY20" fmla="*/ 164353 h 348856"/>
                <a:gd name="connsiteX21" fmla="*/ 482491 w 1056413"/>
                <a:gd name="connsiteY21" fmla="*/ 154533 h 348856"/>
                <a:gd name="connsiteX22" fmla="*/ 427002 w 1056413"/>
                <a:gd name="connsiteY22" fmla="*/ 73984 h 348856"/>
                <a:gd name="connsiteX23" fmla="*/ 441877 w 1056413"/>
                <a:gd name="connsiteY23" fmla="*/ 42030 h 348856"/>
                <a:gd name="connsiteX24" fmla="*/ 399943 w 1056413"/>
                <a:gd name="connsiteY24" fmla="*/ 0 h 348856"/>
                <a:gd name="connsiteX25" fmla="*/ 358010 w 1056413"/>
                <a:gd name="connsiteY25" fmla="*/ 42030 h 348856"/>
                <a:gd name="connsiteX26" fmla="*/ 372885 w 1056413"/>
                <a:gd name="connsiteY26" fmla="*/ 74035 h 348856"/>
                <a:gd name="connsiteX27" fmla="*/ 317498 w 1056413"/>
                <a:gd name="connsiteY27" fmla="*/ 154584 h 348856"/>
                <a:gd name="connsiteX28" fmla="*/ 317955 w 1056413"/>
                <a:gd name="connsiteY28" fmla="*/ 164404 h 348856"/>
                <a:gd name="connsiteX29" fmla="*/ 318107 w 1056413"/>
                <a:gd name="connsiteY29" fmla="*/ 166083 h 348856"/>
                <a:gd name="connsiteX30" fmla="*/ 318158 w 1056413"/>
                <a:gd name="connsiteY30" fmla="*/ 166083 h 348856"/>
                <a:gd name="connsiteX31" fmla="*/ 352019 w 1056413"/>
                <a:gd name="connsiteY31" fmla="*/ 224040 h 348856"/>
                <a:gd name="connsiteX32" fmla="*/ 273838 w 1056413"/>
                <a:gd name="connsiteY32" fmla="*/ 272124 h 348856"/>
                <a:gd name="connsiteX33" fmla="*/ 194133 w 1056413"/>
                <a:gd name="connsiteY33" fmla="*/ 223785 h 348856"/>
                <a:gd name="connsiteX34" fmla="*/ 228147 w 1056413"/>
                <a:gd name="connsiteY34" fmla="*/ 159570 h 348856"/>
                <a:gd name="connsiteX35" fmla="*/ 279219 w 1056413"/>
                <a:gd name="connsiteY35" fmla="*/ 165218 h 348856"/>
                <a:gd name="connsiteX36" fmla="*/ 279219 w 1056413"/>
                <a:gd name="connsiteY36" fmla="*/ 165218 h 348856"/>
                <a:gd name="connsiteX37" fmla="*/ 287393 w 1056413"/>
                <a:gd name="connsiteY37" fmla="*/ 166134 h 348856"/>
                <a:gd name="connsiteX38" fmla="*/ 287393 w 1056413"/>
                <a:gd name="connsiteY38" fmla="*/ 165778 h 348856"/>
                <a:gd name="connsiteX39" fmla="*/ 285159 w 1056413"/>
                <a:gd name="connsiteY39" fmla="*/ 156670 h 348856"/>
                <a:gd name="connsiteX40" fmla="*/ 281808 w 1056413"/>
                <a:gd name="connsiteY40" fmla="*/ 156314 h 348856"/>
                <a:gd name="connsiteX41" fmla="*/ 281808 w 1056413"/>
                <a:gd name="connsiteY41" fmla="*/ 156314 h 348856"/>
                <a:gd name="connsiteX42" fmla="*/ 228097 w 1056413"/>
                <a:gd name="connsiteY42" fmla="*/ 150360 h 348856"/>
                <a:gd name="connsiteX43" fmla="*/ 227944 w 1056413"/>
                <a:gd name="connsiteY43" fmla="*/ 146646 h 348856"/>
                <a:gd name="connsiteX44" fmla="*/ 146920 w 1056413"/>
                <a:gd name="connsiteY44" fmla="*/ 71949 h 348856"/>
                <a:gd name="connsiteX45" fmla="*/ 103514 w 1056413"/>
                <a:gd name="connsiteY45" fmla="*/ 83449 h 348856"/>
                <a:gd name="connsiteX46" fmla="*/ 71125 w 1056413"/>
                <a:gd name="connsiteY46" fmla="*/ 123290 h 348856"/>
                <a:gd name="connsiteX47" fmla="*/ 65490 w 1056413"/>
                <a:gd name="connsiteY47" fmla="*/ 155652 h 348856"/>
                <a:gd name="connsiteX48" fmla="*/ 99250 w 1056413"/>
                <a:gd name="connsiteY48" fmla="*/ 223938 h 348856"/>
                <a:gd name="connsiteX49" fmla="*/ 0 w 1056413"/>
                <a:gd name="connsiteY49" fmla="*/ 340563 h 348856"/>
                <a:gd name="connsiteX50" fmla="*/ 0 w 1056413"/>
                <a:gd name="connsiteY50" fmla="*/ 340563 h 348856"/>
                <a:gd name="connsiteX51" fmla="*/ 0 w 1056413"/>
                <a:gd name="connsiteY51" fmla="*/ 348806 h 348856"/>
                <a:gd name="connsiteX52" fmla="*/ 355 w 1056413"/>
                <a:gd name="connsiteY52" fmla="*/ 348806 h 348856"/>
                <a:gd name="connsiteX53" fmla="*/ 9138 w 1056413"/>
                <a:gd name="connsiteY53" fmla="*/ 345549 h 348856"/>
                <a:gd name="connsiteX54" fmla="*/ 9138 w 1056413"/>
                <a:gd name="connsiteY54" fmla="*/ 342140 h 348856"/>
                <a:gd name="connsiteX55" fmla="*/ 9138 w 1056413"/>
                <a:gd name="connsiteY55" fmla="*/ 342140 h 348856"/>
                <a:gd name="connsiteX56" fmla="*/ 115648 w 1056413"/>
                <a:gd name="connsiteY56" fmla="*/ 232028 h 348856"/>
                <a:gd name="connsiteX57" fmla="*/ 146920 w 1056413"/>
                <a:gd name="connsiteY57" fmla="*/ 237269 h 348856"/>
                <a:gd name="connsiteX58" fmla="*/ 177939 w 1056413"/>
                <a:gd name="connsiteY58" fmla="*/ 231927 h 348856"/>
                <a:gd name="connsiteX59" fmla="*/ 177939 w 1056413"/>
                <a:gd name="connsiteY59" fmla="*/ 232028 h 348856"/>
                <a:gd name="connsiteX60" fmla="*/ 268558 w 1056413"/>
                <a:gd name="connsiteY60" fmla="*/ 280927 h 348856"/>
                <a:gd name="connsiteX61" fmla="*/ 253633 w 1056413"/>
                <a:gd name="connsiteY61" fmla="*/ 340563 h 348856"/>
                <a:gd name="connsiteX62" fmla="*/ 253633 w 1056413"/>
                <a:gd name="connsiteY62" fmla="*/ 340563 h 348856"/>
                <a:gd name="connsiteX63" fmla="*/ 253633 w 1056413"/>
                <a:gd name="connsiteY63" fmla="*/ 348806 h 348856"/>
                <a:gd name="connsiteX64" fmla="*/ 253988 w 1056413"/>
                <a:gd name="connsiteY64" fmla="*/ 348806 h 348856"/>
                <a:gd name="connsiteX65" fmla="*/ 262771 w 1056413"/>
                <a:gd name="connsiteY65" fmla="*/ 345549 h 348856"/>
                <a:gd name="connsiteX66" fmla="*/ 262771 w 1056413"/>
                <a:gd name="connsiteY66" fmla="*/ 342140 h 348856"/>
                <a:gd name="connsiteX67" fmla="*/ 262771 w 1056413"/>
                <a:gd name="connsiteY67" fmla="*/ 342140 h 348856"/>
                <a:gd name="connsiteX68" fmla="*/ 368569 w 1056413"/>
                <a:gd name="connsiteY68" fmla="*/ 232028 h 348856"/>
                <a:gd name="connsiteX69" fmla="*/ 399994 w 1056413"/>
                <a:gd name="connsiteY69" fmla="*/ 237218 h 348856"/>
                <a:gd name="connsiteX70" fmla="*/ 431571 w 1056413"/>
                <a:gd name="connsiteY70" fmla="*/ 231774 h 348856"/>
                <a:gd name="connsiteX71" fmla="*/ 431571 w 1056413"/>
                <a:gd name="connsiteY71" fmla="*/ 231977 h 348856"/>
                <a:gd name="connsiteX72" fmla="*/ 522648 w 1056413"/>
                <a:gd name="connsiteY72" fmla="*/ 281690 h 348856"/>
                <a:gd name="connsiteX73" fmla="*/ 508128 w 1056413"/>
                <a:gd name="connsiteY73" fmla="*/ 340563 h 348856"/>
                <a:gd name="connsiteX74" fmla="*/ 508128 w 1056413"/>
                <a:gd name="connsiteY74" fmla="*/ 340563 h 348856"/>
                <a:gd name="connsiteX75" fmla="*/ 508128 w 1056413"/>
                <a:gd name="connsiteY75" fmla="*/ 348806 h 348856"/>
                <a:gd name="connsiteX76" fmla="*/ 508484 w 1056413"/>
                <a:gd name="connsiteY76" fmla="*/ 348806 h 348856"/>
                <a:gd name="connsiteX77" fmla="*/ 517266 w 1056413"/>
                <a:gd name="connsiteY77" fmla="*/ 345549 h 348856"/>
                <a:gd name="connsiteX78" fmla="*/ 517266 w 1056413"/>
                <a:gd name="connsiteY78" fmla="*/ 342140 h 348856"/>
                <a:gd name="connsiteX79" fmla="*/ 517266 w 1056413"/>
                <a:gd name="connsiteY79" fmla="*/ 342140 h 348856"/>
                <a:gd name="connsiteX80" fmla="*/ 623471 w 1056413"/>
                <a:gd name="connsiteY80" fmla="*/ 232028 h 348856"/>
                <a:gd name="connsiteX81" fmla="*/ 655404 w 1056413"/>
                <a:gd name="connsiteY81" fmla="*/ 237422 h 348856"/>
                <a:gd name="connsiteX82" fmla="*/ 687438 w 1056413"/>
                <a:gd name="connsiteY82" fmla="*/ 232028 h 348856"/>
                <a:gd name="connsiteX83" fmla="*/ 776991 w 1056413"/>
                <a:gd name="connsiteY83" fmla="*/ 281283 h 348856"/>
                <a:gd name="connsiteX84" fmla="*/ 762370 w 1056413"/>
                <a:gd name="connsiteY84" fmla="*/ 340410 h 348856"/>
                <a:gd name="connsiteX85" fmla="*/ 762370 w 1056413"/>
                <a:gd name="connsiteY85" fmla="*/ 340410 h 348856"/>
                <a:gd name="connsiteX86" fmla="*/ 762370 w 1056413"/>
                <a:gd name="connsiteY86" fmla="*/ 348653 h 348856"/>
                <a:gd name="connsiteX87" fmla="*/ 762725 w 1056413"/>
                <a:gd name="connsiteY87" fmla="*/ 348653 h 348856"/>
                <a:gd name="connsiteX88" fmla="*/ 771508 w 1056413"/>
                <a:gd name="connsiteY88" fmla="*/ 345396 h 348856"/>
                <a:gd name="connsiteX89" fmla="*/ 771508 w 1056413"/>
                <a:gd name="connsiteY89" fmla="*/ 341987 h 348856"/>
                <a:gd name="connsiteX90" fmla="*/ 771508 w 1056413"/>
                <a:gd name="connsiteY90" fmla="*/ 341987 h 348856"/>
                <a:gd name="connsiteX91" fmla="*/ 877002 w 1056413"/>
                <a:gd name="connsiteY91" fmla="*/ 231927 h 348856"/>
                <a:gd name="connsiteX92" fmla="*/ 908935 w 1056413"/>
                <a:gd name="connsiteY92" fmla="*/ 237371 h 348856"/>
                <a:gd name="connsiteX93" fmla="*/ 941223 w 1056413"/>
                <a:gd name="connsiteY93" fmla="*/ 231621 h 348856"/>
                <a:gd name="connsiteX94" fmla="*/ 1047224 w 1056413"/>
                <a:gd name="connsiteY94" fmla="*/ 342191 h 348856"/>
                <a:gd name="connsiteX95" fmla="*/ 1047224 w 1056413"/>
                <a:gd name="connsiteY95" fmla="*/ 342191 h 348856"/>
                <a:gd name="connsiteX96" fmla="*/ 1047224 w 1056413"/>
                <a:gd name="connsiteY96" fmla="*/ 345600 h 348856"/>
                <a:gd name="connsiteX97" fmla="*/ 1056007 w 1056413"/>
                <a:gd name="connsiteY97" fmla="*/ 348857 h 348856"/>
                <a:gd name="connsiteX98" fmla="*/ 1056413 w 1056413"/>
                <a:gd name="connsiteY98" fmla="*/ 348857 h 348856"/>
                <a:gd name="connsiteX99" fmla="*/ 1056413 w 1056413"/>
                <a:gd name="connsiteY99" fmla="*/ 340613 h 348856"/>
                <a:gd name="connsiteX100" fmla="*/ 1056413 w 1056413"/>
                <a:gd name="connsiteY100" fmla="*/ 340613 h 348856"/>
                <a:gd name="connsiteX101" fmla="*/ 74831 w 1056413"/>
                <a:gd name="connsiteY101" fmla="*/ 155601 h 348856"/>
                <a:gd name="connsiteX102" fmla="*/ 75795 w 1056413"/>
                <a:gd name="connsiteY102" fmla="*/ 142779 h 348856"/>
                <a:gd name="connsiteX103" fmla="*/ 219263 w 1056413"/>
                <a:gd name="connsiteY103" fmla="*/ 158604 h 348856"/>
                <a:gd name="connsiteX104" fmla="*/ 147072 w 1056413"/>
                <a:gd name="connsiteY104" fmla="*/ 228110 h 348856"/>
                <a:gd name="connsiteX105" fmla="*/ 74780 w 1056413"/>
                <a:gd name="connsiteY105" fmla="*/ 155652 h 348856"/>
                <a:gd name="connsiteX106" fmla="*/ 367300 w 1056413"/>
                <a:gd name="connsiteY106" fmla="*/ 41979 h 348856"/>
                <a:gd name="connsiteX107" fmla="*/ 400096 w 1056413"/>
                <a:gd name="connsiteY107" fmla="*/ 9108 h 348856"/>
                <a:gd name="connsiteX108" fmla="*/ 432891 w 1056413"/>
                <a:gd name="connsiteY108" fmla="*/ 41979 h 348856"/>
                <a:gd name="connsiteX109" fmla="*/ 415377 w 1056413"/>
                <a:gd name="connsiteY109" fmla="*/ 71084 h 348856"/>
                <a:gd name="connsiteX110" fmla="*/ 400147 w 1056413"/>
                <a:gd name="connsiteY110" fmla="*/ 69761 h 348856"/>
                <a:gd name="connsiteX111" fmla="*/ 384815 w 1056413"/>
                <a:gd name="connsiteY111" fmla="*/ 71135 h 348856"/>
                <a:gd name="connsiteX112" fmla="*/ 384256 w 1056413"/>
                <a:gd name="connsiteY112" fmla="*/ 70830 h 348856"/>
                <a:gd name="connsiteX113" fmla="*/ 383596 w 1056413"/>
                <a:gd name="connsiteY113" fmla="*/ 70423 h 348856"/>
                <a:gd name="connsiteX114" fmla="*/ 367300 w 1056413"/>
                <a:gd name="connsiteY114" fmla="*/ 42030 h 348856"/>
                <a:gd name="connsiteX115" fmla="*/ 400147 w 1056413"/>
                <a:gd name="connsiteY115" fmla="*/ 78920 h 348856"/>
                <a:gd name="connsiteX116" fmla="*/ 469190 w 1056413"/>
                <a:gd name="connsiteY116" fmla="*/ 127208 h 348856"/>
                <a:gd name="connsiteX117" fmla="*/ 461778 w 1056413"/>
                <a:gd name="connsiteY117" fmla="*/ 121052 h 348856"/>
                <a:gd name="connsiteX118" fmla="*/ 425276 w 1056413"/>
                <a:gd name="connsiteY118" fmla="*/ 114538 h 348856"/>
                <a:gd name="connsiteX119" fmla="*/ 417001 w 1056413"/>
                <a:gd name="connsiteY119" fmla="*/ 124359 h 348856"/>
                <a:gd name="connsiteX120" fmla="*/ 417915 w 1056413"/>
                <a:gd name="connsiteY120" fmla="*/ 141049 h 348856"/>
                <a:gd name="connsiteX121" fmla="*/ 391719 w 1056413"/>
                <a:gd name="connsiteY121" fmla="*/ 122527 h 348856"/>
                <a:gd name="connsiteX122" fmla="*/ 363493 w 1056413"/>
                <a:gd name="connsiteY122" fmla="*/ 106346 h 348856"/>
                <a:gd name="connsiteX123" fmla="*/ 363290 w 1056413"/>
                <a:gd name="connsiteY123" fmla="*/ 106346 h 348856"/>
                <a:gd name="connsiteX124" fmla="*/ 337094 w 1056413"/>
                <a:gd name="connsiteY124" fmla="*/ 113826 h 348856"/>
                <a:gd name="connsiteX125" fmla="*/ 400197 w 1056413"/>
                <a:gd name="connsiteY125" fmla="*/ 78920 h 348856"/>
                <a:gd name="connsiteX126" fmla="*/ 369889 w 1056413"/>
                <a:gd name="connsiteY126" fmla="*/ 222818 h 348856"/>
                <a:gd name="connsiteX127" fmla="*/ 369889 w 1056413"/>
                <a:gd name="connsiteY127" fmla="*/ 222818 h 348856"/>
                <a:gd name="connsiteX128" fmla="*/ 369788 w 1056413"/>
                <a:gd name="connsiteY128" fmla="*/ 222818 h 348856"/>
                <a:gd name="connsiteX129" fmla="*/ 327296 w 1056413"/>
                <a:gd name="connsiteY129" fmla="*/ 164150 h 348856"/>
                <a:gd name="connsiteX130" fmla="*/ 337246 w 1056413"/>
                <a:gd name="connsiteY130" fmla="*/ 125835 h 348856"/>
                <a:gd name="connsiteX131" fmla="*/ 363239 w 1056413"/>
                <a:gd name="connsiteY131" fmla="*/ 115607 h 348856"/>
                <a:gd name="connsiteX132" fmla="*/ 363391 w 1056413"/>
                <a:gd name="connsiteY132" fmla="*/ 115607 h 348856"/>
                <a:gd name="connsiteX133" fmla="*/ 384815 w 1056413"/>
                <a:gd name="connsiteY133" fmla="*/ 128735 h 348856"/>
                <a:gd name="connsiteX134" fmla="*/ 424769 w 1056413"/>
                <a:gd name="connsiteY134" fmla="*/ 151785 h 348856"/>
                <a:gd name="connsiteX135" fmla="*/ 433602 w 1056413"/>
                <a:gd name="connsiteY135" fmla="*/ 152854 h 348856"/>
                <a:gd name="connsiteX136" fmla="*/ 429338 w 1056413"/>
                <a:gd name="connsiteY136" fmla="*/ 145018 h 348856"/>
                <a:gd name="connsiteX137" fmla="*/ 425682 w 1056413"/>
                <a:gd name="connsiteY137" fmla="*/ 127107 h 348856"/>
                <a:gd name="connsiteX138" fmla="*/ 429388 w 1056413"/>
                <a:gd name="connsiteY138" fmla="*/ 122782 h 348856"/>
                <a:gd name="connsiteX139" fmla="*/ 456600 w 1056413"/>
                <a:gd name="connsiteY139" fmla="*/ 128684 h 348856"/>
                <a:gd name="connsiteX140" fmla="*/ 472997 w 1056413"/>
                <a:gd name="connsiteY140" fmla="*/ 163590 h 348856"/>
                <a:gd name="connsiteX141" fmla="*/ 400096 w 1056413"/>
                <a:gd name="connsiteY141" fmla="*/ 228110 h 348856"/>
                <a:gd name="connsiteX142" fmla="*/ 369839 w 1056413"/>
                <a:gd name="connsiteY142" fmla="*/ 222920 h 348856"/>
                <a:gd name="connsiteX143" fmla="*/ 604789 w 1056413"/>
                <a:gd name="connsiteY143" fmla="*/ 208978 h 348856"/>
                <a:gd name="connsiteX144" fmla="*/ 582908 w 1056413"/>
                <a:gd name="connsiteY144" fmla="*/ 139217 h 348856"/>
                <a:gd name="connsiteX145" fmla="*/ 673020 w 1056413"/>
                <a:gd name="connsiteY145" fmla="*/ 172342 h 348856"/>
                <a:gd name="connsiteX146" fmla="*/ 716324 w 1056413"/>
                <a:gd name="connsiteY146" fmla="*/ 196868 h 348856"/>
                <a:gd name="connsiteX147" fmla="*/ 655556 w 1056413"/>
                <a:gd name="connsiteY147" fmla="*/ 228161 h 348856"/>
                <a:gd name="connsiteX148" fmla="*/ 604789 w 1056413"/>
                <a:gd name="connsiteY148" fmla="*/ 208978 h 348856"/>
                <a:gd name="connsiteX149" fmla="*/ 909036 w 1056413"/>
                <a:gd name="connsiteY149" fmla="*/ 81057 h 348856"/>
                <a:gd name="connsiteX150" fmla="*/ 981075 w 1056413"/>
                <a:gd name="connsiteY150" fmla="*/ 148579 h 348856"/>
                <a:gd name="connsiteX151" fmla="*/ 965032 w 1056413"/>
                <a:gd name="connsiteY151" fmla="*/ 148783 h 348856"/>
                <a:gd name="connsiteX152" fmla="*/ 949244 w 1056413"/>
                <a:gd name="connsiteY152" fmla="*/ 127158 h 348856"/>
                <a:gd name="connsiteX153" fmla="*/ 905483 w 1056413"/>
                <a:gd name="connsiteY153" fmla="*/ 124868 h 348856"/>
                <a:gd name="connsiteX154" fmla="*/ 884313 w 1056413"/>
                <a:gd name="connsiteY154" fmla="*/ 124613 h 348856"/>
                <a:gd name="connsiteX155" fmla="*/ 855172 w 1056413"/>
                <a:gd name="connsiteY155" fmla="*/ 103802 h 348856"/>
                <a:gd name="connsiteX156" fmla="*/ 908985 w 1056413"/>
                <a:gd name="connsiteY156" fmla="*/ 81057 h 348856"/>
                <a:gd name="connsiteX157" fmla="*/ 878525 w 1056413"/>
                <a:gd name="connsiteY157" fmla="*/ 222717 h 348856"/>
                <a:gd name="connsiteX158" fmla="*/ 878525 w 1056413"/>
                <a:gd name="connsiteY158" fmla="*/ 222615 h 348856"/>
                <a:gd name="connsiteX159" fmla="*/ 878322 w 1056413"/>
                <a:gd name="connsiteY159" fmla="*/ 222615 h 348856"/>
                <a:gd name="connsiteX160" fmla="*/ 836693 w 1056413"/>
                <a:gd name="connsiteY160" fmla="*/ 155601 h 348856"/>
                <a:gd name="connsiteX161" fmla="*/ 848725 w 1056413"/>
                <a:gd name="connsiteY161" fmla="*/ 112198 h 348856"/>
                <a:gd name="connsiteX162" fmla="*/ 883500 w 1056413"/>
                <a:gd name="connsiteY162" fmla="*/ 133671 h 348856"/>
                <a:gd name="connsiteX163" fmla="*/ 905533 w 1056413"/>
                <a:gd name="connsiteY163" fmla="*/ 133976 h 348856"/>
                <a:gd name="connsiteX164" fmla="*/ 946909 w 1056413"/>
                <a:gd name="connsiteY164" fmla="*/ 135960 h 348856"/>
                <a:gd name="connsiteX165" fmla="*/ 955742 w 1056413"/>
                <a:gd name="connsiteY165" fmla="*/ 152752 h 348856"/>
                <a:gd name="connsiteX166" fmla="*/ 955031 w 1056413"/>
                <a:gd name="connsiteY166" fmla="*/ 157993 h 348856"/>
                <a:gd name="connsiteX167" fmla="*/ 981227 w 1056413"/>
                <a:gd name="connsiteY167" fmla="*/ 157688 h 348856"/>
                <a:gd name="connsiteX168" fmla="*/ 908985 w 1056413"/>
                <a:gd name="connsiteY168" fmla="*/ 228110 h 348856"/>
                <a:gd name="connsiteX169" fmla="*/ 878474 w 1056413"/>
                <a:gd name="connsiteY169" fmla="*/ 222666 h 3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56413" h="348856">
                  <a:moveTo>
                    <a:pt x="1056413" y="340512"/>
                  </a:moveTo>
                  <a:cubicBezTo>
                    <a:pt x="1055753" y="277722"/>
                    <a:pt x="1014987" y="230858"/>
                    <a:pt x="956859" y="223378"/>
                  </a:cubicBezTo>
                  <a:cubicBezTo>
                    <a:pt x="977775" y="209232"/>
                    <a:pt x="990467" y="185165"/>
                    <a:pt x="990467" y="155601"/>
                  </a:cubicBezTo>
                  <a:cubicBezTo>
                    <a:pt x="990467" y="107110"/>
                    <a:pt x="956199" y="71898"/>
                    <a:pt x="908985" y="71898"/>
                  </a:cubicBezTo>
                  <a:cubicBezTo>
                    <a:pt x="861772" y="71898"/>
                    <a:pt x="827504" y="107110"/>
                    <a:pt x="827504" y="155601"/>
                  </a:cubicBezTo>
                  <a:cubicBezTo>
                    <a:pt x="827504" y="185775"/>
                    <a:pt x="840044" y="209792"/>
                    <a:pt x="861061" y="223785"/>
                  </a:cubicBezTo>
                  <a:cubicBezTo>
                    <a:pt x="827504" y="228365"/>
                    <a:pt x="799785" y="246072"/>
                    <a:pt x="782372" y="272379"/>
                  </a:cubicBezTo>
                  <a:cubicBezTo>
                    <a:pt x="776534" y="263474"/>
                    <a:pt x="769579" y="255689"/>
                    <a:pt x="761761" y="249074"/>
                  </a:cubicBezTo>
                  <a:lnTo>
                    <a:pt x="762015" y="247599"/>
                  </a:lnTo>
                  <a:lnTo>
                    <a:pt x="762015" y="247599"/>
                  </a:lnTo>
                  <a:cubicBezTo>
                    <a:pt x="762776" y="242968"/>
                    <a:pt x="764807" y="230298"/>
                    <a:pt x="765010" y="228721"/>
                  </a:cubicBezTo>
                  <a:cubicBezTo>
                    <a:pt x="778666" y="137334"/>
                    <a:pt x="742469" y="97696"/>
                    <a:pt x="719726" y="82177"/>
                  </a:cubicBezTo>
                  <a:cubicBezTo>
                    <a:pt x="694037" y="64673"/>
                    <a:pt x="660328" y="61365"/>
                    <a:pt x="637026" y="73883"/>
                  </a:cubicBezTo>
                  <a:cubicBezTo>
                    <a:pt x="613115" y="68540"/>
                    <a:pt x="590320" y="75511"/>
                    <a:pt x="572552" y="93625"/>
                  </a:cubicBezTo>
                  <a:cubicBezTo>
                    <a:pt x="541685" y="125122"/>
                    <a:pt x="532395" y="181755"/>
                    <a:pt x="548285" y="241340"/>
                  </a:cubicBezTo>
                  <a:cubicBezTo>
                    <a:pt x="548894" y="243681"/>
                    <a:pt x="549706" y="246225"/>
                    <a:pt x="550265" y="248107"/>
                  </a:cubicBezTo>
                  <a:cubicBezTo>
                    <a:pt x="541685" y="255078"/>
                    <a:pt x="534222" y="263372"/>
                    <a:pt x="528029" y="272735"/>
                  </a:cubicBezTo>
                  <a:cubicBezTo>
                    <a:pt x="510057" y="245156"/>
                    <a:pt x="481628" y="227856"/>
                    <a:pt x="447715" y="223734"/>
                  </a:cubicBezTo>
                  <a:cubicBezTo>
                    <a:pt x="466905" y="211115"/>
                    <a:pt x="479343" y="190406"/>
                    <a:pt x="481983" y="164811"/>
                  </a:cubicBezTo>
                  <a:lnTo>
                    <a:pt x="481983" y="164811"/>
                  </a:lnTo>
                  <a:cubicBezTo>
                    <a:pt x="481983" y="164811"/>
                    <a:pt x="481983" y="164506"/>
                    <a:pt x="481983" y="164353"/>
                  </a:cubicBezTo>
                  <a:cubicBezTo>
                    <a:pt x="482288" y="161148"/>
                    <a:pt x="482491" y="157891"/>
                    <a:pt x="482491" y="154533"/>
                  </a:cubicBezTo>
                  <a:cubicBezTo>
                    <a:pt x="482491" y="115302"/>
                    <a:pt x="460306" y="84670"/>
                    <a:pt x="427002" y="73984"/>
                  </a:cubicBezTo>
                  <a:cubicBezTo>
                    <a:pt x="436242" y="65996"/>
                    <a:pt x="441877" y="54293"/>
                    <a:pt x="441877" y="42030"/>
                  </a:cubicBezTo>
                  <a:cubicBezTo>
                    <a:pt x="441877" y="18827"/>
                    <a:pt x="423043" y="0"/>
                    <a:pt x="399943" y="0"/>
                  </a:cubicBezTo>
                  <a:cubicBezTo>
                    <a:pt x="376844" y="0"/>
                    <a:pt x="358010" y="18878"/>
                    <a:pt x="358010" y="42030"/>
                  </a:cubicBezTo>
                  <a:cubicBezTo>
                    <a:pt x="358010" y="54445"/>
                    <a:pt x="363594" y="66097"/>
                    <a:pt x="372885" y="74035"/>
                  </a:cubicBezTo>
                  <a:cubicBezTo>
                    <a:pt x="339632" y="84772"/>
                    <a:pt x="317498" y="115353"/>
                    <a:pt x="317498" y="154584"/>
                  </a:cubicBezTo>
                  <a:cubicBezTo>
                    <a:pt x="317498" y="157942"/>
                    <a:pt x="317701" y="161199"/>
                    <a:pt x="317955" y="164404"/>
                  </a:cubicBezTo>
                  <a:cubicBezTo>
                    <a:pt x="318005" y="165015"/>
                    <a:pt x="318056" y="165625"/>
                    <a:pt x="318107" y="166083"/>
                  </a:cubicBezTo>
                  <a:lnTo>
                    <a:pt x="318158" y="166083"/>
                  </a:lnTo>
                  <a:cubicBezTo>
                    <a:pt x="321001" y="191474"/>
                    <a:pt x="333134" y="211777"/>
                    <a:pt x="352019" y="224040"/>
                  </a:cubicBezTo>
                  <a:cubicBezTo>
                    <a:pt x="318716" y="228619"/>
                    <a:pt x="291200" y="246123"/>
                    <a:pt x="273838" y="272124"/>
                  </a:cubicBezTo>
                  <a:cubicBezTo>
                    <a:pt x="255866" y="244953"/>
                    <a:pt x="227741" y="227907"/>
                    <a:pt x="194133" y="223785"/>
                  </a:cubicBezTo>
                  <a:cubicBezTo>
                    <a:pt x="214440" y="210301"/>
                    <a:pt x="227081" y="187556"/>
                    <a:pt x="228147" y="159570"/>
                  </a:cubicBezTo>
                  <a:lnTo>
                    <a:pt x="279219" y="165218"/>
                  </a:lnTo>
                  <a:lnTo>
                    <a:pt x="279219" y="165218"/>
                  </a:lnTo>
                  <a:lnTo>
                    <a:pt x="287393" y="166134"/>
                  </a:lnTo>
                  <a:lnTo>
                    <a:pt x="287393" y="165778"/>
                  </a:lnTo>
                  <a:cubicBezTo>
                    <a:pt x="286276" y="163437"/>
                    <a:pt x="285261" y="158756"/>
                    <a:pt x="285159" y="156670"/>
                  </a:cubicBezTo>
                  <a:lnTo>
                    <a:pt x="281808" y="156314"/>
                  </a:lnTo>
                  <a:lnTo>
                    <a:pt x="281808" y="156314"/>
                  </a:lnTo>
                  <a:cubicBezTo>
                    <a:pt x="281808" y="156314"/>
                    <a:pt x="228097" y="150360"/>
                    <a:pt x="228097" y="150360"/>
                  </a:cubicBezTo>
                  <a:cubicBezTo>
                    <a:pt x="228046" y="149139"/>
                    <a:pt x="228046" y="147867"/>
                    <a:pt x="227944" y="146646"/>
                  </a:cubicBezTo>
                  <a:cubicBezTo>
                    <a:pt x="223883" y="101970"/>
                    <a:pt x="191341" y="71949"/>
                    <a:pt x="146920" y="71949"/>
                  </a:cubicBezTo>
                  <a:cubicBezTo>
                    <a:pt x="130725" y="71949"/>
                    <a:pt x="116104" y="75816"/>
                    <a:pt x="103514" y="83449"/>
                  </a:cubicBezTo>
                  <a:cubicBezTo>
                    <a:pt x="88639" y="92455"/>
                    <a:pt x="77420" y="106194"/>
                    <a:pt x="71125" y="123290"/>
                  </a:cubicBezTo>
                  <a:cubicBezTo>
                    <a:pt x="67419" y="133365"/>
                    <a:pt x="65490" y="144254"/>
                    <a:pt x="65490" y="155652"/>
                  </a:cubicBezTo>
                  <a:cubicBezTo>
                    <a:pt x="65490" y="185928"/>
                    <a:pt x="78080" y="209996"/>
                    <a:pt x="99250" y="223938"/>
                  </a:cubicBezTo>
                  <a:cubicBezTo>
                    <a:pt x="41324" y="231519"/>
                    <a:pt x="660" y="278129"/>
                    <a:pt x="0" y="340563"/>
                  </a:cubicBezTo>
                  <a:lnTo>
                    <a:pt x="0" y="340563"/>
                  </a:lnTo>
                  <a:lnTo>
                    <a:pt x="0" y="348806"/>
                  </a:lnTo>
                  <a:cubicBezTo>
                    <a:pt x="0" y="348806"/>
                    <a:pt x="355" y="348806"/>
                    <a:pt x="355" y="348806"/>
                  </a:cubicBezTo>
                  <a:cubicBezTo>
                    <a:pt x="2538" y="347381"/>
                    <a:pt x="7057" y="345854"/>
                    <a:pt x="9138" y="345549"/>
                  </a:cubicBezTo>
                  <a:lnTo>
                    <a:pt x="9138" y="342140"/>
                  </a:lnTo>
                  <a:lnTo>
                    <a:pt x="9138" y="342140"/>
                  </a:lnTo>
                  <a:cubicBezTo>
                    <a:pt x="9138" y="277416"/>
                    <a:pt x="52899" y="232232"/>
                    <a:pt x="115648" y="232028"/>
                  </a:cubicBezTo>
                  <a:cubicBezTo>
                    <a:pt x="125090" y="235387"/>
                    <a:pt x="135548" y="237269"/>
                    <a:pt x="146920" y="237269"/>
                  </a:cubicBezTo>
                  <a:cubicBezTo>
                    <a:pt x="158292" y="237269"/>
                    <a:pt x="168547" y="235387"/>
                    <a:pt x="177939" y="231927"/>
                  </a:cubicBezTo>
                  <a:lnTo>
                    <a:pt x="177939" y="232028"/>
                  </a:lnTo>
                  <a:cubicBezTo>
                    <a:pt x="217029" y="232028"/>
                    <a:pt x="249825" y="249837"/>
                    <a:pt x="268558" y="280927"/>
                  </a:cubicBezTo>
                  <a:cubicBezTo>
                    <a:pt x="259217" y="298126"/>
                    <a:pt x="253886" y="318327"/>
                    <a:pt x="253633" y="340563"/>
                  </a:cubicBezTo>
                  <a:lnTo>
                    <a:pt x="253633" y="340563"/>
                  </a:lnTo>
                  <a:lnTo>
                    <a:pt x="253633" y="348806"/>
                  </a:lnTo>
                  <a:cubicBezTo>
                    <a:pt x="253633" y="348806"/>
                    <a:pt x="253988" y="348806"/>
                    <a:pt x="253988" y="348806"/>
                  </a:cubicBezTo>
                  <a:cubicBezTo>
                    <a:pt x="256171" y="347381"/>
                    <a:pt x="260689" y="345854"/>
                    <a:pt x="262771" y="345549"/>
                  </a:cubicBezTo>
                  <a:lnTo>
                    <a:pt x="262771" y="342140"/>
                  </a:lnTo>
                  <a:lnTo>
                    <a:pt x="262771" y="342140"/>
                  </a:lnTo>
                  <a:cubicBezTo>
                    <a:pt x="262771" y="277671"/>
                    <a:pt x="306227" y="232588"/>
                    <a:pt x="368569" y="232028"/>
                  </a:cubicBezTo>
                  <a:cubicBezTo>
                    <a:pt x="378063" y="235387"/>
                    <a:pt x="388572" y="237218"/>
                    <a:pt x="399994" y="237218"/>
                  </a:cubicBezTo>
                  <a:cubicBezTo>
                    <a:pt x="411417" y="237218"/>
                    <a:pt x="422027" y="235285"/>
                    <a:pt x="431571" y="231774"/>
                  </a:cubicBezTo>
                  <a:lnTo>
                    <a:pt x="431571" y="231977"/>
                  </a:lnTo>
                  <a:cubicBezTo>
                    <a:pt x="470967" y="231977"/>
                    <a:pt x="503965" y="250092"/>
                    <a:pt x="522648" y="281690"/>
                  </a:cubicBezTo>
                  <a:cubicBezTo>
                    <a:pt x="513560" y="298686"/>
                    <a:pt x="508382" y="318683"/>
                    <a:pt x="508128" y="340563"/>
                  </a:cubicBezTo>
                  <a:lnTo>
                    <a:pt x="508128" y="340563"/>
                  </a:lnTo>
                  <a:lnTo>
                    <a:pt x="508128" y="348806"/>
                  </a:lnTo>
                  <a:cubicBezTo>
                    <a:pt x="508128" y="348806"/>
                    <a:pt x="508484" y="348806"/>
                    <a:pt x="508484" y="348806"/>
                  </a:cubicBezTo>
                  <a:cubicBezTo>
                    <a:pt x="510667" y="347381"/>
                    <a:pt x="515185" y="345854"/>
                    <a:pt x="517266" y="345549"/>
                  </a:cubicBezTo>
                  <a:lnTo>
                    <a:pt x="517266" y="342140"/>
                  </a:lnTo>
                  <a:lnTo>
                    <a:pt x="517266" y="342140"/>
                  </a:lnTo>
                  <a:cubicBezTo>
                    <a:pt x="517266" y="277569"/>
                    <a:pt x="560875" y="232384"/>
                    <a:pt x="623471" y="232028"/>
                  </a:cubicBezTo>
                  <a:cubicBezTo>
                    <a:pt x="632914" y="235590"/>
                    <a:pt x="643575" y="237422"/>
                    <a:pt x="655404" y="237422"/>
                  </a:cubicBezTo>
                  <a:cubicBezTo>
                    <a:pt x="667232" y="237422"/>
                    <a:pt x="677893" y="235641"/>
                    <a:pt x="687438" y="232028"/>
                  </a:cubicBezTo>
                  <a:cubicBezTo>
                    <a:pt x="726122" y="232435"/>
                    <a:pt x="758461" y="250295"/>
                    <a:pt x="776991" y="281283"/>
                  </a:cubicBezTo>
                  <a:cubicBezTo>
                    <a:pt x="767802" y="298329"/>
                    <a:pt x="762624" y="318377"/>
                    <a:pt x="762370" y="340410"/>
                  </a:cubicBezTo>
                  <a:lnTo>
                    <a:pt x="762370" y="340410"/>
                  </a:lnTo>
                  <a:lnTo>
                    <a:pt x="762370" y="348653"/>
                  </a:lnTo>
                  <a:cubicBezTo>
                    <a:pt x="762370" y="348653"/>
                    <a:pt x="762725" y="348653"/>
                    <a:pt x="762725" y="348653"/>
                  </a:cubicBezTo>
                  <a:cubicBezTo>
                    <a:pt x="764908" y="347228"/>
                    <a:pt x="769427" y="345702"/>
                    <a:pt x="771508" y="345396"/>
                  </a:cubicBezTo>
                  <a:lnTo>
                    <a:pt x="771508" y="341987"/>
                  </a:lnTo>
                  <a:lnTo>
                    <a:pt x="771508" y="341987"/>
                  </a:lnTo>
                  <a:cubicBezTo>
                    <a:pt x="771508" y="277620"/>
                    <a:pt x="814812" y="232588"/>
                    <a:pt x="877002" y="231927"/>
                  </a:cubicBezTo>
                  <a:cubicBezTo>
                    <a:pt x="886597" y="235437"/>
                    <a:pt x="897309" y="237371"/>
                    <a:pt x="908935" y="237371"/>
                  </a:cubicBezTo>
                  <a:cubicBezTo>
                    <a:pt x="920560" y="237371"/>
                    <a:pt x="931526" y="235336"/>
                    <a:pt x="941223" y="231621"/>
                  </a:cubicBezTo>
                  <a:cubicBezTo>
                    <a:pt x="1002702" y="232079"/>
                    <a:pt x="1047224" y="278434"/>
                    <a:pt x="1047224" y="342191"/>
                  </a:cubicBezTo>
                  <a:lnTo>
                    <a:pt x="1047224" y="342191"/>
                  </a:lnTo>
                  <a:lnTo>
                    <a:pt x="1047224" y="345600"/>
                  </a:lnTo>
                  <a:cubicBezTo>
                    <a:pt x="1049255" y="345956"/>
                    <a:pt x="1053824" y="347483"/>
                    <a:pt x="1056007" y="348857"/>
                  </a:cubicBezTo>
                  <a:lnTo>
                    <a:pt x="1056413" y="348857"/>
                  </a:lnTo>
                  <a:cubicBezTo>
                    <a:pt x="1056413" y="348857"/>
                    <a:pt x="1056413" y="340613"/>
                    <a:pt x="1056413" y="340613"/>
                  </a:cubicBezTo>
                  <a:lnTo>
                    <a:pt x="1056413" y="340613"/>
                  </a:lnTo>
                  <a:close/>
                  <a:moveTo>
                    <a:pt x="74831" y="155601"/>
                  </a:moveTo>
                  <a:cubicBezTo>
                    <a:pt x="74831" y="151225"/>
                    <a:pt x="75186" y="146951"/>
                    <a:pt x="75795" y="142779"/>
                  </a:cubicBezTo>
                  <a:lnTo>
                    <a:pt x="219263" y="158604"/>
                  </a:lnTo>
                  <a:cubicBezTo>
                    <a:pt x="217943" y="200277"/>
                    <a:pt x="189311" y="228110"/>
                    <a:pt x="147072" y="228110"/>
                  </a:cubicBezTo>
                  <a:cubicBezTo>
                    <a:pt x="104834" y="228110"/>
                    <a:pt x="74780" y="199666"/>
                    <a:pt x="74780" y="155652"/>
                  </a:cubicBezTo>
                  <a:close/>
                  <a:moveTo>
                    <a:pt x="367300" y="41979"/>
                  </a:moveTo>
                  <a:cubicBezTo>
                    <a:pt x="367300" y="23864"/>
                    <a:pt x="382023" y="9108"/>
                    <a:pt x="400096" y="9108"/>
                  </a:cubicBezTo>
                  <a:cubicBezTo>
                    <a:pt x="418169" y="9108"/>
                    <a:pt x="432891" y="23864"/>
                    <a:pt x="432891" y="41979"/>
                  </a:cubicBezTo>
                  <a:cubicBezTo>
                    <a:pt x="432891" y="53936"/>
                    <a:pt x="426038" y="65283"/>
                    <a:pt x="415377" y="71084"/>
                  </a:cubicBezTo>
                  <a:cubicBezTo>
                    <a:pt x="410452" y="70270"/>
                    <a:pt x="405426" y="69761"/>
                    <a:pt x="400147" y="69761"/>
                  </a:cubicBezTo>
                  <a:cubicBezTo>
                    <a:pt x="394867" y="69761"/>
                    <a:pt x="389739" y="70270"/>
                    <a:pt x="384815" y="71135"/>
                  </a:cubicBezTo>
                  <a:cubicBezTo>
                    <a:pt x="384663" y="71033"/>
                    <a:pt x="384510" y="70931"/>
                    <a:pt x="384256" y="70830"/>
                  </a:cubicBezTo>
                  <a:lnTo>
                    <a:pt x="383596" y="70423"/>
                  </a:lnTo>
                  <a:cubicBezTo>
                    <a:pt x="373545" y="64520"/>
                    <a:pt x="367300" y="53631"/>
                    <a:pt x="367300" y="42030"/>
                  </a:cubicBezTo>
                  <a:close/>
                  <a:moveTo>
                    <a:pt x="400147" y="78920"/>
                  </a:moveTo>
                  <a:cubicBezTo>
                    <a:pt x="433754" y="78920"/>
                    <a:pt x="459443" y="97849"/>
                    <a:pt x="469190" y="127208"/>
                  </a:cubicBezTo>
                  <a:cubicBezTo>
                    <a:pt x="466601" y="124613"/>
                    <a:pt x="464012" y="122578"/>
                    <a:pt x="461778" y="121052"/>
                  </a:cubicBezTo>
                  <a:cubicBezTo>
                    <a:pt x="449543" y="112707"/>
                    <a:pt x="434161" y="109959"/>
                    <a:pt x="425276" y="114538"/>
                  </a:cubicBezTo>
                  <a:cubicBezTo>
                    <a:pt x="421164" y="116625"/>
                    <a:pt x="418321" y="120034"/>
                    <a:pt x="417001" y="124359"/>
                  </a:cubicBezTo>
                  <a:cubicBezTo>
                    <a:pt x="415275" y="129956"/>
                    <a:pt x="416392" y="136215"/>
                    <a:pt x="417915" y="141049"/>
                  </a:cubicBezTo>
                  <a:cubicBezTo>
                    <a:pt x="405020" y="137487"/>
                    <a:pt x="398268" y="129905"/>
                    <a:pt x="391719" y="122527"/>
                  </a:cubicBezTo>
                  <a:cubicBezTo>
                    <a:pt x="384612" y="114589"/>
                    <a:pt x="377301" y="106397"/>
                    <a:pt x="363493" y="106346"/>
                  </a:cubicBezTo>
                  <a:lnTo>
                    <a:pt x="363290" y="106346"/>
                  </a:lnTo>
                  <a:cubicBezTo>
                    <a:pt x="352933" y="106346"/>
                    <a:pt x="344150" y="108840"/>
                    <a:pt x="337094" y="113826"/>
                  </a:cubicBezTo>
                  <a:cubicBezTo>
                    <a:pt x="349430" y="92252"/>
                    <a:pt x="371971" y="78920"/>
                    <a:pt x="400197" y="78920"/>
                  </a:cubicBezTo>
                  <a:close/>
                  <a:moveTo>
                    <a:pt x="369889" y="222818"/>
                  </a:moveTo>
                  <a:lnTo>
                    <a:pt x="369889" y="222818"/>
                  </a:lnTo>
                  <a:cubicBezTo>
                    <a:pt x="369889" y="222818"/>
                    <a:pt x="369839" y="222818"/>
                    <a:pt x="369788" y="222818"/>
                  </a:cubicBezTo>
                  <a:cubicBezTo>
                    <a:pt x="345623" y="213608"/>
                    <a:pt x="330139" y="192695"/>
                    <a:pt x="327296" y="164150"/>
                  </a:cubicBezTo>
                  <a:cubicBezTo>
                    <a:pt x="326179" y="152040"/>
                    <a:pt x="328159" y="135910"/>
                    <a:pt x="337246" y="125835"/>
                  </a:cubicBezTo>
                  <a:cubicBezTo>
                    <a:pt x="343338" y="119016"/>
                    <a:pt x="352121" y="115607"/>
                    <a:pt x="363239" y="115607"/>
                  </a:cubicBezTo>
                  <a:lnTo>
                    <a:pt x="363391" y="115607"/>
                  </a:lnTo>
                  <a:cubicBezTo>
                    <a:pt x="373138" y="115607"/>
                    <a:pt x="378063" y="121153"/>
                    <a:pt x="384815" y="128735"/>
                  </a:cubicBezTo>
                  <a:cubicBezTo>
                    <a:pt x="392938" y="137843"/>
                    <a:pt x="402989" y="149139"/>
                    <a:pt x="424769" y="151785"/>
                  </a:cubicBezTo>
                  <a:lnTo>
                    <a:pt x="433602" y="152854"/>
                  </a:lnTo>
                  <a:lnTo>
                    <a:pt x="429338" y="145018"/>
                  </a:lnTo>
                  <a:cubicBezTo>
                    <a:pt x="427815" y="142219"/>
                    <a:pt x="423906" y="132958"/>
                    <a:pt x="425682" y="127107"/>
                  </a:cubicBezTo>
                  <a:cubicBezTo>
                    <a:pt x="426292" y="125122"/>
                    <a:pt x="427459" y="123748"/>
                    <a:pt x="429388" y="122782"/>
                  </a:cubicBezTo>
                  <a:cubicBezTo>
                    <a:pt x="434465" y="120187"/>
                    <a:pt x="446345" y="121713"/>
                    <a:pt x="456600" y="128684"/>
                  </a:cubicBezTo>
                  <a:cubicBezTo>
                    <a:pt x="463453" y="133365"/>
                    <a:pt x="474673" y="144102"/>
                    <a:pt x="472997" y="163590"/>
                  </a:cubicBezTo>
                  <a:cubicBezTo>
                    <a:pt x="469241" y="202516"/>
                    <a:pt x="440913" y="228110"/>
                    <a:pt x="400096" y="228110"/>
                  </a:cubicBezTo>
                  <a:cubicBezTo>
                    <a:pt x="388927" y="228110"/>
                    <a:pt x="378774" y="226278"/>
                    <a:pt x="369839" y="222920"/>
                  </a:cubicBezTo>
                  <a:close/>
                  <a:moveTo>
                    <a:pt x="604789" y="208978"/>
                  </a:moveTo>
                  <a:cubicBezTo>
                    <a:pt x="590168" y="193815"/>
                    <a:pt x="582604" y="169747"/>
                    <a:pt x="582908" y="139217"/>
                  </a:cubicBezTo>
                  <a:cubicBezTo>
                    <a:pt x="628396" y="140235"/>
                    <a:pt x="651088" y="156568"/>
                    <a:pt x="673020" y="172342"/>
                  </a:cubicBezTo>
                  <a:cubicBezTo>
                    <a:pt x="685864" y="181552"/>
                    <a:pt x="698962" y="190965"/>
                    <a:pt x="716324" y="196868"/>
                  </a:cubicBezTo>
                  <a:cubicBezTo>
                    <a:pt x="702465" y="217883"/>
                    <a:pt x="682564" y="228161"/>
                    <a:pt x="655556" y="228161"/>
                  </a:cubicBezTo>
                  <a:cubicBezTo>
                    <a:pt x="634183" y="228161"/>
                    <a:pt x="617074" y="221699"/>
                    <a:pt x="604789" y="208978"/>
                  </a:cubicBezTo>
                  <a:close/>
                  <a:moveTo>
                    <a:pt x="909036" y="81057"/>
                  </a:moveTo>
                  <a:cubicBezTo>
                    <a:pt x="949295" y="81057"/>
                    <a:pt x="978080" y="108483"/>
                    <a:pt x="981075" y="148579"/>
                  </a:cubicBezTo>
                  <a:lnTo>
                    <a:pt x="965032" y="148783"/>
                  </a:lnTo>
                  <a:cubicBezTo>
                    <a:pt x="964626" y="140794"/>
                    <a:pt x="961022" y="130261"/>
                    <a:pt x="949244" y="127158"/>
                  </a:cubicBezTo>
                  <a:cubicBezTo>
                    <a:pt x="939395" y="124563"/>
                    <a:pt x="921373" y="124715"/>
                    <a:pt x="905483" y="124868"/>
                  </a:cubicBezTo>
                  <a:cubicBezTo>
                    <a:pt x="896954" y="124919"/>
                    <a:pt x="888932" y="125020"/>
                    <a:pt x="884313" y="124613"/>
                  </a:cubicBezTo>
                  <a:cubicBezTo>
                    <a:pt x="868676" y="123189"/>
                    <a:pt x="858929" y="116167"/>
                    <a:pt x="855172" y="103802"/>
                  </a:cubicBezTo>
                  <a:cubicBezTo>
                    <a:pt x="868016" y="89504"/>
                    <a:pt x="886699" y="81057"/>
                    <a:pt x="908985" y="81057"/>
                  </a:cubicBezTo>
                  <a:close/>
                  <a:moveTo>
                    <a:pt x="878525" y="222717"/>
                  </a:moveTo>
                  <a:lnTo>
                    <a:pt x="878525" y="222615"/>
                  </a:lnTo>
                  <a:cubicBezTo>
                    <a:pt x="878525" y="222615"/>
                    <a:pt x="878373" y="222615"/>
                    <a:pt x="878322" y="222615"/>
                  </a:cubicBezTo>
                  <a:cubicBezTo>
                    <a:pt x="852329" y="212336"/>
                    <a:pt x="836693" y="188269"/>
                    <a:pt x="836693" y="155601"/>
                  </a:cubicBezTo>
                  <a:cubicBezTo>
                    <a:pt x="836693" y="138912"/>
                    <a:pt x="841008" y="124105"/>
                    <a:pt x="848725" y="112198"/>
                  </a:cubicBezTo>
                  <a:cubicBezTo>
                    <a:pt x="854715" y="124715"/>
                    <a:pt x="866493" y="132144"/>
                    <a:pt x="883500" y="133671"/>
                  </a:cubicBezTo>
                  <a:cubicBezTo>
                    <a:pt x="888577" y="134129"/>
                    <a:pt x="896446" y="134078"/>
                    <a:pt x="905533" y="133976"/>
                  </a:cubicBezTo>
                  <a:cubicBezTo>
                    <a:pt x="920154" y="133823"/>
                    <a:pt x="938278" y="133671"/>
                    <a:pt x="946909" y="135960"/>
                  </a:cubicBezTo>
                  <a:cubicBezTo>
                    <a:pt x="957367" y="138708"/>
                    <a:pt x="955844" y="152192"/>
                    <a:pt x="955742" y="152752"/>
                  </a:cubicBezTo>
                  <a:lnTo>
                    <a:pt x="955031" y="157993"/>
                  </a:lnTo>
                  <a:lnTo>
                    <a:pt x="981227" y="157688"/>
                  </a:lnTo>
                  <a:cubicBezTo>
                    <a:pt x="980262" y="199870"/>
                    <a:pt x="951528" y="228110"/>
                    <a:pt x="908985" y="228110"/>
                  </a:cubicBezTo>
                  <a:cubicBezTo>
                    <a:pt x="897715" y="228110"/>
                    <a:pt x="887511" y="226228"/>
                    <a:pt x="878474" y="222666"/>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48657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229E9C0-8D1A-2573-3308-8F94A77BDD4B}"/>
              </a:ext>
            </a:extLst>
          </p:cNvPr>
          <p:cNvSpPr>
            <a:spLocks noGrp="1"/>
          </p:cNvSpPr>
          <p:nvPr>
            <p:ph idx="11"/>
          </p:nvPr>
        </p:nvSpPr>
        <p:spPr>
          <a:xfrm>
            <a:off x="874713" y="1609101"/>
            <a:ext cx="5156200" cy="3844695"/>
          </a:xfrm>
        </p:spPr>
        <p:txBody>
          <a:bodyPr/>
          <a:lstStyle/>
          <a:p>
            <a:pPr>
              <a:lnSpc>
                <a:spcPct val="70000"/>
              </a:lnSpc>
              <a:spcAft>
                <a:spcPts val="1800"/>
              </a:spcAft>
            </a:pPr>
            <a:r>
              <a:rPr lang="sv-SE" sz="2400" b="1" dirty="0">
                <a:solidFill>
                  <a:srgbClr val="E35205"/>
                </a:solidFill>
                <a:latin typeface="+mj-lt"/>
              </a:rPr>
              <a:t>2020–2023</a:t>
            </a:r>
          </a:p>
          <a:p>
            <a:pPr>
              <a:lnSpc>
                <a:spcPct val="120000"/>
              </a:lnSpc>
            </a:pPr>
            <a:r>
              <a:rPr lang="sv-SE" b="1" dirty="0">
                <a:latin typeface="+mj-lt"/>
              </a:rPr>
              <a:t>2023</a:t>
            </a:r>
            <a:r>
              <a:rPr lang="sv-SE" dirty="0">
                <a:latin typeface="+mj-lt"/>
              </a:rPr>
              <a:t> </a:t>
            </a:r>
            <a:r>
              <a:rPr lang="sv-SE" dirty="0" err="1">
                <a:latin typeface="+mj-lt"/>
              </a:rPr>
              <a:t>Alvier</a:t>
            </a:r>
            <a:r>
              <a:rPr lang="sv-SE" dirty="0">
                <a:latin typeface="+mj-lt"/>
              </a:rPr>
              <a:t> </a:t>
            </a:r>
            <a:r>
              <a:rPr lang="sv-SE" dirty="0" err="1">
                <a:latin typeface="+mj-lt"/>
              </a:rPr>
              <a:t>Mechatronics</a:t>
            </a:r>
            <a:r>
              <a:rPr lang="sv-SE" dirty="0">
                <a:latin typeface="+mj-lt"/>
              </a:rPr>
              <a:t> · XXXL Lutz · Noviflora · Alex Andersen </a:t>
            </a:r>
            <a:r>
              <a:rPr lang="sv-SE" dirty="0" err="1">
                <a:latin typeface="+mj-lt"/>
              </a:rPr>
              <a:t>Ølund</a:t>
            </a:r>
            <a:r>
              <a:rPr lang="sv-SE" dirty="0">
                <a:latin typeface="+mj-lt"/>
              </a:rPr>
              <a:t> A/S </a:t>
            </a:r>
            <a:r>
              <a:rPr lang="sv-SE" b="1" dirty="0">
                <a:latin typeface="+mj-lt"/>
              </a:rPr>
              <a:t>2022</a:t>
            </a:r>
            <a:r>
              <a:rPr lang="sv-SE" dirty="0">
                <a:latin typeface="+mj-lt"/>
              </a:rPr>
              <a:t> ILVA · Scandic Oceanhamnen · United </a:t>
            </a:r>
            <a:r>
              <a:rPr lang="sv-SE" dirty="0" err="1">
                <a:latin typeface="+mj-lt"/>
              </a:rPr>
              <a:t>Spaces</a:t>
            </a:r>
            <a:r>
              <a:rPr lang="sv-SE" dirty="0">
                <a:latin typeface="+mj-lt"/>
              </a:rPr>
              <a:t> · RO-gruppen · </a:t>
            </a:r>
            <a:r>
              <a:rPr lang="sv-SE" dirty="0" err="1">
                <a:latin typeface="+mj-lt"/>
              </a:rPr>
              <a:t>Revelop</a:t>
            </a:r>
            <a:r>
              <a:rPr lang="sv-SE" dirty="0">
                <a:latin typeface="+mj-lt"/>
              </a:rPr>
              <a:t> · </a:t>
            </a:r>
            <a:r>
              <a:rPr lang="sv-SE" dirty="0" err="1">
                <a:latin typeface="+mj-lt"/>
              </a:rPr>
              <a:t>Thansen</a:t>
            </a:r>
            <a:r>
              <a:rPr lang="sv-SE" dirty="0">
                <a:latin typeface="+mj-lt"/>
              </a:rPr>
              <a:t> · </a:t>
            </a:r>
            <a:r>
              <a:rPr lang="sv-SE" dirty="0" err="1">
                <a:latin typeface="+mj-lt"/>
              </a:rPr>
              <a:t>Fuzed</a:t>
            </a:r>
            <a:r>
              <a:rPr lang="sv-SE" dirty="0">
                <a:latin typeface="+mj-lt"/>
              </a:rPr>
              <a:t> · Vagnhall 16 · </a:t>
            </a:r>
            <a:r>
              <a:rPr lang="sv-SE" dirty="0" err="1">
                <a:latin typeface="+mj-lt"/>
              </a:rPr>
              <a:t>HiQ</a:t>
            </a:r>
            <a:br>
              <a:rPr lang="sv-SE" dirty="0">
                <a:latin typeface="+mj-lt"/>
              </a:rPr>
            </a:br>
            <a:r>
              <a:rPr lang="sv-SE" b="1" dirty="0">
                <a:latin typeface="+mj-lt"/>
              </a:rPr>
              <a:t>2021</a:t>
            </a:r>
            <a:r>
              <a:rPr lang="sv-SE" dirty="0">
                <a:latin typeface="+mj-lt"/>
              </a:rPr>
              <a:t> Clarion </a:t>
            </a:r>
            <a:r>
              <a:rPr lang="sv-SE" dirty="0" err="1">
                <a:latin typeface="+mj-lt"/>
              </a:rPr>
              <a:t>Hotel</a:t>
            </a:r>
            <a:r>
              <a:rPr lang="sv-SE" dirty="0">
                <a:latin typeface="+mj-lt"/>
              </a:rPr>
              <a:t> &amp; Congress </a:t>
            </a:r>
            <a:r>
              <a:rPr lang="sv-SE" dirty="0" err="1">
                <a:latin typeface="+mj-lt"/>
              </a:rPr>
              <a:t>SeaU</a:t>
            </a:r>
            <a:r>
              <a:rPr lang="sv-SE" dirty="0">
                <a:latin typeface="+mj-lt"/>
              </a:rPr>
              <a:t> · </a:t>
            </a:r>
            <a:r>
              <a:rPr lang="sv-SE" dirty="0" err="1">
                <a:latin typeface="+mj-lt"/>
              </a:rPr>
              <a:t>Pervanovo</a:t>
            </a:r>
            <a:r>
              <a:rPr lang="sv-SE" dirty="0">
                <a:latin typeface="+mj-lt"/>
              </a:rPr>
              <a:t> · JTI </a:t>
            </a:r>
            <a:r>
              <a:rPr lang="sv-SE" dirty="0" err="1">
                <a:latin typeface="+mj-lt"/>
              </a:rPr>
              <a:t>Ventures</a:t>
            </a:r>
            <a:r>
              <a:rPr lang="sv-SE" dirty="0">
                <a:latin typeface="+mj-lt"/>
              </a:rPr>
              <a:t> · </a:t>
            </a:r>
            <a:r>
              <a:rPr lang="sv-SE" dirty="0" err="1">
                <a:latin typeface="+mj-lt"/>
              </a:rPr>
              <a:t>Knowit</a:t>
            </a:r>
            <a:r>
              <a:rPr lang="sv-SE" dirty="0">
                <a:latin typeface="+mj-lt"/>
              </a:rPr>
              <a:t> · </a:t>
            </a:r>
            <a:r>
              <a:rPr lang="sv-SE" dirty="0" err="1">
                <a:latin typeface="+mj-lt"/>
              </a:rPr>
              <a:t>Offitech</a:t>
            </a:r>
            <a:r>
              <a:rPr lang="sv-SE" dirty="0">
                <a:latin typeface="+mj-lt"/>
              </a:rPr>
              <a:t> · </a:t>
            </a:r>
            <a:r>
              <a:rPr lang="sv-SE" dirty="0" err="1">
                <a:latin typeface="+mj-lt"/>
              </a:rPr>
              <a:t>Platinum</a:t>
            </a:r>
            <a:r>
              <a:rPr lang="sv-SE" dirty="0">
                <a:latin typeface="+mj-lt"/>
              </a:rPr>
              <a:t> Cars · </a:t>
            </a:r>
            <a:r>
              <a:rPr lang="sv-SE" dirty="0" err="1">
                <a:latin typeface="+mj-lt"/>
              </a:rPr>
              <a:t>Genetor</a:t>
            </a:r>
            <a:r>
              <a:rPr lang="sv-SE" dirty="0">
                <a:latin typeface="+mj-lt"/>
              </a:rPr>
              <a:t> · Höganäs Kakel &amp; Klinker    </a:t>
            </a:r>
            <a:r>
              <a:rPr lang="sv-SE" b="1" dirty="0">
                <a:latin typeface="+mj-lt"/>
              </a:rPr>
              <a:t>2020</a:t>
            </a:r>
            <a:r>
              <a:rPr lang="sv-SE" dirty="0">
                <a:latin typeface="+mj-lt"/>
              </a:rPr>
              <a:t> </a:t>
            </a:r>
            <a:r>
              <a:rPr lang="sv-SE" dirty="0" err="1">
                <a:latin typeface="+mj-lt"/>
              </a:rPr>
              <a:t>Åhlens</a:t>
            </a:r>
            <a:r>
              <a:rPr lang="sv-SE" dirty="0">
                <a:latin typeface="+mj-lt"/>
              </a:rPr>
              <a:t> Outlet · Derome · </a:t>
            </a:r>
            <a:r>
              <a:rPr lang="sv-SE" dirty="0" err="1">
                <a:latin typeface="+mj-lt"/>
              </a:rPr>
              <a:t>Nordlo</a:t>
            </a:r>
            <a:r>
              <a:rPr lang="sv-SE" dirty="0">
                <a:latin typeface="+mj-lt"/>
              </a:rPr>
              <a:t> · Get AI · NP Nilsson</a:t>
            </a:r>
          </a:p>
        </p:txBody>
      </p:sp>
      <p:sp>
        <p:nvSpPr>
          <p:cNvPr id="3" name="Platshållare för innehåll 2">
            <a:extLst>
              <a:ext uri="{FF2B5EF4-FFF2-40B4-BE49-F238E27FC236}">
                <a16:creationId xmlns:a16="http://schemas.microsoft.com/office/drawing/2014/main" id="{85E965E3-D327-3823-E8ED-168C1EC94551}"/>
              </a:ext>
            </a:extLst>
          </p:cNvPr>
          <p:cNvSpPr>
            <a:spLocks noGrp="1"/>
          </p:cNvSpPr>
          <p:nvPr>
            <p:ph idx="12"/>
          </p:nvPr>
        </p:nvSpPr>
        <p:spPr>
          <a:xfrm>
            <a:off x="6234113" y="1609102"/>
            <a:ext cx="5156200" cy="3844694"/>
          </a:xfrm>
        </p:spPr>
        <p:txBody>
          <a:bodyPr/>
          <a:lstStyle/>
          <a:p>
            <a:pPr>
              <a:lnSpc>
                <a:spcPct val="70000"/>
              </a:lnSpc>
              <a:spcAft>
                <a:spcPts val="1800"/>
              </a:spcAft>
            </a:pPr>
            <a:r>
              <a:rPr lang="sv-SE" sz="2400" b="1" dirty="0">
                <a:solidFill>
                  <a:srgbClr val="E35205"/>
                </a:solidFill>
                <a:latin typeface="+mj-lt"/>
              </a:rPr>
              <a:t>Expansions 2021–2023</a:t>
            </a:r>
          </a:p>
          <a:p>
            <a:pPr>
              <a:lnSpc>
                <a:spcPct val="120000"/>
              </a:lnSpc>
            </a:pPr>
            <a:r>
              <a:rPr lang="sv-SE" dirty="0" err="1">
                <a:latin typeface="+mj-lt"/>
              </a:rPr>
              <a:t>Nowaste</a:t>
            </a:r>
            <a:r>
              <a:rPr lang="sv-SE" dirty="0">
                <a:latin typeface="+mj-lt"/>
              </a:rPr>
              <a:t> · </a:t>
            </a:r>
            <a:r>
              <a:rPr lang="sv-SE" dirty="0" err="1">
                <a:latin typeface="+mj-lt"/>
              </a:rPr>
              <a:t>Greenfood</a:t>
            </a:r>
            <a:r>
              <a:rPr lang="sv-SE" dirty="0">
                <a:latin typeface="+mj-lt"/>
              </a:rPr>
              <a:t> · PEAB · </a:t>
            </a:r>
            <a:r>
              <a:rPr lang="sv-SE" dirty="0" err="1">
                <a:latin typeface="+mj-lt"/>
              </a:rPr>
              <a:t>Ecolean</a:t>
            </a:r>
            <a:r>
              <a:rPr lang="sv-SE" dirty="0">
                <a:latin typeface="+mj-lt"/>
              </a:rPr>
              <a:t> · Carlsberg · Assistansbolaget · Frigoscandia · Medea · </a:t>
            </a:r>
            <a:r>
              <a:rPr lang="sv-SE" dirty="0" err="1">
                <a:latin typeface="+mj-lt"/>
              </a:rPr>
              <a:t>Bjelin</a:t>
            </a:r>
            <a:r>
              <a:rPr lang="sv-SE" dirty="0">
                <a:latin typeface="+mj-lt"/>
              </a:rPr>
              <a:t> · World </a:t>
            </a:r>
            <a:r>
              <a:rPr lang="sv-SE" dirty="0" err="1">
                <a:latin typeface="+mj-lt"/>
              </a:rPr>
              <a:t>Trade</a:t>
            </a:r>
            <a:r>
              <a:rPr lang="sv-SE" dirty="0">
                <a:latin typeface="+mj-lt"/>
              </a:rPr>
              <a:t> Center </a:t>
            </a:r>
            <a:r>
              <a:rPr lang="sv-SE" dirty="0" err="1">
                <a:latin typeface="+mj-lt"/>
              </a:rPr>
              <a:t>Coworking</a:t>
            </a:r>
            <a:r>
              <a:rPr lang="sv-SE" dirty="0">
                <a:latin typeface="+mj-lt"/>
              </a:rPr>
              <a:t> · Postnord TPL · Quickbutik · Gaia · </a:t>
            </a:r>
            <a:r>
              <a:rPr lang="sv-SE" dirty="0" err="1">
                <a:latin typeface="+mj-lt"/>
              </a:rPr>
              <a:t>Nederman</a:t>
            </a:r>
            <a:r>
              <a:rPr lang="sv-SE" dirty="0">
                <a:latin typeface="+mj-lt"/>
              </a:rPr>
              <a:t> · </a:t>
            </a:r>
            <a:r>
              <a:rPr lang="sv-SE" dirty="0" err="1">
                <a:latin typeface="+mj-lt"/>
              </a:rPr>
              <a:t>Mildef</a:t>
            </a:r>
            <a:r>
              <a:rPr lang="sv-SE" dirty="0">
                <a:latin typeface="+mj-lt"/>
              </a:rPr>
              <a:t> · </a:t>
            </a:r>
            <a:r>
              <a:rPr lang="sv-SE" dirty="0" err="1">
                <a:latin typeface="+mj-lt"/>
              </a:rPr>
              <a:t>Springhill</a:t>
            </a:r>
            <a:endParaRPr lang="sv-SE" dirty="0">
              <a:latin typeface="+mj-lt"/>
            </a:endParaRPr>
          </a:p>
        </p:txBody>
      </p:sp>
      <p:sp>
        <p:nvSpPr>
          <p:cNvPr id="4" name="Rubrik 3">
            <a:extLst>
              <a:ext uri="{FF2B5EF4-FFF2-40B4-BE49-F238E27FC236}">
                <a16:creationId xmlns:a16="http://schemas.microsoft.com/office/drawing/2014/main" id="{103DF273-3AA1-CF25-3E09-1EF37B039774}"/>
              </a:ext>
            </a:extLst>
          </p:cNvPr>
          <p:cNvSpPr>
            <a:spLocks noGrp="1"/>
          </p:cNvSpPr>
          <p:nvPr>
            <p:ph type="title"/>
          </p:nvPr>
        </p:nvSpPr>
        <p:spPr/>
        <p:txBody>
          <a:bodyPr/>
          <a:lstStyle/>
          <a:p>
            <a:r>
              <a:rPr lang="sv-SE" dirty="0" err="1"/>
              <a:t>Companies</a:t>
            </a:r>
            <a:r>
              <a:rPr lang="sv-SE" dirty="0"/>
              <a:t> </a:t>
            </a:r>
            <a:r>
              <a:rPr lang="sv-SE" dirty="0" err="1"/>
              <a:t>Established</a:t>
            </a:r>
            <a:endParaRPr lang="sv-SE" dirty="0"/>
          </a:p>
        </p:txBody>
      </p:sp>
    </p:spTree>
    <p:extLst>
      <p:ext uri="{BB962C8B-B14F-4D97-AF65-F5344CB8AC3E}">
        <p14:creationId xmlns:p14="http://schemas.microsoft.com/office/powerpoint/2010/main" val="829312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829695"/>
          </a:xfrm>
        </p:spPr>
        <p:txBody>
          <a:bodyPr/>
          <a:lstStyle/>
          <a:p>
            <a:r>
              <a:rPr lang="sv-SE" dirty="0"/>
              <a:t>200 </a:t>
            </a:r>
            <a:r>
              <a:rPr lang="sv-SE" dirty="0" err="1"/>
              <a:t>hectares</a:t>
            </a:r>
            <a:r>
              <a:rPr lang="sv-SE" dirty="0"/>
              <a:t> </a:t>
            </a:r>
            <a:r>
              <a:rPr lang="sv-SE" dirty="0" err="1"/>
              <a:t>where</a:t>
            </a:r>
            <a:r>
              <a:rPr lang="sv-SE" dirty="0"/>
              <a:t> the city </a:t>
            </a:r>
            <a:r>
              <a:rPr lang="sv-SE" dirty="0" err="1"/>
              <a:t>meets</a:t>
            </a:r>
            <a:r>
              <a:rPr lang="sv-SE" dirty="0"/>
              <a:t> the country, </a:t>
            </a:r>
            <a:r>
              <a:rPr lang="sv-SE" dirty="0" err="1"/>
              <a:t>five</a:t>
            </a:r>
            <a:r>
              <a:rPr lang="sv-SE" dirty="0"/>
              <a:t> </a:t>
            </a:r>
            <a:r>
              <a:rPr lang="sv-SE" dirty="0" err="1"/>
              <a:t>kilometres</a:t>
            </a:r>
            <a:r>
              <a:rPr lang="sv-SE" dirty="0"/>
              <a:t> from Helsingborg city </a:t>
            </a:r>
            <a:r>
              <a:rPr lang="sv-SE" dirty="0" err="1"/>
              <a:t>centre</a:t>
            </a:r>
            <a:r>
              <a:rPr lang="sv-SE" dirty="0"/>
              <a:t>. </a:t>
            </a:r>
          </a:p>
          <a:p>
            <a:r>
              <a:rPr lang="sv-SE" dirty="0"/>
              <a:t>The </a:t>
            </a:r>
            <a:r>
              <a:rPr lang="sv-SE" dirty="0" err="1"/>
              <a:t>goal</a:t>
            </a:r>
            <a:r>
              <a:rPr lang="sv-SE" dirty="0"/>
              <a:t>: </a:t>
            </a:r>
            <a:r>
              <a:rPr lang="sv-SE" dirty="0" err="1"/>
              <a:t>Sweden's</a:t>
            </a:r>
            <a:r>
              <a:rPr lang="sv-SE" dirty="0"/>
              <a:t> best </a:t>
            </a:r>
            <a:r>
              <a:rPr lang="sv-SE" dirty="0" err="1"/>
              <a:t>neighbourhood</a:t>
            </a:r>
            <a:r>
              <a:rPr lang="sv-SE" dirty="0"/>
              <a:t> for </a:t>
            </a:r>
            <a:r>
              <a:rPr lang="sv-SE" dirty="0" err="1"/>
              <a:t>families</a:t>
            </a:r>
            <a:r>
              <a:rPr lang="sv-SE" dirty="0"/>
              <a:t> </a:t>
            </a:r>
            <a:r>
              <a:rPr lang="sv-SE" dirty="0" err="1"/>
              <a:t>with</a:t>
            </a:r>
            <a:r>
              <a:rPr lang="sv-SE" dirty="0"/>
              <a:t> </a:t>
            </a:r>
            <a:r>
              <a:rPr lang="sv-SE" dirty="0" err="1"/>
              <a:t>children</a:t>
            </a:r>
            <a:r>
              <a:rPr lang="sv-SE" dirty="0"/>
              <a:t>!</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Östra Ramlösa</a:t>
            </a:r>
          </a:p>
        </p:txBody>
      </p:sp>
      <p:pic>
        <p:nvPicPr>
          <p:cNvPr id="11" name="Platshållare för bild 10" descr="En bild som visar Flygfotografi, träd, utomhus, hus&#10;&#10;Automatiskt genererad beskrivning">
            <a:extLst>
              <a:ext uri="{FF2B5EF4-FFF2-40B4-BE49-F238E27FC236}">
                <a16:creationId xmlns:a16="http://schemas.microsoft.com/office/drawing/2014/main" id="{CD3E509B-E3B0-874A-8C48-859392DCCF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1769" r="15411"/>
          <a:stretch/>
        </p:blipFill>
        <p:spPr>
          <a:xfrm>
            <a:off x="6096000" y="0"/>
            <a:ext cx="6096000" cy="6858000"/>
          </a:xfrm>
        </p:spPr>
      </p:pic>
      <p:pic>
        <p:nvPicPr>
          <p:cNvPr id="5" name="Bild 4">
            <a:extLst>
              <a:ext uri="{FF2B5EF4-FFF2-40B4-BE49-F238E27FC236}">
                <a16:creationId xmlns:a16="http://schemas.microsoft.com/office/drawing/2014/main" id="{F04F8230-C7A3-20C1-E2DE-CA55A5A452D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098687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utomhus, himmel, vatten, byggnad&#10;&#10;Automatiskt genererad beskrivning">
            <a:extLst>
              <a:ext uri="{FF2B5EF4-FFF2-40B4-BE49-F238E27FC236}">
                <a16:creationId xmlns:a16="http://schemas.microsoft.com/office/drawing/2014/main" id="{FADB696C-A932-B740-B765-22AED837090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4539" r="7614" b="2430"/>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1" name="Rubrik 2">
            <a:extLst>
              <a:ext uri="{FF2B5EF4-FFF2-40B4-BE49-F238E27FC236}">
                <a16:creationId xmlns:a16="http://schemas.microsoft.com/office/drawing/2014/main" id="{616CF1EE-98A7-8046-B9C2-80F9D3C8130D}"/>
              </a:ext>
            </a:extLst>
          </p:cNvPr>
          <p:cNvSpPr>
            <a:spLocks noGrp="1"/>
          </p:cNvSpPr>
          <p:nvPr>
            <p:ph type="ctrTitle"/>
          </p:nvPr>
        </p:nvSpPr>
        <p:spPr>
          <a:xfrm>
            <a:off x="874713" y="873125"/>
            <a:ext cx="4419200" cy="553998"/>
          </a:xfrm>
        </p:spPr>
        <p:txBody>
          <a:bodyPr/>
          <a:lstStyle/>
          <a:p>
            <a:r>
              <a:rPr lang="sv-SE"/>
              <a:t>Oceanhamnen</a:t>
            </a:r>
          </a:p>
        </p:txBody>
      </p:sp>
      <p:sp>
        <p:nvSpPr>
          <p:cNvPr id="4" name="Platshållare för text 1">
            <a:extLst>
              <a:ext uri="{FF2B5EF4-FFF2-40B4-BE49-F238E27FC236}">
                <a16:creationId xmlns:a16="http://schemas.microsoft.com/office/drawing/2014/main" id="{605394B5-A124-FD2C-1EC9-B03A522B1563}"/>
              </a:ext>
            </a:extLst>
          </p:cNvPr>
          <p:cNvSpPr>
            <a:spLocks noGrp="1"/>
          </p:cNvSpPr>
          <p:nvPr>
            <p:ph type="body" sz="half" idx="2"/>
          </p:nvPr>
        </p:nvSpPr>
        <p:spPr>
          <a:xfrm>
            <a:off x="874800" y="1427123"/>
            <a:ext cx="4672560" cy="4845906"/>
          </a:xfrm>
        </p:spPr>
        <p:txBody>
          <a:bodyPr vert="horz" wrap="square" lIns="0" tIns="288000" rIns="0" bIns="0" rtlCol="0" anchor="t">
            <a:spAutoFit/>
          </a:bodyPr>
          <a:lstStyle/>
          <a:p>
            <a:r>
              <a:rPr lang="sv-SE" dirty="0">
                <a:solidFill>
                  <a:srgbClr val="213565"/>
                </a:solidFill>
                <a:latin typeface="Helsingborg Sans"/>
                <a:ea typeface="Roboto Light"/>
                <a:cs typeface="Segoe UI"/>
              </a:rPr>
              <a:t>The old </a:t>
            </a:r>
            <a:r>
              <a:rPr lang="sv-SE" dirty="0" err="1">
                <a:solidFill>
                  <a:srgbClr val="213565"/>
                </a:solidFill>
                <a:latin typeface="Helsingborg Sans"/>
                <a:ea typeface="Roboto Light"/>
                <a:cs typeface="Segoe UI"/>
              </a:rPr>
              <a:t>harbour</a:t>
            </a:r>
            <a:r>
              <a:rPr lang="sv-SE" dirty="0">
                <a:solidFill>
                  <a:srgbClr val="213565"/>
                </a:solidFill>
                <a:latin typeface="Helsingborg Sans"/>
                <a:ea typeface="Roboto Light"/>
                <a:cs typeface="Segoe UI"/>
              </a:rPr>
              <a:t> area is </a:t>
            </a:r>
            <a:r>
              <a:rPr lang="sv-SE" dirty="0" err="1">
                <a:solidFill>
                  <a:srgbClr val="213565"/>
                </a:solidFill>
                <a:latin typeface="Helsingborg Sans"/>
                <a:ea typeface="Roboto Light"/>
                <a:cs typeface="Segoe UI"/>
              </a:rPr>
              <a:t>being</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transformed</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into</a:t>
            </a:r>
            <a:r>
              <a:rPr lang="sv-SE" dirty="0">
                <a:solidFill>
                  <a:srgbClr val="213565"/>
                </a:solidFill>
                <a:latin typeface="Helsingborg Sans"/>
                <a:ea typeface="Roboto Light"/>
                <a:cs typeface="Segoe UI"/>
              </a:rPr>
              <a:t> an urban </a:t>
            </a:r>
            <a:r>
              <a:rPr lang="sv-SE" dirty="0" err="1">
                <a:solidFill>
                  <a:srgbClr val="213565"/>
                </a:solidFill>
                <a:latin typeface="Helsingborg Sans"/>
                <a:ea typeface="Roboto Light"/>
                <a:cs typeface="Segoe UI"/>
              </a:rPr>
              <a:t>archipelago</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with</a:t>
            </a:r>
            <a:r>
              <a:rPr lang="sv-SE" dirty="0">
                <a:solidFill>
                  <a:srgbClr val="213565"/>
                </a:solidFill>
                <a:latin typeface="Helsingborg Sans"/>
                <a:ea typeface="Roboto Light"/>
                <a:cs typeface="Segoe UI"/>
              </a:rPr>
              <a:t> a </a:t>
            </a:r>
            <a:r>
              <a:rPr lang="sv-SE" dirty="0" err="1">
                <a:solidFill>
                  <a:srgbClr val="213565"/>
                </a:solidFill>
                <a:latin typeface="Helsingborg Sans"/>
                <a:ea typeface="Roboto Light"/>
                <a:cs typeface="Segoe UI"/>
              </a:rPr>
              <a:t>sustainable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quality</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life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near</a:t>
            </a:r>
            <a:r>
              <a:rPr lang="sv-SE" dirty="0">
                <a:solidFill>
                  <a:srgbClr val="213565"/>
                </a:solidFill>
                <a:latin typeface="Helsingborg Sans"/>
                <a:ea typeface="Roboto Light"/>
                <a:cs typeface="Segoe UI"/>
              </a:rPr>
              <a:t> the </a:t>
            </a:r>
            <a:r>
              <a:rPr lang="sv-SE" dirty="0" err="1">
                <a:solidFill>
                  <a:srgbClr val="213565"/>
                </a:solidFill>
                <a:latin typeface="Helsingborg Sans"/>
                <a:ea typeface="Roboto Light"/>
                <a:cs typeface="Segoe UI"/>
              </a:rPr>
              <a:t>sea</a:t>
            </a:r>
            <a:r>
              <a:rPr lang="sv-SE" dirty="0">
                <a:solidFill>
                  <a:srgbClr val="213565"/>
                </a:solidFill>
                <a:latin typeface="Helsingborg Sans"/>
                <a:ea typeface="Roboto Light"/>
                <a:cs typeface="Segoe UI"/>
              </a:rPr>
              <a:t> and in the </a:t>
            </a:r>
            <a:r>
              <a:rPr lang="sv-SE" dirty="0" err="1">
                <a:solidFill>
                  <a:srgbClr val="213565"/>
                </a:solidFill>
                <a:latin typeface="Helsingborg Sans"/>
                <a:ea typeface="Roboto Light"/>
                <a:cs typeface="Segoe UI"/>
              </a:rPr>
              <a:t>heart</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Helsingborg.</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1 200 </a:t>
            </a:r>
            <a:r>
              <a:rPr lang="sv-SE" dirty="0" err="1">
                <a:solidFill>
                  <a:srgbClr val="213565"/>
                </a:solidFill>
                <a:latin typeface="Helsingborg Sans"/>
                <a:ea typeface="Roboto Light"/>
                <a:cs typeface="Segoe UI"/>
              </a:rPr>
              <a:t>homes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a:solidFill>
                  <a:srgbClr val="213565"/>
                </a:solidFill>
                <a:latin typeface="Helsingborg Sans"/>
                <a:ea typeface="Roboto Light"/>
                <a:cs typeface="Segoe UI"/>
              </a:rPr>
              <a:t>Center for Innovation</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Innovation </a:t>
            </a:r>
            <a:r>
              <a:rPr lang="sv-SE" dirty="0" err="1">
                <a:solidFill>
                  <a:srgbClr val="213565"/>
                </a:solidFill>
                <a:latin typeface="Helsingborg Sans"/>
                <a:ea typeface="Roboto Light"/>
                <a:cs typeface="Segoe UI"/>
              </a:rPr>
              <a:t>district</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One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the </a:t>
            </a:r>
            <a:r>
              <a:rPr lang="sv-SE" dirty="0" err="1">
                <a:solidFill>
                  <a:srgbClr val="213565"/>
                </a:solidFill>
                <a:latin typeface="Helsingborg Sans"/>
                <a:ea typeface="Roboto Light"/>
                <a:cs typeface="Segoe UI"/>
              </a:rPr>
              <a:t>city's</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most</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popular</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playgrounds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Artificial</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reefs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a:solidFill>
                  <a:srgbClr val="213565"/>
                </a:solidFill>
                <a:latin typeface="Helsingborg Sans"/>
                <a:ea typeface="Roboto Light"/>
                <a:cs typeface="Segoe UI"/>
              </a:rPr>
              <a:t>Marine </a:t>
            </a:r>
            <a:r>
              <a:rPr lang="sv-SE" dirty="0" err="1">
                <a:solidFill>
                  <a:srgbClr val="213565"/>
                </a:solidFill>
                <a:latin typeface="Helsingborg Sans"/>
                <a:ea typeface="Roboto Light"/>
                <a:cs typeface="Segoe UI"/>
              </a:rPr>
              <a:t>colony</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with</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mussel</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farming</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Unique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sewerage</a:t>
            </a:r>
            <a:r>
              <a:rPr lang="sv-SE" dirty="0">
                <a:solidFill>
                  <a:srgbClr val="213565"/>
                </a:solidFill>
                <a:latin typeface="Helsingborg Sans"/>
                <a:ea typeface="Roboto Light"/>
                <a:cs typeface="Segoe UI"/>
              </a:rPr>
              <a:t> system</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New </a:t>
            </a:r>
            <a:r>
              <a:rPr lang="sv-SE" dirty="0" err="1">
                <a:solidFill>
                  <a:srgbClr val="213565"/>
                </a:solidFill>
                <a:latin typeface="Helsingborg Sans"/>
                <a:ea typeface="Roboto Light"/>
                <a:cs typeface="Segoe UI"/>
              </a:rPr>
              <a:t>bathhouse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planned</a:t>
            </a:r>
            <a:endParaRPr lang="sv-SE" dirty="0">
              <a:ea typeface="Roboto Light"/>
              <a:cs typeface="Roboto Light"/>
            </a:endParaRPr>
          </a:p>
        </p:txBody>
      </p:sp>
    </p:spTree>
    <p:extLst>
      <p:ext uri="{BB962C8B-B14F-4D97-AF65-F5344CB8AC3E}">
        <p14:creationId xmlns:p14="http://schemas.microsoft.com/office/powerpoint/2010/main" val="3700136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4815128"/>
          </a:xfrm>
        </p:spPr>
        <p:txBody>
          <a:bodyPr/>
          <a:lstStyle/>
          <a:p>
            <a:r>
              <a:rPr lang="sv-SE" dirty="0" err="1"/>
              <a:t>Dialogue</a:t>
            </a:r>
            <a:r>
              <a:rPr lang="sv-SE" dirty="0"/>
              <a:t>, a long-term approach and </a:t>
            </a:r>
            <a:r>
              <a:rPr lang="sv-SE" dirty="0" err="1"/>
              <a:t>collaboration</a:t>
            </a:r>
            <a:r>
              <a:rPr lang="sv-SE" dirty="0"/>
              <a:t> </a:t>
            </a:r>
            <a:r>
              <a:rPr lang="sv-SE" dirty="0" err="1"/>
              <a:t>with</a:t>
            </a:r>
            <a:r>
              <a:rPr lang="sv-SE" dirty="0"/>
              <a:t> residents </a:t>
            </a:r>
            <a:r>
              <a:rPr lang="sv-SE" dirty="0" err="1"/>
              <a:t>are</a:t>
            </a:r>
            <a:r>
              <a:rPr lang="sv-SE" dirty="0"/>
              <a:t> the </a:t>
            </a:r>
            <a:r>
              <a:rPr lang="sv-SE" dirty="0" err="1"/>
              <a:t>keys</a:t>
            </a:r>
            <a:r>
              <a:rPr lang="sv-SE" dirty="0"/>
              <a:t> to a </a:t>
            </a:r>
            <a:r>
              <a:rPr lang="sv-SE" dirty="0" err="1"/>
              <a:t>successful</a:t>
            </a:r>
            <a:r>
              <a:rPr lang="sv-SE" dirty="0"/>
              <a:t> </a:t>
            </a:r>
            <a:r>
              <a:rPr lang="sv-SE" dirty="0" err="1"/>
              <a:t>development</a:t>
            </a:r>
            <a:r>
              <a:rPr lang="sv-SE" dirty="0"/>
              <a:t> </a:t>
            </a:r>
            <a:r>
              <a:rPr lang="sv-SE" dirty="0" err="1"/>
              <a:t>project</a:t>
            </a:r>
            <a:r>
              <a:rPr lang="sv-SE" dirty="0"/>
              <a:t>.</a:t>
            </a:r>
          </a:p>
          <a:p>
            <a:pPr marL="285750" indent="-285750">
              <a:buFont typeface="Arial" panose="020B0604020202020204" pitchFamily="34" charset="0"/>
              <a:buChar char="•"/>
            </a:pPr>
            <a:r>
              <a:rPr lang="sv-SE" dirty="0"/>
              <a:t>1 200 </a:t>
            </a:r>
            <a:r>
              <a:rPr lang="sv-SE" dirty="0" err="1"/>
              <a:t>homes</a:t>
            </a:r>
            <a:endParaRPr lang="sv-SE" dirty="0"/>
          </a:p>
          <a:p>
            <a:pPr marL="285750" indent="-285750">
              <a:buFont typeface="Arial" panose="020B0604020202020204" pitchFamily="34" charset="0"/>
              <a:buChar char="•"/>
            </a:pPr>
            <a:r>
              <a:rPr lang="sv-SE" dirty="0"/>
              <a:t>New city </a:t>
            </a:r>
            <a:r>
              <a:rPr lang="sv-SE" dirty="0" err="1"/>
              <a:t>centre</a:t>
            </a:r>
            <a:r>
              <a:rPr lang="sv-SE" dirty="0"/>
              <a:t> </a:t>
            </a:r>
            <a:r>
              <a:rPr lang="sv-SE" dirty="0" err="1"/>
              <a:t>with</a:t>
            </a:r>
            <a:r>
              <a:rPr lang="sv-SE" dirty="0"/>
              <a:t> 198 new </a:t>
            </a:r>
            <a:r>
              <a:rPr lang="sv-SE" dirty="0" err="1"/>
              <a:t>homes</a:t>
            </a:r>
            <a:r>
              <a:rPr lang="sv-SE" dirty="0"/>
              <a:t> and </a:t>
            </a:r>
            <a:r>
              <a:rPr lang="sv-SE" dirty="0" err="1"/>
              <a:t>Helsingborg's</a:t>
            </a:r>
            <a:r>
              <a:rPr lang="sv-SE" dirty="0"/>
              <a:t> </a:t>
            </a:r>
            <a:r>
              <a:rPr lang="sv-SE" dirty="0" err="1"/>
              <a:t>first</a:t>
            </a:r>
            <a:r>
              <a:rPr lang="sv-SE" dirty="0"/>
              <a:t> co-</a:t>
            </a:r>
            <a:r>
              <a:rPr lang="sv-SE" dirty="0" err="1"/>
              <a:t>living</a:t>
            </a:r>
            <a:r>
              <a:rPr lang="sv-SE" dirty="0"/>
              <a:t> </a:t>
            </a:r>
            <a:r>
              <a:rPr lang="sv-SE" dirty="0" err="1"/>
              <a:t>accommodation</a:t>
            </a:r>
            <a:endParaRPr lang="sv-SE" dirty="0"/>
          </a:p>
          <a:p>
            <a:pPr marL="285750" indent="-285750">
              <a:buFont typeface="Arial" panose="020B0604020202020204" pitchFamily="34" charset="0"/>
              <a:buChar char="•"/>
            </a:pPr>
            <a:r>
              <a:rPr lang="sv-SE" dirty="0" err="1"/>
              <a:t>Some</a:t>
            </a:r>
            <a:r>
              <a:rPr lang="sv-SE" dirty="0"/>
              <a:t> </a:t>
            </a:r>
            <a:r>
              <a:rPr lang="sv-SE" dirty="0" err="1"/>
              <a:t>of</a:t>
            </a:r>
            <a:r>
              <a:rPr lang="sv-SE" dirty="0"/>
              <a:t> the </a:t>
            </a:r>
            <a:r>
              <a:rPr lang="sv-SE" dirty="0" err="1"/>
              <a:t>city's</a:t>
            </a:r>
            <a:r>
              <a:rPr lang="sv-SE" dirty="0"/>
              <a:t> </a:t>
            </a:r>
            <a:r>
              <a:rPr lang="sv-SE" dirty="0" err="1"/>
              <a:t>most</a:t>
            </a:r>
            <a:r>
              <a:rPr lang="sv-SE" dirty="0"/>
              <a:t> </a:t>
            </a:r>
            <a:r>
              <a:rPr lang="sv-SE" dirty="0" err="1"/>
              <a:t>popular</a:t>
            </a:r>
            <a:r>
              <a:rPr lang="sv-SE" dirty="0"/>
              <a:t> </a:t>
            </a:r>
            <a:r>
              <a:rPr lang="sv-SE" dirty="0" err="1"/>
              <a:t>playgrounds</a:t>
            </a:r>
            <a:r>
              <a:rPr lang="sv-SE" dirty="0"/>
              <a:t> and green </a:t>
            </a:r>
            <a:r>
              <a:rPr lang="sv-SE" dirty="0" err="1"/>
              <a:t>spaces</a:t>
            </a:r>
            <a:endParaRPr lang="sv-SE" dirty="0"/>
          </a:p>
          <a:p>
            <a:pPr marL="285750" indent="-285750">
              <a:buFont typeface="Arial" panose="020B0604020202020204" pitchFamily="34" charset="0"/>
              <a:buChar char="•"/>
            </a:pPr>
            <a:r>
              <a:rPr lang="sv-SE" dirty="0"/>
              <a:t>Community greenhouse and </a:t>
            </a:r>
            <a:r>
              <a:rPr lang="sv-SE" dirty="0" err="1"/>
              <a:t>cherry</a:t>
            </a:r>
            <a:r>
              <a:rPr lang="sv-SE" dirty="0"/>
              <a:t> </a:t>
            </a:r>
            <a:r>
              <a:rPr lang="sv-SE" dirty="0" err="1"/>
              <a:t>orchard</a:t>
            </a:r>
            <a:endParaRPr lang="sv-SE" dirty="0"/>
          </a:p>
          <a:p>
            <a:r>
              <a:rPr lang="sv-SE" dirty="0">
                <a:latin typeface="Helsingborg Sans Medium" pitchFamily="2" charset="77"/>
              </a:rPr>
              <a:t>A </a:t>
            </a:r>
            <a:r>
              <a:rPr lang="sv-SE" dirty="0" err="1">
                <a:latin typeface="Helsingborg Sans Medium" pitchFamily="2" charset="77"/>
              </a:rPr>
              <a:t>proud</a:t>
            </a:r>
            <a:r>
              <a:rPr lang="sv-SE" dirty="0">
                <a:latin typeface="Helsingborg Sans Medium" pitchFamily="2" charset="77"/>
              </a:rPr>
              <a:t> part </a:t>
            </a:r>
            <a:r>
              <a:rPr lang="sv-SE" dirty="0" err="1">
                <a:latin typeface="Helsingborg Sans Medium" pitchFamily="2" charset="77"/>
              </a:rPr>
              <a:t>of</a:t>
            </a:r>
            <a:r>
              <a:rPr lang="sv-SE" dirty="0">
                <a:latin typeface="Helsingborg Sans Medium" pitchFamily="2" charset="77"/>
              </a:rPr>
              <a:t> Helsingborg! </a:t>
            </a:r>
          </a:p>
          <a:p>
            <a:endParaRPr lang="sv-SE" dirty="0"/>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Drottninghög</a:t>
            </a:r>
          </a:p>
        </p:txBody>
      </p:sp>
      <p:pic>
        <p:nvPicPr>
          <p:cNvPr id="7" name="Platshållare för bild 6" descr="En bild som visar klädsel, person, växt, bord&#10;&#10;Automatiskt genererad beskrivning">
            <a:extLst>
              <a:ext uri="{FF2B5EF4-FFF2-40B4-BE49-F238E27FC236}">
                <a16:creationId xmlns:a16="http://schemas.microsoft.com/office/drawing/2014/main" id="{60B2BDC5-F9A9-E64E-ADAF-78D3FAA0BD1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7155" t="5323" r="26739"/>
          <a:stretch/>
        </p:blipFill>
        <p:spPr>
          <a:xfrm>
            <a:off x="6096000" y="0"/>
            <a:ext cx="6096000" cy="6858000"/>
          </a:xfrm>
        </p:spPr>
      </p:pic>
      <p:pic>
        <p:nvPicPr>
          <p:cNvPr id="5" name="Bild 4">
            <a:extLst>
              <a:ext uri="{FF2B5EF4-FFF2-40B4-BE49-F238E27FC236}">
                <a16:creationId xmlns:a16="http://schemas.microsoft.com/office/drawing/2014/main" id="{720031C8-071D-5879-9A09-038592E2CBF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728329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descr="En bild som visar utomhus, himmel, vatten, byggnad&#10;&#10;Automatiskt genererad beskrivning">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2" t="1179" r="1867" b="19225"/>
          <a:stretch/>
        </p:blipFill>
        <p:spPr>
          <a:xfrm>
            <a:off x="0" y="0"/>
            <a:ext cx="121920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Municipal Operations </a:t>
            </a:r>
            <a:r>
              <a:rPr lang="sv-SE" sz="1400" dirty="0" err="1">
                <a:solidFill>
                  <a:schemeClr val="bg1"/>
                </a:solidFill>
              </a:rPr>
              <a:t>Overview</a:t>
            </a:r>
            <a:r>
              <a:rPr lang="sv-SE" sz="1400" dirty="0">
                <a:solidFill>
                  <a:schemeClr val="bg1"/>
                </a:solidFill>
              </a:rPr>
              <a:t>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13" name="Bildobjekt 12" descr="En bild som visar text, logotyp, Teckensnitt, design&#10;&#10;Automatiskt genererad beskrivning">
            <a:extLst>
              <a:ext uri="{FF2B5EF4-FFF2-40B4-BE49-F238E27FC236}">
                <a16:creationId xmlns:a16="http://schemas.microsoft.com/office/drawing/2014/main" id="{12BAE67A-A906-CE4B-8F69-4A9135482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5798" y="2354070"/>
            <a:ext cx="936000" cy="936000"/>
          </a:xfrm>
          <a:prstGeom prst="rect">
            <a:avLst/>
          </a:prstGeom>
        </p:spPr>
      </p:pic>
    </p:spTree>
    <p:extLst>
      <p:ext uri="{BB962C8B-B14F-4D97-AF65-F5344CB8AC3E}">
        <p14:creationId xmlns:p14="http://schemas.microsoft.com/office/powerpoint/2010/main" val="176387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himmel, moln, utomhus, Landfordon&#10;&#10;Automatiskt genererad beskrivning">
            <a:extLst>
              <a:ext uri="{FF2B5EF4-FFF2-40B4-BE49-F238E27FC236}">
                <a16:creationId xmlns:a16="http://schemas.microsoft.com/office/drawing/2014/main" id="{31C95D93-72F0-A543-9E68-B7363680349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5000" r="2500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0" name="Platshållare för text 1">
            <a:extLst>
              <a:ext uri="{FF2B5EF4-FFF2-40B4-BE49-F238E27FC236}">
                <a16:creationId xmlns:a16="http://schemas.microsoft.com/office/drawing/2014/main" id="{21174801-10F7-3B46-B6C4-25D0F5D24F2D}"/>
              </a:ext>
            </a:extLst>
          </p:cNvPr>
          <p:cNvSpPr>
            <a:spLocks noGrp="1"/>
          </p:cNvSpPr>
          <p:nvPr>
            <p:ph type="body" sz="half" idx="2"/>
          </p:nvPr>
        </p:nvSpPr>
        <p:spPr>
          <a:xfrm>
            <a:off x="874800" y="1981121"/>
            <a:ext cx="4419200" cy="1121809"/>
          </a:xfrm>
        </p:spPr>
        <p:txBody>
          <a:bodyPr>
            <a:spAutoFit/>
          </a:bodyPr>
          <a:lstStyle/>
          <a:p>
            <a:r>
              <a:rPr lang="sv-SE" dirty="0"/>
              <a:t>Double </a:t>
            </a:r>
            <a:r>
              <a:rPr lang="sv-SE" dirty="0" err="1"/>
              <a:t>track</a:t>
            </a:r>
            <a:r>
              <a:rPr lang="sv-SE" dirty="0"/>
              <a:t> </a:t>
            </a:r>
            <a:r>
              <a:rPr lang="sv-SE" dirty="0" err="1"/>
              <a:t>between</a:t>
            </a:r>
            <a:r>
              <a:rPr lang="sv-SE" dirty="0"/>
              <a:t> Ängelholm and Maria – an </a:t>
            </a:r>
            <a:r>
              <a:rPr lang="sv-SE" dirty="0" err="1"/>
              <a:t>important</a:t>
            </a:r>
            <a:r>
              <a:rPr lang="sv-SE" dirty="0"/>
              <a:t> investment in </a:t>
            </a:r>
            <a:r>
              <a:rPr lang="sv-SE" dirty="0" err="1"/>
              <a:t>infrastructure</a:t>
            </a:r>
            <a:r>
              <a:rPr lang="sv-SE" dirty="0"/>
              <a:t> as Helsingborg </a:t>
            </a:r>
            <a:r>
              <a:rPr lang="sv-SE" dirty="0" err="1"/>
              <a:t>grows</a:t>
            </a:r>
            <a:r>
              <a:rPr lang="sv-SE" dirty="0"/>
              <a:t>. </a:t>
            </a:r>
          </a:p>
        </p:txBody>
      </p:sp>
      <p:sp>
        <p:nvSpPr>
          <p:cNvPr id="11" name="Rubrik 2">
            <a:extLst>
              <a:ext uri="{FF2B5EF4-FFF2-40B4-BE49-F238E27FC236}">
                <a16:creationId xmlns:a16="http://schemas.microsoft.com/office/drawing/2014/main" id="{6E5DB40E-69F2-FB46-8175-65B481080B6E}"/>
              </a:ext>
            </a:extLst>
          </p:cNvPr>
          <p:cNvSpPr>
            <a:spLocks noGrp="1"/>
          </p:cNvSpPr>
          <p:nvPr>
            <p:ph type="ctrTitle"/>
          </p:nvPr>
        </p:nvSpPr>
        <p:spPr>
          <a:xfrm>
            <a:off x="874713" y="873125"/>
            <a:ext cx="4629104" cy="1107996"/>
          </a:xfrm>
        </p:spPr>
        <p:txBody>
          <a:bodyPr wrap="square">
            <a:spAutoFit/>
          </a:bodyPr>
          <a:lstStyle/>
          <a:p>
            <a:r>
              <a:rPr lang="sv-SE" dirty="0"/>
              <a:t>West Coast </a:t>
            </a:r>
            <a:r>
              <a:rPr lang="sv-SE" dirty="0" err="1"/>
              <a:t>railway</a:t>
            </a:r>
            <a:br>
              <a:rPr lang="sv-SE" dirty="0"/>
            </a:br>
            <a:r>
              <a:rPr lang="sv-SE" dirty="0"/>
              <a:t>Maria station</a:t>
            </a:r>
          </a:p>
        </p:txBody>
      </p:sp>
    </p:spTree>
    <p:extLst>
      <p:ext uri="{BB962C8B-B14F-4D97-AF65-F5344CB8AC3E}">
        <p14:creationId xmlns:p14="http://schemas.microsoft.com/office/powerpoint/2010/main" val="3884311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vatten, natur, Flygfotografi, Vattenförekomst&#10;&#10;Automatiskt genererad beskrivning">
            <a:extLst>
              <a:ext uri="{FF2B5EF4-FFF2-40B4-BE49-F238E27FC236}">
                <a16:creationId xmlns:a16="http://schemas.microsoft.com/office/drawing/2014/main" id="{B31C0E96-D35C-FE4C-993B-DEE9AA03173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761" t="4123" r="21699" b="16313"/>
          <a:stretch/>
        </p:blipFill>
        <p:spPr>
          <a:xfrm>
            <a:off x="0" y="0"/>
            <a:ext cx="12192000" cy="5946775"/>
          </a:xfrm>
        </p:spPr>
      </p:pic>
      <p:sp>
        <p:nvSpPr>
          <p:cNvPr id="5" name="Rubrik 2">
            <a:extLst>
              <a:ext uri="{FF2B5EF4-FFF2-40B4-BE49-F238E27FC236}">
                <a16:creationId xmlns:a16="http://schemas.microsoft.com/office/drawing/2014/main" id="{CB93CAFE-F6C2-EE4B-9401-C806B8FF2F4C}"/>
              </a:ext>
            </a:extLst>
          </p:cNvPr>
          <p:cNvSpPr txBox="1">
            <a:spLocks/>
          </p:cNvSpPr>
          <p:nvPr/>
        </p:nvSpPr>
        <p:spPr>
          <a:xfrm>
            <a:off x="874713" y="2677862"/>
            <a:ext cx="10464000" cy="1107996"/>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r>
              <a:rPr lang="sv-SE" sz="4000" dirty="0" err="1">
                <a:solidFill>
                  <a:schemeClr val="bg1"/>
                </a:solidFill>
              </a:rPr>
              <a:t>Fixed</a:t>
            </a:r>
            <a:r>
              <a:rPr lang="sv-SE" sz="4000" dirty="0">
                <a:solidFill>
                  <a:schemeClr val="bg1"/>
                </a:solidFill>
              </a:rPr>
              <a:t> </a:t>
            </a:r>
            <a:r>
              <a:rPr lang="sv-SE" sz="4000" dirty="0" err="1">
                <a:solidFill>
                  <a:schemeClr val="bg1"/>
                </a:solidFill>
              </a:rPr>
              <a:t>link</a:t>
            </a:r>
            <a:endParaRPr lang="sv-SE" sz="4000" dirty="0">
              <a:solidFill>
                <a:schemeClr val="bg1"/>
              </a:solidFill>
            </a:endParaRPr>
          </a:p>
          <a:p>
            <a:r>
              <a:rPr lang="sv-SE" sz="4000" dirty="0">
                <a:solidFill>
                  <a:schemeClr val="bg1"/>
                </a:solidFill>
              </a:rPr>
              <a:t>Helsingborg – Helsingör</a:t>
            </a:r>
          </a:p>
        </p:txBody>
      </p:sp>
    </p:spTree>
    <p:extLst>
      <p:ext uri="{BB962C8B-B14F-4D97-AF65-F5344CB8AC3E}">
        <p14:creationId xmlns:p14="http://schemas.microsoft.com/office/powerpoint/2010/main" val="3809934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844810"/>
          </a:xfrm>
        </p:spPr>
        <p:txBody>
          <a:bodyPr/>
          <a:lstStyle/>
          <a:p>
            <a:r>
              <a:rPr lang="sv-SE" dirty="0"/>
              <a:t>New </a:t>
            </a:r>
            <a:r>
              <a:rPr lang="sv-SE" dirty="0" err="1"/>
              <a:t>detailed</a:t>
            </a:r>
            <a:r>
              <a:rPr lang="sv-SE" dirty="0"/>
              <a:t> plan </a:t>
            </a:r>
            <a:r>
              <a:rPr lang="sv-SE" dirty="0" err="1"/>
              <a:t>enables</a:t>
            </a:r>
            <a:r>
              <a:rPr lang="sv-SE" dirty="0"/>
              <a:t> a new </a:t>
            </a:r>
            <a:r>
              <a:rPr lang="sv-SE" dirty="0" err="1"/>
              <a:t>emergency</a:t>
            </a:r>
            <a:r>
              <a:rPr lang="sv-SE" dirty="0"/>
              <a:t> hospital in Östra Ramlösa.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New hospital</a:t>
            </a:r>
          </a:p>
        </p:txBody>
      </p:sp>
      <p:pic>
        <p:nvPicPr>
          <p:cNvPr id="7" name="Platshållare för bild 6" descr="En bild som visar karta, Stadsdesign, Plan&#10;&#10;Automatiskt genererad beskrivning">
            <a:extLst>
              <a:ext uri="{FF2B5EF4-FFF2-40B4-BE49-F238E27FC236}">
                <a16:creationId xmlns:a16="http://schemas.microsoft.com/office/drawing/2014/main" id="{F2AA09D9-DBB2-504D-B565-CA04B4D72A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10" r="211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461998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121809"/>
          </a:xfrm>
        </p:spPr>
        <p:txBody>
          <a:bodyPr/>
          <a:lstStyle/>
          <a:p>
            <a:r>
              <a:rPr lang="sv-SE" dirty="0"/>
              <a:t>World-</a:t>
            </a:r>
            <a:r>
              <a:rPr lang="sv-SE" dirty="0" err="1"/>
              <a:t>unique</a:t>
            </a:r>
            <a:r>
              <a:rPr lang="sv-SE" dirty="0"/>
              <a:t> system for source-</a:t>
            </a:r>
            <a:r>
              <a:rPr lang="sv-SE" dirty="0" err="1"/>
              <a:t>separated</a:t>
            </a:r>
            <a:r>
              <a:rPr lang="sv-SE" dirty="0"/>
              <a:t> </a:t>
            </a:r>
            <a:r>
              <a:rPr lang="sv-SE" dirty="0" err="1"/>
              <a:t>wastewater</a:t>
            </a:r>
            <a:r>
              <a:rPr lang="sv-SE" dirty="0"/>
              <a:t> in the </a:t>
            </a:r>
            <a:r>
              <a:rPr lang="sv-SE" dirty="0" err="1"/>
              <a:t>newly</a:t>
            </a:r>
            <a:r>
              <a:rPr lang="sv-SE" dirty="0"/>
              <a:t> </a:t>
            </a:r>
            <a:r>
              <a:rPr lang="sv-SE" dirty="0" err="1"/>
              <a:t>built</a:t>
            </a:r>
            <a:r>
              <a:rPr lang="sv-SE" dirty="0"/>
              <a:t> </a:t>
            </a:r>
            <a:r>
              <a:rPr lang="sv-SE" dirty="0" err="1"/>
              <a:t>neighbourhood</a:t>
            </a:r>
            <a:r>
              <a:rPr lang="sv-SE" dirty="0"/>
              <a:t> </a:t>
            </a:r>
            <a:r>
              <a:rPr lang="sv-SE" dirty="0" err="1"/>
              <a:t>of</a:t>
            </a:r>
            <a:r>
              <a:rPr lang="sv-SE" dirty="0"/>
              <a:t> Oceanhamnen.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Three pipes </a:t>
            </a:r>
            <a:r>
              <a:rPr lang="sv-SE" dirty="0" err="1"/>
              <a:t>out</a:t>
            </a:r>
            <a:endParaRPr lang="sv-SE" dirty="0"/>
          </a:p>
        </p:txBody>
      </p:sp>
      <p:pic>
        <p:nvPicPr>
          <p:cNvPr id="6" name="Platshållare för bild 5" descr="En bild som visar hus, illustration&#10;&#10;Automatiskt genererad beskrivning">
            <a:extLst>
              <a:ext uri="{FF2B5EF4-FFF2-40B4-BE49-F238E27FC236}">
                <a16:creationId xmlns:a16="http://schemas.microsoft.com/office/drawing/2014/main" id="{8C724BFF-3CE3-E61A-C5C4-1B9ABBEF6A7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25" t="-21144" b="-44941"/>
          <a:stretch/>
        </p:blipFill>
        <p:spPr>
          <a:xfrm>
            <a:off x="6096000" y="0"/>
            <a:ext cx="6096000" cy="6858000"/>
          </a:xfrm>
        </p:spPr>
      </p:pic>
      <p:pic>
        <p:nvPicPr>
          <p:cNvPr id="7" name="Bild 6">
            <a:extLst>
              <a:ext uri="{FF2B5EF4-FFF2-40B4-BE49-F238E27FC236}">
                <a16:creationId xmlns:a16="http://schemas.microsoft.com/office/drawing/2014/main" id="{54370A7B-F4DF-0C4F-8CC3-B232DD7A58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5434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398808"/>
          </a:xfrm>
        </p:spPr>
        <p:txBody>
          <a:bodyPr/>
          <a:lstStyle/>
          <a:p>
            <a:r>
              <a:rPr lang="sv-SE" dirty="0" err="1"/>
              <a:t>Increasing</a:t>
            </a:r>
            <a:r>
              <a:rPr lang="sv-SE" dirty="0"/>
              <a:t> access to the </a:t>
            </a:r>
            <a:r>
              <a:rPr lang="sv-SE" dirty="0" err="1"/>
              <a:t>sea</a:t>
            </a:r>
            <a:r>
              <a:rPr lang="sv-SE" dirty="0"/>
              <a:t> and </a:t>
            </a:r>
            <a:r>
              <a:rPr lang="sv-SE" dirty="0" err="1"/>
              <a:t>doubling</a:t>
            </a:r>
            <a:r>
              <a:rPr lang="sv-SE" dirty="0"/>
              <a:t> </a:t>
            </a:r>
            <a:r>
              <a:rPr lang="sv-SE" dirty="0" err="1"/>
              <a:t>capacity</a:t>
            </a:r>
            <a:r>
              <a:rPr lang="sv-SE" dirty="0"/>
              <a:t> in </a:t>
            </a:r>
            <a:r>
              <a:rPr lang="sv-SE" dirty="0" err="1"/>
              <a:t>half</a:t>
            </a:r>
            <a:r>
              <a:rPr lang="sv-SE" dirty="0"/>
              <a:t> the space – new </a:t>
            </a:r>
            <a:r>
              <a:rPr lang="sv-SE" dirty="0" err="1"/>
              <a:t>opportunities</a:t>
            </a:r>
            <a:r>
              <a:rPr lang="sv-SE" dirty="0"/>
              <a:t> </a:t>
            </a:r>
            <a:r>
              <a:rPr lang="sv-SE" dirty="0" err="1"/>
              <a:t>are</a:t>
            </a:r>
            <a:r>
              <a:rPr lang="sv-SE" dirty="0"/>
              <a:t> </a:t>
            </a:r>
            <a:r>
              <a:rPr lang="sv-SE" dirty="0" err="1"/>
              <a:t>created</a:t>
            </a:r>
            <a:r>
              <a:rPr lang="sv-SE" dirty="0"/>
              <a:t> </a:t>
            </a:r>
            <a:r>
              <a:rPr lang="sv-SE" dirty="0" err="1"/>
              <a:t>when</a:t>
            </a:r>
            <a:r>
              <a:rPr lang="sv-SE" dirty="0"/>
              <a:t> the </a:t>
            </a:r>
            <a:r>
              <a:rPr lang="sv-SE" dirty="0" err="1"/>
              <a:t>harbour</a:t>
            </a:r>
            <a:r>
              <a:rPr lang="sv-SE" dirty="0"/>
              <a:t> is </a:t>
            </a:r>
            <a:r>
              <a:rPr lang="sv-SE" dirty="0" err="1"/>
              <a:t>moved</a:t>
            </a:r>
            <a:r>
              <a:rPr lang="sv-SE" dirty="0"/>
              <a:t>.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Port </a:t>
            </a:r>
            <a:r>
              <a:rPr lang="sv-SE" dirty="0" err="1"/>
              <a:t>relocation</a:t>
            </a:r>
            <a:endParaRPr lang="sv-SE" dirty="0"/>
          </a:p>
        </p:txBody>
      </p:sp>
      <p:pic>
        <p:nvPicPr>
          <p:cNvPr id="7" name="Platshållare för bild 6" descr="En bild som visar himmel, Flygfotografi, utomhus, byggnad&#10;&#10;Automatiskt genererad beskrivning">
            <a:extLst>
              <a:ext uri="{FF2B5EF4-FFF2-40B4-BE49-F238E27FC236}">
                <a16:creationId xmlns:a16="http://schemas.microsoft.com/office/drawing/2014/main" id="{66432856-693F-EA47-9575-4728822D651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766" r="24612"/>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89532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dirty="0"/>
              <a:t>Renovation and extension </a:t>
            </a:r>
            <a:r>
              <a:rPr lang="sv-SE" dirty="0" err="1"/>
              <a:t>with</a:t>
            </a:r>
            <a:r>
              <a:rPr lang="sv-SE" dirty="0"/>
              <a:t> </a:t>
            </a:r>
            <a:r>
              <a:rPr lang="sv-SE" dirty="0" err="1"/>
              <a:t>respect</a:t>
            </a:r>
            <a:r>
              <a:rPr lang="sv-SE" dirty="0"/>
              <a:t> for </a:t>
            </a:r>
            <a:r>
              <a:rPr lang="sv-SE" dirty="0" err="1"/>
              <a:t>history</a:t>
            </a:r>
            <a:r>
              <a:rPr lang="sv-SE" dirty="0"/>
              <a:t> and green </a:t>
            </a:r>
            <a:r>
              <a:rPr lang="sv-SE" dirty="0" err="1"/>
              <a:t>values</a:t>
            </a:r>
            <a:r>
              <a:rPr lang="sv-SE" dirty="0"/>
              <a:t>. </a:t>
            </a:r>
          </a:p>
          <a:p>
            <a:r>
              <a:rPr lang="sv-SE" dirty="0" err="1"/>
              <a:t>One</a:t>
            </a:r>
            <a:r>
              <a:rPr lang="sv-SE" dirty="0"/>
              <a:t> </a:t>
            </a:r>
            <a:r>
              <a:rPr lang="sv-SE" dirty="0" err="1"/>
              <a:t>of</a:t>
            </a:r>
            <a:r>
              <a:rPr lang="sv-SE" dirty="0"/>
              <a:t> the </a:t>
            </a:r>
            <a:r>
              <a:rPr lang="sv-SE" dirty="0" err="1"/>
              <a:t>city's</a:t>
            </a:r>
            <a:r>
              <a:rPr lang="sv-SE" dirty="0"/>
              <a:t> </a:t>
            </a:r>
            <a:r>
              <a:rPr lang="sv-SE" dirty="0" err="1"/>
              <a:t>most</a:t>
            </a:r>
            <a:r>
              <a:rPr lang="sv-SE" dirty="0"/>
              <a:t> </a:t>
            </a:r>
            <a:r>
              <a:rPr lang="sv-SE" dirty="0" err="1"/>
              <a:t>popular</a:t>
            </a:r>
            <a:r>
              <a:rPr lang="sv-SE" dirty="0"/>
              <a:t> parks is </a:t>
            </a:r>
            <a:r>
              <a:rPr lang="sv-SE" dirty="0" err="1"/>
              <a:t>being</a:t>
            </a:r>
            <a:r>
              <a:rPr lang="sv-SE" dirty="0"/>
              <a:t> </a:t>
            </a:r>
            <a:r>
              <a:rPr lang="sv-SE" dirty="0" err="1"/>
              <a:t>revitalised</a:t>
            </a:r>
            <a:r>
              <a:rPr lang="sv-SE" dirty="0"/>
              <a:t>.</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City </a:t>
            </a:r>
            <a:r>
              <a:rPr lang="sv-SE" dirty="0" err="1"/>
              <a:t>library</a:t>
            </a:r>
            <a:endParaRPr lang="sv-SE" dirty="0"/>
          </a:p>
        </p:txBody>
      </p:sp>
      <p:pic>
        <p:nvPicPr>
          <p:cNvPr id="7" name="Platshållare för bild 6">
            <a:extLst>
              <a:ext uri="{FF2B5EF4-FFF2-40B4-BE49-F238E27FC236}">
                <a16:creationId xmlns:a16="http://schemas.microsoft.com/office/drawing/2014/main" id="{AE7D90A6-6AFF-A642-B307-448824FCA2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89" r="20389"/>
          <a:stretch/>
        </p:blipFill>
        <p:spPr>
          <a:xfrm>
            <a:off x="6096000" y="0"/>
            <a:ext cx="6096000" cy="6858000"/>
          </a:xfrm>
        </p:spPr>
      </p:pic>
      <p:pic>
        <p:nvPicPr>
          <p:cNvPr id="5" name="Bild 4">
            <a:extLst>
              <a:ext uri="{FF2B5EF4-FFF2-40B4-BE49-F238E27FC236}">
                <a16:creationId xmlns:a16="http://schemas.microsoft.com/office/drawing/2014/main" id="{2356EB7A-6047-AD5E-3471-6320735B427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3356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BEC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a:solidFill>
                  <a:srgbClr val="6D0020"/>
                </a:solidFill>
              </a:rPr>
              <a:t>Vision and </a:t>
            </a:r>
            <a:r>
              <a:rPr lang="sv-SE" dirty="0" err="1">
                <a:solidFill>
                  <a:srgbClr val="6D0020"/>
                </a:solidFill>
              </a:rPr>
              <a:t>direction</a:t>
            </a:r>
            <a:endParaRPr lang="sv-SE" dirty="0">
              <a:solidFill>
                <a:srgbClr val="6D0020"/>
              </a:solidFill>
            </a:endParaRPr>
          </a:p>
        </p:txBody>
      </p:sp>
      <p:pic>
        <p:nvPicPr>
          <p:cNvPr id="4" name="Bild 3">
            <a:extLst>
              <a:ext uri="{FF2B5EF4-FFF2-40B4-BE49-F238E27FC236}">
                <a16:creationId xmlns:a16="http://schemas.microsoft.com/office/drawing/2014/main" id="{095B1CF3-5681-DDA8-5075-C157B888807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28064" y="3992546"/>
            <a:ext cx="936000" cy="936000"/>
          </a:xfrm>
          <a:prstGeom prst="rect">
            <a:avLst/>
          </a:prstGeom>
        </p:spPr>
      </p:pic>
      <p:pic>
        <p:nvPicPr>
          <p:cNvPr id="9" name="Platshållare för bild 8" descr="En bild som visar utomhus, vatten, himmel, moln&#10;&#10;Automatiskt genererad beskrivning">
            <a:extLst>
              <a:ext uri="{FF2B5EF4-FFF2-40B4-BE49-F238E27FC236}">
                <a16:creationId xmlns:a16="http://schemas.microsoft.com/office/drawing/2014/main" id="{FD2B6696-4EA3-1145-B881-6F051467C918}"/>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5173" t="27351" r="5295" b="5278"/>
          <a:stretch/>
        </p:blipFill>
        <p:spPr>
          <a:xfrm>
            <a:off x="5628388" y="651751"/>
            <a:ext cx="5904798" cy="3335321"/>
          </a:xfrm>
        </p:spPr>
      </p:pic>
      <p:pic>
        <p:nvPicPr>
          <p:cNvPr id="13" name="Platshållare för bild 12" descr="En bild som visar utomhus, moln, himmel, träd&#10;&#10;Automatiskt genererad beskrivning">
            <a:extLst>
              <a:ext uri="{FF2B5EF4-FFF2-40B4-BE49-F238E27FC236}">
                <a16:creationId xmlns:a16="http://schemas.microsoft.com/office/drawing/2014/main" id="{AA550186-1533-B340-A9A9-433754B075B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676" r="10925" b="5926"/>
          <a:stretch/>
        </p:blipFill>
        <p:spPr>
          <a:xfrm>
            <a:off x="658813" y="3992547"/>
            <a:ext cx="4969575" cy="2208227"/>
          </a:xfrm>
        </p:spPr>
      </p:pic>
    </p:spTree>
    <p:extLst>
      <p:ext uri="{BB962C8B-B14F-4D97-AF65-F5344CB8AC3E}">
        <p14:creationId xmlns:p14="http://schemas.microsoft.com/office/powerpoint/2010/main" val="903402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321004"/>
            <a:ext cx="9576883" cy="1661993"/>
          </a:xfrm>
        </p:spPr>
        <p:txBody>
          <a:bodyPr anchor="t" anchorCtr="0"/>
          <a:lstStyle/>
          <a:p>
            <a:r>
              <a:rPr lang="sv-SE" dirty="0">
                <a:solidFill>
                  <a:schemeClr val="bg1"/>
                </a:solidFill>
              </a:rPr>
              <a:t>By 2035, Helsingborg </a:t>
            </a:r>
            <a:r>
              <a:rPr lang="sv-SE" dirty="0" err="1">
                <a:solidFill>
                  <a:schemeClr val="bg1"/>
                </a:solidFill>
              </a:rPr>
              <a:t>will</a:t>
            </a:r>
            <a:r>
              <a:rPr lang="sv-SE" dirty="0">
                <a:solidFill>
                  <a:schemeClr val="bg1"/>
                </a:solidFill>
              </a:rPr>
              <a:t> be a </a:t>
            </a:r>
            <a:r>
              <a:rPr lang="sv-SE" dirty="0" err="1">
                <a:solidFill>
                  <a:schemeClr val="bg1"/>
                </a:solidFill>
              </a:rPr>
              <a:t>creative</a:t>
            </a:r>
            <a:r>
              <a:rPr lang="sv-SE" dirty="0">
                <a:solidFill>
                  <a:schemeClr val="bg1"/>
                </a:solidFill>
              </a:rPr>
              <a:t>, vibrant, </a:t>
            </a:r>
            <a:r>
              <a:rPr lang="sv-SE" dirty="0" err="1">
                <a:solidFill>
                  <a:schemeClr val="bg1"/>
                </a:solidFill>
              </a:rPr>
              <a:t>shared</a:t>
            </a:r>
            <a:r>
              <a:rPr lang="sv-SE" dirty="0">
                <a:solidFill>
                  <a:schemeClr val="bg1"/>
                </a:solidFill>
              </a:rPr>
              <a:t>, global and </a:t>
            </a:r>
            <a:r>
              <a:rPr lang="sv-SE" dirty="0" err="1">
                <a:solidFill>
                  <a:schemeClr val="bg1"/>
                </a:solidFill>
              </a:rPr>
              <a:t>balanced</a:t>
            </a:r>
            <a:r>
              <a:rPr lang="sv-SE" dirty="0">
                <a:solidFill>
                  <a:schemeClr val="bg1"/>
                </a:solidFill>
              </a:rPr>
              <a:t> city for </a:t>
            </a:r>
            <a:r>
              <a:rPr lang="sv-SE" dirty="0" err="1">
                <a:solidFill>
                  <a:schemeClr val="bg1"/>
                </a:solidFill>
              </a:rPr>
              <a:t>people</a:t>
            </a:r>
            <a:r>
              <a:rPr lang="sv-SE" dirty="0">
                <a:solidFill>
                  <a:schemeClr val="bg1"/>
                </a:solidFill>
              </a:rPr>
              <a:t> and </a:t>
            </a:r>
            <a:r>
              <a:rPr lang="sv-SE" dirty="0" err="1">
                <a:solidFill>
                  <a:schemeClr val="bg1"/>
                </a:solidFill>
              </a:rPr>
              <a:t>companies</a:t>
            </a:r>
            <a:r>
              <a:rPr lang="sv-SE" dirty="0">
                <a:solidFill>
                  <a:schemeClr val="bg1"/>
                </a:solidFill>
              </a:rPr>
              <a:t>.</a:t>
            </a:r>
          </a:p>
        </p:txBody>
      </p:sp>
      <p:sp>
        <p:nvSpPr>
          <p:cNvPr id="6" name="Underrubrik 4">
            <a:extLst>
              <a:ext uri="{FF2B5EF4-FFF2-40B4-BE49-F238E27FC236}">
                <a16:creationId xmlns:a16="http://schemas.microsoft.com/office/drawing/2014/main" id="{55428C44-B0B4-C043-A9F1-9BE7CB58308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solidFill>
                  <a:schemeClr val="bg1"/>
                </a:solidFill>
                <a:latin typeface="Helsingborg Sans" pitchFamily="2" charset="77"/>
              </a:rPr>
              <a:t>Our</a:t>
            </a:r>
            <a:r>
              <a:rPr lang="sv-SE" sz="1400" dirty="0">
                <a:solidFill>
                  <a:schemeClr val="bg1"/>
                </a:solidFill>
                <a:latin typeface="Helsingborg Sans" pitchFamily="2" charset="77"/>
              </a:rPr>
              <a:t> vision</a:t>
            </a:r>
          </a:p>
        </p:txBody>
      </p:sp>
    </p:spTree>
    <p:extLst>
      <p:ext uri="{BB962C8B-B14F-4D97-AF65-F5344CB8AC3E}">
        <p14:creationId xmlns:p14="http://schemas.microsoft.com/office/powerpoint/2010/main" val="778080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F290-7164-1F26-FC1B-F99F43C7A2D0}"/>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E24C610D-6CC9-8B11-682E-D4CB8B2A03A4}"/>
              </a:ext>
            </a:extLst>
          </p:cNvPr>
          <p:cNvSpPr/>
          <p:nvPr/>
        </p:nvSpPr>
        <p:spPr>
          <a:xfrm>
            <a:off x="6096001" y="0"/>
            <a:ext cx="6096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9" name="Rubrik 1">
            <a:extLst>
              <a:ext uri="{FF2B5EF4-FFF2-40B4-BE49-F238E27FC236}">
                <a16:creationId xmlns:a16="http://schemas.microsoft.com/office/drawing/2014/main" id="{AC70BC37-703F-5850-676B-D9EAEAD7CF6E}"/>
              </a:ext>
            </a:extLst>
          </p:cNvPr>
          <p:cNvSpPr>
            <a:spLocks noGrp="1"/>
          </p:cNvSpPr>
          <p:nvPr>
            <p:ph type="ctrTitle"/>
          </p:nvPr>
        </p:nvSpPr>
        <p:spPr>
          <a:xfrm>
            <a:off x="436667" y="1118465"/>
            <a:ext cx="4910667" cy="1148442"/>
          </a:xfrm>
        </p:spPr>
        <p:txBody>
          <a:bodyPr lIns="0" anchor="t">
            <a:normAutofit/>
          </a:bodyPr>
          <a:lstStyle/>
          <a:p>
            <a:pPr>
              <a:lnSpc>
                <a:spcPct val="100000"/>
              </a:lnSpc>
            </a:pPr>
            <a:r>
              <a:rPr lang="sv-SE" sz="1800" b="1" dirty="0" err="1">
                <a:solidFill>
                  <a:srgbClr val="75232F"/>
                </a:solidFill>
                <a:latin typeface="Roboto" panose="02000000000000000000" pitchFamily="2" charset="0"/>
                <a:ea typeface="Roboto" panose="02000000000000000000" pitchFamily="2" charset="0"/>
                <a:cs typeface="Roboto" panose="02000000000000000000" pitchFamily="2" charset="0"/>
              </a:rPr>
              <a:t>Political</a:t>
            </a: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 </a:t>
            </a:r>
            <a:r>
              <a:rPr lang="sv-SE" sz="1800" b="1" dirty="0" err="1">
                <a:solidFill>
                  <a:srgbClr val="75232F"/>
                </a:solidFill>
                <a:latin typeface="Roboto" panose="02000000000000000000" pitchFamily="2" charset="0"/>
                <a:ea typeface="Roboto" panose="02000000000000000000" pitchFamily="2" charset="0"/>
                <a:cs typeface="Roboto" panose="02000000000000000000" pitchFamily="2" charset="0"/>
              </a:rPr>
              <a:t>framework</a:t>
            </a: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 for </a:t>
            </a:r>
            <a:r>
              <a:rPr lang="sv-SE" sz="1800" b="1" dirty="0" err="1">
                <a:solidFill>
                  <a:srgbClr val="75232F"/>
                </a:solidFill>
                <a:latin typeface="Roboto" panose="02000000000000000000" pitchFamily="2" charset="0"/>
                <a:ea typeface="Roboto" panose="02000000000000000000" pitchFamily="2" charset="0"/>
                <a:cs typeface="Roboto" panose="02000000000000000000" pitchFamily="2" charset="0"/>
              </a:rPr>
              <a:t>governing</a:t>
            </a: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 Helsingborg</a:t>
            </a:r>
          </a:p>
        </p:txBody>
      </p:sp>
      <p:sp>
        <p:nvSpPr>
          <p:cNvPr id="11" name="Rubrik 2">
            <a:extLst>
              <a:ext uri="{FF2B5EF4-FFF2-40B4-BE49-F238E27FC236}">
                <a16:creationId xmlns:a16="http://schemas.microsoft.com/office/drawing/2014/main" id="{BA112AE3-F628-BCF9-536A-79B3CEB05D32}"/>
              </a:ext>
            </a:extLst>
          </p:cNvPr>
          <p:cNvSpPr txBox="1">
            <a:spLocks/>
          </p:cNvSpPr>
          <p:nvPr/>
        </p:nvSpPr>
        <p:spPr>
          <a:xfrm>
            <a:off x="436667" y="-71149"/>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Governance</a:t>
            </a: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 </a:t>
            </a: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model</a:t>
            </a:r>
            <a:endParaRPr kumimoji="0" lang="sv-SE" sz="4000" b="1" i="0" u="none" strike="noStrike" kern="1200" cap="none" spc="0" normalizeH="0" baseline="0" noProof="0" dirty="0">
              <a:ln>
                <a:noFill/>
              </a:ln>
              <a:solidFill>
                <a:srgbClr val="75232F"/>
              </a:solidFill>
              <a:effectLst/>
              <a:uLnTx/>
              <a:uFillTx/>
              <a:latin typeface="Helsingborg Sans"/>
              <a:ea typeface="+mj-ea"/>
              <a:cs typeface="+mj-cs"/>
            </a:endParaRPr>
          </a:p>
        </p:txBody>
      </p:sp>
      <p:sp>
        <p:nvSpPr>
          <p:cNvPr id="3" name="Platshållare för text 10">
            <a:extLst>
              <a:ext uri="{FF2B5EF4-FFF2-40B4-BE49-F238E27FC236}">
                <a16:creationId xmlns:a16="http://schemas.microsoft.com/office/drawing/2014/main" id="{58BE3704-462E-D68A-9ADC-56BFE979895F}"/>
              </a:ext>
            </a:extLst>
          </p:cNvPr>
          <p:cNvSpPr>
            <a:spLocks noGrp="1"/>
          </p:cNvSpPr>
          <p:nvPr>
            <p:ph type="body" sz="half" idx="2"/>
          </p:nvPr>
        </p:nvSpPr>
        <p:spPr>
          <a:xfrm>
            <a:off x="6232112" y="1285756"/>
            <a:ext cx="5823778" cy="3091579"/>
          </a:xfrm>
        </p:spPr>
        <p:txBody>
          <a:bodyPr/>
          <a:lstStyle/>
          <a:p>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The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governance</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model</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is a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tool</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for the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city's</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elected</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representatives to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govern</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Helsingborg's</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municipal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activities</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a:t>
            </a:r>
          </a:p>
          <a:p>
            <a:r>
              <a:rPr lang="sv-SE" dirty="0">
                <a:solidFill>
                  <a:srgbClr val="75232F"/>
                </a:solidFill>
                <a:ea typeface="Roboto Medium" panose="02000000000000000000" pitchFamily="2" charset="0"/>
                <a:cs typeface="Roboto Medium" panose="02000000000000000000" pitchFamily="2" charset="0"/>
              </a:rPr>
              <a:t>The </a:t>
            </a:r>
            <a:r>
              <a:rPr lang="sv-SE" dirty="0" err="1">
                <a:solidFill>
                  <a:srgbClr val="75232F"/>
                </a:solidFill>
                <a:ea typeface="Roboto Medium" panose="02000000000000000000" pitchFamily="2" charset="0"/>
                <a:cs typeface="Roboto Medium" panose="02000000000000000000" pitchFamily="2" charset="0"/>
              </a:rPr>
              <a:t>governance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model</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communicates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political</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priorities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that</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are</a:t>
            </a:r>
            <a:r>
              <a:rPr lang="sv-SE" dirty="0">
                <a:solidFill>
                  <a:srgbClr val="75232F"/>
                </a:solidFill>
                <a:ea typeface="Roboto Medium" panose="02000000000000000000" pitchFamily="2" charset="0"/>
                <a:cs typeface="Roboto Medium" panose="02000000000000000000" pitchFamily="2" charset="0"/>
              </a:rPr>
              <a:t> to be </a:t>
            </a:r>
            <a:r>
              <a:rPr lang="sv-SE" dirty="0" err="1">
                <a:solidFill>
                  <a:srgbClr val="75232F"/>
                </a:solidFill>
                <a:ea typeface="Roboto Medium" panose="02000000000000000000" pitchFamily="2" charset="0"/>
                <a:cs typeface="Roboto Medium" panose="02000000000000000000" pitchFamily="2" charset="0"/>
              </a:rPr>
              <a:t>implemented</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within</a:t>
            </a:r>
            <a:r>
              <a:rPr lang="sv-SE" dirty="0">
                <a:solidFill>
                  <a:srgbClr val="75232F"/>
                </a:solidFill>
                <a:ea typeface="Roboto Medium" panose="02000000000000000000" pitchFamily="2" charset="0"/>
                <a:cs typeface="Roboto Medium" panose="02000000000000000000" pitchFamily="2" charset="0"/>
              </a:rPr>
              <a:t> the organisation.</a:t>
            </a:r>
          </a:p>
          <a:p>
            <a:r>
              <a:rPr lang="sv-SE" dirty="0">
                <a:solidFill>
                  <a:srgbClr val="75232F"/>
                </a:solidFill>
                <a:ea typeface="Roboto Medium" panose="02000000000000000000" pitchFamily="2" charset="0"/>
                <a:cs typeface="Roboto Medium" panose="02000000000000000000" pitchFamily="2" charset="0"/>
              </a:rPr>
              <a:t>The </a:t>
            </a:r>
            <a:r>
              <a:rPr lang="sv-SE" dirty="0" err="1">
                <a:solidFill>
                  <a:srgbClr val="75232F"/>
                </a:solidFill>
                <a:ea typeface="Roboto Medium" panose="02000000000000000000" pitchFamily="2" charset="0"/>
                <a:cs typeface="Roboto Medium" panose="02000000000000000000" pitchFamily="2" charset="0"/>
              </a:rPr>
              <a:t>governance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model</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also</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aims</a:t>
            </a:r>
            <a:r>
              <a:rPr lang="sv-SE" dirty="0">
                <a:solidFill>
                  <a:srgbClr val="75232F"/>
                </a:solidFill>
                <a:ea typeface="Roboto Medium" panose="02000000000000000000" pitchFamily="2" charset="0"/>
                <a:cs typeface="Roboto Medium" panose="02000000000000000000" pitchFamily="2" charset="0"/>
              </a:rPr>
              <a:t> to </a:t>
            </a:r>
            <a:r>
              <a:rPr lang="sv-SE" dirty="0" err="1">
                <a:solidFill>
                  <a:srgbClr val="75232F"/>
                </a:solidFill>
                <a:ea typeface="Roboto Medium" panose="02000000000000000000" pitchFamily="2" charset="0"/>
                <a:cs typeface="Roboto Medium" panose="02000000000000000000" pitchFamily="2" charset="0"/>
              </a:rPr>
              <a:t>provide</a:t>
            </a:r>
            <a:r>
              <a:rPr lang="sv-SE" dirty="0">
                <a:solidFill>
                  <a:srgbClr val="75232F"/>
                </a:solidFill>
                <a:ea typeface="Roboto Medium" panose="02000000000000000000" pitchFamily="2" charset="0"/>
                <a:cs typeface="Roboto Medium" panose="02000000000000000000" pitchFamily="2" charset="0"/>
              </a:rPr>
              <a:t> information </a:t>
            </a:r>
            <a:r>
              <a:rPr lang="sv-SE" dirty="0" err="1">
                <a:solidFill>
                  <a:srgbClr val="75232F"/>
                </a:solidFill>
                <a:ea typeface="Roboto Medium" panose="02000000000000000000" pitchFamily="2" charset="0"/>
                <a:cs typeface="Roboto Medium" panose="02000000000000000000" pitchFamily="2" charset="0"/>
              </a:rPr>
              <a:t>about</a:t>
            </a:r>
            <a:r>
              <a:rPr lang="sv-SE" dirty="0">
                <a:solidFill>
                  <a:srgbClr val="75232F"/>
                </a:solidFill>
                <a:ea typeface="Roboto Medium" panose="02000000000000000000" pitchFamily="2" charset="0"/>
                <a:cs typeface="Roboto Medium" panose="02000000000000000000" pitchFamily="2" charset="0"/>
              </a:rPr>
              <a:t> the </a:t>
            </a:r>
            <a:r>
              <a:rPr lang="sv-SE" dirty="0" err="1">
                <a:solidFill>
                  <a:srgbClr val="75232F"/>
                </a:solidFill>
                <a:ea typeface="Roboto Medium" panose="02000000000000000000" pitchFamily="2" charset="0"/>
                <a:cs typeface="Roboto Medium" panose="02000000000000000000" pitchFamily="2" charset="0"/>
              </a:rPr>
              <a:t>quality</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of</a:t>
            </a:r>
            <a:r>
              <a:rPr lang="sv-SE" dirty="0">
                <a:solidFill>
                  <a:srgbClr val="75232F"/>
                </a:solidFill>
                <a:ea typeface="Roboto Medium" panose="02000000000000000000" pitchFamily="2" charset="0"/>
                <a:cs typeface="Roboto Medium" panose="02000000000000000000" pitchFamily="2" charset="0"/>
              </a:rPr>
              <a:t> the </a:t>
            </a:r>
            <a:r>
              <a:rPr lang="sv-SE" dirty="0" err="1">
                <a:solidFill>
                  <a:srgbClr val="75232F"/>
                </a:solidFill>
                <a:ea typeface="Roboto Medium" panose="02000000000000000000" pitchFamily="2" charset="0"/>
                <a:cs typeface="Roboto Medium" panose="02000000000000000000" pitchFamily="2" charset="0"/>
              </a:rPr>
              <a:t>city's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activities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development</a:t>
            </a:r>
            <a:r>
              <a:rPr lang="sv-SE" dirty="0">
                <a:solidFill>
                  <a:srgbClr val="75232F"/>
                </a:solidFill>
                <a:ea typeface="Roboto Medium" panose="02000000000000000000" pitchFamily="2" charset="0"/>
                <a:cs typeface="Roboto Medium" panose="02000000000000000000" pitchFamily="2" charset="0"/>
              </a:rPr>
              <a:t> and </a:t>
            </a:r>
            <a:r>
              <a:rPr lang="sv-SE" dirty="0" err="1">
                <a:solidFill>
                  <a:srgbClr val="75232F"/>
                </a:solidFill>
                <a:ea typeface="Roboto Medium" panose="02000000000000000000" pitchFamily="2" charset="0"/>
                <a:cs typeface="Roboto Medium" panose="02000000000000000000" pitchFamily="2" charset="0"/>
              </a:rPr>
              <a:t>improvement</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needs</a:t>
            </a:r>
            <a:r>
              <a:rPr lang="sv-SE" dirty="0">
                <a:solidFill>
                  <a:srgbClr val="75232F"/>
                </a:solidFill>
                <a:ea typeface="Roboto Medium" panose="02000000000000000000" pitchFamily="2" charset="0"/>
                <a:cs typeface="Roboto Medium" panose="02000000000000000000" pitchFamily="2" charset="0"/>
              </a:rPr>
              <a:t>, and </a:t>
            </a:r>
            <a:r>
              <a:rPr lang="sv-SE" dirty="0" err="1">
                <a:solidFill>
                  <a:srgbClr val="75232F"/>
                </a:solidFill>
                <a:ea typeface="Roboto Medium" panose="02000000000000000000" pitchFamily="2" charset="0"/>
                <a:cs typeface="Roboto Medium" panose="02000000000000000000" pitchFamily="2" charset="0"/>
              </a:rPr>
              <a:t>what</a:t>
            </a:r>
            <a:r>
              <a:rPr lang="sv-SE" dirty="0">
                <a:solidFill>
                  <a:srgbClr val="75232F"/>
                </a:solidFill>
                <a:ea typeface="Roboto Medium" panose="02000000000000000000" pitchFamily="2" charset="0"/>
                <a:cs typeface="Roboto Medium" panose="02000000000000000000" pitchFamily="2" charset="0"/>
              </a:rPr>
              <a:t> residents get for </a:t>
            </a:r>
            <a:r>
              <a:rPr lang="sv-SE" dirty="0" err="1">
                <a:solidFill>
                  <a:srgbClr val="75232F"/>
                </a:solidFill>
                <a:ea typeface="Roboto Medium" panose="02000000000000000000" pitchFamily="2" charset="0"/>
                <a:cs typeface="Roboto Medium" panose="02000000000000000000" pitchFamily="2" charset="0"/>
              </a:rPr>
              <a:t>their</a:t>
            </a:r>
            <a:r>
              <a:rPr lang="sv-SE" dirty="0">
                <a:solidFill>
                  <a:srgbClr val="75232F"/>
                </a:solidFill>
                <a:ea typeface="Roboto Medium" panose="02000000000000000000" pitchFamily="2" charset="0"/>
                <a:cs typeface="Roboto Medium" panose="02000000000000000000" pitchFamily="2" charset="0"/>
              </a:rPr>
              <a:t> tax </a:t>
            </a:r>
            <a:r>
              <a:rPr lang="sv-SE" dirty="0" err="1">
                <a:solidFill>
                  <a:srgbClr val="75232F"/>
                </a:solidFill>
                <a:ea typeface="Roboto Medium" panose="02000000000000000000" pitchFamily="2" charset="0"/>
                <a:cs typeface="Roboto Medium" panose="02000000000000000000" pitchFamily="2" charset="0"/>
              </a:rPr>
              <a:t>money</a:t>
            </a:r>
            <a:r>
              <a:rPr lang="sv-SE" dirty="0">
                <a:solidFill>
                  <a:srgbClr val="75232F"/>
                </a:solidFill>
                <a:ea typeface="Roboto Medium" panose="02000000000000000000" pitchFamily="2" charset="0"/>
                <a:cs typeface="Roboto Medium" panose="02000000000000000000" pitchFamily="2" charset="0"/>
              </a:rPr>
              <a:t>.</a:t>
            </a:r>
          </a:p>
        </p:txBody>
      </p:sp>
      <p:grpSp>
        <p:nvGrpSpPr>
          <p:cNvPr id="18" name="Group 17">
            <a:extLst>
              <a:ext uri="{FF2B5EF4-FFF2-40B4-BE49-F238E27FC236}">
                <a16:creationId xmlns:a16="http://schemas.microsoft.com/office/drawing/2014/main" id="{D7A14246-8225-969A-6BAA-C62EEC5B9D52}"/>
              </a:ext>
            </a:extLst>
          </p:cNvPr>
          <p:cNvGrpSpPr/>
          <p:nvPr/>
        </p:nvGrpSpPr>
        <p:grpSpPr>
          <a:xfrm>
            <a:off x="282222" y="2425425"/>
            <a:ext cx="5313067" cy="3465321"/>
            <a:chOff x="440266" y="2577800"/>
            <a:chExt cx="5313067" cy="3465321"/>
          </a:xfrm>
        </p:grpSpPr>
        <p:sp>
          <p:nvSpPr>
            <p:cNvPr id="4" name="Rectangle 3">
              <a:extLst>
                <a:ext uri="{FF2B5EF4-FFF2-40B4-BE49-F238E27FC236}">
                  <a16:creationId xmlns:a16="http://schemas.microsoft.com/office/drawing/2014/main" id="{BBEE6B86-DD1F-4131-1C2B-2C0FA36C5D14}"/>
                </a:ext>
              </a:extLst>
            </p:cNvPr>
            <p:cNvSpPr/>
            <p:nvPr/>
          </p:nvSpPr>
          <p:spPr>
            <a:xfrm>
              <a:off x="440266" y="510720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Committee mission and direction</a:t>
              </a:r>
            </a:p>
          </p:txBody>
        </p:sp>
        <p:sp>
          <p:nvSpPr>
            <p:cNvPr id="5" name="Rectangle 4">
              <a:extLst>
                <a:ext uri="{FF2B5EF4-FFF2-40B4-BE49-F238E27FC236}">
                  <a16:creationId xmlns:a16="http://schemas.microsoft.com/office/drawing/2014/main" id="{F6C10A69-D07D-E985-B1E6-F4B4D6372760}"/>
                </a:ext>
              </a:extLst>
            </p:cNvPr>
            <p:cNvSpPr/>
            <p:nvPr/>
          </p:nvSpPr>
          <p:spPr>
            <a:xfrm>
              <a:off x="440266" y="564447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Committee goals</a:t>
              </a:r>
            </a:p>
          </p:txBody>
        </p:sp>
        <p:sp>
          <p:nvSpPr>
            <p:cNvPr id="6" name="Rectangle 5">
              <a:extLst>
                <a:ext uri="{FF2B5EF4-FFF2-40B4-BE49-F238E27FC236}">
                  <a16:creationId xmlns:a16="http://schemas.microsoft.com/office/drawing/2014/main" id="{EE8832EC-4C98-AC85-4EE6-05342E7D56C0}"/>
                </a:ext>
              </a:extLst>
            </p:cNvPr>
            <p:cNvSpPr/>
            <p:nvPr/>
          </p:nvSpPr>
          <p:spPr>
            <a:xfrm>
              <a:off x="3371378" y="5644471"/>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200" dirty="0"/>
                <a:t>Company</a:t>
              </a:r>
              <a:r>
                <a:rPr lang="en-GB" dirty="0"/>
                <a:t> </a:t>
              </a:r>
              <a:r>
                <a:rPr lang="en-GB" sz="1200" dirty="0"/>
                <a:t>goals</a:t>
              </a:r>
            </a:p>
          </p:txBody>
        </p:sp>
        <p:sp>
          <p:nvSpPr>
            <p:cNvPr id="7" name="Rectangle 6">
              <a:extLst>
                <a:ext uri="{FF2B5EF4-FFF2-40B4-BE49-F238E27FC236}">
                  <a16:creationId xmlns:a16="http://schemas.microsoft.com/office/drawing/2014/main" id="{4C1261F0-5E02-6DE9-0964-03BC6D42F0EE}"/>
                </a:ext>
              </a:extLst>
            </p:cNvPr>
            <p:cNvSpPr/>
            <p:nvPr/>
          </p:nvSpPr>
          <p:spPr>
            <a:xfrm>
              <a:off x="3371378" y="510720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Company mission and direction</a:t>
              </a:r>
            </a:p>
          </p:txBody>
        </p:sp>
        <p:sp>
          <p:nvSpPr>
            <p:cNvPr id="8" name="Rectangle 7">
              <a:extLst>
                <a:ext uri="{FF2B5EF4-FFF2-40B4-BE49-F238E27FC236}">
                  <a16:creationId xmlns:a16="http://schemas.microsoft.com/office/drawing/2014/main" id="{F870B147-1B38-A522-6F00-617ECF2CFBFC}"/>
                </a:ext>
              </a:extLst>
            </p:cNvPr>
            <p:cNvSpPr/>
            <p:nvPr/>
          </p:nvSpPr>
          <p:spPr>
            <a:xfrm>
              <a:off x="1946354" y="2970640"/>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Vision</a:t>
              </a:r>
            </a:p>
          </p:txBody>
        </p:sp>
        <p:sp>
          <p:nvSpPr>
            <p:cNvPr id="10" name="Rectangle 9">
              <a:extLst>
                <a:ext uri="{FF2B5EF4-FFF2-40B4-BE49-F238E27FC236}">
                  <a16:creationId xmlns:a16="http://schemas.microsoft.com/office/drawing/2014/main" id="{1A2386E5-18C1-49A6-DE63-D48AC9BC4F90}"/>
                </a:ext>
              </a:extLst>
            </p:cNvPr>
            <p:cNvSpPr/>
            <p:nvPr/>
          </p:nvSpPr>
          <p:spPr>
            <a:xfrm>
              <a:off x="1946354" y="3467073"/>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Programme for the electoral term</a:t>
              </a:r>
            </a:p>
          </p:txBody>
        </p:sp>
        <p:sp>
          <p:nvSpPr>
            <p:cNvPr id="12" name="Rectangle 11">
              <a:extLst>
                <a:ext uri="{FF2B5EF4-FFF2-40B4-BE49-F238E27FC236}">
                  <a16:creationId xmlns:a16="http://schemas.microsoft.com/office/drawing/2014/main" id="{8A14C6D7-B629-02AC-1F85-5228A0E7516A}"/>
                </a:ext>
              </a:extLst>
            </p:cNvPr>
            <p:cNvSpPr/>
            <p:nvPr/>
          </p:nvSpPr>
          <p:spPr>
            <a:xfrm>
              <a:off x="1946355" y="4000575"/>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City direction and steering documents</a:t>
              </a:r>
            </a:p>
          </p:txBody>
        </p:sp>
        <p:sp>
          <p:nvSpPr>
            <p:cNvPr id="13" name="TextBox 12">
              <a:extLst>
                <a:ext uri="{FF2B5EF4-FFF2-40B4-BE49-F238E27FC236}">
                  <a16:creationId xmlns:a16="http://schemas.microsoft.com/office/drawing/2014/main" id="{E968A18C-393D-4DEA-3F6B-11894165D10F}"/>
                </a:ext>
              </a:extLst>
            </p:cNvPr>
            <p:cNvSpPr txBox="1"/>
            <p:nvPr/>
          </p:nvSpPr>
          <p:spPr>
            <a:xfrm>
              <a:off x="1918202" y="2577800"/>
              <a:ext cx="2339947" cy="276999"/>
            </a:xfrm>
            <a:prstGeom prst="rect">
              <a:avLst/>
            </a:prstGeom>
            <a:noFill/>
          </p:spPr>
          <p:txBody>
            <a:bodyPr wrap="square" rtlCol="0">
              <a:spAutoFit/>
            </a:bodyPr>
            <a:lstStyle/>
            <a:p>
              <a:pPr algn="ctr"/>
              <a:r>
                <a:rPr lang="en-GB" sz="1200" b="1" dirty="0">
                  <a:latin typeface="+mj-lt"/>
                </a:rPr>
                <a:t>City Council</a:t>
              </a:r>
            </a:p>
          </p:txBody>
        </p:sp>
        <p:sp>
          <p:nvSpPr>
            <p:cNvPr id="16" name="TextBox 15">
              <a:extLst>
                <a:ext uri="{FF2B5EF4-FFF2-40B4-BE49-F238E27FC236}">
                  <a16:creationId xmlns:a16="http://schemas.microsoft.com/office/drawing/2014/main" id="{3AD7D5A7-6D49-C8DF-B41A-A9D20223D113}"/>
                </a:ext>
              </a:extLst>
            </p:cNvPr>
            <p:cNvSpPr txBox="1"/>
            <p:nvPr/>
          </p:nvSpPr>
          <p:spPr>
            <a:xfrm>
              <a:off x="461267" y="4716260"/>
              <a:ext cx="2339947" cy="276999"/>
            </a:xfrm>
            <a:prstGeom prst="rect">
              <a:avLst/>
            </a:prstGeom>
            <a:noFill/>
          </p:spPr>
          <p:txBody>
            <a:bodyPr wrap="square" rtlCol="0">
              <a:spAutoFit/>
            </a:bodyPr>
            <a:lstStyle/>
            <a:p>
              <a:pPr algn="ctr"/>
              <a:r>
                <a:rPr lang="en-GB" sz="1200" b="1" dirty="0">
                  <a:latin typeface="+mj-lt"/>
                </a:rPr>
                <a:t>Committee</a:t>
              </a:r>
            </a:p>
          </p:txBody>
        </p:sp>
        <p:sp>
          <p:nvSpPr>
            <p:cNvPr id="17" name="TextBox 16">
              <a:extLst>
                <a:ext uri="{FF2B5EF4-FFF2-40B4-BE49-F238E27FC236}">
                  <a16:creationId xmlns:a16="http://schemas.microsoft.com/office/drawing/2014/main" id="{40C3865D-7CFF-BD77-3CDD-8F7B13ABDBDB}"/>
                </a:ext>
              </a:extLst>
            </p:cNvPr>
            <p:cNvSpPr txBox="1"/>
            <p:nvPr/>
          </p:nvSpPr>
          <p:spPr>
            <a:xfrm>
              <a:off x="3392381" y="4712491"/>
              <a:ext cx="2339947" cy="276999"/>
            </a:xfrm>
            <a:prstGeom prst="rect">
              <a:avLst/>
            </a:prstGeom>
            <a:noFill/>
          </p:spPr>
          <p:txBody>
            <a:bodyPr wrap="square" rtlCol="0">
              <a:spAutoFit/>
            </a:bodyPr>
            <a:lstStyle/>
            <a:p>
              <a:pPr algn="ctr"/>
              <a:r>
                <a:rPr lang="en-GB" sz="1200" b="1" dirty="0">
                  <a:latin typeface="+mj-lt"/>
                </a:rPr>
                <a:t>Municipal Companies</a:t>
              </a:r>
            </a:p>
          </p:txBody>
        </p:sp>
      </p:grpSp>
    </p:spTree>
    <p:extLst>
      <p:ext uri="{BB962C8B-B14F-4D97-AF65-F5344CB8AC3E}">
        <p14:creationId xmlns:p14="http://schemas.microsoft.com/office/powerpoint/2010/main" val="3585639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F290-7164-1F26-FC1B-F99F43C7A2D0}"/>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E24C610D-6CC9-8B11-682E-D4CB8B2A03A4}"/>
              </a:ext>
            </a:extLst>
          </p:cNvPr>
          <p:cNvSpPr/>
          <p:nvPr/>
        </p:nvSpPr>
        <p:spPr>
          <a:xfrm>
            <a:off x="6096001" y="0"/>
            <a:ext cx="6096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9" name="Rubrik 1">
            <a:extLst>
              <a:ext uri="{FF2B5EF4-FFF2-40B4-BE49-F238E27FC236}">
                <a16:creationId xmlns:a16="http://schemas.microsoft.com/office/drawing/2014/main" id="{AC70BC37-703F-5850-676B-D9EAEAD7CF6E}"/>
              </a:ext>
            </a:extLst>
          </p:cNvPr>
          <p:cNvSpPr>
            <a:spLocks noGrp="1"/>
          </p:cNvSpPr>
          <p:nvPr>
            <p:ph type="ctrTitle"/>
          </p:nvPr>
        </p:nvSpPr>
        <p:spPr>
          <a:xfrm>
            <a:off x="461268" y="891897"/>
            <a:ext cx="4868329" cy="1148442"/>
          </a:xfrm>
        </p:spPr>
        <p:txBody>
          <a:bodyPr lIns="0" anchor="t">
            <a:normAutofit/>
          </a:bodyPr>
          <a:lstStyle/>
          <a:p>
            <a:pPr>
              <a:lnSpc>
                <a:spcPct val="100000"/>
              </a:lnSpc>
            </a:pPr>
            <a:r>
              <a:rPr lang="sv-SE" sz="1800" b="1" dirty="0" err="1">
                <a:solidFill>
                  <a:srgbClr val="75232F"/>
                </a:solidFill>
                <a:latin typeface="Roboto" panose="02000000000000000000" pitchFamily="2" charset="0"/>
                <a:ea typeface="Roboto" panose="02000000000000000000" pitchFamily="2" charset="0"/>
                <a:cs typeface="Roboto" panose="02000000000000000000" pitchFamily="2" charset="0"/>
              </a:rPr>
              <a:t>Political</a:t>
            </a: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 </a:t>
            </a:r>
            <a:r>
              <a:rPr lang="sv-SE" sz="1800" b="1" dirty="0" err="1">
                <a:solidFill>
                  <a:srgbClr val="75232F"/>
                </a:solidFill>
                <a:latin typeface="Roboto" panose="02000000000000000000" pitchFamily="2" charset="0"/>
                <a:ea typeface="Roboto" panose="02000000000000000000" pitchFamily="2" charset="0"/>
                <a:cs typeface="Roboto" panose="02000000000000000000" pitchFamily="2" charset="0"/>
              </a:rPr>
              <a:t>framework</a:t>
            </a: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 for </a:t>
            </a:r>
            <a:r>
              <a:rPr lang="sv-SE" sz="1800" b="1" dirty="0" err="1">
                <a:solidFill>
                  <a:srgbClr val="75232F"/>
                </a:solidFill>
                <a:latin typeface="Roboto" panose="02000000000000000000" pitchFamily="2" charset="0"/>
                <a:ea typeface="Roboto" panose="02000000000000000000" pitchFamily="2" charset="0"/>
                <a:cs typeface="Roboto" panose="02000000000000000000" pitchFamily="2" charset="0"/>
              </a:rPr>
              <a:t>governing</a:t>
            </a: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 Helsingborg</a:t>
            </a:r>
          </a:p>
        </p:txBody>
      </p:sp>
      <p:sp>
        <p:nvSpPr>
          <p:cNvPr id="11" name="Rubrik 2">
            <a:extLst>
              <a:ext uri="{FF2B5EF4-FFF2-40B4-BE49-F238E27FC236}">
                <a16:creationId xmlns:a16="http://schemas.microsoft.com/office/drawing/2014/main" id="{BA112AE3-F628-BCF9-536A-79B3CEB05D32}"/>
              </a:ext>
            </a:extLst>
          </p:cNvPr>
          <p:cNvSpPr txBox="1">
            <a:spLocks/>
          </p:cNvSpPr>
          <p:nvPr/>
        </p:nvSpPr>
        <p:spPr>
          <a:xfrm>
            <a:off x="440267" y="269274"/>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endParaRPr kumimoji="0" lang="sv-SE" sz="4000" b="1" i="0" u="none" strike="noStrike" kern="1200" cap="none" spc="0" normalizeH="0" baseline="0" noProof="0" dirty="0">
              <a:ln>
                <a:noFill/>
              </a:ln>
              <a:solidFill>
                <a:srgbClr val="75232F"/>
              </a:solidFill>
              <a:effectLst/>
              <a:uLnTx/>
              <a:uFillTx/>
              <a:latin typeface="Helsingborg Sans"/>
              <a:ea typeface="+mj-ea"/>
              <a:cs typeface="+mj-cs"/>
            </a:endParaRPr>
          </a:p>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Governance</a:t>
            </a: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 </a:t>
            </a: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model</a:t>
            </a:r>
            <a:endParaRPr kumimoji="0" lang="sv-SE" sz="4000" b="1" i="0" u="none" strike="noStrike" kern="1200" cap="none" spc="0" normalizeH="0" baseline="0" noProof="0" dirty="0">
              <a:ln>
                <a:noFill/>
              </a:ln>
              <a:solidFill>
                <a:srgbClr val="75232F"/>
              </a:solidFill>
              <a:effectLst/>
              <a:uLnTx/>
              <a:uFillTx/>
              <a:latin typeface="Helsingborg Sans"/>
              <a:ea typeface="+mj-ea"/>
              <a:cs typeface="+mj-cs"/>
            </a:endParaRPr>
          </a:p>
          <a:p>
            <a:pPr marL="0" marR="0" lvl="0" indent="0" algn="l" defTabSz="1219170" rtl="0" eaLnBrk="1" fontAlgn="auto" latinLnBrk="0" hangingPunct="1">
              <a:lnSpc>
                <a:spcPct val="90000"/>
              </a:lnSpc>
              <a:spcBef>
                <a:spcPct val="0"/>
              </a:spcBef>
              <a:spcAft>
                <a:spcPts val="0"/>
              </a:spcAft>
              <a:buClrTx/>
              <a:buSzTx/>
              <a:buFontTx/>
              <a:buNone/>
              <a:tabLst/>
              <a:defRPr/>
            </a:pPr>
            <a:endParaRPr kumimoji="0" lang="sv-SE" sz="4000" b="1" i="0" u="none" strike="noStrike" kern="1200" cap="none" spc="0" normalizeH="0" baseline="0" noProof="0" dirty="0">
              <a:ln>
                <a:noFill/>
              </a:ln>
              <a:solidFill>
                <a:srgbClr val="75232F"/>
              </a:solidFill>
              <a:effectLst/>
              <a:uLnTx/>
              <a:uFillTx/>
              <a:latin typeface="Helsingborg Sans"/>
              <a:ea typeface="+mj-ea"/>
              <a:cs typeface="+mj-cs"/>
            </a:endParaRPr>
          </a:p>
        </p:txBody>
      </p:sp>
      <p:sp>
        <p:nvSpPr>
          <p:cNvPr id="6" name="Platshållare för text 10">
            <a:extLst>
              <a:ext uri="{FF2B5EF4-FFF2-40B4-BE49-F238E27FC236}">
                <a16:creationId xmlns:a16="http://schemas.microsoft.com/office/drawing/2014/main" id="{3F2DB0E1-52D1-DC71-E2E1-24F1457FE03F}"/>
              </a:ext>
            </a:extLst>
          </p:cNvPr>
          <p:cNvSpPr>
            <a:spLocks noGrp="1"/>
          </p:cNvSpPr>
          <p:nvPr>
            <p:ph type="body" sz="half" idx="2"/>
          </p:nvPr>
        </p:nvSpPr>
        <p:spPr>
          <a:xfrm>
            <a:off x="6166161" y="1183402"/>
            <a:ext cx="5945100" cy="4661240"/>
          </a:xfrm>
        </p:spPr>
        <p:txBody>
          <a:bodyPr/>
          <a:lstStyle/>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Vision - </a:t>
            </a:r>
            <a:r>
              <a:rPr lang="sv-SE" sz="1600" dirty="0">
                <a:solidFill>
                  <a:srgbClr val="75232F"/>
                </a:solidFill>
                <a:ea typeface="Roboto Medium" panose="02000000000000000000" pitchFamily="2" charset="0"/>
                <a:cs typeface="Roboto Medium" panose="02000000000000000000" pitchFamily="2" charset="0"/>
              </a:rPr>
              <a:t>The </a:t>
            </a:r>
            <a:r>
              <a:rPr lang="sv-SE" sz="1600" dirty="0" err="1">
                <a:solidFill>
                  <a:srgbClr val="75232F"/>
                </a:solidFill>
                <a:ea typeface="Roboto Medium" panose="02000000000000000000" pitchFamily="2" charset="0"/>
                <a:cs typeface="Roboto Medium" panose="02000000000000000000" pitchFamily="2" charset="0"/>
              </a:rPr>
              <a:t>city's</a:t>
            </a:r>
            <a:r>
              <a:rPr lang="sv-SE" sz="1600" dirty="0">
                <a:solidFill>
                  <a:srgbClr val="75232F"/>
                </a:solidFill>
                <a:ea typeface="Roboto Medium" panose="02000000000000000000" pitchFamily="2" charset="0"/>
                <a:cs typeface="Roboto Medium" panose="02000000000000000000" pitchFamily="2" charset="0"/>
              </a:rPr>
              <a:t> </a:t>
            </a:r>
            <a:r>
              <a:rPr lang="sv-SE" sz="1600" dirty="0" err="1">
                <a:solidFill>
                  <a:srgbClr val="75232F"/>
                </a:solidFill>
                <a:ea typeface="Roboto Medium" panose="02000000000000000000" pitchFamily="2" charset="0"/>
                <a:cs typeface="Roboto Medium" panose="02000000000000000000" pitchFamily="2" charset="0"/>
              </a:rPr>
              <a:t>shared</a:t>
            </a:r>
            <a:r>
              <a:rPr lang="sv-SE" sz="1600" dirty="0">
                <a:solidFill>
                  <a:srgbClr val="75232F"/>
                </a:solidFill>
                <a:ea typeface="Roboto Medium" panose="02000000000000000000" pitchFamily="2" charset="0"/>
                <a:cs typeface="Roboto Medium" panose="02000000000000000000" pitchFamily="2" charset="0"/>
              </a:rPr>
              <a:t>, long-term </a:t>
            </a:r>
            <a:r>
              <a:rPr lang="sv-SE" sz="1600" dirty="0" err="1">
                <a:solidFill>
                  <a:srgbClr val="75232F"/>
                </a:solidFill>
                <a:ea typeface="Roboto Medium" panose="02000000000000000000" pitchFamily="2" charset="0"/>
                <a:cs typeface="Roboto Medium" panose="02000000000000000000" pitchFamily="2" charset="0"/>
              </a:rPr>
              <a:t>goal</a:t>
            </a:r>
            <a:r>
              <a:rPr lang="sv-SE" sz="1600" dirty="0">
                <a:solidFill>
                  <a:srgbClr val="75232F"/>
                </a:solidFill>
                <a:ea typeface="Roboto Medium" panose="02000000000000000000" pitchFamily="2" charset="0"/>
                <a:cs typeface="Roboto Medium" panose="02000000000000000000" pitchFamily="2" charset="0"/>
              </a:rPr>
              <a:t> for the </a:t>
            </a:r>
            <a:r>
              <a:rPr lang="sv-SE" sz="1600" dirty="0" err="1">
                <a:solidFill>
                  <a:srgbClr val="75232F"/>
                </a:solidFill>
                <a:ea typeface="Roboto Medium" panose="02000000000000000000" pitchFamily="2" charset="0"/>
                <a:cs typeface="Roboto Medium" panose="02000000000000000000" pitchFamily="2" charset="0"/>
              </a:rPr>
              <a:t>future</a:t>
            </a:r>
            <a:endParaRPr lang="sv-SE" sz="1600" dirty="0">
              <a:solidFill>
                <a:srgbClr val="75232F"/>
              </a:solidFill>
              <a:ea typeface="Roboto Medium" panose="02000000000000000000" pitchFamily="2" charset="0"/>
              <a:cs typeface="Roboto Medium" panose="02000000000000000000" pitchFamily="2" charset="0"/>
            </a:endParaRPr>
          </a:p>
          <a:p>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Programme</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for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electoral</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term - </a:t>
            </a:r>
            <a:r>
              <a:rPr lang="sv-SE" sz="1600" dirty="0" err="1">
                <a:solidFill>
                  <a:srgbClr val="75232F"/>
                </a:solidFill>
                <a:ea typeface="Roboto Medium" panose="02000000000000000000" pitchFamily="2" charset="0"/>
              </a:rPr>
              <a:t>Describes</a:t>
            </a:r>
            <a:r>
              <a:rPr lang="sv-SE" sz="1600" dirty="0">
                <a:solidFill>
                  <a:srgbClr val="75232F"/>
                </a:solidFill>
                <a:ea typeface="Roboto Medium" panose="02000000000000000000" pitchFamily="2" charset="0"/>
              </a:rPr>
              <a:t> the </a:t>
            </a:r>
            <a:r>
              <a:rPr lang="sv-SE" sz="1600" dirty="0" err="1">
                <a:solidFill>
                  <a:srgbClr val="75232F"/>
                </a:solidFill>
                <a:ea typeface="Roboto Medium" panose="02000000000000000000" pitchFamily="2" charset="0"/>
              </a:rPr>
              <a:t>political</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direction</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of</a:t>
            </a:r>
            <a:r>
              <a:rPr lang="sv-SE" sz="1600" dirty="0">
                <a:solidFill>
                  <a:srgbClr val="75232F"/>
                </a:solidFill>
                <a:ea typeface="Roboto Medium" panose="02000000000000000000" pitchFamily="2" charset="0"/>
              </a:rPr>
              <a:t> the </a:t>
            </a:r>
            <a:r>
              <a:rPr lang="sv-SE" sz="1600" dirty="0" err="1">
                <a:solidFill>
                  <a:srgbClr val="75232F"/>
                </a:solidFill>
                <a:ea typeface="Roboto Medium" panose="02000000000000000000" pitchFamily="2" charset="0"/>
              </a:rPr>
              <a:t>governing</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body</a:t>
            </a:r>
            <a:r>
              <a:rPr lang="sv-SE" sz="1600" dirty="0">
                <a:solidFill>
                  <a:srgbClr val="75232F"/>
                </a:solidFill>
                <a:ea typeface="Roboto Medium" panose="02000000000000000000" pitchFamily="2" charset="0"/>
              </a:rPr>
              <a:t> for the term </a:t>
            </a:r>
            <a:r>
              <a:rPr lang="sv-SE" sz="1600" dirty="0" err="1">
                <a:solidFill>
                  <a:srgbClr val="75232F"/>
                </a:solidFill>
                <a:ea typeface="Roboto Medium" panose="02000000000000000000" pitchFamily="2" charset="0"/>
              </a:rPr>
              <a:t>of</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office</a:t>
            </a:r>
            <a:endParaRPr lang="sv-SE" sz="1600" dirty="0">
              <a:solidFill>
                <a:srgbClr val="75232F"/>
              </a:solidFill>
              <a:ea typeface="Roboto Medium" panose="02000000000000000000" pitchFamily="2" charset="0"/>
            </a:endParaRP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City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direction</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 </a:t>
            </a:r>
            <a:r>
              <a:rPr lang="sv-SE" sz="1600" dirty="0">
                <a:solidFill>
                  <a:srgbClr val="75232F"/>
                </a:solidFill>
                <a:ea typeface="Roboto Medium" panose="02000000000000000000" pitchFamily="2" charset="0"/>
              </a:rPr>
              <a:t>Cross-</a:t>
            </a:r>
            <a:r>
              <a:rPr lang="sv-SE" sz="1600" dirty="0" err="1">
                <a:solidFill>
                  <a:srgbClr val="75232F"/>
                </a:solidFill>
                <a:ea typeface="Roboto Medium" panose="02000000000000000000" pitchFamily="2" charset="0"/>
              </a:rPr>
              <a:t>sectoral</a:t>
            </a:r>
            <a:r>
              <a:rPr lang="sv-SE" sz="1600" dirty="0">
                <a:solidFill>
                  <a:srgbClr val="75232F"/>
                </a:solidFill>
                <a:ea typeface="Roboto Medium" panose="02000000000000000000" pitchFamily="2" charset="0"/>
              </a:rPr>
              <a:t> focus areas for </a:t>
            </a:r>
            <a:r>
              <a:rPr lang="sv-SE" sz="1600" dirty="0" err="1">
                <a:solidFill>
                  <a:srgbClr val="75232F"/>
                </a:solidFill>
                <a:ea typeface="Roboto Medium" panose="02000000000000000000" pitchFamily="2" charset="0"/>
              </a:rPr>
              <a:t>Helsingborg's</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development</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toward</a:t>
            </a:r>
            <a:r>
              <a:rPr lang="sv-SE" sz="1600" dirty="0">
                <a:solidFill>
                  <a:srgbClr val="75232F"/>
                </a:solidFill>
                <a:ea typeface="Roboto Medium" panose="02000000000000000000" pitchFamily="2" charset="0"/>
              </a:rPr>
              <a:t> the </a:t>
            </a:r>
            <a:r>
              <a:rPr lang="sv-SE" sz="1600" dirty="0" err="1">
                <a:solidFill>
                  <a:srgbClr val="75232F"/>
                </a:solidFill>
                <a:ea typeface="Roboto Medium" panose="02000000000000000000" pitchFamily="2" charset="0"/>
              </a:rPr>
              <a:t>city's</a:t>
            </a:r>
            <a:r>
              <a:rPr lang="sv-SE" sz="1600" dirty="0">
                <a:solidFill>
                  <a:srgbClr val="75232F"/>
                </a:solidFill>
                <a:ea typeface="Roboto Medium" panose="02000000000000000000" pitchFamily="2" charset="0"/>
              </a:rPr>
              <a:t> vision</a:t>
            </a:r>
          </a:p>
          <a:p>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Steering</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documents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 </a:t>
            </a:r>
            <a:r>
              <a:rPr lang="sv-SE" sz="1600" dirty="0" err="1">
                <a:solidFill>
                  <a:srgbClr val="75232F"/>
                </a:solidFill>
                <a:ea typeface="Roboto Medium" panose="02000000000000000000" pitchFamily="2" charset="0"/>
              </a:rPr>
              <a:t>Clarify</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political</a:t>
            </a:r>
            <a:r>
              <a:rPr lang="sv-SE" sz="1600" dirty="0">
                <a:solidFill>
                  <a:srgbClr val="75232F"/>
                </a:solidFill>
                <a:ea typeface="Roboto Medium" panose="02000000000000000000" pitchFamily="2" charset="0"/>
              </a:rPr>
              <a:t> intentions and ambitions or </a:t>
            </a:r>
            <a:r>
              <a:rPr lang="sv-SE" sz="1600" dirty="0" err="1">
                <a:solidFill>
                  <a:srgbClr val="75232F"/>
                </a:solidFill>
                <a:ea typeface="Roboto Medium" panose="02000000000000000000" pitchFamily="2" charset="0"/>
              </a:rPr>
              <a:t>approaches</a:t>
            </a:r>
            <a:endParaRPr lang="sv-SE" sz="1600" dirty="0">
              <a:solidFill>
                <a:srgbClr val="75232F"/>
              </a:solidFill>
              <a:ea typeface="Roboto Medium" panose="02000000000000000000" pitchFamily="2" charset="0"/>
            </a:endParaRP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The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committee's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and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company's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mission - </a:t>
            </a:r>
            <a:r>
              <a:rPr lang="sv-SE" sz="1600" dirty="0" err="1">
                <a:solidFill>
                  <a:srgbClr val="75232F"/>
                </a:solidFill>
                <a:ea typeface="Roboto Medium" panose="02000000000000000000" pitchFamily="2" charset="0"/>
              </a:rPr>
              <a:t>Describes</a:t>
            </a:r>
            <a:r>
              <a:rPr lang="sv-SE" sz="1600" dirty="0">
                <a:solidFill>
                  <a:srgbClr val="75232F"/>
                </a:solidFill>
                <a:ea typeface="Roboto Medium" panose="02000000000000000000" pitchFamily="2" charset="0"/>
              </a:rPr>
              <a:t> the </a:t>
            </a:r>
            <a:r>
              <a:rPr lang="sv-SE" sz="1600" dirty="0" err="1">
                <a:solidFill>
                  <a:srgbClr val="75232F"/>
                </a:solidFill>
                <a:ea typeface="Roboto Medium" panose="02000000000000000000" pitchFamily="2" charset="0"/>
              </a:rPr>
              <a:t>purpose</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of</a:t>
            </a:r>
            <a:r>
              <a:rPr lang="sv-SE" sz="1600" dirty="0">
                <a:solidFill>
                  <a:srgbClr val="75232F"/>
                </a:solidFill>
                <a:ea typeface="Roboto Medium" panose="02000000000000000000" pitchFamily="2" charset="0"/>
              </a:rPr>
              <a:t> the </a:t>
            </a:r>
            <a:r>
              <a:rPr lang="sv-SE" sz="1600" dirty="0" err="1">
                <a:solidFill>
                  <a:srgbClr val="75232F"/>
                </a:solidFill>
                <a:ea typeface="Roboto Medium" panose="02000000000000000000" pitchFamily="2" charset="0"/>
              </a:rPr>
              <a:t>committee's</a:t>
            </a:r>
            <a:r>
              <a:rPr lang="sv-SE" sz="1600" dirty="0">
                <a:solidFill>
                  <a:srgbClr val="75232F"/>
                </a:solidFill>
                <a:ea typeface="Roboto Medium" panose="02000000000000000000" pitchFamily="2" charset="0"/>
              </a:rPr>
              <a:t> or </a:t>
            </a:r>
            <a:r>
              <a:rPr lang="sv-SE" sz="1600" dirty="0" err="1">
                <a:solidFill>
                  <a:srgbClr val="75232F"/>
                </a:solidFill>
                <a:ea typeface="Roboto Medium" panose="02000000000000000000" pitchFamily="2" charset="0"/>
              </a:rPr>
              <a:t>company's</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activities</a:t>
            </a:r>
            <a:endParaRPr lang="sv-SE" sz="1600" dirty="0">
              <a:solidFill>
                <a:srgbClr val="75232F"/>
              </a:solidFill>
              <a:ea typeface="Roboto Medium" panose="02000000000000000000" pitchFamily="2" charset="0"/>
            </a:endParaRP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The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committee's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and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company’s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direction</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 </a:t>
            </a:r>
            <a:r>
              <a:rPr lang="sv-SE" sz="1600" dirty="0">
                <a:solidFill>
                  <a:srgbClr val="75232F"/>
                </a:solidFill>
                <a:ea typeface="Roboto Medium" panose="02000000000000000000" pitchFamily="2" charset="0"/>
              </a:rPr>
              <a:t>The </a:t>
            </a:r>
            <a:r>
              <a:rPr lang="sv-SE" sz="1600" dirty="0" err="1">
                <a:solidFill>
                  <a:srgbClr val="75232F"/>
                </a:solidFill>
                <a:ea typeface="Roboto Medium" panose="02000000000000000000" pitchFamily="2" charset="0"/>
              </a:rPr>
              <a:t>political</a:t>
            </a:r>
            <a:r>
              <a:rPr lang="sv-SE" sz="1600" dirty="0">
                <a:solidFill>
                  <a:srgbClr val="75232F"/>
                </a:solidFill>
                <a:ea typeface="Roboto Medium" panose="02000000000000000000" pitchFamily="2" charset="0"/>
              </a:rPr>
              <a:t> focus for </a:t>
            </a:r>
            <a:r>
              <a:rPr lang="sv-SE" sz="1600" dirty="0" err="1">
                <a:solidFill>
                  <a:srgbClr val="75232F"/>
                </a:solidFill>
                <a:ea typeface="Roboto Medium" panose="02000000000000000000" pitchFamily="2" charset="0"/>
              </a:rPr>
              <a:t>each</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committee</a:t>
            </a:r>
            <a:r>
              <a:rPr lang="sv-SE" sz="1600" dirty="0">
                <a:solidFill>
                  <a:srgbClr val="75232F"/>
                </a:solidFill>
                <a:ea typeface="Roboto Medium" panose="02000000000000000000" pitchFamily="2" charset="0"/>
              </a:rPr>
              <a:t> and </a:t>
            </a:r>
            <a:r>
              <a:rPr lang="sv-SE" sz="1600" dirty="0" err="1">
                <a:solidFill>
                  <a:srgbClr val="75232F"/>
                </a:solidFill>
                <a:ea typeface="Roboto Medium" panose="02000000000000000000" pitchFamily="2" charset="0"/>
              </a:rPr>
              <a:t>company</a:t>
            </a:r>
            <a:endParaRPr lang="sv-SE" sz="1600" dirty="0">
              <a:solidFill>
                <a:srgbClr val="75232F"/>
              </a:solidFill>
              <a:ea typeface="Roboto Medium" panose="02000000000000000000" pitchFamily="2" charset="0"/>
            </a:endParaRP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The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committees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and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companies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goals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(municipal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council's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goals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 </a:t>
            </a:r>
            <a:r>
              <a:rPr lang="sv-SE" sz="1600" dirty="0" err="1">
                <a:solidFill>
                  <a:srgbClr val="75232F"/>
                </a:solidFill>
                <a:ea typeface="Roboto Medium" panose="02000000000000000000" pitchFamily="2" charset="0"/>
              </a:rPr>
              <a:t>Clarifies</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political</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priorities</a:t>
            </a:r>
            <a:r>
              <a:rPr lang="sv-SE" sz="1600" dirty="0">
                <a:solidFill>
                  <a:srgbClr val="75232F"/>
                </a:solidFill>
                <a:ea typeface="Roboto Medium" panose="02000000000000000000" pitchFamily="2" charset="0"/>
              </a:rPr>
              <a:t> for the </a:t>
            </a:r>
            <a:r>
              <a:rPr lang="sv-SE" sz="1600" dirty="0" err="1">
                <a:solidFill>
                  <a:srgbClr val="75232F"/>
                </a:solidFill>
                <a:ea typeface="Roboto Medium" panose="02000000000000000000" pitchFamily="2" charset="0"/>
              </a:rPr>
              <a:t>city's</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committees</a:t>
            </a:r>
            <a:r>
              <a:rPr lang="sv-SE" sz="1600" dirty="0">
                <a:solidFill>
                  <a:srgbClr val="75232F"/>
                </a:solidFill>
                <a:ea typeface="Roboto Medium" panose="02000000000000000000" pitchFamily="2" charset="0"/>
              </a:rPr>
              <a:t> and </a:t>
            </a:r>
            <a:r>
              <a:rPr lang="sv-SE" sz="1600" dirty="0" err="1">
                <a:solidFill>
                  <a:srgbClr val="75232F"/>
                </a:solidFill>
                <a:ea typeface="Roboto Medium" panose="02000000000000000000" pitchFamily="2" charset="0"/>
              </a:rPr>
              <a:t>companies</a:t>
            </a:r>
            <a:endParaRPr lang="sv-SE" sz="1600" dirty="0">
              <a:solidFill>
                <a:srgbClr val="75232F"/>
              </a:solidFill>
              <a:ea typeface="Roboto Medium" panose="02000000000000000000" pitchFamily="2" charset="0"/>
            </a:endParaRPr>
          </a:p>
        </p:txBody>
      </p:sp>
      <p:grpSp>
        <p:nvGrpSpPr>
          <p:cNvPr id="4" name="Group 3">
            <a:extLst>
              <a:ext uri="{FF2B5EF4-FFF2-40B4-BE49-F238E27FC236}">
                <a16:creationId xmlns:a16="http://schemas.microsoft.com/office/drawing/2014/main" id="{05253A19-EDA1-55E3-714D-7152BEB5B284}"/>
              </a:ext>
            </a:extLst>
          </p:cNvPr>
          <p:cNvGrpSpPr/>
          <p:nvPr/>
        </p:nvGrpSpPr>
        <p:grpSpPr>
          <a:xfrm>
            <a:off x="440267" y="2425425"/>
            <a:ext cx="5313067" cy="3465321"/>
            <a:chOff x="440266" y="2577800"/>
            <a:chExt cx="5313067" cy="3465321"/>
          </a:xfrm>
        </p:grpSpPr>
        <p:sp>
          <p:nvSpPr>
            <p:cNvPr id="5" name="Rectangle 4">
              <a:extLst>
                <a:ext uri="{FF2B5EF4-FFF2-40B4-BE49-F238E27FC236}">
                  <a16:creationId xmlns:a16="http://schemas.microsoft.com/office/drawing/2014/main" id="{A7A5C095-A9BF-7BDF-6BB6-AA3A0DF7B51E}"/>
                </a:ext>
              </a:extLst>
            </p:cNvPr>
            <p:cNvSpPr/>
            <p:nvPr/>
          </p:nvSpPr>
          <p:spPr>
            <a:xfrm>
              <a:off x="440266" y="510720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Committee mission and direction</a:t>
              </a:r>
            </a:p>
          </p:txBody>
        </p:sp>
        <p:sp>
          <p:nvSpPr>
            <p:cNvPr id="7" name="Rectangle 6">
              <a:extLst>
                <a:ext uri="{FF2B5EF4-FFF2-40B4-BE49-F238E27FC236}">
                  <a16:creationId xmlns:a16="http://schemas.microsoft.com/office/drawing/2014/main" id="{7E1F5D8B-EA09-7E53-0FB6-341B1116EC36}"/>
                </a:ext>
              </a:extLst>
            </p:cNvPr>
            <p:cNvSpPr/>
            <p:nvPr/>
          </p:nvSpPr>
          <p:spPr>
            <a:xfrm>
              <a:off x="440266" y="564447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Committee goals</a:t>
              </a:r>
            </a:p>
          </p:txBody>
        </p:sp>
        <p:sp>
          <p:nvSpPr>
            <p:cNvPr id="8" name="Rectangle 7">
              <a:extLst>
                <a:ext uri="{FF2B5EF4-FFF2-40B4-BE49-F238E27FC236}">
                  <a16:creationId xmlns:a16="http://schemas.microsoft.com/office/drawing/2014/main" id="{8550BDAA-6CBA-F0D1-52EB-3F543AB5FFDC}"/>
                </a:ext>
              </a:extLst>
            </p:cNvPr>
            <p:cNvSpPr/>
            <p:nvPr/>
          </p:nvSpPr>
          <p:spPr>
            <a:xfrm>
              <a:off x="3371378" y="5644471"/>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200" dirty="0"/>
                <a:t>Company</a:t>
              </a:r>
              <a:r>
                <a:rPr lang="en-GB" dirty="0"/>
                <a:t> </a:t>
              </a:r>
              <a:r>
                <a:rPr lang="en-GB" sz="1200" dirty="0"/>
                <a:t>goals</a:t>
              </a:r>
            </a:p>
          </p:txBody>
        </p:sp>
        <p:sp>
          <p:nvSpPr>
            <p:cNvPr id="10" name="Rectangle 9">
              <a:extLst>
                <a:ext uri="{FF2B5EF4-FFF2-40B4-BE49-F238E27FC236}">
                  <a16:creationId xmlns:a16="http://schemas.microsoft.com/office/drawing/2014/main" id="{E4AC56B5-6A93-C80F-473A-6D072D93794D}"/>
                </a:ext>
              </a:extLst>
            </p:cNvPr>
            <p:cNvSpPr/>
            <p:nvPr/>
          </p:nvSpPr>
          <p:spPr>
            <a:xfrm>
              <a:off x="3371378" y="510720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Company mission and direction</a:t>
              </a:r>
            </a:p>
          </p:txBody>
        </p:sp>
        <p:sp>
          <p:nvSpPr>
            <p:cNvPr id="12" name="Rectangle 11">
              <a:extLst>
                <a:ext uri="{FF2B5EF4-FFF2-40B4-BE49-F238E27FC236}">
                  <a16:creationId xmlns:a16="http://schemas.microsoft.com/office/drawing/2014/main" id="{00E16DDA-4A35-C0C4-521B-CA84CE2D4084}"/>
                </a:ext>
              </a:extLst>
            </p:cNvPr>
            <p:cNvSpPr/>
            <p:nvPr/>
          </p:nvSpPr>
          <p:spPr>
            <a:xfrm>
              <a:off x="1946354" y="2970640"/>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Vision</a:t>
              </a:r>
            </a:p>
          </p:txBody>
        </p:sp>
        <p:sp>
          <p:nvSpPr>
            <p:cNvPr id="13" name="Rectangle 12">
              <a:extLst>
                <a:ext uri="{FF2B5EF4-FFF2-40B4-BE49-F238E27FC236}">
                  <a16:creationId xmlns:a16="http://schemas.microsoft.com/office/drawing/2014/main" id="{FB585057-75B6-297D-93DA-14238BF5AE4F}"/>
                </a:ext>
              </a:extLst>
            </p:cNvPr>
            <p:cNvSpPr/>
            <p:nvPr/>
          </p:nvSpPr>
          <p:spPr>
            <a:xfrm>
              <a:off x="1946354" y="3467073"/>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Programme for the electoral term</a:t>
              </a:r>
            </a:p>
          </p:txBody>
        </p:sp>
        <p:sp>
          <p:nvSpPr>
            <p:cNvPr id="14" name="Rectangle 13">
              <a:extLst>
                <a:ext uri="{FF2B5EF4-FFF2-40B4-BE49-F238E27FC236}">
                  <a16:creationId xmlns:a16="http://schemas.microsoft.com/office/drawing/2014/main" id="{8BF9BB9F-9D68-80D4-F6D5-7D31EF797D50}"/>
                </a:ext>
              </a:extLst>
            </p:cNvPr>
            <p:cNvSpPr/>
            <p:nvPr/>
          </p:nvSpPr>
          <p:spPr>
            <a:xfrm>
              <a:off x="1946355" y="4000575"/>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City direction and steering documents</a:t>
              </a:r>
            </a:p>
          </p:txBody>
        </p:sp>
        <p:sp>
          <p:nvSpPr>
            <p:cNvPr id="15" name="TextBox 14">
              <a:extLst>
                <a:ext uri="{FF2B5EF4-FFF2-40B4-BE49-F238E27FC236}">
                  <a16:creationId xmlns:a16="http://schemas.microsoft.com/office/drawing/2014/main" id="{C5AE8500-BCBB-1EBF-76AB-C8F23D41D825}"/>
                </a:ext>
              </a:extLst>
            </p:cNvPr>
            <p:cNvSpPr txBox="1"/>
            <p:nvPr/>
          </p:nvSpPr>
          <p:spPr>
            <a:xfrm>
              <a:off x="1918202" y="2577800"/>
              <a:ext cx="2339947" cy="276999"/>
            </a:xfrm>
            <a:prstGeom prst="rect">
              <a:avLst/>
            </a:prstGeom>
            <a:noFill/>
          </p:spPr>
          <p:txBody>
            <a:bodyPr wrap="square" rtlCol="0">
              <a:spAutoFit/>
            </a:bodyPr>
            <a:lstStyle/>
            <a:p>
              <a:pPr algn="ctr"/>
              <a:r>
                <a:rPr lang="en-GB" sz="1200" b="1" dirty="0">
                  <a:latin typeface="+mj-lt"/>
                </a:rPr>
                <a:t>City Council</a:t>
              </a:r>
            </a:p>
          </p:txBody>
        </p:sp>
        <p:sp>
          <p:nvSpPr>
            <p:cNvPr id="16" name="TextBox 15">
              <a:extLst>
                <a:ext uri="{FF2B5EF4-FFF2-40B4-BE49-F238E27FC236}">
                  <a16:creationId xmlns:a16="http://schemas.microsoft.com/office/drawing/2014/main" id="{CD757133-4F0E-BC15-8390-4A92A9E36D23}"/>
                </a:ext>
              </a:extLst>
            </p:cNvPr>
            <p:cNvSpPr txBox="1"/>
            <p:nvPr/>
          </p:nvSpPr>
          <p:spPr>
            <a:xfrm>
              <a:off x="461267" y="4716260"/>
              <a:ext cx="2339947" cy="276999"/>
            </a:xfrm>
            <a:prstGeom prst="rect">
              <a:avLst/>
            </a:prstGeom>
            <a:noFill/>
          </p:spPr>
          <p:txBody>
            <a:bodyPr wrap="square" rtlCol="0">
              <a:spAutoFit/>
            </a:bodyPr>
            <a:lstStyle/>
            <a:p>
              <a:pPr algn="ctr"/>
              <a:r>
                <a:rPr lang="en-GB" sz="1200" b="1" dirty="0">
                  <a:latin typeface="+mj-lt"/>
                </a:rPr>
                <a:t>Committee</a:t>
              </a:r>
            </a:p>
          </p:txBody>
        </p:sp>
        <p:sp>
          <p:nvSpPr>
            <p:cNvPr id="17" name="TextBox 16">
              <a:extLst>
                <a:ext uri="{FF2B5EF4-FFF2-40B4-BE49-F238E27FC236}">
                  <a16:creationId xmlns:a16="http://schemas.microsoft.com/office/drawing/2014/main" id="{4D12C9A8-4E44-8C59-45BA-1B8CE85F2E4C}"/>
                </a:ext>
              </a:extLst>
            </p:cNvPr>
            <p:cNvSpPr txBox="1"/>
            <p:nvPr/>
          </p:nvSpPr>
          <p:spPr>
            <a:xfrm>
              <a:off x="3392381" y="4712491"/>
              <a:ext cx="2339947" cy="276999"/>
            </a:xfrm>
            <a:prstGeom prst="rect">
              <a:avLst/>
            </a:prstGeom>
            <a:noFill/>
          </p:spPr>
          <p:txBody>
            <a:bodyPr wrap="square" rtlCol="0">
              <a:spAutoFit/>
            </a:bodyPr>
            <a:lstStyle/>
            <a:p>
              <a:pPr algn="ctr"/>
              <a:r>
                <a:rPr lang="en-GB" sz="1200" b="1" dirty="0">
                  <a:latin typeface="+mj-lt"/>
                </a:rPr>
                <a:t>Municipal Companies</a:t>
              </a:r>
            </a:p>
          </p:txBody>
        </p:sp>
      </p:grpSp>
    </p:spTree>
    <p:extLst>
      <p:ext uri="{BB962C8B-B14F-4D97-AF65-F5344CB8AC3E}">
        <p14:creationId xmlns:p14="http://schemas.microsoft.com/office/powerpoint/2010/main" val="1865363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3" t="7565" r="2563" b="11083"/>
          <a:stretch/>
        </p:blipFill>
        <p:spPr>
          <a:xfrm>
            <a:off x="-38100" y="0"/>
            <a:ext cx="122301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Municipal Operations </a:t>
            </a:r>
            <a:r>
              <a:rPr lang="sv-SE" sz="1400" dirty="0" err="1">
                <a:solidFill>
                  <a:schemeClr val="bg1"/>
                </a:solidFill>
              </a:rPr>
              <a:t>Overview</a:t>
            </a:r>
            <a:r>
              <a:rPr lang="sv-SE" sz="1400" dirty="0">
                <a:solidFill>
                  <a:schemeClr val="bg1"/>
                </a:solidFill>
              </a:rPr>
              <a:t>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8" name="Bildobjekt 7">
            <a:extLst>
              <a:ext uri="{FF2B5EF4-FFF2-40B4-BE49-F238E27FC236}">
                <a16:creationId xmlns:a16="http://schemas.microsoft.com/office/drawing/2014/main" id="{57BDEE23-A944-EF4E-92B1-1F994E0729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5798" y="2354070"/>
            <a:ext cx="936000" cy="936000"/>
          </a:xfrm>
          <a:prstGeom prst="rect">
            <a:avLst/>
          </a:prstGeom>
        </p:spPr>
      </p:pic>
    </p:spTree>
    <p:extLst>
      <p:ext uri="{BB962C8B-B14F-4D97-AF65-F5344CB8AC3E}">
        <p14:creationId xmlns:p14="http://schemas.microsoft.com/office/powerpoint/2010/main" val="784227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F290-7164-1F26-FC1B-F99F43C7A2D0}"/>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E24C610D-6CC9-8B11-682E-D4CB8B2A03A4}"/>
              </a:ext>
            </a:extLst>
          </p:cNvPr>
          <p:cNvSpPr/>
          <p:nvPr/>
        </p:nvSpPr>
        <p:spPr>
          <a:xfrm>
            <a:off x="6096001" y="0"/>
            <a:ext cx="6096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9" name="Rubrik 1">
            <a:extLst>
              <a:ext uri="{FF2B5EF4-FFF2-40B4-BE49-F238E27FC236}">
                <a16:creationId xmlns:a16="http://schemas.microsoft.com/office/drawing/2014/main" id="{AC70BC37-703F-5850-676B-D9EAEAD7CF6E}"/>
              </a:ext>
            </a:extLst>
          </p:cNvPr>
          <p:cNvSpPr>
            <a:spLocks noGrp="1"/>
          </p:cNvSpPr>
          <p:nvPr>
            <p:ph type="ctrTitle"/>
          </p:nvPr>
        </p:nvSpPr>
        <p:spPr>
          <a:xfrm>
            <a:off x="527881" y="997083"/>
            <a:ext cx="4546667" cy="1148442"/>
          </a:xfrm>
        </p:spPr>
        <p:txBody>
          <a:bodyPr lIns="0" anchor="t">
            <a:normAutofit/>
          </a:bodyPr>
          <a:lstStyle/>
          <a:p>
            <a:pPr>
              <a:lnSpc>
                <a:spcPct val="100000"/>
              </a:lnSpc>
            </a:pPr>
            <a:r>
              <a:rPr lang="sv-SE" sz="1800"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Political</a:t>
            </a:r>
            <a:r>
              <a:rPr lang="sv-SE" sz="1800"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sz="1800"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framework</a:t>
            </a:r>
            <a:endPar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endParaRPr>
          </a:p>
        </p:txBody>
      </p:sp>
      <p:sp>
        <p:nvSpPr>
          <p:cNvPr id="10" name="Rubrik 1">
            <a:extLst>
              <a:ext uri="{FF2B5EF4-FFF2-40B4-BE49-F238E27FC236}">
                <a16:creationId xmlns:a16="http://schemas.microsoft.com/office/drawing/2014/main" id="{F58A769C-48B6-E2C8-F8D2-498E0942754A}"/>
              </a:ext>
            </a:extLst>
          </p:cNvPr>
          <p:cNvSpPr txBox="1">
            <a:spLocks/>
          </p:cNvSpPr>
          <p:nvPr/>
        </p:nvSpPr>
        <p:spPr>
          <a:xfrm>
            <a:off x="6667571" y="1550196"/>
            <a:ext cx="4966415" cy="1441645"/>
          </a:xfrm>
          <a:prstGeom prst="rect">
            <a:avLst/>
          </a:prstGeom>
        </p:spPr>
        <p:txBody>
          <a:bodyPr lIns="0" tIns="0" rIns="0" bIns="0" anchor="t">
            <a:normAutofit/>
          </a:bodyPr>
          <a:lstStyle>
            <a:lvl1pPr algn="l" defTabSz="457200" rtl="0" eaLnBrk="1" latinLnBrk="0" hangingPunct="1">
              <a:spcBef>
                <a:spcPct val="0"/>
              </a:spcBef>
              <a:buNone/>
              <a:defRPr sz="3600" b="1" kern="1200">
                <a:solidFill>
                  <a:srgbClr val="FFFFFF"/>
                </a:solidFill>
                <a:latin typeface="Arial"/>
                <a:ea typeface="+mj-ea"/>
                <a:cs typeface="Arial"/>
              </a:defRPr>
            </a:lvl1pPr>
          </a:lstStyle>
          <a:p>
            <a:pPr marL="0" marR="0" lvl="0" indent="0" algn="r" defTabSz="457189" rtl="0" eaLnBrk="1" fontAlgn="auto" latinLnBrk="0" hangingPunct="1">
              <a:lnSpc>
                <a:spcPct val="100000"/>
              </a:lnSpc>
              <a:spcBef>
                <a:spcPct val="0"/>
              </a:spcBef>
              <a:spcAft>
                <a:spcPts val="0"/>
              </a:spcAft>
              <a:buClrTx/>
              <a:buSzTx/>
              <a:buFontTx/>
              <a:buNone/>
              <a:tabLst/>
              <a:defRPr/>
            </a:pPr>
            <a:r>
              <a:rPr kumimoji="0" lang="sv-SE" sz="1800" b="1" i="0" u="none" strike="noStrike" kern="1200" cap="none" spc="0" normalizeH="0" baseline="0" noProof="0" dirty="0">
                <a:ln>
                  <a:noFill/>
                </a:ln>
                <a:solidFill>
                  <a:srgbClr val="75232F"/>
                </a:solidFill>
                <a:effectLst/>
                <a:uLnTx/>
                <a:uFillTx/>
                <a:latin typeface="Roboto" panose="02000000000000000000" pitchFamily="2" charset="0"/>
                <a:ea typeface="Roboto" panose="02000000000000000000" pitchFamily="2" charset="0"/>
                <a:cs typeface="Roboto" panose="02000000000000000000" pitchFamily="2" charset="0"/>
                <a:sym typeface="Calibri"/>
              </a:rPr>
              <a:t>Support for Managers and </a:t>
            </a:r>
            <a:r>
              <a:rPr kumimoji="0" lang="sv-SE" sz="1800" b="1" i="0" u="none" strike="noStrike" kern="1200" cap="none" spc="0" normalizeH="0" baseline="0" noProof="0" dirty="0" err="1">
                <a:ln>
                  <a:noFill/>
                </a:ln>
                <a:solidFill>
                  <a:srgbClr val="75232F"/>
                </a:solidFill>
                <a:effectLst/>
                <a:uLnTx/>
                <a:uFillTx/>
                <a:latin typeface="Roboto" panose="02000000000000000000" pitchFamily="2" charset="0"/>
                <a:ea typeface="Roboto" panose="02000000000000000000" pitchFamily="2" charset="0"/>
                <a:cs typeface="Roboto" panose="02000000000000000000" pitchFamily="2" charset="0"/>
                <a:sym typeface="Calibri"/>
              </a:rPr>
              <a:t>Employees</a:t>
            </a:r>
            <a:endParaRPr kumimoji="0" lang="sv-SE" sz="1800" b="1" i="0" u="none" strike="noStrike" kern="1200" cap="none" spc="0" normalizeH="0" baseline="0" noProof="0" dirty="0">
              <a:ln>
                <a:noFill/>
              </a:ln>
              <a:solidFill>
                <a:srgbClr val="75232F"/>
              </a:solidFill>
              <a:effectLst/>
              <a:uLnTx/>
              <a:uFillTx/>
              <a:latin typeface="Roboto" panose="02000000000000000000" pitchFamily="2" charset="0"/>
              <a:ea typeface="Roboto" panose="02000000000000000000" pitchFamily="2" charset="0"/>
              <a:cs typeface="Roboto" panose="02000000000000000000" pitchFamily="2" charset="0"/>
              <a:sym typeface="Calibri"/>
            </a:endParaRPr>
          </a:p>
        </p:txBody>
      </p:sp>
      <p:sp>
        <p:nvSpPr>
          <p:cNvPr id="11" name="Rubrik 2">
            <a:extLst>
              <a:ext uri="{FF2B5EF4-FFF2-40B4-BE49-F238E27FC236}">
                <a16:creationId xmlns:a16="http://schemas.microsoft.com/office/drawing/2014/main" id="{BA112AE3-F628-BCF9-536A-79B3CEB05D32}"/>
              </a:ext>
            </a:extLst>
          </p:cNvPr>
          <p:cNvSpPr txBox="1">
            <a:spLocks/>
          </p:cNvSpPr>
          <p:nvPr/>
        </p:nvSpPr>
        <p:spPr>
          <a:xfrm>
            <a:off x="558014" y="-179126"/>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Governance</a:t>
            </a: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 </a:t>
            </a: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model</a:t>
            </a:r>
            <a:endParaRPr kumimoji="0" lang="sv-SE" sz="4000" b="1" i="0" u="none" strike="noStrike" kern="1200" cap="none" spc="0" normalizeH="0" baseline="0" noProof="0" dirty="0">
              <a:ln>
                <a:noFill/>
              </a:ln>
              <a:solidFill>
                <a:srgbClr val="75232F"/>
              </a:solidFill>
              <a:effectLst/>
              <a:uLnTx/>
              <a:uFillTx/>
              <a:latin typeface="Helsingborg Sans"/>
              <a:ea typeface="+mj-ea"/>
              <a:cs typeface="+mj-cs"/>
            </a:endParaRPr>
          </a:p>
        </p:txBody>
      </p:sp>
      <p:sp>
        <p:nvSpPr>
          <p:cNvPr id="13" name="Rubrik 2">
            <a:extLst>
              <a:ext uri="{FF2B5EF4-FFF2-40B4-BE49-F238E27FC236}">
                <a16:creationId xmlns:a16="http://schemas.microsoft.com/office/drawing/2014/main" id="{13292E2F-AE6C-CA68-CCDC-9821A6C08CDC}"/>
              </a:ext>
            </a:extLst>
          </p:cNvPr>
          <p:cNvSpPr txBox="1">
            <a:spLocks/>
          </p:cNvSpPr>
          <p:nvPr/>
        </p:nvSpPr>
        <p:spPr>
          <a:xfrm>
            <a:off x="5830345" y="284284"/>
            <a:ext cx="5803641"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r"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Operational</a:t>
            </a: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 Management</a:t>
            </a:r>
          </a:p>
        </p:txBody>
      </p:sp>
      <p:sp>
        <p:nvSpPr>
          <p:cNvPr id="5" name="Ellips 4">
            <a:extLst>
              <a:ext uri="{FF2B5EF4-FFF2-40B4-BE49-F238E27FC236}">
                <a16:creationId xmlns:a16="http://schemas.microsoft.com/office/drawing/2014/main" id="{A42BD613-9579-52AF-B7B9-694E4EF2924C}"/>
              </a:ext>
            </a:extLst>
          </p:cNvPr>
          <p:cNvSpPr/>
          <p:nvPr/>
        </p:nvSpPr>
        <p:spPr>
          <a:xfrm>
            <a:off x="4924875" y="1747234"/>
            <a:ext cx="2330027" cy="2296160"/>
          </a:xfrm>
          <a:prstGeom prst="ellipse">
            <a:avLst/>
          </a:prstGeom>
          <a:solidFill>
            <a:srgbClr val="D4EB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srgbClr val="75232F"/>
                </a:solidFill>
                <a:effectLst/>
                <a:uLnTx/>
                <a:uFillTx/>
                <a:latin typeface="Helsingborg Sans"/>
                <a:ea typeface="+mn-ea"/>
                <a:cs typeface="+mn-cs"/>
              </a:rPr>
              <a:t>Department</a:t>
            </a:r>
            <a:r>
              <a:rPr kumimoji="0" lang="sv-SE" sz="1800" b="0" i="0" u="none" strike="noStrike" kern="1200" cap="none" spc="0" normalizeH="0" baseline="0" noProof="0" dirty="0">
                <a:ln>
                  <a:noFill/>
                </a:ln>
                <a:solidFill>
                  <a:srgbClr val="75232F"/>
                </a:solidFill>
                <a:effectLst/>
                <a:uLnTx/>
                <a:uFillTx/>
                <a:latin typeface="Helsingborg Sans"/>
                <a:ea typeface="+mn-ea"/>
                <a:cs typeface="+mn-cs"/>
              </a:rPr>
              <a:t> Management </a:t>
            </a:r>
            <a:r>
              <a:rPr kumimoji="0" lang="sv-SE" sz="1800" b="0" i="0" u="none" strike="noStrike" kern="1200" cap="none" spc="0" normalizeH="0" baseline="0" noProof="0" dirty="0" err="1">
                <a:ln>
                  <a:noFill/>
                </a:ln>
                <a:solidFill>
                  <a:srgbClr val="75232F"/>
                </a:solidFill>
                <a:effectLst/>
                <a:uLnTx/>
                <a:uFillTx/>
                <a:latin typeface="Helsingborg Sans"/>
                <a:ea typeface="+mn-ea"/>
                <a:cs typeface="+mn-cs"/>
              </a:rPr>
              <a:t>Steering</a:t>
            </a:r>
            <a:endParaRPr kumimoji="0" lang="sv-SE" sz="1800" b="0" i="0" u="none" strike="noStrike" kern="1200" cap="none" spc="0" normalizeH="0" baseline="0" noProof="0" dirty="0">
              <a:ln>
                <a:noFill/>
              </a:ln>
              <a:solidFill>
                <a:srgbClr val="75232F"/>
              </a:solidFill>
              <a:effectLst/>
              <a:uLnTx/>
              <a:uFillTx/>
              <a:latin typeface="Helsingborg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srgbClr val="75232F"/>
              </a:solidFill>
              <a:effectLst/>
              <a:uLnTx/>
              <a:uFillTx/>
              <a:latin typeface="Roboto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err="1">
                <a:ln>
                  <a:noFill/>
                </a:ln>
                <a:solidFill>
                  <a:srgbClr val="75232F"/>
                </a:solidFill>
                <a:effectLst/>
                <a:uLnTx/>
                <a:uFillTx/>
                <a:latin typeface="Roboto Light"/>
                <a:ea typeface="+mn-ea"/>
                <a:cs typeface="+mn-cs"/>
              </a:rPr>
              <a:t>Departmental</a:t>
            </a:r>
            <a:r>
              <a:rPr kumimoji="0" lang="sv-SE" sz="1100" b="0" i="0" u="none" strike="noStrike" kern="1200" cap="none" spc="0" normalizeH="0" baseline="0" noProof="0" dirty="0">
                <a:ln>
                  <a:noFill/>
                </a:ln>
                <a:solidFill>
                  <a:srgbClr val="75232F"/>
                </a:solidFill>
                <a:effectLst/>
                <a:uLnTx/>
                <a:uFillTx/>
                <a:latin typeface="Roboto Light"/>
                <a:ea typeface="+mn-ea"/>
                <a:cs typeface="+mn-cs"/>
              </a:rPr>
              <a:t> </a:t>
            </a:r>
            <a:r>
              <a:rPr kumimoji="0" lang="sv-SE" sz="1100" b="0" i="0" u="none" strike="noStrike" kern="1200" cap="none" spc="0" normalizeH="0" baseline="0" noProof="0" dirty="0" err="1">
                <a:ln>
                  <a:noFill/>
                </a:ln>
                <a:solidFill>
                  <a:srgbClr val="75232F"/>
                </a:solidFill>
                <a:effectLst/>
                <a:uLnTx/>
                <a:uFillTx/>
                <a:latin typeface="Roboto Light"/>
                <a:ea typeface="+mn-ea"/>
                <a:cs typeface="+mn-cs"/>
              </a:rPr>
              <a:t>Operational</a:t>
            </a:r>
            <a:r>
              <a:rPr kumimoji="0" lang="sv-SE" sz="1100" b="0" i="0" u="none" strike="noStrike" kern="1200" cap="none" spc="0" normalizeH="0" baseline="0" noProof="0" dirty="0">
                <a:ln>
                  <a:noFill/>
                </a:ln>
                <a:solidFill>
                  <a:srgbClr val="75232F"/>
                </a:solidFill>
                <a:effectLst/>
                <a:uLnTx/>
                <a:uFillTx/>
                <a:latin typeface="Roboto Light"/>
                <a:ea typeface="+mn-ea"/>
                <a:cs typeface="+mn-cs"/>
              </a:rPr>
              <a:t> Plan</a:t>
            </a:r>
          </a:p>
        </p:txBody>
      </p:sp>
      <p:grpSp>
        <p:nvGrpSpPr>
          <p:cNvPr id="3" name="Group 2">
            <a:extLst>
              <a:ext uri="{FF2B5EF4-FFF2-40B4-BE49-F238E27FC236}">
                <a16:creationId xmlns:a16="http://schemas.microsoft.com/office/drawing/2014/main" id="{91119C51-42BD-5D3D-2DA1-CF79BBE632BD}"/>
              </a:ext>
            </a:extLst>
          </p:cNvPr>
          <p:cNvGrpSpPr/>
          <p:nvPr/>
        </p:nvGrpSpPr>
        <p:grpSpPr>
          <a:xfrm>
            <a:off x="440267" y="2425425"/>
            <a:ext cx="5313067" cy="3465321"/>
            <a:chOff x="440266" y="2577800"/>
            <a:chExt cx="5313067" cy="3465321"/>
          </a:xfrm>
        </p:grpSpPr>
        <p:sp>
          <p:nvSpPr>
            <p:cNvPr id="4" name="Rectangle 3">
              <a:extLst>
                <a:ext uri="{FF2B5EF4-FFF2-40B4-BE49-F238E27FC236}">
                  <a16:creationId xmlns:a16="http://schemas.microsoft.com/office/drawing/2014/main" id="{39750024-D46C-83F4-3B6F-1E7A8A9EE142}"/>
                </a:ext>
              </a:extLst>
            </p:cNvPr>
            <p:cNvSpPr/>
            <p:nvPr/>
          </p:nvSpPr>
          <p:spPr>
            <a:xfrm>
              <a:off x="440266" y="510720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Committee mission and direction</a:t>
              </a:r>
            </a:p>
          </p:txBody>
        </p:sp>
        <p:sp>
          <p:nvSpPr>
            <p:cNvPr id="6" name="Rectangle 5">
              <a:extLst>
                <a:ext uri="{FF2B5EF4-FFF2-40B4-BE49-F238E27FC236}">
                  <a16:creationId xmlns:a16="http://schemas.microsoft.com/office/drawing/2014/main" id="{D3FD85F4-26C4-992B-7A7F-BFF63B67D004}"/>
                </a:ext>
              </a:extLst>
            </p:cNvPr>
            <p:cNvSpPr/>
            <p:nvPr/>
          </p:nvSpPr>
          <p:spPr>
            <a:xfrm>
              <a:off x="440266" y="564447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Committee goals</a:t>
              </a:r>
            </a:p>
          </p:txBody>
        </p:sp>
        <p:sp>
          <p:nvSpPr>
            <p:cNvPr id="7" name="Rectangle 6">
              <a:extLst>
                <a:ext uri="{FF2B5EF4-FFF2-40B4-BE49-F238E27FC236}">
                  <a16:creationId xmlns:a16="http://schemas.microsoft.com/office/drawing/2014/main" id="{E89F7BA0-A0EA-37F1-3430-5713E841DE85}"/>
                </a:ext>
              </a:extLst>
            </p:cNvPr>
            <p:cNvSpPr/>
            <p:nvPr/>
          </p:nvSpPr>
          <p:spPr>
            <a:xfrm>
              <a:off x="3371378" y="5644471"/>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200" dirty="0"/>
                <a:t>Company</a:t>
              </a:r>
              <a:r>
                <a:rPr lang="en-GB" dirty="0"/>
                <a:t> </a:t>
              </a:r>
              <a:r>
                <a:rPr lang="en-GB" sz="1200" dirty="0"/>
                <a:t>goals</a:t>
              </a:r>
            </a:p>
          </p:txBody>
        </p:sp>
        <p:sp>
          <p:nvSpPr>
            <p:cNvPr id="8" name="Rectangle 7">
              <a:extLst>
                <a:ext uri="{FF2B5EF4-FFF2-40B4-BE49-F238E27FC236}">
                  <a16:creationId xmlns:a16="http://schemas.microsoft.com/office/drawing/2014/main" id="{70D8CCED-0F6C-B56A-A747-73D2D849FBF7}"/>
                </a:ext>
              </a:extLst>
            </p:cNvPr>
            <p:cNvSpPr/>
            <p:nvPr/>
          </p:nvSpPr>
          <p:spPr>
            <a:xfrm>
              <a:off x="3371378" y="510720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Company mission and direction</a:t>
              </a:r>
            </a:p>
          </p:txBody>
        </p:sp>
        <p:sp>
          <p:nvSpPr>
            <p:cNvPr id="12" name="Rectangle 11">
              <a:extLst>
                <a:ext uri="{FF2B5EF4-FFF2-40B4-BE49-F238E27FC236}">
                  <a16:creationId xmlns:a16="http://schemas.microsoft.com/office/drawing/2014/main" id="{C49566A3-E5EF-E044-EF7A-7D03AD3A8884}"/>
                </a:ext>
              </a:extLst>
            </p:cNvPr>
            <p:cNvSpPr/>
            <p:nvPr/>
          </p:nvSpPr>
          <p:spPr>
            <a:xfrm>
              <a:off x="1946354" y="2970640"/>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Vision</a:t>
              </a:r>
            </a:p>
          </p:txBody>
        </p:sp>
        <p:sp>
          <p:nvSpPr>
            <p:cNvPr id="16" name="Rectangle 15">
              <a:extLst>
                <a:ext uri="{FF2B5EF4-FFF2-40B4-BE49-F238E27FC236}">
                  <a16:creationId xmlns:a16="http://schemas.microsoft.com/office/drawing/2014/main" id="{E82D63F8-D52F-4241-5B0A-E8097A11E15F}"/>
                </a:ext>
              </a:extLst>
            </p:cNvPr>
            <p:cNvSpPr/>
            <p:nvPr/>
          </p:nvSpPr>
          <p:spPr>
            <a:xfrm>
              <a:off x="1946354" y="3467073"/>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Programme for the electoral term</a:t>
              </a:r>
            </a:p>
          </p:txBody>
        </p:sp>
        <p:sp>
          <p:nvSpPr>
            <p:cNvPr id="23" name="Rectangle 22">
              <a:extLst>
                <a:ext uri="{FF2B5EF4-FFF2-40B4-BE49-F238E27FC236}">
                  <a16:creationId xmlns:a16="http://schemas.microsoft.com/office/drawing/2014/main" id="{25702344-545E-6908-FCB1-2C076BEB5787}"/>
                </a:ext>
              </a:extLst>
            </p:cNvPr>
            <p:cNvSpPr/>
            <p:nvPr/>
          </p:nvSpPr>
          <p:spPr>
            <a:xfrm>
              <a:off x="1946355" y="4000575"/>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City direction and steering documents</a:t>
              </a:r>
            </a:p>
          </p:txBody>
        </p:sp>
        <p:sp>
          <p:nvSpPr>
            <p:cNvPr id="24" name="TextBox 23">
              <a:extLst>
                <a:ext uri="{FF2B5EF4-FFF2-40B4-BE49-F238E27FC236}">
                  <a16:creationId xmlns:a16="http://schemas.microsoft.com/office/drawing/2014/main" id="{08BCB3FF-873F-5B7E-6CE0-B597A13973EE}"/>
                </a:ext>
              </a:extLst>
            </p:cNvPr>
            <p:cNvSpPr txBox="1"/>
            <p:nvPr/>
          </p:nvSpPr>
          <p:spPr>
            <a:xfrm>
              <a:off x="1918202" y="2577800"/>
              <a:ext cx="2339947" cy="276999"/>
            </a:xfrm>
            <a:prstGeom prst="rect">
              <a:avLst/>
            </a:prstGeom>
            <a:noFill/>
          </p:spPr>
          <p:txBody>
            <a:bodyPr wrap="square" rtlCol="0">
              <a:spAutoFit/>
            </a:bodyPr>
            <a:lstStyle/>
            <a:p>
              <a:pPr algn="ctr"/>
              <a:r>
                <a:rPr lang="en-GB" sz="1200" b="1" dirty="0">
                  <a:latin typeface="+mj-lt"/>
                </a:rPr>
                <a:t>City Council</a:t>
              </a:r>
            </a:p>
          </p:txBody>
        </p:sp>
        <p:sp>
          <p:nvSpPr>
            <p:cNvPr id="25" name="TextBox 24">
              <a:extLst>
                <a:ext uri="{FF2B5EF4-FFF2-40B4-BE49-F238E27FC236}">
                  <a16:creationId xmlns:a16="http://schemas.microsoft.com/office/drawing/2014/main" id="{EC86C988-DCA7-CFDE-EF7A-52E9F30F604F}"/>
                </a:ext>
              </a:extLst>
            </p:cNvPr>
            <p:cNvSpPr txBox="1"/>
            <p:nvPr/>
          </p:nvSpPr>
          <p:spPr>
            <a:xfrm>
              <a:off x="461267" y="4716260"/>
              <a:ext cx="2339947" cy="276999"/>
            </a:xfrm>
            <a:prstGeom prst="rect">
              <a:avLst/>
            </a:prstGeom>
            <a:noFill/>
          </p:spPr>
          <p:txBody>
            <a:bodyPr wrap="square" rtlCol="0">
              <a:spAutoFit/>
            </a:bodyPr>
            <a:lstStyle/>
            <a:p>
              <a:pPr algn="ctr"/>
              <a:r>
                <a:rPr lang="en-GB" sz="1200" b="1" dirty="0">
                  <a:latin typeface="+mj-lt"/>
                </a:rPr>
                <a:t>Committee</a:t>
              </a:r>
            </a:p>
          </p:txBody>
        </p:sp>
        <p:sp>
          <p:nvSpPr>
            <p:cNvPr id="26" name="TextBox 25">
              <a:extLst>
                <a:ext uri="{FF2B5EF4-FFF2-40B4-BE49-F238E27FC236}">
                  <a16:creationId xmlns:a16="http://schemas.microsoft.com/office/drawing/2014/main" id="{D5C0234D-79C1-9888-859D-AFDAADDF6AF9}"/>
                </a:ext>
              </a:extLst>
            </p:cNvPr>
            <p:cNvSpPr txBox="1"/>
            <p:nvPr/>
          </p:nvSpPr>
          <p:spPr>
            <a:xfrm>
              <a:off x="3392381" y="4712491"/>
              <a:ext cx="2339947" cy="276999"/>
            </a:xfrm>
            <a:prstGeom prst="rect">
              <a:avLst/>
            </a:prstGeom>
            <a:noFill/>
          </p:spPr>
          <p:txBody>
            <a:bodyPr wrap="square" rtlCol="0">
              <a:spAutoFit/>
            </a:bodyPr>
            <a:lstStyle/>
            <a:p>
              <a:pPr algn="ctr"/>
              <a:r>
                <a:rPr lang="en-GB" sz="1200" b="1" dirty="0">
                  <a:latin typeface="+mj-lt"/>
                </a:rPr>
                <a:t>Municipal Companies</a:t>
              </a:r>
            </a:p>
          </p:txBody>
        </p:sp>
      </p:grpSp>
      <p:grpSp>
        <p:nvGrpSpPr>
          <p:cNvPr id="30" name="Group 29">
            <a:extLst>
              <a:ext uri="{FF2B5EF4-FFF2-40B4-BE49-F238E27FC236}">
                <a16:creationId xmlns:a16="http://schemas.microsoft.com/office/drawing/2014/main" id="{7A75A39C-B207-301F-5EA8-CF9B685C2AE7}"/>
              </a:ext>
            </a:extLst>
          </p:cNvPr>
          <p:cNvGrpSpPr/>
          <p:nvPr/>
        </p:nvGrpSpPr>
        <p:grpSpPr>
          <a:xfrm>
            <a:off x="6117006" y="3492189"/>
            <a:ext cx="6045624" cy="2551112"/>
            <a:chOff x="6117006" y="3492189"/>
            <a:chExt cx="6045624" cy="2551112"/>
          </a:xfrm>
        </p:grpSpPr>
        <p:grpSp>
          <p:nvGrpSpPr>
            <p:cNvPr id="14" name="Grupp 13">
              <a:extLst>
                <a:ext uri="{FF2B5EF4-FFF2-40B4-BE49-F238E27FC236}">
                  <a16:creationId xmlns:a16="http://schemas.microsoft.com/office/drawing/2014/main" id="{26F35BEC-3C86-1A82-4669-7E5A3C091781}"/>
                </a:ext>
              </a:extLst>
            </p:cNvPr>
            <p:cNvGrpSpPr>
              <a:grpSpLocks noChangeAspect="1"/>
            </p:cNvGrpSpPr>
            <p:nvPr/>
          </p:nvGrpSpPr>
          <p:grpSpPr>
            <a:xfrm>
              <a:off x="6117006" y="3492189"/>
              <a:ext cx="6045624" cy="2551112"/>
              <a:chOff x="971650" y="239942"/>
              <a:chExt cx="6019699" cy="2540173"/>
            </a:xfrm>
          </p:grpSpPr>
          <p:sp>
            <p:nvSpPr>
              <p:cNvPr id="15" name="textruta 14">
                <a:extLst>
                  <a:ext uri="{FF2B5EF4-FFF2-40B4-BE49-F238E27FC236}">
                    <a16:creationId xmlns:a16="http://schemas.microsoft.com/office/drawing/2014/main" id="{F1261F04-EF98-8643-35B6-01703EC4E583}"/>
                  </a:ext>
                </a:extLst>
              </p:cNvPr>
              <p:cNvSpPr txBox="1"/>
              <p:nvPr/>
            </p:nvSpPr>
            <p:spPr>
              <a:xfrm>
                <a:off x="1295789" y="2256895"/>
                <a:ext cx="122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Nulägeskoll</a:t>
                </a:r>
              </a:p>
            </p:txBody>
          </p:sp>
          <p:pic>
            <p:nvPicPr>
              <p:cNvPr id="17" name="Bildobjekt 16" descr="En bild som visar symbol, Grafik, cirkel, logotyp&#10;&#10;Automatiskt genererad beskrivning">
                <a:extLst>
                  <a:ext uri="{FF2B5EF4-FFF2-40B4-BE49-F238E27FC236}">
                    <a16:creationId xmlns:a16="http://schemas.microsoft.com/office/drawing/2014/main" id="{77119EF2-E688-4DF9-5291-8C9D1E6C1E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50" y="487058"/>
                <a:ext cx="1980000" cy="1980000"/>
              </a:xfrm>
              <a:prstGeom prst="rect">
                <a:avLst/>
              </a:prstGeom>
            </p:spPr>
          </p:pic>
          <p:pic>
            <p:nvPicPr>
              <p:cNvPr id="18" name="Bildobjekt 17" descr="En bild som visar cirkel, Grafik, skärmbild, grafisk design&#10;&#10;Automatiskt genererad beskrivning">
                <a:extLst>
                  <a:ext uri="{FF2B5EF4-FFF2-40B4-BE49-F238E27FC236}">
                    <a16:creationId xmlns:a16="http://schemas.microsoft.com/office/drawing/2014/main" id="{F1CC7793-7D44-AABE-2152-8220602CAA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541"/>
              <a:stretch/>
            </p:blipFill>
            <p:spPr>
              <a:xfrm>
                <a:off x="2767269" y="239942"/>
                <a:ext cx="2401333" cy="1764000"/>
              </a:xfrm>
              <a:prstGeom prst="rect">
                <a:avLst/>
              </a:prstGeom>
            </p:spPr>
          </p:pic>
          <p:sp>
            <p:nvSpPr>
              <p:cNvPr id="19" name="textruta 18">
                <a:extLst>
                  <a:ext uri="{FF2B5EF4-FFF2-40B4-BE49-F238E27FC236}">
                    <a16:creationId xmlns:a16="http://schemas.microsoft.com/office/drawing/2014/main" id="{9B551145-64F3-345A-1D10-19903C7AA031}"/>
                  </a:ext>
                </a:extLst>
              </p:cNvPr>
              <p:cNvSpPr txBox="1"/>
              <p:nvPr/>
            </p:nvSpPr>
            <p:spPr>
              <a:xfrm>
                <a:off x="3131790" y="2256895"/>
                <a:ext cx="17014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Verksamhetsplan</a:t>
                </a:r>
                <a:endParaRPr kumimoji="0" lang="sv-SE" sz="1100" b="0" i="0" u="none" strike="noStrike" kern="1200" cap="none" spc="0" normalizeH="0" baseline="0" noProof="0" dirty="0">
                  <a:ln>
                    <a:noFill/>
                  </a:ln>
                  <a:solidFill>
                    <a:srgbClr val="00B0AD"/>
                  </a:solidFill>
                  <a:effectLst/>
                  <a:uLnTx/>
                  <a:uFillTx/>
                  <a:latin typeface="Helsingborg Sans Medium" pitchFamily="2" charset="77"/>
                  <a:ea typeface="+mn-ea"/>
                  <a:cs typeface="+mn-cs"/>
                </a:endParaRPr>
              </a:p>
            </p:txBody>
          </p:sp>
          <p:sp>
            <p:nvSpPr>
              <p:cNvPr id="20" name="textruta 19">
                <a:extLst>
                  <a:ext uri="{FF2B5EF4-FFF2-40B4-BE49-F238E27FC236}">
                    <a16:creationId xmlns:a16="http://schemas.microsoft.com/office/drawing/2014/main" id="{86F81254-1C37-3140-D170-7EE0CCA40068}"/>
                  </a:ext>
                </a:extLst>
              </p:cNvPr>
              <p:cNvSpPr txBox="1"/>
              <p:nvPr/>
            </p:nvSpPr>
            <p:spPr>
              <a:xfrm>
                <a:off x="5200650" y="2256895"/>
                <a:ext cx="1790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Verksamhetsdialog</a:t>
                </a:r>
              </a:p>
            </p:txBody>
          </p:sp>
          <p:pic>
            <p:nvPicPr>
              <p:cNvPr id="21" name="Bildobjekt 20" descr="En bild som visar Grafik, clipart, cirkel, kreativitet&#10;&#10;Automatiskt genererad beskrivning">
                <a:extLst>
                  <a:ext uri="{FF2B5EF4-FFF2-40B4-BE49-F238E27FC236}">
                    <a16:creationId xmlns:a16="http://schemas.microsoft.com/office/drawing/2014/main" id="{E5C5EA90-8F94-8E39-2F5C-6B28F38676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0648" y="505646"/>
                <a:ext cx="1790700" cy="1790700"/>
              </a:xfrm>
              <a:prstGeom prst="rect">
                <a:avLst/>
              </a:prstGeom>
            </p:spPr>
          </p:pic>
        </p:grpSp>
        <p:sp>
          <p:nvSpPr>
            <p:cNvPr id="27" name="Rectangle 26">
              <a:extLst>
                <a:ext uri="{FF2B5EF4-FFF2-40B4-BE49-F238E27FC236}">
                  <a16:creationId xmlns:a16="http://schemas.microsoft.com/office/drawing/2014/main" id="{AC07E8E7-DA11-2651-E0B4-2EFDA92FB555}"/>
                </a:ext>
              </a:extLst>
            </p:cNvPr>
            <p:cNvSpPr/>
            <p:nvPr/>
          </p:nvSpPr>
          <p:spPr>
            <a:xfrm>
              <a:off x="6387161" y="5580371"/>
              <a:ext cx="1644047" cy="2853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Situation analysis</a:t>
              </a:r>
            </a:p>
          </p:txBody>
        </p:sp>
        <p:sp>
          <p:nvSpPr>
            <p:cNvPr id="28" name="Rectangle 27">
              <a:extLst>
                <a:ext uri="{FF2B5EF4-FFF2-40B4-BE49-F238E27FC236}">
                  <a16:creationId xmlns:a16="http://schemas.microsoft.com/office/drawing/2014/main" id="{71DE3881-890F-9A57-D094-A4B0F6F9B676}"/>
                </a:ext>
              </a:extLst>
            </p:cNvPr>
            <p:cNvSpPr/>
            <p:nvPr/>
          </p:nvSpPr>
          <p:spPr>
            <a:xfrm>
              <a:off x="8356743" y="5595989"/>
              <a:ext cx="1644047" cy="2853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Operational plan</a:t>
              </a:r>
            </a:p>
          </p:txBody>
        </p:sp>
        <p:sp>
          <p:nvSpPr>
            <p:cNvPr id="29" name="Rectangle 28">
              <a:extLst>
                <a:ext uri="{FF2B5EF4-FFF2-40B4-BE49-F238E27FC236}">
                  <a16:creationId xmlns:a16="http://schemas.microsoft.com/office/drawing/2014/main" id="{4B4B044F-762E-E3AD-6E5F-68AADEA41434}"/>
                </a:ext>
              </a:extLst>
            </p:cNvPr>
            <p:cNvSpPr/>
            <p:nvPr/>
          </p:nvSpPr>
          <p:spPr>
            <a:xfrm>
              <a:off x="10441399" y="5586231"/>
              <a:ext cx="1644047" cy="2853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Operational dialogue</a:t>
              </a:r>
            </a:p>
          </p:txBody>
        </p:sp>
      </p:grpSp>
    </p:spTree>
    <p:extLst>
      <p:ext uri="{BB962C8B-B14F-4D97-AF65-F5344CB8AC3E}">
        <p14:creationId xmlns:p14="http://schemas.microsoft.com/office/powerpoint/2010/main" val="3027417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a:extLst>
            <a:ext uri="{FF2B5EF4-FFF2-40B4-BE49-F238E27FC236}">
              <a16:creationId xmlns:a16="http://schemas.microsoft.com/office/drawing/2014/main" id="{D99F4C5C-892F-7A55-FDF8-7BFEA648940A}"/>
            </a:ext>
          </a:extLst>
        </p:cNvPr>
        <p:cNvGrpSpPr/>
        <p:nvPr/>
      </p:nvGrpSpPr>
      <p:grpSpPr>
        <a:xfrm>
          <a:off x="0" y="0"/>
          <a:ext cx="0" cy="0"/>
          <a:chOff x="0" y="0"/>
          <a:chExt cx="0" cy="0"/>
        </a:xfrm>
      </p:grpSpPr>
      <p:sp>
        <p:nvSpPr>
          <p:cNvPr id="16" name="Rubrik 8">
            <a:extLst>
              <a:ext uri="{FF2B5EF4-FFF2-40B4-BE49-F238E27FC236}">
                <a16:creationId xmlns:a16="http://schemas.microsoft.com/office/drawing/2014/main" id="{C6C37891-CDFB-9F20-B6C8-30D53FEB9C97}"/>
              </a:ext>
            </a:extLst>
          </p:cNvPr>
          <p:cNvSpPr>
            <a:spLocks noGrp="1"/>
          </p:cNvSpPr>
          <p:nvPr>
            <p:ph type="ctrTitle"/>
          </p:nvPr>
        </p:nvSpPr>
        <p:spPr>
          <a:xfrm>
            <a:off x="628152" y="674580"/>
            <a:ext cx="11168737" cy="553998"/>
          </a:xfrm>
        </p:spPr>
        <p:txBody>
          <a:bodyPr/>
          <a:lstStyle/>
          <a:p>
            <a:r>
              <a:rPr lang="sv-SE" dirty="0" err="1">
                <a:solidFill>
                  <a:srgbClr val="75232F"/>
                </a:solidFill>
              </a:rPr>
              <a:t>Operational</a:t>
            </a:r>
            <a:r>
              <a:rPr lang="sv-SE" dirty="0">
                <a:solidFill>
                  <a:srgbClr val="75232F"/>
                </a:solidFill>
              </a:rPr>
              <a:t> Management in Helsingborg</a:t>
            </a:r>
          </a:p>
        </p:txBody>
      </p:sp>
      <p:sp>
        <p:nvSpPr>
          <p:cNvPr id="12" name="Platshållare för text 9">
            <a:extLst>
              <a:ext uri="{FF2B5EF4-FFF2-40B4-BE49-F238E27FC236}">
                <a16:creationId xmlns:a16="http://schemas.microsoft.com/office/drawing/2014/main" id="{F69745CE-6B87-FC6B-4582-D2037D654C35}"/>
              </a:ext>
            </a:extLst>
          </p:cNvPr>
          <p:cNvSpPr>
            <a:spLocks noGrp="1"/>
          </p:cNvSpPr>
          <p:nvPr>
            <p:ph type="body" sz="half" idx="2"/>
          </p:nvPr>
        </p:nvSpPr>
        <p:spPr>
          <a:xfrm>
            <a:off x="628152" y="1192800"/>
            <a:ext cx="9150469" cy="5221901"/>
          </a:xfrm>
        </p:spPr>
        <p:txBody>
          <a:bodyPr/>
          <a:lstStyle/>
          <a:p>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Operational</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management is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about</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steering</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the organisation so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that</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we</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succeed</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in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our</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mission.</a:t>
            </a:r>
          </a:p>
          <a:p>
            <a:r>
              <a:rPr lang="sv-SE" dirty="0" err="1">
                <a:solidFill>
                  <a:srgbClr val="75232F"/>
                </a:solidFill>
                <a:ea typeface="Roboto Medium" panose="02000000000000000000" pitchFamily="2" charset="0"/>
                <a:cs typeface="Roboto Medium" panose="02000000000000000000" pitchFamily="2" charset="0"/>
              </a:rPr>
              <a:t>This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involves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systematically</a:t>
            </a:r>
            <a:r>
              <a:rPr lang="sv-SE" dirty="0">
                <a:solidFill>
                  <a:srgbClr val="75232F"/>
                </a:solidFill>
                <a:ea typeface="Roboto Medium" panose="02000000000000000000" pitchFamily="2" charset="0"/>
                <a:cs typeface="Roboto Medium" panose="02000000000000000000" pitchFamily="2" charset="0"/>
              </a:rPr>
              <a:t> planning, </a:t>
            </a:r>
            <a:r>
              <a:rPr lang="sv-SE" dirty="0" err="1">
                <a:solidFill>
                  <a:srgbClr val="75232F"/>
                </a:solidFill>
                <a:ea typeface="Roboto Medium" panose="02000000000000000000" pitchFamily="2" charset="0"/>
                <a:cs typeface="Roboto Medium" panose="02000000000000000000" pitchFamily="2" charset="0"/>
              </a:rPr>
              <a:t>monitoring</a:t>
            </a:r>
            <a:r>
              <a:rPr lang="sv-SE" dirty="0">
                <a:solidFill>
                  <a:srgbClr val="75232F"/>
                </a:solidFill>
                <a:ea typeface="Roboto Medium" panose="02000000000000000000" pitchFamily="2" charset="0"/>
                <a:cs typeface="Roboto Medium" panose="02000000000000000000" pitchFamily="2" charset="0"/>
              </a:rPr>
              <a:t> and analysing operations.</a:t>
            </a:r>
          </a:p>
          <a:p>
            <a:endParaRPr lang="sv-SE" dirty="0">
              <a:solidFill>
                <a:srgbClr val="75232F"/>
              </a:solidFill>
              <a:ea typeface="Roboto Medium" panose="02000000000000000000" pitchFamily="2" charset="0"/>
              <a:cs typeface="Roboto Medium" panose="02000000000000000000" pitchFamily="2" charset="0"/>
            </a:endParaRPr>
          </a:p>
          <a:p>
            <a:endParaRPr lang="sv-SE" dirty="0">
              <a:solidFill>
                <a:srgbClr val="75232F"/>
              </a:solidFill>
              <a:ea typeface="Roboto Medium" panose="02000000000000000000" pitchFamily="2" charset="0"/>
              <a:cs typeface="Roboto Medium" panose="02000000000000000000" pitchFamily="2" charset="0"/>
            </a:endParaRPr>
          </a:p>
          <a:p>
            <a:endParaRPr lang="sv-SE" dirty="0">
              <a:solidFill>
                <a:srgbClr val="75232F"/>
              </a:solidFill>
              <a:ea typeface="Roboto Medium" panose="02000000000000000000" pitchFamily="2" charset="0"/>
              <a:cs typeface="Roboto Medium" panose="02000000000000000000" pitchFamily="2" charset="0"/>
            </a:endParaRPr>
          </a:p>
          <a:p>
            <a:endParaRPr lang="sv-SE" dirty="0">
              <a:solidFill>
                <a:srgbClr val="75232F"/>
              </a:solidFill>
              <a:ea typeface="Roboto Medium" panose="02000000000000000000" pitchFamily="2" charset="0"/>
              <a:cs typeface="Roboto Medium" panose="02000000000000000000" pitchFamily="2" charset="0"/>
            </a:endParaRPr>
          </a:p>
          <a:p>
            <a:endParaRPr lang="sv-SE" dirty="0">
              <a:solidFill>
                <a:srgbClr val="75232F"/>
              </a:solidFill>
              <a:ea typeface="Roboto Medium" panose="02000000000000000000" pitchFamily="2" charset="0"/>
              <a:cs typeface="Roboto Medium" panose="02000000000000000000" pitchFamily="2" charset="0"/>
            </a:endParaRPr>
          </a:p>
          <a:p>
            <a:pPr marL="342900" indent="-342900">
              <a:buFont typeface="+mj-lt"/>
              <a:buAutoNum type="arabicPeriod"/>
            </a:pPr>
            <a:r>
              <a:rPr lang="sv-SE" dirty="0" err="1">
                <a:solidFill>
                  <a:srgbClr val="75232F"/>
                </a:solidFill>
                <a:ea typeface="Roboto Medium" panose="02000000000000000000" pitchFamily="2" charset="0"/>
                <a:cs typeface="Roboto Medium" panose="02000000000000000000" pitchFamily="2" charset="0"/>
              </a:rPr>
              <a:t>Create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continuous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learning</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that</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leads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us</a:t>
            </a:r>
            <a:r>
              <a:rPr lang="sv-SE" dirty="0">
                <a:solidFill>
                  <a:srgbClr val="75232F"/>
                </a:solidFill>
                <a:ea typeface="Roboto Medium" panose="02000000000000000000" pitchFamily="2" charset="0"/>
                <a:cs typeface="Roboto Medium" panose="02000000000000000000" pitchFamily="2" charset="0"/>
              </a:rPr>
              <a:t> to </a:t>
            </a:r>
            <a:r>
              <a:rPr lang="sv-SE" dirty="0" err="1">
                <a:solidFill>
                  <a:srgbClr val="75232F"/>
                </a:solidFill>
                <a:ea typeface="Roboto Medium" panose="02000000000000000000" pitchFamily="2" charset="0"/>
                <a:cs typeface="Roboto Medium" panose="02000000000000000000" pitchFamily="2" charset="0"/>
              </a:rPr>
              <a:t>prioritise</a:t>
            </a:r>
            <a:r>
              <a:rPr lang="sv-SE" dirty="0">
                <a:solidFill>
                  <a:srgbClr val="75232F"/>
                </a:solidFill>
                <a:ea typeface="Roboto Medium" panose="02000000000000000000" pitchFamily="2" charset="0"/>
                <a:cs typeface="Roboto Medium" panose="02000000000000000000" pitchFamily="2" charset="0"/>
              </a:rPr>
              <a:t> the right </a:t>
            </a:r>
            <a:r>
              <a:rPr lang="sv-SE" dirty="0" err="1">
                <a:solidFill>
                  <a:srgbClr val="75232F"/>
                </a:solidFill>
                <a:ea typeface="Roboto Medium" panose="02000000000000000000" pitchFamily="2" charset="0"/>
                <a:cs typeface="Roboto Medium" panose="02000000000000000000" pitchFamily="2" charset="0"/>
              </a:rPr>
              <a:t>things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improve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our</a:t>
            </a:r>
            <a:r>
              <a:rPr lang="sv-SE" dirty="0">
                <a:solidFill>
                  <a:srgbClr val="75232F"/>
                </a:solidFill>
                <a:ea typeface="Roboto Medium" panose="02000000000000000000" pitchFamily="2" charset="0"/>
                <a:cs typeface="Roboto Medium" panose="02000000000000000000" pitchFamily="2" charset="0"/>
              </a:rPr>
              <a:t> operations (</a:t>
            </a:r>
            <a:r>
              <a:rPr lang="sv-SE" dirty="0" err="1">
                <a:solidFill>
                  <a:srgbClr val="75232F"/>
                </a:solidFill>
                <a:ea typeface="Roboto Medium" panose="02000000000000000000" pitchFamily="2" charset="0"/>
                <a:cs typeface="Roboto Medium" panose="02000000000000000000" pitchFamily="2" charset="0"/>
              </a:rPr>
              <a:t>achieve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results</a:t>
            </a:r>
            <a:r>
              <a:rPr lang="sv-SE" dirty="0">
                <a:solidFill>
                  <a:srgbClr val="75232F"/>
                </a:solidFill>
                <a:ea typeface="Roboto Medium" panose="02000000000000000000" pitchFamily="2" charset="0"/>
                <a:cs typeface="Roboto Medium" panose="02000000000000000000" pitchFamily="2" charset="0"/>
              </a:rPr>
              <a:t>) and </a:t>
            </a:r>
            <a:r>
              <a:rPr lang="sv-SE" dirty="0" err="1">
                <a:solidFill>
                  <a:srgbClr val="75232F"/>
                </a:solidFill>
                <a:ea typeface="Roboto Medium" panose="02000000000000000000" pitchFamily="2" charset="0"/>
                <a:cs typeface="Roboto Medium" panose="02000000000000000000" pitchFamily="2" charset="0"/>
              </a:rPr>
              <a:t>meet</a:t>
            </a:r>
            <a:r>
              <a:rPr lang="sv-SE" dirty="0">
                <a:solidFill>
                  <a:srgbClr val="75232F"/>
                </a:solidFill>
                <a:ea typeface="Roboto Medium" panose="02000000000000000000" pitchFamily="2" charset="0"/>
                <a:cs typeface="Roboto Medium" panose="02000000000000000000" pitchFamily="2" charset="0"/>
              </a:rPr>
              <a:t> the </a:t>
            </a:r>
            <a:r>
              <a:rPr lang="sv-SE" dirty="0" err="1">
                <a:solidFill>
                  <a:srgbClr val="75232F"/>
                </a:solidFill>
                <a:ea typeface="Roboto Medium" panose="02000000000000000000" pitchFamily="2" charset="0"/>
                <a:cs typeface="Roboto Medium" panose="02000000000000000000" pitchFamily="2" charset="0"/>
              </a:rPr>
              <a:t>needs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of</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those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we</a:t>
            </a:r>
            <a:r>
              <a:rPr lang="sv-SE" dirty="0">
                <a:solidFill>
                  <a:srgbClr val="75232F"/>
                </a:solidFill>
                <a:ea typeface="Roboto Medium" panose="02000000000000000000" pitchFamily="2" charset="0"/>
                <a:cs typeface="Roboto Medium" panose="02000000000000000000" pitchFamily="2" charset="0"/>
              </a:rPr>
              <a:t> serve (</a:t>
            </a:r>
            <a:r>
              <a:rPr lang="sv-SE" dirty="0" err="1">
                <a:solidFill>
                  <a:srgbClr val="75232F"/>
                </a:solidFill>
                <a:ea typeface="Roboto Medium" panose="02000000000000000000" pitchFamily="2" charset="0"/>
                <a:cs typeface="Roboto Medium" panose="02000000000000000000" pitchFamily="2" charset="0"/>
              </a:rPr>
              <a:t>create</a:t>
            </a:r>
            <a:r>
              <a:rPr lang="sv-SE" dirty="0">
                <a:solidFill>
                  <a:srgbClr val="75232F"/>
                </a:solidFill>
                <a:ea typeface="Roboto Medium" panose="02000000000000000000" pitchFamily="2" charset="0"/>
                <a:cs typeface="Roboto Medium" panose="02000000000000000000" pitchFamily="2" charset="0"/>
              </a:rPr>
              <a:t> the right </a:t>
            </a:r>
            <a:r>
              <a:rPr lang="sv-SE" dirty="0" err="1">
                <a:solidFill>
                  <a:srgbClr val="75232F"/>
                </a:solidFill>
                <a:ea typeface="Roboto Medium" panose="02000000000000000000" pitchFamily="2" charset="0"/>
                <a:cs typeface="Roboto Medium" panose="02000000000000000000" pitchFamily="2" charset="0"/>
              </a:rPr>
              <a:t>value</a:t>
            </a:r>
            <a:r>
              <a:rPr lang="sv-SE" dirty="0">
                <a:solidFill>
                  <a:srgbClr val="75232F"/>
                </a:solidFill>
                <a:ea typeface="Roboto Medium" panose="02000000000000000000" pitchFamily="2" charset="0"/>
                <a:cs typeface="Roboto Medium" panose="02000000000000000000" pitchFamily="2" charset="0"/>
              </a:rPr>
              <a:t>).</a:t>
            </a:r>
          </a:p>
          <a:p>
            <a:pPr marL="342900" indent="-342900">
              <a:buFont typeface="+mj-lt"/>
              <a:buAutoNum type="arabicPeriod"/>
            </a:pPr>
            <a:r>
              <a:rPr lang="sv-SE" dirty="0">
                <a:solidFill>
                  <a:srgbClr val="75232F"/>
                </a:solidFill>
                <a:ea typeface="Roboto Medium" panose="02000000000000000000" pitchFamily="2" charset="0"/>
                <a:cs typeface="Roboto Medium" panose="02000000000000000000" pitchFamily="2" charset="0"/>
              </a:rPr>
              <a:t>Be part </a:t>
            </a:r>
            <a:r>
              <a:rPr lang="sv-SE" dirty="0" err="1">
                <a:solidFill>
                  <a:srgbClr val="75232F"/>
                </a:solidFill>
                <a:ea typeface="Roboto Medium" panose="02000000000000000000" pitchFamily="2" charset="0"/>
                <a:cs typeface="Roboto Medium" panose="02000000000000000000" pitchFamily="2" charset="0"/>
              </a:rPr>
              <a:t>of</a:t>
            </a:r>
            <a:r>
              <a:rPr lang="sv-SE" dirty="0">
                <a:solidFill>
                  <a:srgbClr val="75232F"/>
                </a:solidFill>
                <a:ea typeface="Roboto Medium" panose="02000000000000000000" pitchFamily="2" charset="0"/>
                <a:cs typeface="Roboto Medium" panose="02000000000000000000" pitchFamily="2" charset="0"/>
              </a:rPr>
              <a:t> the City </a:t>
            </a:r>
            <a:r>
              <a:rPr lang="sv-SE" dirty="0" err="1">
                <a:solidFill>
                  <a:srgbClr val="75232F"/>
                </a:solidFill>
                <a:ea typeface="Roboto Medium" panose="02000000000000000000" pitchFamily="2" charset="0"/>
                <a:cs typeface="Roboto Medium" panose="02000000000000000000" pitchFamily="2" charset="0"/>
              </a:rPr>
              <a:t>of</a:t>
            </a:r>
            <a:r>
              <a:rPr lang="sv-SE" dirty="0">
                <a:solidFill>
                  <a:srgbClr val="75232F"/>
                </a:solidFill>
                <a:ea typeface="Roboto Medium" panose="02000000000000000000" pitchFamily="2" charset="0"/>
                <a:cs typeface="Roboto Medium" panose="02000000000000000000" pitchFamily="2" charset="0"/>
              </a:rPr>
              <a:t> Helsingborg and </a:t>
            </a:r>
            <a:r>
              <a:rPr lang="sv-SE" dirty="0" err="1">
                <a:solidFill>
                  <a:srgbClr val="75232F"/>
                </a:solidFill>
                <a:ea typeface="Roboto Medium" panose="02000000000000000000" pitchFamily="2" charset="0"/>
                <a:cs typeface="Roboto Medium" panose="02000000000000000000" pitchFamily="2" charset="0"/>
              </a:rPr>
              <a:t>act</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with</a:t>
            </a:r>
            <a:r>
              <a:rPr lang="sv-SE" dirty="0">
                <a:solidFill>
                  <a:srgbClr val="75232F"/>
                </a:solidFill>
                <a:ea typeface="Roboto Medium" panose="02000000000000000000" pitchFamily="2" charset="0"/>
                <a:cs typeface="Roboto Medium" panose="02000000000000000000" pitchFamily="2" charset="0"/>
              </a:rPr>
              <a:t> a </a:t>
            </a:r>
            <a:r>
              <a:rPr lang="sv-SE" dirty="0" err="1">
                <a:solidFill>
                  <a:srgbClr val="75232F"/>
                </a:solidFill>
                <a:ea typeface="Roboto Medium" panose="02000000000000000000" pitchFamily="2" charset="0"/>
                <a:cs typeface="Roboto Medium" panose="02000000000000000000" pitchFamily="2" charset="0"/>
              </a:rPr>
              <a:t>holistic</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perspective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based</a:t>
            </a:r>
            <a:r>
              <a:rPr lang="sv-SE" dirty="0">
                <a:solidFill>
                  <a:srgbClr val="75232F"/>
                </a:solidFill>
                <a:ea typeface="Roboto Medium" panose="02000000000000000000" pitchFamily="2" charset="0"/>
                <a:cs typeface="Roboto Medium" panose="02000000000000000000" pitchFamily="2" charset="0"/>
              </a:rPr>
              <a:t> on </a:t>
            </a:r>
            <a:r>
              <a:rPr lang="sv-SE" dirty="0" err="1">
                <a:solidFill>
                  <a:srgbClr val="75232F"/>
                </a:solidFill>
                <a:ea typeface="Roboto Medium" panose="02000000000000000000" pitchFamily="2" charset="0"/>
                <a:cs typeface="Roboto Medium" panose="02000000000000000000" pitchFamily="2" charset="0"/>
              </a:rPr>
              <a:t>political</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priorities</a:t>
            </a:r>
            <a:r>
              <a:rPr lang="sv-SE" dirty="0">
                <a:solidFill>
                  <a:srgbClr val="75232F"/>
                </a:solidFill>
                <a:ea typeface="Roboto Medium" panose="02000000000000000000" pitchFamily="2" charset="0"/>
                <a:cs typeface="Roboto Medium" panose="02000000000000000000" pitchFamily="2" charset="0"/>
              </a:rPr>
              <a:t> as </a:t>
            </a:r>
            <a:r>
              <a:rPr lang="sv-SE" dirty="0" err="1">
                <a:solidFill>
                  <a:srgbClr val="75232F"/>
                </a:solidFill>
                <a:ea typeface="Roboto Medium" panose="02000000000000000000" pitchFamily="2" charset="0"/>
                <a:cs typeface="Roboto Medium" panose="02000000000000000000" pitchFamily="2" charset="0"/>
              </a:rPr>
              <a:t>well</a:t>
            </a:r>
            <a:r>
              <a:rPr lang="sv-SE" dirty="0">
                <a:solidFill>
                  <a:srgbClr val="75232F"/>
                </a:solidFill>
                <a:ea typeface="Roboto Medium" panose="02000000000000000000" pitchFamily="2" charset="0"/>
                <a:cs typeface="Roboto Medium" panose="02000000000000000000" pitchFamily="2" charset="0"/>
              </a:rPr>
              <a:t> as the </a:t>
            </a:r>
            <a:r>
              <a:rPr lang="sv-SE" dirty="0" err="1">
                <a:solidFill>
                  <a:srgbClr val="75232F"/>
                </a:solidFill>
                <a:ea typeface="Roboto Medium" panose="02000000000000000000" pitchFamily="2" charset="0"/>
                <a:cs typeface="Roboto Medium" panose="02000000000000000000" pitchFamily="2" charset="0"/>
              </a:rPr>
              <a:t>management’s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priorities</a:t>
            </a:r>
            <a:r>
              <a:rPr lang="sv-SE" dirty="0">
                <a:solidFill>
                  <a:srgbClr val="75232F"/>
                </a:solidFill>
                <a:ea typeface="Roboto Medium" panose="02000000000000000000" pitchFamily="2" charset="0"/>
                <a:cs typeface="Roboto Medium" panose="02000000000000000000" pitchFamily="2" charset="0"/>
              </a:rPr>
              <a:t>.</a:t>
            </a:r>
          </a:p>
        </p:txBody>
      </p:sp>
      <p:pic>
        <p:nvPicPr>
          <p:cNvPr id="3" name="Bildobjekt 2" descr="En bild som visar text, logotyp, Teckensnitt, affisch&#10;&#10;Automatiskt genererad beskrivning">
            <a:extLst>
              <a:ext uri="{FF2B5EF4-FFF2-40B4-BE49-F238E27FC236}">
                <a16:creationId xmlns:a16="http://schemas.microsoft.com/office/drawing/2014/main" id="{2746A737-0548-49A6-9FD2-69209B464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4601" y="5478701"/>
            <a:ext cx="936000" cy="936000"/>
          </a:xfrm>
          <a:prstGeom prst="rect">
            <a:avLst/>
          </a:prstGeom>
        </p:spPr>
      </p:pic>
      <p:grpSp>
        <p:nvGrpSpPr>
          <p:cNvPr id="2" name="Group 1">
            <a:extLst>
              <a:ext uri="{FF2B5EF4-FFF2-40B4-BE49-F238E27FC236}">
                <a16:creationId xmlns:a16="http://schemas.microsoft.com/office/drawing/2014/main" id="{D629BC83-86CB-6679-6DCC-B17F4FDD0989}"/>
              </a:ext>
            </a:extLst>
          </p:cNvPr>
          <p:cNvGrpSpPr/>
          <p:nvPr/>
        </p:nvGrpSpPr>
        <p:grpSpPr>
          <a:xfrm>
            <a:off x="2180574" y="2153444"/>
            <a:ext cx="6045624" cy="2551112"/>
            <a:chOff x="6117006" y="3492189"/>
            <a:chExt cx="6045624" cy="2551112"/>
          </a:xfrm>
        </p:grpSpPr>
        <p:grpSp>
          <p:nvGrpSpPr>
            <p:cNvPr id="10" name="Grupp 13">
              <a:extLst>
                <a:ext uri="{FF2B5EF4-FFF2-40B4-BE49-F238E27FC236}">
                  <a16:creationId xmlns:a16="http://schemas.microsoft.com/office/drawing/2014/main" id="{2822DE90-3A84-F05A-5660-8E07BC2C1361}"/>
                </a:ext>
              </a:extLst>
            </p:cNvPr>
            <p:cNvGrpSpPr>
              <a:grpSpLocks noChangeAspect="1"/>
            </p:cNvGrpSpPr>
            <p:nvPr/>
          </p:nvGrpSpPr>
          <p:grpSpPr>
            <a:xfrm>
              <a:off x="6117006" y="3492189"/>
              <a:ext cx="6045624" cy="2551112"/>
              <a:chOff x="971650" y="239942"/>
              <a:chExt cx="6019699" cy="2540173"/>
            </a:xfrm>
          </p:grpSpPr>
          <p:sp>
            <p:nvSpPr>
              <p:cNvPr id="15" name="textruta 14">
                <a:extLst>
                  <a:ext uri="{FF2B5EF4-FFF2-40B4-BE49-F238E27FC236}">
                    <a16:creationId xmlns:a16="http://schemas.microsoft.com/office/drawing/2014/main" id="{BDD650A0-676F-ACDA-695D-5C22EA0DDE5A}"/>
                  </a:ext>
                </a:extLst>
              </p:cNvPr>
              <p:cNvSpPr txBox="1"/>
              <p:nvPr/>
            </p:nvSpPr>
            <p:spPr>
              <a:xfrm>
                <a:off x="1295789" y="2256895"/>
                <a:ext cx="122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Nulägeskoll</a:t>
                </a:r>
              </a:p>
            </p:txBody>
          </p:sp>
          <p:pic>
            <p:nvPicPr>
              <p:cNvPr id="17" name="Bildobjekt 16" descr="En bild som visar symbol, Grafik, cirkel, logotyp&#10;&#10;Automatiskt genererad beskrivning">
                <a:extLst>
                  <a:ext uri="{FF2B5EF4-FFF2-40B4-BE49-F238E27FC236}">
                    <a16:creationId xmlns:a16="http://schemas.microsoft.com/office/drawing/2014/main" id="{107FCB40-B4FB-CB00-DC5D-34C3205B86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50" y="487058"/>
                <a:ext cx="1980000" cy="1980000"/>
              </a:xfrm>
              <a:prstGeom prst="rect">
                <a:avLst/>
              </a:prstGeom>
            </p:spPr>
          </p:pic>
          <p:pic>
            <p:nvPicPr>
              <p:cNvPr id="18" name="Bildobjekt 17" descr="En bild som visar cirkel, Grafik, skärmbild, grafisk design&#10;&#10;Automatiskt genererad beskrivning">
                <a:extLst>
                  <a:ext uri="{FF2B5EF4-FFF2-40B4-BE49-F238E27FC236}">
                    <a16:creationId xmlns:a16="http://schemas.microsoft.com/office/drawing/2014/main" id="{57A4BD2C-AD93-9DD6-66CE-8612EC6CDD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541"/>
              <a:stretch/>
            </p:blipFill>
            <p:spPr>
              <a:xfrm>
                <a:off x="2767269" y="239942"/>
                <a:ext cx="2401333" cy="1764000"/>
              </a:xfrm>
              <a:prstGeom prst="rect">
                <a:avLst/>
              </a:prstGeom>
            </p:spPr>
          </p:pic>
          <p:sp>
            <p:nvSpPr>
              <p:cNvPr id="19" name="textruta 18">
                <a:extLst>
                  <a:ext uri="{FF2B5EF4-FFF2-40B4-BE49-F238E27FC236}">
                    <a16:creationId xmlns:a16="http://schemas.microsoft.com/office/drawing/2014/main" id="{E3721A42-D1C5-1808-ADEF-50B325CDA947}"/>
                  </a:ext>
                </a:extLst>
              </p:cNvPr>
              <p:cNvSpPr txBox="1"/>
              <p:nvPr/>
            </p:nvSpPr>
            <p:spPr>
              <a:xfrm>
                <a:off x="3131790" y="2256895"/>
                <a:ext cx="17014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Verksamhetsplan</a:t>
                </a:r>
                <a:endParaRPr kumimoji="0" lang="sv-SE" sz="1100" b="0" i="0" u="none" strike="noStrike" kern="1200" cap="none" spc="0" normalizeH="0" baseline="0" noProof="0" dirty="0">
                  <a:ln>
                    <a:noFill/>
                  </a:ln>
                  <a:solidFill>
                    <a:srgbClr val="00B0AD"/>
                  </a:solidFill>
                  <a:effectLst/>
                  <a:uLnTx/>
                  <a:uFillTx/>
                  <a:latin typeface="Helsingborg Sans Medium" pitchFamily="2" charset="77"/>
                  <a:ea typeface="+mn-ea"/>
                  <a:cs typeface="+mn-cs"/>
                </a:endParaRPr>
              </a:p>
            </p:txBody>
          </p:sp>
          <p:sp>
            <p:nvSpPr>
              <p:cNvPr id="20" name="textruta 19">
                <a:extLst>
                  <a:ext uri="{FF2B5EF4-FFF2-40B4-BE49-F238E27FC236}">
                    <a16:creationId xmlns:a16="http://schemas.microsoft.com/office/drawing/2014/main" id="{33DD6D99-2D92-FF2F-A9B1-72457846E3F4}"/>
                  </a:ext>
                </a:extLst>
              </p:cNvPr>
              <p:cNvSpPr txBox="1"/>
              <p:nvPr/>
            </p:nvSpPr>
            <p:spPr>
              <a:xfrm>
                <a:off x="5200650" y="2256895"/>
                <a:ext cx="1790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Verksamhetsdialog</a:t>
                </a:r>
              </a:p>
            </p:txBody>
          </p:sp>
          <p:pic>
            <p:nvPicPr>
              <p:cNvPr id="21" name="Bildobjekt 20" descr="En bild som visar Grafik, clipart, cirkel, kreativitet&#10;&#10;Automatiskt genererad beskrivning">
                <a:extLst>
                  <a:ext uri="{FF2B5EF4-FFF2-40B4-BE49-F238E27FC236}">
                    <a16:creationId xmlns:a16="http://schemas.microsoft.com/office/drawing/2014/main" id="{F27ADAB8-ED3A-8A11-F131-92705FD781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648" y="505646"/>
                <a:ext cx="1790700" cy="1790700"/>
              </a:xfrm>
              <a:prstGeom prst="rect">
                <a:avLst/>
              </a:prstGeom>
            </p:spPr>
          </p:pic>
        </p:grpSp>
        <p:sp>
          <p:nvSpPr>
            <p:cNvPr id="11" name="Rectangle 10">
              <a:extLst>
                <a:ext uri="{FF2B5EF4-FFF2-40B4-BE49-F238E27FC236}">
                  <a16:creationId xmlns:a16="http://schemas.microsoft.com/office/drawing/2014/main" id="{9E3D73B8-5524-B699-F77C-305AD669A95D}"/>
                </a:ext>
              </a:extLst>
            </p:cNvPr>
            <p:cNvSpPr/>
            <p:nvPr/>
          </p:nvSpPr>
          <p:spPr>
            <a:xfrm>
              <a:off x="6387161" y="5580371"/>
              <a:ext cx="1644047" cy="2853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Situation analysis</a:t>
              </a:r>
            </a:p>
          </p:txBody>
        </p:sp>
        <p:sp>
          <p:nvSpPr>
            <p:cNvPr id="13" name="Rectangle 12">
              <a:extLst>
                <a:ext uri="{FF2B5EF4-FFF2-40B4-BE49-F238E27FC236}">
                  <a16:creationId xmlns:a16="http://schemas.microsoft.com/office/drawing/2014/main" id="{62302345-74A8-12D2-C373-625EF04AF2FE}"/>
                </a:ext>
              </a:extLst>
            </p:cNvPr>
            <p:cNvSpPr/>
            <p:nvPr/>
          </p:nvSpPr>
          <p:spPr>
            <a:xfrm>
              <a:off x="8356743" y="5595989"/>
              <a:ext cx="1644047" cy="2853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Operational plan</a:t>
              </a:r>
            </a:p>
          </p:txBody>
        </p:sp>
        <p:sp>
          <p:nvSpPr>
            <p:cNvPr id="14" name="Rectangle 13">
              <a:extLst>
                <a:ext uri="{FF2B5EF4-FFF2-40B4-BE49-F238E27FC236}">
                  <a16:creationId xmlns:a16="http://schemas.microsoft.com/office/drawing/2014/main" id="{B057BCA4-48C6-68BB-FCD7-1A356BC58A7A}"/>
                </a:ext>
              </a:extLst>
            </p:cNvPr>
            <p:cNvSpPr/>
            <p:nvPr/>
          </p:nvSpPr>
          <p:spPr>
            <a:xfrm>
              <a:off x="10441399" y="5586231"/>
              <a:ext cx="1644047" cy="2853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Operational dialogue</a:t>
              </a:r>
            </a:p>
          </p:txBody>
        </p:sp>
      </p:grpSp>
    </p:spTree>
    <p:extLst>
      <p:ext uri="{BB962C8B-B14F-4D97-AF65-F5344CB8AC3E}">
        <p14:creationId xmlns:p14="http://schemas.microsoft.com/office/powerpoint/2010/main" val="2866451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 32">
            <a:extLst>
              <a:ext uri="{FF2B5EF4-FFF2-40B4-BE49-F238E27FC236}">
                <a16:creationId xmlns:a16="http://schemas.microsoft.com/office/drawing/2014/main" id="{C9419F6B-1B65-8042-A0CA-41E041DAC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0275" y="2252541"/>
            <a:ext cx="1993486" cy="1993486"/>
          </a:xfrm>
          <a:prstGeom prst="rect">
            <a:avLst/>
          </a:prstGeom>
        </p:spPr>
      </p:pic>
      <p:sp>
        <p:nvSpPr>
          <p:cNvPr id="3" name="Rubrik 2">
            <a:extLst>
              <a:ext uri="{FF2B5EF4-FFF2-40B4-BE49-F238E27FC236}">
                <a16:creationId xmlns:a16="http://schemas.microsoft.com/office/drawing/2014/main" id="{5B514AB7-49DB-429C-1A04-68069608A531}"/>
              </a:ext>
            </a:extLst>
          </p:cNvPr>
          <p:cNvSpPr>
            <a:spLocks noGrp="1"/>
          </p:cNvSpPr>
          <p:nvPr>
            <p:ph type="ctrTitle"/>
          </p:nvPr>
        </p:nvSpPr>
        <p:spPr>
          <a:xfrm>
            <a:off x="569251" y="633388"/>
            <a:ext cx="10464000" cy="1107996"/>
          </a:xfrm>
        </p:spPr>
        <p:txBody>
          <a:bodyPr anchor="t" anchorCtr="0"/>
          <a:lstStyle/>
          <a:p>
            <a:r>
              <a:rPr lang="sv-SE" dirty="0" err="1"/>
              <a:t>Our</a:t>
            </a:r>
            <a:r>
              <a:rPr lang="sv-SE" dirty="0"/>
              <a:t> </a:t>
            </a:r>
            <a:r>
              <a:rPr lang="sv-SE" dirty="0" err="1"/>
              <a:t>journey</a:t>
            </a:r>
            <a:r>
              <a:rPr lang="sv-SE" dirty="0"/>
              <a:t> has </a:t>
            </a:r>
            <a:r>
              <a:rPr lang="sv-SE" dirty="0" err="1"/>
              <a:t>only</a:t>
            </a:r>
            <a:r>
              <a:rPr lang="sv-SE" dirty="0"/>
              <a:t> just </a:t>
            </a:r>
            <a:r>
              <a:rPr lang="sv-SE" dirty="0" err="1"/>
              <a:t>begun</a:t>
            </a:r>
            <a:r>
              <a:rPr lang="sv-SE" dirty="0"/>
              <a:t>. </a:t>
            </a:r>
            <a:br>
              <a:rPr lang="sv-SE" dirty="0"/>
            </a:br>
            <a:r>
              <a:rPr lang="sv-SE" dirty="0" err="1"/>
              <a:t>Together</a:t>
            </a:r>
            <a:r>
              <a:rPr lang="sv-SE" dirty="0"/>
              <a:t>, </a:t>
            </a:r>
            <a:r>
              <a:rPr lang="sv-SE" dirty="0" err="1"/>
              <a:t>we</a:t>
            </a:r>
            <a:r>
              <a:rPr lang="sv-SE" dirty="0"/>
              <a:t> </a:t>
            </a:r>
            <a:r>
              <a:rPr lang="sv-SE" dirty="0" err="1"/>
              <a:t>take</a:t>
            </a:r>
            <a:r>
              <a:rPr lang="sv-SE" dirty="0"/>
              <a:t> the </a:t>
            </a:r>
            <a:r>
              <a:rPr lang="sv-SE" dirty="0" err="1"/>
              <a:t>next</a:t>
            </a:r>
            <a:r>
              <a:rPr lang="sv-SE" dirty="0"/>
              <a:t> step.</a:t>
            </a:r>
          </a:p>
        </p:txBody>
      </p:sp>
      <p:sp>
        <p:nvSpPr>
          <p:cNvPr id="7" name="Bild 5">
            <a:extLst>
              <a:ext uri="{FF2B5EF4-FFF2-40B4-BE49-F238E27FC236}">
                <a16:creationId xmlns:a16="http://schemas.microsoft.com/office/drawing/2014/main" id="{515073B5-95A3-2559-6658-47720AC9B986}"/>
              </a:ext>
            </a:extLst>
          </p:cNvPr>
          <p:cNvSpPr/>
          <p:nvPr/>
        </p:nvSpPr>
        <p:spPr>
          <a:xfrm>
            <a:off x="-1301750" y="3044881"/>
            <a:ext cx="11369522" cy="823020"/>
          </a:xfrm>
          <a:custGeom>
            <a:avLst/>
            <a:gdLst>
              <a:gd name="connsiteX0" fmla="*/ 0 w 11369522"/>
              <a:gd name="connsiteY0" fmla="*/ 819718 h 823020"/>
              <a:gd name="connsiteX1" fmla="*/ 10330062 w 11369522"/>
              <a:gd name="connsiteY1" fmla="*/ 819718 h 823020"/>
              <a:gd name="connsiteX2" fmla="*/ 10477795 w 11369522"/>
              <a:gd name="connsiteY2" fmla="*/ 818397 h 823020"/>
              <a:gd name="connsiteX3" fmla="*/ 11256393 w 11369522"/>
              <a:gd name="connsiteY3" fmla="*/ 0 h 823020"/>
              <a:gd name="connsiteX4" fmla="*/ 11369523 w 11369522"/>
              <a:gd name="connsiteY4" fmla="*/ 0 h 823020"/>
              <a:gd name="connsiteX5" fmla="*/ 11369523 w 11369522"/>
              <a:gd name="connsiteY5" fmla="*/ 823021 h 82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9522" h="823020">
                <a:moveTo>
                  <a:pt x="0" y="819718"/>
                </a:moveTo>
                <a:lnTo>
                  <a:pt x="10330062" y="819718"/>
                </a:lnTo>
                <a:lnTo>
                  <a:pt x="10477795" y="818397"/>
                </a:lnTo>
                <a:cubicBezTo>
                  <a:pt x="10477795" y="818397"/>
                  <a:pt x="11263048" y="830947"/>
                  <a:pt x="11256393" y="0"/>
                </a:cubicBezTo>
                <a:lnTo>
                  <a:pt x="11369523" y="0"/>
                </a:lnTo>
                <a:lnTo>
                  <a:pt x="11369523" y="823021"/>
                </a:lnTo>
              </a:path>
            </a:pathLst>
          </a:custGeom>
          <a:noFill/>
          <a:ln w="12700" cap="flat">
            <a:solidFill>
              <a:srgbClr val="213565"/>
            </a:solidFill>
            <a:prstDash val="solid"/>
            <a:miter/>
          </a:ln>
        </p:spPr>
        <p:txBody>
          <a:bodyPr rtlCol="0" anchor="ctr"/>
          <a:lstStyle/>
          <a:p>
            <a:endParaRPr lang="sv-SE"/>
          </a:p>
        </p:txBody>
      </p:sp>
      <p:sp>
        <p:nvSpPr>
          <p:cNvPr id="8" name="textruta 7">
            <a:extLst>
              <a:ext uri="{FF2B5EF4-FFF2-40B4-BE49-F238E27FC236}">
                <a16:creationId xmlns:a16="http://schemas.microsoft.com/office/drawing/2014/main" id="{B43ACBB5-5D34-0669-1707-75B8F538811B}"/>
              </a:ext>
            </a:extLst>
          </p:cNvPr>
          <p:cNvSpPr txBox="1"/>
          <p:nvPr/>
        </p:nvSpPr>
        <p:spPr>
          <a:xfrm>
            <a:off x="421495" y="4087628"/>
            <a:ext cx="1214437" cy="707886"/>
          </a:xfrm>
          <a:prstGeom prst="rect">
            <a:avLst/>
          </a:prstGeom>
          <a:noFill/>
        </p:spPr>
        <p:txBody>
          <a:bodyPr wrap="square" lIns="0" tIns="0" rIns="0" bIns="0" rtlCol="0">
            <a:spAutoFit/>
          </a:bodyPr>
          <a:lstStyle/>
          <a:p>
            <a:r>
              <a:rPr lang="sv-SE" sz="2400" b="1" dirty="0">
                <a:latin typeface="+mj-lt"/>
              </a:rPr>
              <a:t>2012</a:t>
            </a:r>
          </a:p>
          <a:p>
            <a:pPr algn="l"/>
            <a:r>
              <a:rPr lang="en-GB" sz="1100" dirty="0">
                <a:latin typeface="Helsingborg Sans" pitchFamily="2" charset="77"/>
              </a:rPr>
              <a:t>Decision on vision Helsingborg 2035</a:t>
            </a:r>
          </a:p>
        </p:txBody>
      </p:sp>
      <p:sp>
        <p:nvSpPr>
          <p:cNvPr id="9" name="textruta 8">
            <a:extLst>
              <a:ext uri="{FF2B5EF4-FFF2-40B4-BE49-F238E27FC236}">
                <a16:creationId xmlns:a16="http://schemas.microsoft.com/office/drawing/2014/main" id="{70D0AB0C-3B0C-CF85-4352-AB43124CEE3B}"/>
              </a:ext>
            </a:extLst>
          </p:cNvPr>
          <p:cNvSpPr txBox="1"/>
          <p:nvPr/>
        </p:nvSpPr>
        <p:spPr>
          <a:xfrm>
            <a:off x="1913745" y="4087628"/>
            <a:ext cx="1322387" cy="877163"/>
          </a:xfrm>
          <a:prstGeom prst="rect">
            <a:avLst/>
          </a:prstGeom>
          <a:noFill/>
        </p:spPr>
        <p:txBody>
          <a:bodyPr wrap="square" lIns="0" tIns="0" rIns="0" bIns="0" rtlCol="0">
            <a:spAutoFit/>
          </a:bodyPr>
          <a:lstStyle/>
          <a:p>
            <a:r>
              <a:rPr lang="sv-SE" sz="2400" b="1" dirty="0">
                <a:latin typeface="+mj-lt"/>
              </a:rPr>
              <a:t>2019</a:t>
            </a:r>
          </a:p>
          <a:p>
            <a:r>
              <a:rPr lang="en-GB" sz="1100" dirty="0">
                <a:latin typeface="Helsingborg Sans" pitchFamily="2" charset="77"/>
              </a:rPr>
              <a:t>Decision taken to increase innovation efforts through H22</a:t>
            </a:r>
          </a:p>
        </p:txBody>
      </p:sp>
      <p:sp>
        <p:nvSpPr>
          <p:cNvPr id="10" name="textruta 9">
            <a:extLst>
              <a:ext uri="{FF2B5EF4-FFF2-40B4-BE49-F238E27FC236}">
                <a16:creationId xmlns:a16="http://schemas.microsoft.com/office/drawing/2014/main" id="{0B14886D-F49A-146B-536A-F7557C352E12}"/>
              </a:ext>
            </a:extLst>
          </p:cNvPr>
          <p:cNvSpPr txBox="1"/>
          <p:nvPr/>
        </p:nvSpPr>
        <p:spPr>
          <a:xfrm>
            <a:off x="3513945" y="4087628"/>
            <a:ext cx="1322387" cy="877163"/>
          </a:xfrm>
          <a:prstGeom prst="rect">
            <a:avLst/>
          </a:prstGeom>
          <a:noFill/>
        </p:spPr>
        <p:txBody>
          <a:bodyPr wrap="square" lIns="0" tIns="0" rIns="0" bIns="0" rtlCol="0">
            <a:spAutoFit/>
          </a:bodyPr>
          <a:lstStyle/>
          <a:p>
            <a:r>
              <a:rPr lang="sv-SE" sz="2400" b="1" dirty="0">
                <a:latin typeface="+mj-lt"/>
              </a:rPr>
              <a:t>2020</a:t>
            </a:r>
          </a:p>
          <a:p>
            <a:pPr algn="l"/>
            <a:r>
              <a:rPr lang="en-GB" sz="1100" dirty="0">
                <a:latin typeface="Helsingborg Sans" pitchFamily="2" charset="77"/>
              </a:rPr>
              <a:t>Helsingborg named one of Europe's most innovative cities</a:t>
            </a:r>
          </a:p>
        </p:txBody>
      </p:sp>
      <p:sp>
        <p:nvSpPr>
          <p:cNvPr id="11" name="textruta 10">
            <a:extLst>
              <a:ext uri="{FF2B5EF4-FFF2-40B4-BE49-F238E27FC236}">
                <a16:creationId xmlns:a16="http://schemas.microsoft.com/office/drawing/2014/main" id="{4C4308E6-C92F-20E8-61DA-0D1187072EF6}"/>
              </a:ext>
            </a:extLst>
          </p:cNvPr>
          <p:cNvSpPr txBox="1"/>
          <p:nvPr/>
        </p:nvSpPr>
        <p:spPr>
          <a:xfrm>
            <a:off x="5155421" y="4087628"/>
            <a:ext cx="1243012" cy="1046440"/>
          </a:xfrm>
          <a:prstGeom prst="rect">
            <a:avLst/>
          </a:prstGeom>
          <a:noFill/>
        </p:spPr>
        <p:txBody>
          <a:bodyPr wrap="square" lIns="0" tIns="0" rIns="0" bIns="0" rtlCol="0">
            <a:spAutoFit/>
          </a:bodyPr>
          <a:lstStyle/>
          <a:p>
            <a:r>
              <a:rPr lang="sv-SE" sz="2400" b="1" dirty="0">
                <a:latin typeface="+mj-lt"/>
              </a:rPr>
              <a:t>2022</a:t>
            </a:r>
          </a:p>
          <a:p>
            <a:r>
              <a:rPr lang="en-GB" sz="1100" dirty="0">
                <a:latin typeface="Helsingborg Sans" pitchFamily="2" charset="77"/>
              </a:rPr>
              <a:t>Innovation work and new collaborations showcased at H22 City Expo</a:t>
            </a:r>
          </a:p>
        </p:txBody>
      </p:sp>
      <p:sp>
        <p:nvSpPr>
          <p:cNvPr id="12" name="textruta 11">
            <a:extLst>
              <a:ext uri="{FF2B5EF4-FFF2-40B4-BE49-F238E27FC236}">
                <a16:creationId xmlns:a16="http://schemas.microsoft.com/office/drawing/2014/main" id="{1FBDCDBE-4A58-0124-1D0D-DD14663D5933}"/>
              </a:ext>
            </a:extLst>
          </p:cNvPr>
          <p:cNvSpPr txBox="1"/>
          <p:nvPr/>
        </p:nvSpPr>
        <p:spPr>
          <a:xfrm>
            <a:off x="6717523" y="4087628"/>
            <a:ext cx="1241120" cy="707886"/>
          </a:xfrm>
          <a:prstGeom prst="rect">
            <a:avLst/>
          </a:prstGeom>
          <a:noFill/>
        </p:spPr>
        <p:txBody>
          <a:bodyPr wrap="square" lIns="0" tIns="0" rIns="0" bIns="0" rtlCol="0">
            <a:spAutoFit/>
          </a:bodyPr>
          <a:lstStyle/>
          <a:p>
            <a:r>
              <a:rPr lang="sv-SE" sz="2400" b="1" dirty="0">
                <a:latin typeface="+mj-lt"/>
              </a:rPr>
              <a:t>2023</a:t>
            </a:r>
          </a:p>
          <a:p>
            <a:pPr algn="l"/>
            <a:r>
              <a:rPr lang="en-GB" sz="1100" dirty="0">
                <a:latin typeface="Helsingborg Sans" pitchFamily="2" charset="77"/>
              </a:rPr>
              <a:t>New policy directions are set</a:t>
            </a:r>
          </a:p>
        </p:txBody>
      </p:sp>
      <p:sp>
        <p:nvSpPr>
          <p:cNvPr id="13" name="textruta 12">
            <a:extLst>
              <a:ext uri="{FF2B5EF4-FFF2-40B4-BE49-F238E27FC236}">
                <a16:creationId xmlns:a16="http://schemas.microsoft.com/office/drawing/2014/main" id="{0E4316DD-FCEF-5EF7-25F6-15475F3F2CD0}"/>
              </a:ext>
            </a:extLst>
          </p:cNvPr>
          <p:cNvSpPr txBox="1"/>
          <p:nvPr/>
        </p:nvSpPr>
        <p:spPr>
          <a:xfrm>
            <a:off x="9440617" y="4087628"/>
            <a:ext cx="1893887" cy="707886"/>
          </a:xfrm>
          <a:prstGeom prst="rect">
            <a:avLst/>
          </a:prstGeom>
          <a:noFill/>
        </p:spPr>
        <p:txBody>
          <a:bodyPr wrap="square" lIns="0" tIns="0" rIns="0" bIns="0" rtlCol="0">
            <a:spAutoFit/>
          </a:bodyPr>
          <a:lstStyle/>
          <a:p>
            <a:r>
              <a:rPr lang="sv-SE" sz="2400" b="1" dirty="0">
                <a:latin typeface="+mj-lt"/>
              </a:rPr>
              <a:t>2030</a:t>
            </a:r>
          </a:p>
          <a:p>
            <a:r>
              <a:rPr lang="en-GB" sz="1100" dirty="0">
                <a:latin typeface="Helsingborg Sans" pitchFamily="2" charset="77"/>
              </a:rPr>
              <a:t>Helsingborg aims to be climate neutral</a:t>
            </a:r>
          </a:p>
        </p:txBody>
      </p:sp>
      <p:sp>
        <p:nvSpPr>
          <p:cNvPr id="14" name="textruta 13">
            <a:extLst>
              <a:ext uri="{FF2B5EF4-FFF2-40B4-BE49-F238E27FC236}">
                <a16:creationId xmlns:a16="http://schemas.microsoft.com/office/drawing/2014/main" id="{C06FBB7E-0C80-827C-348F-3B315140A8D8}"/>
              </a:ext>
            </a:extLst>
          </p:cNvPr>
          <p:cNvSpPr txBox="1"/>
          <p:nvPr/>
        </p:nvSpPr>
        <p:spPr>
          <a:xfrm>
            <a:off x="421495" y="3045705"/>
            <a:ext cx="846137" cy="498598"/>
          </a:xfrm>
          <a:prstGeom prst="rect">
            <a:avLst/>
          </a:prstGeom>
          <a:noFill/>
        </p:spPr>
        <p:txBody>
          <a:bodyPr wrap="square" lIns="0" tIns="0" rIns="0" bIns="0" rtlCol="0">
            <a:spAutoFit/>
          </a:bodyPr>
          <a:lstStyle/>
          <a:p>
            <a:pPr>
              <a:lnSpc>
                <a:spcPct val="90000"/>
              </a:lnSpc>
            </a:pPr>
            <a:r>
              <a:rPr lang="sv-SE" sz="900" b="1">
                <a:latin typeface="+mj-lt"/>
              </a:rPr>
              <a:t>HELSINGBORG</a:t>
            </a:r>
          </a:p>
          <a:p>
            <a:pPr>
              <a:lnSpc>
                <a:spcPct val="90000"/>
              </a:lnSpc>
            </a:pPr>
            <a:r>
              <a:rPr lang="sv-SE" sz="2700" b="1">
                <a:latin typeface="+mj-lt"/>
              </a:rPr>
              <a:t>2035</a:t>
            </a:r>
            <a:endParaRPr lang="sv-SE" sz="2700">
              <a:latin typeface="Helsingborg Sans" pitchFamily="2" charset="77"/>
            </a:endParaRPr>
          </a:p>
        </p:txBody>
      </p:sp>
      <p:pic>
        <p:nvPicPr>
          <p:cNvPr id="16" name="Bild 15">
            <a:extLst>
              <a:ext uri="{FF2B5EF4-FFF2-40B4-BE49-F238E27FC236}">
                <a16:creationId xmlns:a16="http://schemas.microsoft.com/office/drawing/2014/main" id="{DD859B8E-EFBD-D5A1-3202-64B5DADACE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3745" y="3041927"/>
            <a:ext cx="704290" cy="498598"/>
          </a:xfrm>
          <a:prstGeom prst="rect">
            <a:avLst/>
          </a:prstGeom>
        </p:spPr>
      </p:pic>
      <p:sp>
        <p:nvSpPr>
          <p:cNvPr id="17" name="Bild 76">
            <a:extLst>
              <a:ext uri="{FF2B5EF4-FFF2-40B4-BE49-F238E27FC236}">
                <a16:creationId xmlns:a16="http://schemas.microsoft.com/office/drawing/2014/main" id="{9EA90825-13D1-5D39-DB92-6D8C136E2059}"/>
              </a:ext>
            </a:extLst>
          </p:cNvPr>
          <p:cNvSpPr/>
          <p:nvPr/>
        </p:nvSpPr>
        <p:spPr>
          <a:xfrm>
            <a:off x="3348481" y="3041927"/>
            <a:ext cx="534128" cy="592011"/>
          </a:xfrm>
          <a:custGeom>
            <a:avLst/>
            <a:gdLst>
              <a:gd name="connsiteX0" fmla="*/ 573710 w 573761"/>
              <a:gd name="connsiteY0" fmla="*/ 174937 h 635940"/>
              <a:gd name="connsiteX1" fmla="*/ 496266 w 573761"/>
              <a:gd name="connsiteY1" fmla="*/ 0 h 635940"/>
              <a:gd name="connsiteX2" fmla="*/ 80548 w 573761"/>
              <a:gd name="connsiteY2" fmla="*/ 0 h 635940"/>
              <a:gd name="connsiteX3" fmla="*/ 0 w 573761"/>
              <a:gd name="connsiteY3" fmla="*/ 172444 h 635940"/>
              <a:gd name="connsiteX4" fmla="*/ 152040 w 573761"/>
              <a:gd name="connsiteY4" fmla="*/ 446451 h 635940"/>
              <a:gd name="connsiteX5" fmla="*/ 142677 w 573761"/>
              <a:gd name="connsiteY5" fmla="*/ 496825 h 635940"/>
              <a:gd name="connsiteX6" fmla="*/ 285863 w 573761"/>
              <a:gd name="connsiteY6" fmla="*/ 635941 h 635940"/>
              <a:gd name="connsiteX7" fmla="*/ 429049 w 573761"/>
              <a:gd name="connsiteY7" fmla="*/ 496825 h 635940"/>
              <a:gd name="connsiteX8" fmla="*/ 421060 w 573761"/>
              <a:gd name="connsiteY8" fmla="*/ 450114 h 635940"/>
              <a:gd name="connsiteX9" fmla="*/ 572642 w 573761"/>
              <a:gd name="connsiteY9" fmla="*/ 176871 h 635940"/>
              <a:gd name="connsiteX10" fmla="*/ 573761 w 573761"/>
              <a:gd name="connsiteY10" fmla="*/ 174886 h 635940"/>
              <a:gd name="connsiteX11" fmla="*/ 186793 w 573761"/>
              <a:gd name="connsiteY11" fmla="*/ 176871 h 635940"/>
              <a:gd name="connsiteX12" fmla="*/ 387477 w 573761"/>
              <a:gd name="connsiteY12" fmla="*/ 176871 h 635940"/>
              <a:gd name="connsiteX13" fmla="*/ 285914 w 573761"/>
              <a:gd name="connsiteY13" fmla="*/ 350943 h 635940"/>
              <a:gd name="connsiteX14" fmla="*/ 186793 w 573761"/>
              <a:gd name="connsiteY14" fmla="*/ 176871 h 635940"/>
              <a:gd name="connsiteX15" fmla="*/ 392820 w 573761"/>
              <a:gd name="connsiteY15" fmla="*/ 167712 h 635940"/>
              <a:gd name="connsiteX16" fmla="*/ 181552 w 573761"/>
              <a:gd name="connsiteY16" fmla="*/ 167712 h 635940"/>
              <a:gd name="connsiteX17" fmla="*/ 91336 w 573761"/>
              <a:gd name="connsiteY17" fmla="*/ 9159 h 635940"/>
              <a:gd name="connsiteX18" fmla="*/ 485326 w 573761"/>
              <a:gd name="connsiteY18" fmla="*/ 9159 h 635940"/>
              <a:gd name="connsiteX19" fmla="*/ 392820 w 573761"/>
              <a:gd name="connsiteY19" fmla="*/ 167712 h 635940"/>
              <a:gd name="connsiteX20" fmla="*/ 156619 w 573761"/>
              <a:gd name="connsiteY20" fmla="*/ 435918 h 635940"/>
              <a:gd name="connsiteX21" fmla="*/ 10278 w 573761"/>
              <a:gd name="connsiteY21" fmla="*/ 172088 h 635940"/>
              <a:gd name="connsiteX22" fmla="*/ 83856 w 573761"/>
              <a:gd name="connsiteY22" fmla="*/ 14553 h 635940"/>
              <a:gd name="connsiteX23" fmla="*/ 279299 w 573761"/>
              <a:gd name="connsiteY23" fmla="*/ 357914 h 635940"/>
              <a:gd name="connsiteX24" fmla="*/ 156619 w 573761"/>
              <a:gd name="connsiteY24" fmla="*/ 435918 h 635940"/>
              <a:gd name="connsiteX25" fmla="*/ 370533 w 573761"/>
              <a:gd name="connsiteY25" fmla="*/ 476421 h 635940"/>
              <a:gd name="connsiteX26" fmla="*/ 325959 w 573761"/>
              <a:gd name="connsiteY26" fmla="*/ 506850 h 635940"/>
              <a:gd name="connsiteX27" fmla="*/ 323669 w 573761"/>
              <a:gd name="connsiteY27" fmla="*/ 513973 h 635940"/>
              <a:gd name="connsiteX28" fmla="*/ 341835 w 573761"/>
              <a:gd name="connsiteY28" fmla="*/ 564806 h 635940"/>
              <a:gd name="connsiteX29" fmla="*/ 332319 w 573761"/>
              <a:gd name="connsiteY29" fmla="*/ 571726 h 635940"/>
              <a:gd name="connsiteX30" fmla="*/ 289628 w 573761"/>
              <a:gd name="connsiteY30" fmla="*/ 538753 h 635940"/>
              <a:gd name="connsiteX31" fmla="*/ 282148 w 573761"/>
              <a:gd name="connsiteY31" fmla="*/ 538753 h 635940"/>
              <a:gd name="connsiteX32" fmla="*/ 239457 w 573761"/>
              <a:gd name="connsiteY32" fmla="*/ 571726 h 635940"/>
              <a:gd name="connsiteX33" fmla="*/ 229942 w 573761"/>
              <a:gd name="connsiteY33" fmla="*/ 564806 h 635940"/>
              <a:gd name="connsiteX34" fmla="*/ 248107 w 573761"/>
              <a:gd name="connsiteY34" fmla="*/ 513973 h 635940"/>
              <a:gd name="connsiteX35" fmla="*/ 245818 w 573761"/>
              <a:gd name="connsiteY35" fmla="*/ 506850 h 635940"/>
              <a:gd name="connsiteX36" fmla="*/ 201244 w 573761"/>
              <a:gd name="connsiteY36" fmla="*/ 476421 h 635940"/>
              <a:gd name="connsiteX37" fmla="*/ 204857 w 573761"/>
              <a:gd name="connsiteY37" fmla="*/ 465227 h 635940"/>
              <a:gd name="connsiteX38" fmla="*/ 258793 w 573761"/>
              <a:gd name="connsiteY38" fmla="*/ 466804 h 635940"/>
              <a:gd name="connsiteX39" fmla="*/ 264848 w 573761"/>
              <a:gd name="connsiteY39" fmla="*/ 462428 h 635940"/>
              <a:gd name="connsiteX40" fmla="*/ 280011 w 573761"/>
              <a:gd name="connsiteY40" fmla="*/ 410629 h 635940"/>
              <a:gd name="connsiteX41" fmla="*/ 291765 w 573761"/>
              <a:gd name="connsiteY41" fmla="*/ 410629 h 635940"/>
              <a:gd name="connsiteX42" fmla="*/ 306929 w 573761"/>
              <a:gd name="connsiteY42" fmla="*/ 462428 h 635940"/>
              <a:gd name="connsiteX43" fmla="*/ 312984 w 573761"/>
              <a:gd name="connsiteY43" fmla="*/ 466804 h 635940"/>
              <a:gd name="connsiteX44" fmla="*/ 366920 w 573761"/>
              <a:gd name="connsiteY44" fmla="*/ 465227 h 635940"/>
              <a:gd name="connsiteX45" fmla="*/ 370533 w 573761"/>
              <a:gd name="connsiteY45" fmla="*/ 476421 h 635940"/>
              <a:gd name="connsiteX46" fmla="*/ 416582 w 573761"/>
              <a:gd name="connsiteY46" fmla="*/ 439225 h 635940"/>
              <a:gd name="connsiteX47" fmla="*/ 292427 w 573761"/>
              <a:gd name="connsiteY47" fmla="*/ 357914 h 635940"/>
              <a:gd name="connsiteX48" fmla="*/ 492704 w 573761"/>
              <a:gd name="connsiteY48" fmla="*/ 14654 h 635940"/>
              <a:gd name="connsiteX49" fmla="*/ 563483 w 573761"/>
              <a:gd name="connsiteY49" fmla="*/ 174479 h 635940"/>
              <a:gd name="connsiteX50" fmla="*/ 416582 w 573761"/>
              <a:gd name="connsiteY50" fmla="*/ 439276 h 63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3761" h="635940">
                <a:moveTo>
                  <a:pt x="573710" y="174937"/>
                </a:moveTo>
                <a:lnTo>
                  <a:pt x="496266" y="0"/>
                </a:lnTo>
                <a:lnTo>
                  <a:pt x="80548" y="0"/>
                </a:lnTo>
                <a:lnTo>
                  <a:pt x="0" y="172444"/>
                </a:lnTo>
                <a:lnTo>
                  <a:pt x="152040" y="446451"/>
                </a:lnTo>
                <a:cubicBezTo>
                  <a:pt x="146035" y="461970"/>
                  <a:pt x="142677" y="478864"/>
                  <a:pt x="142677" y="496825"/>
                </a:cubicBezTo>
                <a:cubicBezTo>
                  <a:pt x="142677" y="575898"/>
                  <a:pt x="206790" y="635941"/>
                  <a:pt x="285863" y="635941"/>
                </a:cubicBezTo>
                <a:cubicBezTo>
                  <a:pt x="364936" y="635941"/>
                  <a:pt x="429049" y="575898"/>
                  <a:pt x="429049" y="496825"/>
                </a:cubicBezTo>
                <a:cubicBezTo>
                  <a:pt x="429049" y="480288"/>
                  <a:pt x="426199" y="464616"/>
                  <a:pt x="421060" y="450114"/>
                </a:cubicBezTo>
                <a:lnTo>
                  <a:pt x="572642" y="176871"/>
                </a:lnTo>
                <a:lnTo>
                  <a:pt x="573761" y="174886"/>
                </a:lnTo>
                <a:close/>
                <a:moveTo>
                  <a:pt x="186793" y="176871"/>
                </a:moveTo>
                <a:lnTo>
                  <a:pt x="387477" y="176871"/>
                </a:lnTo>
                <a:lnTo>
                  <a:pt x="285914" y="350943"/>
                </a:lnTo>
                <a:lnTo>
                  <a:pt x="186793" y="176871"/>
                </a:lnTo>
                <a:close/>
                <a:moveTo>
                  <a:pt x="392820" y="167712"/>
                </a:moveTo>
                <a:lnTo>
                  <a:pt x="181552" y="167712"/>
                </a:lnTo>
                <a:lnTo>
                  <a:pt x="91336" y="9159"/>
                </a:lnTo>
                <a:lnTo>
                  <a:pt x="485326" y="9159"/>
                </a:lnTo>
                <a:lnTo>
                  <a:pt x="392820" y="167712"/>
                </a:lnTo>
                <a:close/>
                <a:moveTo>
                  <a:pt x="156619" y="435918"/>
                </a:moveTo>
                <a:lnTo>
                  <a:pt x="10278" y="172088"/>
                </a:lnTo>
                <a:lnTo>
                  <a:pt x="83856" y="14553"/>
                </a:lnTo>
                <a:lnTo>
                  <a:pt x="279299" y="357914"/>
                </a:lnTo>
                <a:cubicBezTo>
                  <a:pt x="225108" y="360204"/>
                  <a:pt x="178804" y="390734"/>
                  <a:pt x="156619" y="435918"/>
                </a:cubicBezTo>
                <a:close/>
                <a:moveTo>
                  <a:pt x="370533" y="476421"/>
                </a:moveTo>
                <a:lnTo>
                  <a:pt x="325959" y="506850"/>
                </a:lnTo>
                <a:cubicBezTo>
                  <a:pt x="323669" y="508427"/>
                  <a:pt x="322703" y="511327"/>
                  <a:pt x="323669" y="513973"/>
                </a:cubicBezTo>
                <a:lnTo>
                  <a:pt x="341835" y="564806"/>
                </a:lnTo>
                <a:cubicBezTo>
                  <a:pt x="343870" y="570555"/>
                  <a:pt x="337153" y="575440"/>
                  <a:pt x="332319" y="571726"/>
                </a:cubicBezTo>
                <a:lnTo>
                  <a:pt x="289628" y="538753"/>
                </a:lnTo>
                <a:cubicBezTo>
                  <a:pt x="287440" y="537074"/>
                  <a:pt x="284336" y="537074"/>
                  <a:pt x="282148" y="538753"/>
                </a:cubicBezTo>
                <a:lnTo>
                  <a:pt x="239457" y="571726"/>
                </a:lnTo>
                <a:cubicBezTo>
                  <a:pt x="234623" y="575440"/>
                  <a:pt x="227907" y="570555"/>
                  <a:pt x="229942" y="564806"/>
                </a:cubicBezTo>
                <a:lnTo>
                  <a:pt x="248107" y="513973"/>
                </a:lnTo>
                <a:cubicBezTo>
                  <a:pt x="249023" y="511327"/>
                  <a:pt x="248107" y="508427"/>
                  <a:pt x="245818" y="506850"/>
                </a:cubicBezTo>
                <a:lnTo>
                  <a:pt x="201244" y="476421"/>
                </a:lnTo>
                <a:cubicBezTo>
                  <a:pt x="196206" y="472961"/>
                  <a:pt x="198751" y="465074"/>
                  <a:pt x="204857" y="465227"/>
                </a:cubicBezTo>
                <a:lnTo>
                  <a:pt x="258793" y="466804"/>
                </a:lnTo>
                <a:cubicBezTo>
                  <a:pt x="261592" y="466906"/>
                  <a:pt x="264085" y="465074"/>
                  <a:pt x="264848" y="462428"/>
                </a:cubicBezTo>
                <a:lnTo>
                  <a:pt x="280011" y="410629"/>
                </a:lnTo>
                <a:cubicBezTo>
                  <a:pt x="281741" y="404777"/>
                  <a:pt x="290035" y="404777"/>
                  <a:pt x="291765" y="410629"/>
                </a:cubicBezTo>
                <a:lnTo>
                  <a:pt x="306929" y="462428"/>
                </a:lnTo>
                <a:cubicBezTo>
                  <a:pt x="307692" y="465125"/>
                  <a:pt x="310185" y="466906"/>
                  <a:pt x="312984" y="466804"/>
                </a:cubicBezTo>
                <a:lnTo>
                  <a:pt x="366920" y="465227"/>
                </a:lnTo>
                <a:cubicBezTo>
                  <a:pt x="373026" y="465023"/>
                  <a:pt x="375621" y="472961"/>
                  <a:pt x="370533" y="476421"/>
                </a:cubicBezTo>
                <a:close/>
                <a:moveTo>
                  <a:pt x="416582" y="439225"/>
                </a:moveTo>
                <a:cubicBezTo>
                  <a:pt x="395110" y="392260"/>
                  <a:pt x="347890" y="360254"/>
                  <a:pt x="292427" y="357914"/>
                </a:cubicBezTo>
                <a:lnTo>
                  <a:pt x="492704" y="14654"/>
                </a:lnTo>
                <a:lnTo>
                  <a:pt x="563483" y="174479"/>
                </a:lnTo>
                <a:lnTo>
                  <a:pt x="416582" y="43927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Ellips 19">
            <a:extLst>
              <a:ext uri="{FF2B5EF4-FFF2-40B4-BE49-F238E27FC236}">
                <a16:creationId xmlns:a16="http://schemas.microsoft.com/office/drawing/2014/main" id="{8304C9E9-483C-63ED-0E6B-788321DFE637}"/>
              </a:ext>
            </a:extLst>
          </p:cNvPr>
          <p:cNvSpPr>
            <a:spLocks noChangeAspect="1"/>
          </p:cNvSpPr>
          <p:nvPr/>
        </p:nvSpPr>
        <p:spPr>
          <a:xfrm>
            <a:off x="46125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04FD0D1A-0A1A-E980-3877-09F3AD8073E1}"/>
              </a:ext>
            </a:extLst>
          </p:cNvPr>
          <p:cNvSpPr>
            <a:spLocks noChangeAspect="1"/>
          </p:cNvSpPr>
          <p:nvPr/>
        </p:nvSpPr>
        <p:spPr>
          <a:xfrm>
            <a:off x="19535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E763B577-BD89-8453-EE30-0EF3AD3FA991}"/>
              </a:ext>
            </a:extLst>
          </p:cNvPr>
          <p:cNvSpPr>
            <a:spLocks noChangeAspect="1"/>
          </p:cNvSpPr>
          <p:nvPr/>
        </p:nvSpPr>
        <p:spPr>
          <a:xfrm>
            <a:off x="35537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21A8DABA-B4C3-F138-2930-8C4BD3675CAD}"/>
              </a:ext>
            </a:extLst>
          </p:cNvPr>
          <p:cNvSpPr>
            <a:spLocks noChangeAspect="1"/>
          </p:cNvSpPr>
          <p:nvPr/>
        </p:nvSpPr>
        <p:spPr>
          <a:xfrm>
            <a:off x="5198352" y="3811846"/>
            <a:ext cx="108857"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BC662027-93DE-1872-87E9-7A9ACBEC66E9}"/>
              </a:ext>
            </a:extLst>
          </p:cNvPr>
          <p:cNvSpPr/>
          <p:nvPr/>
        </p:nvSpPr>
        <p:spPr>
          <a:xfrm>
            <a:off x="8148580" y="3750901"/>
            <a:ext cx="234000" cy="23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6ECFD61B-2350-4A93-44CC-12478A22A385}"/>
              </a:ext>
            </a:extLst>
          </p:cNvPr>
          <p:cNvSpPr>
            <a:spLocks noChangeAspect="1"/>
          </p:cNvSpPr>
          <p:nvPr/>
        </p:nvSpPr>
        <p:spPr>
          <a:xfrm>
            <a:off x="9445388" y="3714337"/>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Bild 63">
            <a:extLst>
              <a:ext uri="{FF2B5EF4-FFF2-40B4-BE49-F238E27FC236}">
                <a16:creationId xmlns:a16="http://schemas.microsoft.com/office/drawing/2014/main" id="{A203F3F8-2B10-E5B6-4646-CB996BDD9449}"/>
              </a:ext>
            </a:extLst>
          </p:cNvPr>
          <p:cNvSpPr/>
          <p:nvPr/>
        </p:nvSpPr>
        <p:spPr>
          <a:xfrm>
            <a:off x="9826712" y="885825"/>
            <a:ext cx="453913" cy="588233"/>
          </a:xfrm>
          <a:custGeom>
            <a:avLst/>
            <a:gdLst>
              <a:gd name="connsiteX0" fmla="*/ 315681 w 637772"/>
              <a:gd name="connsiteY0" fmla="*/ 0 h 826498"/>
              <a:gd name="connsiteX1" fmla="*/ 315477 w 637772"/>
              <a:gd name="connsiteY1" fmla="*/ 0 h 826498"/>
              <a:gd name="connsiteX2" fmla="*/ 90572 w 637772"/>
              <a:gd name="connsiteY2" fmla="*/ 65894 h 826498"/>
              <a:gd name="connsiteX3" fmla="*/ 0 w 637772"/>
              <a:gd name="connsiteY3" fmla="*/ 237625 h 826498"/>
              <a:gd name="connsiteX4" fmla="*/ 147969 w 637772"/>
              <a:gd name="connsiteY4" fmla="*/ 501710 h 826498"/>
              <a:gd name="connsiteX5" fmla="*/ 235336 w 637772"/>
              <a:gd name="connsiteY5" fmla="*/ 619556 h 826498"/>
              <a:gd name="connsiteX6" fmla="*/ 235336 w 637772"/>
              <a:gd name="connsiteY6" fmla="*/ 619658 h 826498"/>
              <a:gd name="connsiteX7" fmla="*/ 240882 w 637772"/>
              <a:gd name="connsiteY7" fmla="*/ 655633 h 826498"/>
              <a:gd name="connsiteX8" fmla="*/ 241340 w 637772"/>
              <a:gd name="connsiteY8" fmla="*/ 659703 h 826498"/>
              <a:gd name="connsiteX9" fmla="*/ 241340 w 637772"/>
              <a:gd name="connsiteY9" fmla="*/ 659703 h 826498"/>
              <a:gd name="connsiteX10" fmla="*/ 245818 w 637772"/>
              <a:gd name="connsiteY10" fmla="*/ 699952 h 826498"/>
              <a:gd name="connsiteX11" fmla="*/ 243324 w 637772"/>
              <a:gd name="connsiteY11" fmla="*/ 699952 h 826498"/>
              <a:gd name="connsiteX12" fmla="*/ 228619 w 637772"/>
              <a:gd name="connsiteY12" fmla="*/ 714199 h 826498"/>
              <a:gd name="connsiteX13" fmla="*/ 228619 w 637772"/>
              <a:gd name="connsiteY13" fmla="*/ 774089 h 826498"/>
              <a:gd name="connsiteX14" fmla="*/ 228619 w 637772"/>
              <a:gd name="connsiteY14" fmla="*/ 774089 h 826498"/>
              <a:gd name="connsiteX15" fmla="*/ 277518 w 637772"/>
              <a:gd name="connsiteY15" fmla="*/ 826499 h 826498"/>
              <a:gd name="connsiteX16" fmla="*/ 319293 w 637772"/>
              <a:gd name="connsiteY16" fmla="*/ 826499 h 826498"/>
              <a:gd name="connsiteX17" fmla="*/ 350994 w 637772"/>
              <a:gd name="connsiteY17" fmla="*/ 826499 h 826498"/>
              <a:gd name="connsiteX18" fmla="*/ 399638 w 637772"/>
              <a:gd name="connsiteY18" fmla="*/ 774089 h 826498"/>
              <a:gd name="connsiteX19" fmla="*/ 399638 w 637772"/>
              <a:gd name="connsiteY19" fmla="*/ 774089 h 826498"/>
              <a:gd name="connsiteX20" fmla="*/ 399638 w 637772"/>
              <a:gd name="connsiteY20" fmla="*/ 714199 h 826498"/>
              <a:gd name="connsiteX21" fmla="*/ 384933 w 637772"/>
              <a:gd name="connsiteY21" fmla="*/ 699901 h 826498"/>
              <a:gd name="connsiteX22" fmla="*/ 384322 w 637772"/>
              <a:gd name="connsiteY22" fmla="*/ 699901 h 826498"/>
              <a:gd name="connsiteX23" fmla="*/ 388444 w 637772"/>
              <a:gd name="connsiteY23" fmla="*/ 655531 h 826498"/>
              <a:gd name="connsiteX24" fmla="*/ 393176 w 637772"/>
              <a:gd name="connsiteY24" fmla="*/ 621134 h 826498"/>
              <a:gd name="connsiteX25" fmla="*/ 393787 w 637772"/>
              <a:gd name="connsiteY25" fmla="*/ 618182 h 826498"/>
              <a:gd name="connsiteX26" fmla="*/ 487666 w 637772"/>
              <a:gd name="connsiteY26" fmla="*/ 499064 h 826498"/>
              <a:gd name="connsiteX27" fmla="*/ 637772 w 637772"/>
              <a:gd name="connsiteY27" fmla="*/ 239813 h 826498"/>
              <a:gd name="connsiteX28" fmla="*/ 315579 w 637772"/>
              <a:gd name="connsiteY28" fmla="*/ 0 h 826498"/>
              <a:gd name="connsiteX29" fmla="*/ 379946 w 637772"/>
              <a:gd name="connsiteY29" fmla="*/ 650493 h 826498"/>
              <a:gd name="connsiteX30" fmla="*/ 319904 w 637772"/>
              <a:gd name="connsiteY30" fmla="*/ 650493 h 826498"/>
              <a:gd name="connsiteX31" fmla="*/ 319904 w 637772"/>
              <a:gd name="connsiteY31" fmla="*/ 624085 h 826498"/>
              <a:gd name="connsiteX32" fmla="*/ 383356 w 637772"/>
              <a:gd name="connsiteY32" fmla="*/ 624746 h 826498"/>
              <a:gd name="connsiteX33" fmla="*/ 379895 w 637772"/>
              <a:gd name="connsiteY33" fmla="*/ 650493 h 826498"/>
              <a:gd name="connsiteX34" fmla="*/ 319853 w 637772"/>
              <a:gd name="connsiteY34" fmla="*/ 700105 h 826498"/>
              <a:gd name="connsiteX35" fmla="*/ 319853 w 637772"/>
              <a:gd name="connsiteY35" fmla="*/ 659652 h 826498"/>
              <a:gd name="connsiteX36" fmla="*/ 345804 w 637772"/>
              <a:gd name="connsiteY36" fmla="*/ 659652 h 826498"/>
              <a:gd name="connsiteX37" fmla="*/ 343870 w 637772"/>
              <a:gd name="connsiteY37" fmla="*/ 700003 h 826498"/>
              <a:gd name="connsiteX38" fmla="*/ 319853 w 637772"/>
              <a:gd name="connsiteY38" fmla="*/ 700003 h 826498"/>
              <a:gd name="connsiteX39" fmla="*/ 287491 w 637772"/>
              <a:gd name="connsiteY39" fmla="*/ 700054 h 826498"/>
              <a:gd name="connsiteX40" fmla="*/ 285558 w 637772"/>
              <a:gd name="connsiteY40" fmla="*/ 659703 h 826498"/>
              <a:gd name="connsiteX41" fmla="*/ 310745 w 637772"/>
              <a:gd name="connsiteY41" fmla="*/ 659703 h 826498"/>
              <a:gd name="connsiteX42" fmla="*/ 310745 w 637772"/>
              <a:gd name="connsiteY42" fmla="*/ 700156 h 826498"/>
              <a:gd name="connsiteX43" fmla="*/ 287491 w 637772"/>
              <a:gd name="connsiteY43" fmla="*/ 700105 h 826498"/>
              <a:gd name="connsiteX44" fmla="*/ 249583 w 637772"/>
              <a:gd name="connsiteY44" fmla="*/ 650544 h 826498"/>
              <a:gd name="connsiteX45" fmla="*/ 245512 w 637772"/>
              <a:gd name="connsiteY45" fmla="*/ 623322 h 826498"/>
              <a:gd name="connsiteX46" fmla="*/ 310847 w 637772"/>
              <a:gd name="connsiteY46" fmla="*/ 624034 h 826498"/>
              <a:gd name="connsiteX47" fmla="*/ 310847 w 637772"/>
              <a:gd name="connsiteY47" fmla="*/ 650544 h 826498"/>
              <a:gd name="connsiteX48" fmla="*/ 249583 w 637772"/>
              <a:gd name="connsiteY48" fmla="*/ 650544 h 826498"/>
              <a:gd name="connsiteX49" fmla="*/ 282199 w 637772"/>
              <a:gd name="connsiteY49" fmla="*/ 614570 h 826498"/>
              <a:gd name="connsiteX50" fmla="*/ 209487 w 637772"/>
              <a:gd name="connsiteY50" fmla="*/ 444721 h 826498"/>
              <a:gd name="connsiteX51" fmla="*/ 175599 w 637772"/>
              <a:gd name="connsiteY51" fmla="*/ 385340 h 826498"/>
              <a:gd name="connsiteX52" fmla="*/ 175446 w 637772"/>
              <a:gd name="connsiteY52" fmla="*/ 385086 h 826498"/>
              <a:gd name="connsiteX53" fmla="*/ 135655 w 637772"/>
              <a:gd name="connsiteY53" fmla="*/ 239712 h 826498"/>
              <a:gd name="connsiteX54" fmla="*/ 311610 w 637772"/>
              <a:gd name="connsiteY54" fmla="*/ 10329 h 826498"/>
              <a:gd name="connsiteX55" fmla="*/ 310796 w 637772"/>
              <a:gd name="connsiteY55" fmla="*/ 614875 h 826498"/>
              <a:gd name="connsiteX56" fmla="*/ 282148 w 637772"/>
              <a:gd name="connsiteY56" fmla="*/ 614570 h 826498"/>
              <a:gd name="connsiteX57" fmla="*/ 250702 w 637772"/>
              <a:gd name="connsiteY57" fmla="*/ 659754 h 826498"/>
              <a:gd name="connsiteX58" fmla="*/ 276450 w 637772"/>
              <a:gd name="connsiteY58" fmla="*/ 659754 h 826498"/>
              <a:gd name="connsiteX59" fmla="*/ 278383 w 637772"/>
              <a:gd name="connsiteY59" fmla="*/ 700105 h 826498"/>
              <a:gd name="connsiteX60" fmla="*/ 255180 w 637772"/>
              <a:gd name="connsiteY60" fmla="*/ 700105 h 826498"/>
              <a:gd name="connsiteX61" fmla="*/ 250702 w 637772"/>
              <a:gd name="connsiteY61" fmla="*/ 659754 h 826498"/>
              <a:gd name="connsiteX62" fmla="*/ 350943 w 637772"/>
              <a:gd name="connsiteY62" fmla="*/ 817391 h 826498"/>
              <a:gd name="connsiteX63" fmla="*/ 319446 w 637772"/>
              <a:gd name="connsiteY63" fmla="*/ 817391 h 826498"/>
              <a:gd name="connsiteX64" fmla="*/ 318276 w 637772"/>
              <a:gd name="connsiteY64" fmla="*/ 817391 h 826498"/>
              <a:gd name="connsiteX65" fmla="*/ 316291 w 637772"/>
              <a:gd name="connsiteY65" fmla="*/ 817391 h 826498"/>
              <a:gd name="connsiteX66" fmla="*/ 277925 w 637772"/>
              <a:gd name="connsiteY66" fmla="*/ 817391 h 826498"/>
              <a:gd name="connsiteX67" fmla="*/ 237931 w 637772"/>
              <a:gd name="connsiteY67" fmla="*/ 772664 h 826498"/>
              <a:gd name="connsiteX68" fmla="*/ 237931 w 637772"/>
              <a:gd name="connsiteY68" fmla="*/ 750886 h 826498"/>
              <a:gd name="connsiteX69" fmla="*/ 390734 w 637772"/>
              <a:gd name="connsiteY69" fmla="*/ 750886 h 826498"/>
              <a:gd name="connsiteX70" fmla="*/ 390734 w 637772"/>
              <a:gd name="connsiteY70" fmla="*/ 772664 h 826498"/>
              <a:gd name="connsiteX71" fmla="*/ 350994 w 637772"/>
              <a:gd name="connsiteY71" fmla="*/ 817391 h 826498"/>
              <a:gd name="connsiteX72" fmla="*/ 385136 w 637772"/>
              <a:gd name="connsiteY72" fmla="*/ 709162 h 826498"/>
              <a:gd name="connsiteX73" fmla="*/ 390683 w 637772"/>
              <a:gd name="connsiteY73" fmla="*/ 714250 h 826498"/>
              <a:gd name="connsiteX74" fmla="*/ 390683 w 637772"/>
              <a:gd name="connsiteY74" fmla="*/ 726920 h 826498"/>
              <a:gd name="connsiteX75" fmla="*/ 237880 w 637772"/>
              <a:gd name="connsiteY75" fmla="*/ 726920 h 826498"/>
              <a:gd name="connsiteX76" fmla="*/ 237880 w 637772"/>
              <a:gd name="connsiteY76" fmla="*/ 714250 h 826498"/>
              <a:gd name="connsiteX77" fmla="*/ 243426 w 637772"/>
              <a:gd name="connsiteY77" fmla="*/ 709162 h 826498"/>
              <a:gd name="connsiteX78" fmla="*/ 307845 w 637772"/>
              <a:gd name="connsiteY78" fmla="*/ 709315 h 826498"/>
              <a:gd name="connsiteX79" fmla="*/ 307845 w 637772"/>
              <a:gd name="connsiteY79" fmla="*/ 709315 h 826498"/>
              <a:gd name="connsiteX80" fmla="*/ 315375 w 637772"/>
              <a:gd name="connsiteY80" fmla="*/ 709315 h 826498"/>
              <a:gd name="connsiteX81" fmla="*/ 323160 w 637772"/>
              <a:gd name="connsiteY81" fmla="*/ 709315 h 826498"/>
              <a:gd name="connsiteX82" fmla="*/ 323160 w 637772"/>
              <a:gd name="connsiteY82" fmla="*/ 709315 h 826498"/>
              <a:gd name="connsiteX83" fmla="*/ 385086 w 637772"/>
              <a:gd name="connsiteY83" fmla="*/ 709162 h 826498"/>
              <a:gd name="connsiteX84" fmla="*/ 353131 w 637772"/>
              <a:gd name="connsiteY84" fmla="*/ 700105 h 826498"/>
              <a:gd name="connsiteX85" fmla="*/ 355064 w 637772"/>
              <a:gd name="connsiteY85" fmla="*/ 659754 h 826498"/>
              <a:gd name="connsiteX86" fmla="*/ 379081 w 637772"/>
              <a:gd name="connsiteY86" fmla="*/ 659754 h 826498"/>
              <a:gd name="connsiteX87" fmla="*/ 375316 w 637772"/>
              <a:gd name="connsiteY87" fmla="*/ 700054 h 826498"/>
              <a:gd name="connsiteX88" fmla="*/ 353182 w 637772"/>
              <a:gd name="connsiteY88" fmla="*/ 700054 h 826498"/>
              <a:gd name="connsiteX89" fmla="*/ 481459 w 637772"/>
              <a:gd name="connsiteY89" fmla="*/ 492653 h 826498"/>
              <a:gd name="connsiteX90" fmla="*/ 385238 w 637772"/>
              <a:gd name="connsiteY90" fmla="*/ 615740 h 826498"/>
              <a:gd name="connsiteX91" fmla="*/ 358575 w 637772"/>
              <a:gd name="connsiteY91" fmla="*/ 615435 h 826498"/>
              <a:gd name="connsiteX92" fmla="*/ 430321 w 637772"/>
              <a:gd name="connsiteY92" fmla="*/ 455305 h 826498"/>
              <a:gd name="connsiteX93" fmla="*/ 507664 w 637772"/>
              <a:gd name="connsiteY93" fmla="*/ 239966 h 826498"/>
              <a:gd name="connsiteX94" fmla="*/ 443194 w 637772"/>
              <a:gd name="connsiteY94" fmla="*/ 50476 h 826498"/>
              <a:gd name="connsiteX95" fmla="*/ 391853 w 637772"/>
              <a:gd name="connsiteY95" fmla="*/ 15723 h 826498"/>
              <a:gd name="connsiteX96" fmla="*/ 628766 w 637772"/>
              <a:gd name="connsiteY96" fmla="*/ 239966 h 826498"/>
              <a:gd name="connsiteX97" fmla="*/ 481408 w 637772"/>
              <a:gd name="connsiteY97" fmla="*/ 492704 h 82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37772" h="826498">
                <a:moveTo>
                  <a:pt x="315681" y="0"/>
                </a:moveTo>
                <a:lnTo>
                  <a:pt x="315477" y="0"/>
                </a:lnTo>
                <a:cubicBezTo>
                  <a:pt x="227805" y="0"/>
                  <a:pt x="147969" y="23406"/>
                  <a:pt x="90572" y="65894"/>
                </a:cubicBezTo>
                <a:cubicBezTo>
                  <a:pt x="32158" y="109145"/>
                  <a:pt x="0" y="170154"/>
                  <a:pt x="0" y="237625"/>
                </a:cubicBezTo>
                <a:cubicBezTo>
                  <a:pt x="0" y="350129"/>
                  <a:pt x="82024" y="434188"/>
                  <a:pt x="147969" y="501710"/>
                </a:cubicBezTo>
                <a:cubicBezTo>
                  <a:pt x="190813" y="545572"/>
                  <a:pt x="227754" y="583429"/>
                  <a:pt x="235336" y="619556"/>
                </a:cubicBezTo>
                <a:lnTo>
                  <a:pt x="235336" y="619658"/>
                </a:lnTo>
                <a:cubicBezTo>
                  <a:pt x="238236" y="632379"/>
                  <a:pt x="240882" y="655378"/>
                  <a:pt x="240882" y="655633"/>
                </a:cubicBezTo>
                <a:lnTo>
                  <a:pt x="241340" y="659703"/>
                </a:lnTo>
                <a:lnTo>
                  <a:pt x="241340" y="659703"/>
                </a:lnTo>
                <a:cubicBezTo>
                  <a:pt x="242256" y="667387"/>
                  <a:pt x="244240" y="684789"/>
                  <a:pt x="245818" y="699952"/>
                </a:cubicBezTo>
                <a:lnTo>
                  <a:pt x="243324" y="699952"/>
                </a:lnTo>
                <a:cubicBezTo>
                  <a:pt x="234369" y="699952"/>
                  <a:pt x="228619" y="705549"/>
                  <a:pt x="228619" y="714199"/>
                </a:cubicBezTo>
                <a:lnTo>
                  <a:pt x="228619" y="774089"/>
                </a:lnTo>
                <a:lnTo>
                  <a:pt x="228619" y="774089"/>
                </a:lnTo>
                <a:cubicBezTo>
                  <a:pt x="229077" y="807621"/>
                  <a:pt x="245004" y="824820"/>
                  <a:pt x="277518" y="826499"/>
                </a:cubicBezTo>
                <a:lnTo>
                  <a:pt x="319293" y="826499"/>
                </a:lnTo>
                <a:cubicBezTo>
                  <a:pt x="319293" y="826499"/>
                  <a:pt x="350994" y="826499"/>
                  <a:pt x="350994" y="826499"/>
                </a:cubicBezTo>
                <a:cubicBezTo>
                  <a:pt x="383254" y="824820"/>
                  <a:pt x="399180" y="807621"/>
                  <a:pt x="399638" y="774089"/>
                </a:cubicBezTo>
                <a:lnTo>
                  <a:pt x="399638" y="774089"/>
                </a:lnTo>
                <a:lnTo>
                  <a:pt x="399638" y="714199"/>
                </a:lnTo>
                <a:cubicBezTo>
                  <a:pt x="399638" y="705549"/>
                  <a:pt x="393888" y="699901"/>
                  <a:pt x="384933" y="699901"/>
                </a:cubicBezTo>
                <a:lnTo>
                  <a:pt x="384322" y="699901"/>
                </a:lnTo>
                <a:cubicBezTo>
                  <a:pt x="384322" y="699901"/>
                  <a:pt x="388444" y="655531"/>
                  <a:pt x="388444" y="655531"/>
                </a:cubicBezTo>
                <a:cubicBezTo>
                  <a:pt x="388546" y="654818"/>
                  <a:pt x="391446" y="629631"/>
                  <a:pt x="393176" y="621134"/>
                </a:cubicBezTo>
                <a:lnTo>
                  <a:pt x="393787" y="618182"/>
                </a:lnTo>
                <a:cubicBezTo>
                  <a:pt x="405592" y="579562"/>
                  <a:pt x="443652" y="542163"/>
                  <a:pt x="487666" y="499064"/>
                </a:cubicBezTo>
                <a:cubicBezTo>
                  <a:pt x="558038" y="430117"/>
                  <a:pt x="637772" y="352011"/>
                  <a:pt x="637772" y="239813"/>
                </a:cubicBezTo>
                <a:cubicBezTo>
                  <a:pt x="637772" y="103192"/>
                  <a:pt x="499268" y="102"/>
                  <a:pt x="315579" y="0"/>
                </a:cubicBezTo>
                <a:close/>
                <a:moveTo>
                  <a:pt x="379946" y="650493"/>
                </a:moveTo>
                <a:lnTo>
                  <a:pt x="319904" y="650493"/>
                </a:lnTo>
                <a:lnTo>
                  <a:pt x="319904" y="624085"/>
                </a:lnTo>
                <a:cubicBezTo>
                  <a:pt x="319904" y="624085"/>
                  <a:pt x="383356" y="624746"/>
                  <a:pt x="383356" y="624746"/>
                </a:cubicBezTo>
                <a:cubicBezTo>
                  <a:pt x="382083" y="632786"/>
                  <a:pt x="380659" y="644387"/>
                  <a:pt x="379895" y="650493"/>
                </a:cubicBezTo>
                <a:close/>
                <a:moveTo>
                  <a:pt x="319853" y="700105"/>
                </a:moveTo>
                <a:lnTo>
                  <a:pt x="319853" y="659652"/>
                </a:lnTo>
                <a:lnTo>
                  <a:pt x="345804" y="659652"/>
                </a:lnTo>
                <a:lnTo>
                  <a:pt x="343870" y="700003"/>
                </a:lnTo>
                <a:lnTo>
                  <a:pt x="319853" y="700003"/>
                </a:lnTo>
                <a:close/>
                <a:moveTo>
                  <a:pt x="287491" y="700054"/>
                </a:moveTo>
                <a:lnTo>
                  <a:pt x="285558" y="659703"/>
                </a:lnTo>
                <a:lnTo>
                  <a:pt x="310745" y="659703"/>
                </a:lnTo>
                <a:lnTo>
                  <a:pt x="310745" y="700156"/>
                </a:lnTo>
                <a:cubicBezTo>
                  <a:pt x="310745" y="700156"/>
                  <a:pt x="287491" y="700105"/>
                  <a:pt x="287491" y="700105"/>
                </a:cubicBezTo>
                <a:close/>
                <a:moveTo>
                  <a:pt x="249583" y="650544"/>
                </a:moveTo>
                <a:cubicBezTo>
                  <a:pt x="248820" y="644489"/>
                  <a:pt x="247293" y="632837"/>
                  <a:pt x="245512" y="623322"/>
                </a:cubicBezTo>
                <a:lnTo>
                  <a:pt x="310847" y="624034"/>
                </a:lnTo>
                <a:lnTo>
                  <a:pt x="310847" y="650544"/>
                </a:lnTo>
                <a:lnTo>
                  <a:pt x="249583" y="650544"/>
                </a:lnTo>
                <a:close/>
                <a:moveTo>
                  <a:pt x="282199" y="614570"/>
                </a:moveTo>
                <a:cubicBezTo>
                  <a:pt x="271870" y="549642"/>
                  <a:pt x="240170" y="496317"/>
                  <a:pt x="209487" y="444721"/>
                </a:cubicBezTo>
                <a:cubicBezTo>
                  <a:pt x="197631" y="424825"/>
                  <a:pt x="186030" y="405286"/>
                  <a:pt x="175599" y="385340"/>
                </a:cubicBezTo>
                <a:cubicBezTo>
                  <a:pt x="175599" y="385238"/>
                  <a:pt x="175497" y="385187"/>
                  <a:pt x="175446" y="385086"/>
                </a:cubicBezTo>
                <a:cubicBezTo>
                  <a:pt x="152599" y="341224"/>
                  <a:pt x="135706" y="295378"/>
                  <a:pt x="135655" y="239712"/>
                </a:cubicBezTo>
                <a:cubicBezTo>
                  <a:pt x="135655" y="98968"/>
                  <a:pt x="201295" y="13637"/>
                  <a:pt x="311610" y="10329"/>
                </a:cubicBezTo>
                <a:lnTo>
                  <a:pt x="310796" y="614875"/>
                </a:lnTo>
                <a:lnTo>
                  <a:pt x="282148" y="614570"/>
                </a:lnTo>
                <a:close/>
                <a:moveTo>
                  <a:pt x="250702" y="659754"/>
                </a:moveTo>
                <a:lnTo>
                  <a:pt x="276450" y="659754"/>
                </a:lnTo>
                <a:lnTo>
                  <a:pt x="278383" y="700105"/>
                </a:lnTo>
                <a:lnTo>
                  <a:pt x="255180" y="700105"/>
                </a:lnTo>
                <a:cubicBezTo>
                  <a:pt x="253654" y="685247"/>
                  <a:pt x="251720" y="668099"/>
                  <a:pt x="250702" y="659754"/>
                </a:cubicBezTo>
                <a:close/>
                <a:moveTo>
                  <a:pt x="350943" y="817391"/>
                </a:moveTo>
                <a:lnTo>
                  <a:pt x="319446" y="817391"/>
                </a:lnTo>
                <a:cubicBezTo>
                  <a:pt x="319446" y="817391"/>
                  <a:pt x="318276" y="817391"/>
                  <a:pt x="318276" y="817391"/>
                </a:cubicBezTo>
                <a:lnTo>
                  <a:pt x="316291" y="817391"/>
                </a:lnTo>
                <a:cubicBezTo>
                  <a:pt x="316291" y="817391"/>
                  <a:pt x="277925" y="817391"/>
                  <a:pt x="277925" y="817391"/>
                </a:cubicBezTo>
                <a:cubicBezTo>
                  <a:pt x="250245" y="815915"/>
                  <a:pt x="237931" y="802126"/>
                  <a:pt x="237931" y="772664"/>
                </a:cubicBezTo>
                <a:lnTo>
                  <a:pt x="237931" y="750886"/>
                </a:lnTo>
                <a:lnTo>
                  <a:pt x="390734" y="750886"/>
                </a:lnTo>
                <a:lnTo>
                  <a:pt x="390734" y="772664"/>
                </a:lnTo>
                <a:cubicBezTo>
                  <a:pt x="390734" y="802126"/>
                  <a:pt x="378420" y="815966"/>
                  <a:pt x="350994" y="817391"/>
                </a:cubicBezTo>
                <a:close/>
                <a:moveTo>
                  <a:pt x="385136" y="709162"/>
                </a:moveTo>
                <a:cubicBezTo>
                  <a:pt x="390021" y="709162"/>
                  <a:pt x="390683" y="711757"/>
                  <a:pt x="390683" y="714250"/>
                </a:cubicBezTo>
                <a:lnTo>
                  <a:pt x="390683" y="726920"/>
                </a:lnTo>
                <a:lnTo>
                  <a:pt x="237880" y="726920"/>
                </a:lnTo>
                <a:lnTo>
                  <a:pt x="237880" y="714250"/>
                </a:lnTo>
                <a:cubicBezTo>
                  <a:pt x="237880" y="711706"/>
                  <a:pt x="238541" y="709162"/>
                  <a:pt x="243426" y="709162"/>
                </a:cubicBezTo>
                <a:lnTo>
                  <a:pt x="307845" y="709315"/>
                </a:lnTo>
                <a:lnTo>
                  <a:pt x="307845" y="709315"/>
                </a:lnTo>
                <a:cubicBezTo>
                  <a:pt x="307845" y="709315"/>
                  <a:pt x="315375" y="709315"/>
                  <a:pt x="315375" y="709315"/>
                </a:cubicBezTo>
                <a:lnTo>
                  <a:pt x="323160" y="709315"/>
                </a:lnTo>
                <a:cubicBezTo>
                  <a:pt x="323160" y="709315"/>
                  <a:pt x="323160" y="709315"/>
                  <a:pt x="323160" y="709315"/>
                </a:cubicBezTo>
                <a:lnTo>
                  <a:pt x="385086" y="709162"/>
                </a:lnTo>
                <a:close/>
                <a:moveTo>
                  <a:pt x="353131" y="700105"/>
                </a:moveTo>
                <a:lnTo>
                  <a:pt x="355064" y="659754"/>
                </a:lnTo>
                <a:lnTo>
                  <a:pt x="379081" y="659754"/>
                </a:lnTo>
                <a:lnTo>
                  <a:pt x="375316" y="700054"/>
                </a:lnTo>
                <a:lnTo>
                  <a:pt x="353182" y="700054"/>
                </a:lnTo>
                <a:close/>
                <a:moveTo>
                  <a:pt x="481459" y="492653"/>
                </a:moveTo>
                <a:cubicBezTo>
                  <a:pt x="436529" y="536667"/>
                  <a:pt x="397705" y="574830"/>
                  <a:pt x="385238" y="615740"/>
                </a:cubicBezTo>
                <a:lnTo>
                  <a:pt x="358575" y="615435"/>
                </a:lnTo>
                <a:cubicBezTo>
                  <a:pt x="370635" y="555596"/>
                  <a:pt x="400961" y="504611"/>
                  <a:pt x="430321" y="455305"/>
                </a:cubicBezTo>
                <a:cubicBezTo>
                  <a:pt x="468331" y="391497"/>
                  <a:pt x="507664" y="325501"/>
                  <a:pt x="507664" y="239966"/>
                </a:cubicBezTo>
                <a:cubicBezTo>
                  <a:pt x="507664" y="157789"/>
                  <a:pt x="485377" y="92302"/>
                  <a:pt x="443194" y="50476"/>
                </a:cubicBezTo>
                <a:cubicBezTo>
                  <a:pt x="428184" y="35567"/>
                  <a:pt x="410934" y="23966"/>
                  <a:pt x="391853" y="15723"/>
                </a:cubicBezTo>
                <a:cubicBezTo>
                  <a:pt x="531070" y="39536"/>
                  <a:pt x="628766" y="128023"/>
                  <a:pt x="628766" y="239966"/>
                </a:cubicBezTo>
                <a:cubicBezTo>
                  <a:pt x="628766" y="348297"/>
                  <a:pt x="550508" y="425029"/>
                  <a:pt x="481408" y="49270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Bild 59">
            <a:extLst>
              <a:ext uri="{FF2B5EF4-FFF2-40B4-BE49-F238E27FC236}">
                <a16:creationId xmlns:a16="http://schemas.microsoft.com/office/drawing/2014/main" id="{1324DA45-5947-C81B-F5BC-9C57482012DB}"/>
              </a:ext>
            </a:extLst>
          </p:cNvPr>
          <p:cNvSpPr/>
          <p:nvPr/>
        </p:nvSpPr>
        <p:spPr>
          <a:xfrm>
            <a:off x="9188186" y="3029024"/>
            <a:ext cx="607438" cy="604914"/>
          </a:xfrm>
          <a:custGeom>
            <a:avLst/>
            <a:gdLst>
              <a:gd name="connsiteX0" fmla="*/ 460902 w 526592"/>
              <a:gd name="connsiteY0" fmla="*/ 97594 h 524404"/>
              <a:gd name="connsiteX1" fmla="*/ 287389 w 526592"/>
              <a:gd name="connsiteY1" fmla="*/ 56989 h 524404"/>
              <a:gd name="connsiteX2" fmla="*/ 138606 w 526592"/>
              <a:gd name="connsiteY2" fmla="*/ 132907 h 524404"/>
              <a:gd name="connsiteX3" fmla="*/ 119322 w 526592"/>
              <a:gd name="connsiteY3" fmla="*/ 113521 h 524404"/>
              <a:gd name="connsiteX4" fmla="*/ 126598 w 526592"/>
              <a:gd name="connsiteY4" fmla="*/ 65487 h 524404"/>
              <a:gd name="connsiteX5" fmla="*/ 61111 w 526592"/>
              <a:gd name="connsiteY5" fmla="*/ 0 h 524404"/>
              <a:gd name="connsiteX6" fmla="*/ 41826 w 526592"/>
              <a:gd name="connsiteY6" fmla="*/ 41775 h 524404"/>
              <a:gd name="connsiteX7" fmla="*/ 0 w 526592"/>
              <a:gd name="connsiteY7" fmla="*/ 61060 h 524404"/>
              <a:gd name="connsiteX8" fmla="*/ 65487 w 526592"/>
              <a:gd name="connsiteY8" fmla="*/ 126547 h 524404"/>
              <a:gd name="connsiteX9" fmla="*/ 112300 w 526592"/>
              <a:gd name="connsiteY9" fmla="*/ 119474 h 524404"/>
              <a:gd name="connsiteX10" fmla="*/ 132042 w 526592"/>
              <a:gd name="connsiteY10" fmla="*/ 139319 h 524404"/>
              <a:gd name="connsiteX11" fmla="*/ 49764 w 526592"/>
              <a:gd name="connsiteY11" fmla="*/ 329928 h 524404"/>
              <a:gd name="connsiteX12" fmla="*/ 115454 w 526592"/>
              <a:gd name="connsiteY12" fmla="*/ 479780 h 524404"/>
              <a:gd name="connsiteX13" fmla="*/ 244444 w 526592"/>
              <a:gd name="connsiteY13" fmla="*/ 524404 h 524404"/>
              <a:gd name="connsiteX14" fmla="*/ 288967 w 526592"/>
              <a:gd name="connsiteY14" fmla="*/ 520435 h 524404"/>
              <a:gd name="connsiteX15" fmla="*/ 526592 w 526592"/>
              <a:gd name="connsiteY15" fmla="*/ 247497 h 524404"/>
              <a:gd name="connsiteX16" fmla="*/ 460902 w 526592"/>
              <a:gd name="connsiteY16" fmla="*/ 97645 h 524404"/>
              <a:gd name="connsiteX17" fmla="*/ 68693 w 526592"/>
              <a:gd name="connsiteY17" fmla="*/ 116777 h 524404"/>
              <a:gd name="connsiteX18" fmla="*/ 15774 w 526592"/>
              <a:gd name="connsiteY18" fmla="*/ 63859 h 524404"/>
              <a:gd name="connsiteX19" fmla="*/ 48695 w 526592"/>
              <a:gd name="connsiteY19" fmla="*/ 48645 h 524404"/>
              <a:gd name="connsiteX20" fmla="*/ 63910 w 526592"/>
              <a:gd name="connsiteY20" fmla="*/ 15723 h 524404"/>
              <a:gd name="connsiteX21" fmla="*/ 116828 w 526592"/>
              <a:gd name="connsiteY21" fmla="*/ 68642 h 524404"/>
              <a:gd name="connsiteX22" fmla="*/ 111282 w 526592"/>
              <a:gd name="connsiteY22" fmla="*/ 105380 h 524404"/>
              <a:gd name="connsiteX23" fmla="*/ 91539 w 526592"/>
              <a:gd name="connsiteY23" fmla="*/ 85535 h 524404"/>
              <a:gd name="connsiteX24" fmla="*/ 91539 w 526592"/>
              <a:gd name="connsiteY24" fmla="*/ 85535 h 524404"/>
              <a:gd name="connsiteX25" fmla="*/ 89199 w 526592"/>
              <a:gd name="connsiteY25" fmla="*/ 83194 h 524404"/>
              <a:gd name="connsiteX26" fmla="*/ 80752 w 526592"/>
              <a:gd name="connsiteY26" fmla="*/ 87011 h 524404"/>
              <a:gd name="connsiteX27" fmla="*/ 80498 w 526592"/>
              <a:gd name="connsiteY27" fmla="*/ 87265 h 524404"/>
              <a:gd name="connsiteX28" fmla="*/ 85179 w 526592"/>
              <a:gd name="connsiteY28" fmla="*/ 91946 h 524404"/>
              <a:gd name="connsiteX29" fmla="*/ 85179 w 526592"/>
              <a:gd name="connsiteY29" fmla="*/ 91946 h 524404"/>
              <a:gd name="connsiteX30" fmla="*/ 104464 w 526592"/>
              <a:gd name="connsiteY30" fmla="*/ 111384 h 524404"/>
              <a:gd name="connsiteX31" fmla="*/ 68845 w 526592"/>
              <a:gd name="connsiteY31" fmla="*/ 116777 h 524404"/>
              <a:gd name="connsiteX32" fmla="*/ 287389 w 526592"/>
              <a:gd name="connsiteY32" fmla="*/ 511327 h 524404"/>
              <a:gd name="connsiteX33" fmla="*/ 121357 w 526592"/>
              <a:gd name="connsiteY33" fmla="*/ 472707 h 524404"/>
              <a:gd name="connsiteX34" fmla="*/ 58974 w 526592"/>
              <a:gd name="connsiteY34" fmla="*/ 329877 h 524404"/>
              <a:gd name="connsiteX35" fmla="*/ 138505 w 526592"/>
              <a:gd name="connsiteY35" fmla="*/ 145730 h 524404"/>
              <a:gd name="connsiteX36" fmla="*/ 176565 w 526592"/>
              <a:gd name="connsiteY36" fmla="*/ 183994 h 524404"/>
              <a:gd name="connsiteX37" fmla="*/ 119525 w 526592"/>
              <a:gd name="connsiteY37" fmla="*/ 317563 h 524404"/>
              <a:gd name="connsiteX38" fmla="*/ 166083 w 526592"/>
              <a:gd name="connsiteY38" fmla="*/ 423757 h 524404"/>
              <a:gd name="connsiteX39" fmla="*/ 257470 w 526592"/>
              <a:gd name="connsiteY39" fmla="*/ 455356 h 524404"/>
              <a:gd name="connsiteX40" fmla="*/ 288967 w 526592"/>
              <a:gd name="connsiteY40" fmla="*/ 452557 h 524404"/>
              <a:gd name="connsiteX41" fmla="*/ 456831 w 526592"/>
              <a:gd name="connsiteY41" fmla="*/ 259658 h 524404"/>
              <a:gd name="connsiteX42" fmla="*/ 410222 w 526592"/>
              <a:gd name="connsiteY42" fmla="*/ 153464 h 524404"/>
              <a:gd name="connsiteX43" fmla="*/ 287339 w 526592"/>
              <a:gd name="connsiteY43" fmla="*/ 124664 h 524404"/>
              <a:gd name="connsiteX44" fmla="*/ 183028 w 526592"/>
              <a:gd name="connsiteY44" fmla="*/ 177532 h 524404"/>
              <a:gd name="connsiteX45" fmla="*/ 144967 w 526592"/>
              <a:gd name="connsiteY45" fmla="*/ 139268 h 524404"/>
              <a:gd name="connsiteX46" fmla="*/ 288916 w 526592"/>
              <a:gd name="connsiteY46" fmla="*/ 65945 h 524404"/>
              <a:gd name="connsiteX47" fmla="*/ 454948 w 526592"/>
              <a:gd name="connsiteY47" fmla="*/ 104565 h 524404"/>
              <a:gd name="connsiteX48" fmla="*/ 517331 w 526592"/>
              <a:gd name="connsiteY48" fmla="*/ 247395 h 524404"/>
              <a:gd name="connsiteX49" fmla="*/ 287288 w 526592"/>
              <a:gd name="connsiteY49" fmla="*/ 511327 h 524404"/>
              <a:gd name="connsiteX50" fmla="*/ 220834 w 526592"/>
              <a:gd name="connsiteY50" fmla="*/ 228517 h 524404"/>
              <a:gd name="connsiteX51" fmla="*/ 188828 w 526592"/>
              <a:gd name="connsiteY51" fmla="*/ 305351 h 524404"/>
              <a:gd name="connsiteX52" fmla="*/ 216407 w 526592"/>
              <a:gd name="connsiteY52" fmla="*/ 368141 h 524404"/>
              <a:gd name="connsiteX53" fmla="*/ 270445 w 526592"/>
              <a:gd name="connsiteY53" fmla="*/ 386866 h 524404"/>
              <a:gd name="connsiteX54" fmla="*/ 288967 w 526592"/>
              <a:gd name="connsiteY54" fmla="*/ 385187 h 524404"/>
              <a:gd name="connsiteX55" fmla="*/ 387528 w 526592"/>
              <a:gd name="connsiteY55" fmla="*/ 271921 h 524404"/>
              <a:gd name="connsiteX56" fmla="*/ 359949 w 526592"/>
              <a:gd name="connsiteY56" fmla="*/ 209080 h 524404"/>
              <a:gd name="connsiteX57" fmla="*/ 287389 w 526592"/>
              <a:gd name="connsiteY57" fmla="*/ 192034 h 524404"/>
              <a:gd name="connsiteX58" fmla="*/ 227347 w 526592"/>
              <a:gd name="connsiteY58" fmla="*/ 222106 h 524404"/>
              <a:gd name="connsiteX59" fmla="*/ 189490 w 526592"/>
              <a:gd name="connsiteY59" fmla="*/ 184045 h 524404"/>
              <a:gd name="connsiteX60" fmla="*/ 288967 w 526592"/>
              <a:gd name="connsiteY60" fmla="*/ 133722 h 524404"/>
              <a:gd name="connsiteX61" fmla="*/ 318835 w 526592"/>
              <a:gd name="connsiteY61" fmla="*/ 131025 h 524404"/>
              <a:gd name="connsiteX62" fmla="*/ 404370 w 526592"/>
              <a:gd name="connsiteY62" fmla="*/ 160486 h 524404"/>
              <a:gd name="connsiteX63" fmla="*/ 447672 w 526592"/>
              <a:gd name="connsiteY63" fmla="*/ 259658 h 524404"/>
              <a:gd name="connsiteX64" fmla="*/ 287389 w 526592"/>
              <a:gd name="connsiteY64" fmla="*/ 443500 h 524404"/>
              <a:gd name="connsiteX65" fmla="*/ 171986 w 526592"/>
              <a:gd name="connsiteY65" fmla="*/ 416684 h 524404"/>
              <a:gd name="connsiteX66" fmla="*/ 128684 w 526592"/>
              <a:gd name="connsiteY66" fmla="*/ 317512 h 524404"/>
              <a:gd name="connsiteX67" fmla="*/ 182977 w 526592"/>
              <a:gd name="connsiteY67" fmla="*/ 190355 h 524404"/>
              <a:gd name="connsiteX68" fmla="*/ 220834 w 526592"/>
              <a:gd name="connsiteY68" fmla="*/ 228466 h 524404"/>
              <a:gd name="connsiteX69" fmla="*/ 265408 w 526592"/>
              <a:gd name="connsiteY69" fmla="*/ 273346 h 524404"/>
              <a:gd name="connsiteX70" fmla="*/ 258335 w 526592"/>
              <a:gd name="connsiteY70" fmla="*/ 293902 h 524404"/>
              <a:gd name="connsiteX71" fmla="*/ 288204 w 526592"/>
              <a:gd name="connsiteY71" fmla="*/ 318479 h 524404"/>
              <a:gd name="connsiteX72" fmla="*/ 318072 w 526592"/>
              <a:gd name="connsiteY72" fmla="*/ 283370 h 524404"/>
              <a:gd name="connsiteX73" fmla="*/ 288204 w 526592"/>
              <a:gd name="connsiteY73" fmla="*/ 258793 h 524404"/>
              <a:gd name="connsiteX74" fmla="*/ 271717 w 526592"/>
              <a:gd name="connsiteY74" fmla="*/ 266680 h 524404"/>
              <a:gd name="connsiteX75" fmla="*/ 233809 w 526592"/>
              <a:gd name="connsiteY75" fmla="*/ 228568 h 524404"/>
              <a:gd name="connsiteX76" fmla="*/ 289018 w 526592"/>
              <a:gd name="connsiteY76" fmla="*/ 201091 h 524404"/>
              <a:gd name="connsiteX77" fmla="*/ 305911 w 526592"/>
              <a:gd name="connsiteY77" fmla="*/ 199565 h 524404"/>
              <a:gd name="connsiteX78" fmla="*/ 354098 w 526592"/>
              <a:gd name="connsiteY78" fmla="*/ 216153 h 524404"/>
              <a:gd name="connsiteX79" fmla="*/ 378420 w 526592"/>
              <a:gd name="connsiteY79" fmla="*/ 271972 h 524404"/>
              <a:gd name="connsiteX80" fmla="*/ 287440 w 526592"/>
              <a:gd name="connsiteY80" fmla="*/ 376232 h 524404"/>
              <a:gd name="connsiteX81" fmla="*/ 222360 w 526592"/>
              <a:gd name="connsiteY81" fmla="*/ 361170 h 524404"/>
              <a:gd name="connsiteX82" fmla="*/ 198038 w 526592"/>
              <a:gd name="connsiteY82" fmla="*/ 305351 h 524404"/>
              <a:gd name="connsiteX83" fmla="*/ 227296 w 526592"/>
              <a:gd name="connsiteY83" fmla="*/ 234980 h 524404"/>
              <a:gd name="connsiteX84" fmla="*/ 265459 w 526592"/>
              <a:gd name="connsiteY84" fmla="*/ 273346 h 52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6592" h="524404">
                <a:moveTo>
                  <a:pt x="460902" y="97594"/>
                </a:moveTo>
                <a:cubicBezTo>
                  <a:pt x="415666" y="59635"/>
                  <a:pt x="354047" y="45235"/>
                  <a:pt x="287389" y="56989"/>
                </a:cubicBezTo>
                <a:cubicBezTo>
                  <a:pt x="230604" y="67013"/>
                  <a:pt x="179059" y="94592"/>
                  <a:pt x="138606" y="132907"/>
                </a:cubicBezTo>
                <a:lnTo>
                  <a:pt x="119322" y="113521"/>
                </a:lnTo>
                <a:lnTo>
                  <a:pt x="126598" y="65487"/>
                </a:lnTo>
                <a:lnTo>
                  <a:pt x="61111" y="0"/>
                </a:lnTo>
                <a:lnTo>
                  <a:pt x="41826" y="41775"/>
                </a:lnTo>
                <a:lnTo>
                  <a:pt x="0" y="61060"/>
                </a:lnTo>
                <a:lnTo>
                  <a:pt x="65487" y="126547"/>
                </a:lnTo>
                <a:lnTo>
                  <a:pt x="112300" y="119474"/>
                </a:lnTo>
                <a:lnTo>
                  <a:pt x="132042" y="139319"/>
                </a:lnTo>
                <a:cubicBezTo>
                  <a:pt x="81413" y="190304"/>
                  <a:pt x="49764" y="258640"/>
                  <a:pt x="49764" y="329928"/>
                </a:cubicBezTo>
                <a:cubicBezTo>
                  <a:pt x="49764" y="391039"/>
                  <a:pt x="73069" y="444212"/>
                  <a:pt x="115454" y="479780"/>
                </a:cubicBezTo>
                <a:cubicBezTo>
                  <a:pt x="150411" y="509139"/>
                  <a:pt x="195138" y="524404"/>
                  <a:pt x="244444" y="524404"/>
                </a:cubicBezTo>
                <a:cubicBezTo>
                  <a:pt x="258946" y="524404"/>
                  <a:pt x="273804" y="523081"/>
                  <a:pt x="288967" y="520435"/>
                </a:cubicBezTo>
                <a:cubicBezTo>
                  <a:pt x="422180" y="496927"/>
                  <a:pt x="526592" y="377046"/>
                  <a:pt x="526592" y="247497"/>
                </a:cubicBezTo>
                <a:cubicBezTo>
                  <a:pt x="526592" y="186386"/>
                  <a:pt x="503288" y="133213"/>
                  <a:pt x="460902" y="97645"/>
                </a:cubicBezTo>
                <a:close/>
                <a:moveTo>
                  <a:pt x="68693" y="116777"/>
                </a:moveTo>
                <a:lnTo>
                  <a:pt x="15774" y="63859"/>
                </a:lnTo>
                <a:lnTo>
                  <a:pt x="48695" y="48645"/>
                </a:lnTo>
                <a:lnTo>
                  <a:pt x="63910" y="15723"/>
                </a:lnTo>
                <a:lnTo>
                  <a:pt x="116828" y="68642"/>
                </a:lnTo>
                <a:lnTo>
                  <a:pt x="111282" y="105380"/>
                </a:lnTo>
                <a:lnTo>
                  <a:pt x="91539" y="85535"/>
                </a:lnTo>
                <a:lnTo>
                  <a:pt x="91539" y="85535"/>
                </a:lnTo>
                <a:cubicBezTo>
                  <a:pt x="91539" y="85535"/>
                  <a:pt x="89199" y="83194"/>
                  <a:pt x="89199" y="83194"/>
                </a:cubicBezTo>
                <a:cubicBezTo>
                  <a:pt x="87519" y="84365"/>
                  <a:pt x="83245" y="86502"/>
                  <a:pt x="80752" y="87011"/>
                </a:cubicBezTo>
                <a:lnTo>
                  <a:pt x="80498" y="87265"/>
                </a:lnTo>
                <a:lnTo>
                  <a:pt x="85179" y="91946"/>
                </a:lnTo>
                <a:lnTo>
                  <a:pt x="85179" y="91946"/>
                </a:lnTo>
                <a:cubicBezTo>
                  <a:pt x="85179" y="91946"/>
                  <a:pt x="104464" y="111384"/>
                  <a:pt x="104464" y="111384"/>
                </a:cubicBezTo>
                <a:lnTo>
                  <a:pt x="68845" y="116777"/>
                </a:lnTo>
                <a:close/>
                <a:moveTo>
                  <a:pt x="287389" y="511327"/>
                </a:moveTo>
                <a:cubicBezTo>
                  <a:pt x="223429" y="522572"/>
                  <a:pt x="164455" y="508885"/>
                  <a:pt x="121357" y="472707"/>
                </a:cubicBezTo>
                <a:cubicBezTo>
                  <a:pt x="81108" y="438920"/>
                  <a:pt x="58974" y="388189"/>
                  <a:pt x="58974" y="329877"/>
                </a:cubicBezTo>
                <a:cubicBezTo>
                  <a:pt x="58974" y="261032"/>
                  <a:pt x="89555" y="194985"/>
                  <a:pt x="138505" y="145730"/>
                </a:cubicBezTo>
                <a:lnTo>
                  <a:pt x="176565" y="183994"/>
                </a:lnTo>
                <a:cubicBezTo>
                  <a:pt x="141456" y="219918"/>
                  <a:pt x="119525" y="267698"/>
                  <a:pt x="119525" y="317563"/>
                </a:cubicBezTo>
                <a:cubicBezTo>
                  <a:pt x="119525" y="360865"/>
                  <a:pt x="136062" y="398570"/>
                  <a:pt x="166083" y="423757"/>
                </a:cubicBezTo>
                <a:cubicBezTo>
                  <a:pt x="190864" y="444568"/>
                  <a:pt x="222564" y="455356"/>
                  <a:pt x="257470" y="455356"/>
                </a:cubicBezTo>
                <a:cubicBezTo>
                  <a:pt x="267698" y="455356"/>
                  <a:pt x="278230" y="454440"/>
                  <a:pt x="288967" y="452557"/>
                </a:cubicBezTo>
                <a:cubicBezTo>
                  <a:pt x="383101" y="435969"/>
                  <a:pt x="456831" y="351248"/>
                  <a:pt x="456831" y="259658"/>
                </a:cubicBezTo>
                <a:cubicBezTo>
                  <a:pt x="456831" y="216356"/>
                  <a:pt x="440294" y="178652"/>
                  <a:pt x="410222" y="153464"/>
                </a:cubicBezTo>
                <a:cubicBezTo>
                  <a:pt x="378165" y="126547"/>
                  <a:pt x="334507" y="116370"/>
                  <a:pt x="287339" y="124664"/>
                </a:cubicBezTo>
                <a:cubicBezTo>
                  <a:pt x="247599" y="131686"/>
                  <a:pt x="211522" y="150869"/>
                  <a:pt x="183028" y="177532"/>
                </a:cubicBezTo>
                <a:lnTo>
                  <a:pt x="144967" y="139268"/>
                </a:lnTo>
                <a:cubicBezTo>
                  <a:pt x="184096" y="102225"/>
                  <a:pt x="233962" y="75613"/>
                  <a:pt x="288916" y="65945"/>
                </a:cubicBezTo>
                <a:cubicBezTo>
                  <a:pt x="352876" y="54649"/>
                  <a:pt x="411850" y="68387"/>
                  <a:pt x="454948" y="104565"/>
                </a:cubicBezTo>
                <a:cubicBezTo>
                  <a:pt x="495197" y="138352"/>
                  <a:pt x="517331" y="189083"/>
                  <a:pt x="517331" y="247395"/>
                </a:cubicBezTo>
                <a:cubicBezTo>
                  <a:pt x="517331" y="372619"/>
                  <a:pt x="416277" y="488582"/>
                  <a:pt x="287288" y="511327"/>
                </a:cubicBezTo>
                <a:close/>
                <a:moveTo>
                  <a:pt x="220834" y="228517"/>
                </a:moveTo>
                <a:cubicBezTo>
                  <a:pt x="201091" y="249430"/>
                  <a:pt x="188828" y="276755"/>
                  <a:pt x="188828" y="305351"/>
                </a:cubicBezTo>
                <a:cubicBezTo>
                  <a:pt x="188828" y="330946"/>
                  <a:pt x="198649" y="353233"/>
                  <a:pt x="216407" y="368141"/>
                </a:cubicBezTo>
                <a:cubicBezTo>
                  <a:pt x="231062" y="380455"/>
                  <a:pt x="249837" y="386866"/>
                  <a:pt x="270445" y="386866"/>
                </a:cubicBezTo>
                <a:cubicBezTo>
                  <a:pt x="276449" y="386866"/>
                  <a:pt x="282657" y="386307"/>
                  <a:pt x="288967" y="385187"/>
                </a:cubicBezTo>
                <a:cubicBezTo>
                  <a:pt x="344226" y="375418"/>
                  <a:pt x="387528" y="325654"/>
                  <a:pt x="387528" y="271921"/>
                </a:cubicBezTo>
                <a:cubicBezTo>
                  <a:pt x="387528" y="246327"/>
                  <a:pt x="377707" y="224040"/>
                  <a:pt x="359949" y="209080"/>
                </a:cubicBezTo>
                <a:cubicBezTo>
                  <a:pt x="340970" y="193204"/>
                  <a:pt x="315223" y="187098"/>
                  <a:pt x="287389" y="192034"/>
                </a:cubicBezTo>
                <a:cubicBezTo>
                  <a:pt x="264594" y="196054"/>
                  <a:pt x="243884" y="206943"/>
                  <a:pt x="227347" y="222106"/>
                </a:cubicBezTo>
                <a:lnTo>
                  <a:pt x="189490" y="184045"/>
                </a:lnTo>
                <a:cubicBezTo>
                  <a:pt x="216662" y="158654"/>
                  <a:pt x="251059" y="140387"/>
                  <a:pt x="288967" y="133722"/>
                </a:cubicBezTo>
                <a:cubicBezTo>
                  <a:pt x="299143" y="131941"/>
                  <a:pt x="309117" y="131025"/>
                  <a:pt x="318835" y="131025"/>
                </a:cubicBezTo>
                <a:cubicBezTo>
                  <a:pt x="351604" y="131025"/>
                  <a:pt x="381269" y="141100"/>
                  <a:pt x="404370" y="160486"/>
                </a:cubicBezTo>
                <a:cubicBezTo>
                  <a:pt x="432305" y="183943"/>
                  <a:pt x="447672" y="219155"/>
                  <a:pt x="447672" y="259658"/>
                </a:cubicBezTo>
                <a:cubicBezTo>
                  <a:pt x="447672" y="346923"/>
                  <a:pt x="377249" y="427675"/>
                  <a:pt x="287389" y="443500"/>
                </a:cubicBezTo>
                <a:cubicBezTo>
                  <a:pt x="242917" y="451336"/>
                  <a:pt x="201956" y="441821"/>
                  <a:pt x="171986" y="416684"/>
                </a:cubicBezTo>
                <a:cubicBezTo>
                  <a:pt x="144051" y="393227"/>
                  <a:pt x="128684" y="358016"/>
                  <a:pt x="128684" y="317512"/>
                </a:cubicBezTo>
                <a:cubicBezTo>
                  <a:pt x="128684" y="270089"/>
                  <a:pt x="149546" y="224599"/>
                  <a:pt x="182977" y="190355"/>
                </a:cubicBezTo>
                <a:lnTo>
                  <a:pt x="220834" y="228466"/>
                </a:lnTo>
                <a:close/>
                <a:moveTo>
                  <a:pt x="265408" y="273346"/>
                </a:moveTo>
                <a:cubicBezTo>
                  <a:pt x="260981" y="279350"/>
                  <a:pt x="258335" y="286524"/>
                  <a:pt x="258335" y="293902"/>
                </a:cubicBezTo>
                <a:cubicBezTo>
                  <a:pt x="258335" y="310389"/>
                  <a:pt x="271717" y="321380"/>
                  <a:pt x="288204" y="318479"/>
                </a:cubicBezTo>
                <a:cubicBezTo>
                  <a:pt x="304690" y="315579"/>
                  <a:pt x="318072" y="299856"/>
                  <a:pt x="318072" y="283370"/>
                </a:cubicBezTo>
                <a:cubicBezTo>
                  <a:pt x="318072" y="266883"/>
                  <a:pt x="304690" y="255893"/>
                  <a:pt x="288204" y="258793"/>
                </a:cubicBezTo>
                <a:cubicBezTo>
                  <a:pt x="282098" y="259862"/>
                  <a:pt x="276449" y="262711"/>
                  <a:pt x="271717" y="266680"/>
                </a:cubicBezTo>
                <a:lnTo>
                  <a:pt x="233809" y="228568"/>
                </a:lnTo>
                <a:cubicBezTo>
                  <a:pt x="249023" y="214728"/>
                  <a:pt x="268054" y="204806"/>
                  <a:pt x="289018" y="201091"/>
                </a:cubicBezTo>
                <a:cubicBezTo>
                  <a:pt x="294767" y="200074"/>
                  <a:pt x="300416" y="199565"/>
                  <a:pt x="305911" y="199565"/>
                </a:cubicBezTo>
                <a:cubicBezTo>
                  <a:pt x="324382" y="199565"/>
                  <a:pt x="341122" y="205264"/>
                  <a:pt x="354098" y="216153"/>
                </a:cubicBezTo>
                <a:cubicBezTo>
                  <a:pt x="369770" y="229331"/>
                  <a:pt x="378420" y="249125"/>
                  <a:pt x="378420" y="271972"/>
                </a:cubicBezTo>
                <a:cubicBezTo>
                  <a:pt x="378420" y="321430"/>
                  <a:pt x="338476" y="367225"/>
                  <a:pt x="287440" y="376232"/>
                </a:cubicBezTo>
                <a:cubicBezTo>
                  <a:pt x="262304" y="380659"/>
                  <a:pt x="239203" y="375316"/>
                  <a:pt x="222360" y="361170"/>
                </a:cubicBezTo>
                <a:cubicBezTo>
                  <a:pt x="206688" y="347992"/>
                  <a:pt x="198038" y="328198"/>
                  <a:pt x="198038" y="305351"/>
                </a:cubicBezTo>
                <a:cubicBezTo>
                  <a:pt x="198038" y="279197"/>
                  <a:pt x="209232" y="254163"/>
                  <a:pt x="227296" y="234980"/>
                </a:cubicBezTo>
                <a:lnTo>
                  <a:pt x="265459" y="273346"/>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Ellips 29">
            <a:extLst>
              <a:ext uri="{FF2B5EF4-FFF2-40B4-BE49-F238E27FC236}">
                <a16:creationId xmlns:a16="http://schemas.microsoft.com/office/drawing/2014/main" id="{EDE6F687-398C-71D3-7831-7516BC29BB07}"/>
              </a:ext>
            </a:extLst>
          </p:cNvPr>
          <p:cNvSpPr/>
          <p:nvPr/>
        </p:nvSpPr>
        <p:spPr>
          <a:xfrm>
            <a:off x="9948863" y="1654238"/>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850F05E2-3834-3986-50DA-451E6AD4A3DF}"/>
              </a:ext>
            </a:extLst>
          </p:cNvPr>
          <p:cNvSpPr txBox="1"/>
          <p:nvPr/>
        </p:nvSpPr>
        <p:spPr>
          <a:xfrm>
            <a:off x="9952041" y="1996226"/>
            <a:ext cx="1693859" cy="877163"/>
          </a:xfrm>
          <a:prstGeom prst="rect">
            <a:avLst/>
          </a:prstGeom>
          <a:noFill/>
        </p:spPr>
        <p:txBody>
          <a:bodyPr wrap="square" lIns="0" tIns="0" rIns="0" bIns="0" rtlCol="0">
            <a:spAutoFit/>
          </a:bodyPr>
          <a:lstStyle/>
          <a:p>
            <a:r>
              <a:rPr lang="sv-SE" sz="2400" b="1" dirty="0">
                <a:latin typeface="+mj-lt"/>
              </a:rPr>
              <a:t>2035</a:t>
            </a:r>
          </a:p>
          <a:p>
            <a:pPr algn="l"/>
            <a:r>
              <a:rPr lang="en-GB" sz="1100" dirty="0">
                <a:latin typeface="Helsingborg Sans" pitchFamily="2" charset="77"/>
              </a:rPr>
              <a:t>Helsingborg is a creative, vibrant, shared, global and balanced city</a:t>
            </a:r>
          </a:p>
        </p:txBody>
      </p:sp>
      <p:pic>
        <p:nvPicPr>
          <p:cNvPr id="34" name="Bild 33">
            <a:extLst>
              <a:ext uri="{FF2B5EF4-FFF2-40B4-BE49-F238E27FC236}">
                <a16:creationId xmlns:a16="http://schemas.microsoft.com/office/drawing/2014/main" id="{9AF83F82-8631-6141-8E3E-A516EF6ABF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47332" y="2599332"/>
            <a:ext cx="1410157" cy="1410157"/>
          </a:xfrm>
          <a:prstGeom prst="rect">
            <a:avLst/>
          </a:prstGeom>
        </p:spPr>
      </p:pic>
      <p:sp>
        <p:nvSpPr>
          <p:cNvPr id="6" name="textruta 5">
            <a:extLst>
              <a:ext uri="{FF2B5EF4-FFF2-40B4-BE49-F238E27FC236}">
                <a16:creationId xmlns:a16="http://schemas.microsoft.com/office/drawing/2014/main" id="{0E88327C-919F-D1DE-0068-3CB21D2B7997}"/>
              </a:ext>
            </a:extLst>
          </p:cNvPr>
          <p:cNvSpPr txBox="1"/>
          <p:nvPr/>
        </p:nvSpPr>
        <p:spPr>
          <a:xfrm>
            <a:off x="8034083" y="4087628"/>
            <a:ext cx="1353827" cy="877163"/>
          </a:xfrm>
          <a:prstGeom prst="rect">
            <a:avLst/>
          </a:prstGeom>
          <a:noFill/>
        </p:spPr>
        <p:txBody>
          <a:bodyPr wrap="square" lIns="0" tIns="0" rIns="0" bIns="0" rtlCol="0">
            <a:spAutoFit/>
          </a:bodyPr>
          <a:lstStyle/>
          <a:p>
            <a:r>
              <a:rPr lang="sv-SE" sz="2400" b="1" dirty="0">
                <a:latin typeface="+mj-lt"/>
              </a:rPr>
              <a:t>2024</a:t>
            </a:r>
          </a:p>
          <a:p>
            <a:r>
              <a:rPr lang="en-GB" sz="1100" dirty="0">
                <a:latin typeface="Helsingborg Sans" pitchFamily="2" charset="77"/>
              </a:rPr>
              <a:t>Three transformation areas to achieve the vision</a:t>
            </a:r>
          </a:p>
        </p:txBody>
      </p:sp>
      <p:sp>
        <p:nvSpPr>
          <p:cNvPr id="15" name="Ellips 14">
            <a:extLst>
              <a:ext uri="{FF2B5EF4-FFF2-40B4-BE49-F238E27FC236}">
                <a16:creationId xmlns:a16="http://schemas.microsoft.com/office/drawing/2014/main" id="{5CE3B7AD-AA86-BEEA-AB59-5F26A7549353}"/>
              </a:ext>
            </a:extLst>
          </p:cNvPr>
          <p:cNvSpPr>
            <a:spLocks noChangeAspect="1"/>
          </p:cNvSpPr>
          <p:nvPr/>
        </p:nvSpPr>
        <p:spPr>
          <a:xfrm>
            <a:off x="6739749" y="3811846"/>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Bild 133">
            <a:extLst>
              <a:ext uri="{FF2B5EF4-FFF2-40B4-BE49-F238E27FC236}">
                <a16:creationId xmlns:a16="http://schemas.microsoft.com/office/drawing/2014/main" id="{16797F6A-A0EC-15C9-411A-621C3669E384}"/>
              </a:ext>
            </a:extLst>
          </p:cNvPr>
          <p:cNvSpPr/>
          <p:nvPr/>
        </p:nvSpPr>
        <p:spPr>
          <a:xfrm>
            <a:off x="6704906" y="3003762"/>
            <a:ext cx="633177" cy="581428"/>
          </a:xfrm>
          <a:custGeom>
            <a:avLst/>
            <a:gdLst>
              <a:gd name="connsiteX0" fmla="*/ 620772 w 633177"/>
              <a:gd name="connsiteY0" fmla="*/ 223158 h 581428"/>
              <a:gd name="connsiteX1" fmla="*/ 573196 w 633177"/>
              <a:gd name="connsiteY1" fmla="*/ 205349 h 581428"/>
              <a:gd name="connsiteX2" fmla="*/ 573196 w 633177"/>
              <a:gd name="connsiteY2" fmla="*/ 205349 h 581428"/>
              <a:gd name="connsiteX3" fmla="*/ 349716 w 633177"/>
              <a:gd name="connsiteY3" fmla="*/ 205044 h 581428"/>
              <a:gd name="connsiteX4" fmla="*/ 349716 w 633177"/>
              <a:gd name="connsiteY4" fmla="*/ 205044 h 581428"/>
              <a:gd name="connsiteX5" fmla="*/ 289877 w 633177"/>
              <a:gd name="connsiteY5" fmla="*/ 205044 h 581428"/>
              <a:gd name="connsiteX6" fmla="*/ 289877 w 633177"/>
              <a:gd name="connsiteY6" fmla="*/ 205044 h 581428"/>
              <a:gd name="connsiteX7" fmla="*/ 273442 w 633177"/>
              <a:gd name="connsiteY7" fmla="*/ 206774 h 581428"/>
              <a:gd name="connsiteX8" fmla="*/ 336690 w 633177"/>
              <a:gd name="connsiteY8" fmla="*/ 79870 h 581428"/>
              <a:gd name="connsiteX9" fmla="*/ 299341 w 633177"/>
              <a:gd name="connsiteY9" fmla="*/ 4258 h 581428"/>
              <a:gd name="connsiteX10" fmla="*/ 275324 w 633177"/>
              <a:gd name="connsiteY10" fmla="*/ 1357 h 581428"/>
              <a:gd name="connsiteX11" fmla="*/ 255989 w 633177"/>
              <a:gd name="connsiteY11" fmla="*/ 20948 h 581428"/>
              <a:gd name="connsiteX12" fmla="*/ 120028 w 633177"/>
              <a:gd name="connsiteY12" fmla="*/ 160877 h 581428"/>
              <a:gd name="connsiteX13" fmla="*/ 12664 w 633177"/>
              <a:gd name="connsiteY13" fmla="*/ 393261 h 581428"/>
              <a:gd name="connsiteX14" fmla="*/ 25996 w 633177"/>
              <a:gd name="connsiteY14" fmla="*/ 507698 h 581428"/>
              <a:gd name="connsiteX15" fmla="*/ 215893 w 633177"/>
              <a:gd name="connsiteY15" fmla="*/ 581072 h 581428"/>
              <a:gd name="connsiteX16" fmla="*/ 258736 w 633177"/>
              <a:gd name="connsiteY16" fmla="*/ 581174 h 581428"/>
              <a:gd name="connsiteX17" fmla="*/ 262705 w 633177"/>
              <a:gd name="connsiteY17" fmla="*/ 581326 h 581428"/>
              <a:gd name="connsiteX18" fmla="*/ 313843 w 633177"/>
              <a:gd name="connsiteY18" fmla="*/ 581326 h 581428"/>
              <a:gd name="connsiteX19" fmla="*/ 356789 w 633177"/>
              <a:gd name="connsiteY19" fmla="*/ 581428 h 581428"/>
              <a:gd name="connsiteX20" fmla="*/ 357552 w 633177"/>
              <a:gd name="connsiteY20" fmla="*/ 581428 h 581428"/>
              <a:gd name="connsiteX21" fmla="*/ 419121 w 633177"/>
              <a:gd name="connsiteY21" fmla="*/ 531155 h 581428"/>
              <a:gd name="connsiteX22" fmla="*/ 407163 w 633177"/>
              <a:gd name="connsiteY22" fmla="*/ 496351 h 581428"/>
              <a:gd name="connsiteX23" fmla="*/ 398411 w 633177"/>
              <a:gd name="connsiteY23" fmla="*/ 489431 h 581428"/>
              <a:gd name="connsiteX24" fmla="*/ 452500 w 633177"/>
              <a:gd name="connsiteY24" fmla="*/ 439463 h 581428"/>
              <a:gd name="connsiteX25" fmla="*/ 440390 w 633177"/>
              <a:gd name="connsiteY25" fmla="*/ 404354 h 581428"/>
              <a:gd name="connsiteX26" fmla="*/ 430061 w 633177"/>
              <a:gd name="connsiteY26" fmla="*/ 396620 h 581428"/>
              <a:gd name="connsiteX27" fmla="*/ 476568 w 633177"/>
              <a:gd name="connsiteY27" fmla="*/ 347721 h 581428"/>
              <a:gd name="connsiteX28" fmla="*/ 464458 w 633177"/>
              <a:gd name="connsiteY28" fmla="*/ 312611 h 581428"/>
              <a:gd name="connsiteX29" fmla="*/ 456469 w 633177"/>
              <a:gd name="connsiteY29" fmla="*/ 306200 h 581428"/>
              <a:gd name="connsiteX30" fmla="*/ 573450 w 633177"/>
              <a:gd name="connsiteY30" fmla="*/ 306098 h 581428"/>
              <a:gd name="connsiteX31" fmla="*/ 633136 w 633177"/>
              <a:gd name="connsiteY31" fmla="*/ 256385 h 581428"/>
              <a:gd name="connsiteX32" fmla="*/ 620772 w 633177"/>
              <a:gd name="connsiteY32" fmla="*/ 223209 h 581428"/>
              <a:gd name="connsiteX33" fmla="*/ 215842 w 633177"/>
              <a:gd name="connsiteY33" fmla="*/ 571862 h 581428"/>
              <a:gd name="connsiteX34" fmla="*/ 33374 w 633177"/>
              <a:gd name="connsiteY34" fmla="*/ 502304 h 581428"/>
              <a:gd name="connsiteX35" fmla="*/ 21773 w 633177"/>
              <a:gd name="connsiteY35" fmla="*/ 394686 h 581428"/>
              <a:gd name="connsiteX36" fmla="*/ 22281 w 633177"/>
              <a:gd name="connsiteY36" fmla="*/ 393210 h 581428"/>
              <a:gd name="connsiteX37" fmla="*/ 21773 w 633177"/>
              <a:gd name="connsiteY37" fmla="*/ 391735 h 581428"/>
              <a:gd name="connsiteX38" fmla="*/ 125269 w 633177"/>
              <a:gd name="connsiteY38" fmla="*/ 168306 h 581428"/>
              <a:gd name="connsiteX39" fmla="*/ 264283 w 633177"/>
              <a:gd name="connsiteY39" fmla="*/ 24560 h 581428"/>
              <a:gd name="connsiteX40" fmla="*/ 278072 w 633177"/>
              <a:gd name="connsiteY40" fmla="*/ 10008 h 581428"/>
              <a:gd name="connsiteX41" fmla="*/ 294508 w 633177"/>
              <a:gd name="connsiteY41" fmla="*/ 12043 h 581428"/>
              <a:gd name="connsiteX42" fmla="*/ 327480 w 633177"/>
              <a:gd name="connsiteY42" fmla="*/ 80634 h 581428"/>
              <a:gd name="connsiteX43" fmla="*/ 265911 w 633177"/>
              <a:gd name="connsiteY43" fmla="*/ 201278 h 581428"/>
              <a:gd name="connsiteX44" fmla="*/ 251918 w 633177"/>
              <a:gd name="connsiteY44" fmla="*/ 215068 h 581428"/>
              <a:gd name="connsiteX45" fmla="*/ 242250 w 633177"/>
              <a:gd name="connsiteY45" fmla="*/ 222802 h 581428"/>
              <a:gd name="connsiteX46" fmla="*/ 229886 w 633177"/>
              <a:gd name="connsiteY46" fmla="*/ 255978 h 581428"/>
              <a:gd name="connsiteX47" fmla="*/ 254920 w 633177"/>
              <a:gd name="connsiteY47" fmla="*/ 298720 h 581428"/>
              <a:gd name="connsiteX48" fmla="*/ 223627 w 633177"/>
              <a:gd name="connsiteY48" fmla="*/ 314799 h 581428"/>
              <a:gd name="connsiteX49" fmla="*/ 211262 w 633177"/>
              <a:gd name="connsiteY49" fmla="*/ 347975 h 581428"/>
              <a:gd name="connsiteX50" fmla="*/ 238230 w 633177"/>
              <a:gd name="connsiteY50" fmla="*/ 391582 h 581428"/>
              <a:gd name="connsiteX51" fmla="*/ 211669 w 633177"/>
              <a:gd name="connsiteY51" fmla="*/ 406593 h 581428"/>
              <a:gd name="connsiteX52" fmla="*/ 199305 w 633177"/>
              <a:gd name="connsiteY52" fmla="*/ 439769 h 581428"/>
              <a:gd name="connsiteX53" fmla="*/ 233854 w 633177"/>
              <a:gd name="connsiteY53" fmla="*/ 486174 h 581428"/>
              <a:gd name="connsiteX54" fmla="*/ 215384 w 633177"/>
              <a:gd name="connsiteY54" fmla="*/ 498386 h 581428"/>
              <a:gd name="connsiteX55" fmla="*/ 203019 w 633177"/>
              <a:gd name="connsiteY55" fmla="*/ 531562 h 581428"/>
              <a:gd name="connsiteX56" fmla="*/ 223830 w 633177"/>
              <a:gd name="connsiteY56" fmla="*/ 571862 h 581428"/>
              <a:gd name="connsiteX57" fmla="*/ 215893 w 633177"/>
              <a:gd name="connsiteY57" fmla="*/ 571862 h 581428"/>
              <a:gd name="connsiteX58" fmla="*/ 409962 w 633177"/>
              <a:gd name="connsiteY58" fmla="*/ 530799 h 581428"/>
              <a:gd name="connsiteX59" fmla="*/ 360809 w 633177"/>
              <a:gd name="connsiteY59" fmla="*/ 572167 h 581428"/>
              <a:gd name="connsiteX60" fmla="*/ 360809 w 633177"/>
              <a:gd name="connsiteY60" fmla="*/ 572167 h 581428"/>
              <a:gd name="connsiteX61" fmla="*/ 315726 w 633177"/>
              <a:gd name="connsiteY61" fmla="*/ 572116 h 581428"/>
              <a:gd name="connsiteX62" fmla="*/ 257159 w 633177"/>
              <a:gd name="connsiteY62" fmla="*/ 571964 h 581428"/>
              <a:gd name="connsiteX63" fmla="*/ 212076 w 633177"/>
              <a:gd name="connsiteY63" fmla="*/ 531206 h 581428"/>
              <a:gd name="connsiteX64" fmla="*/ 221897 w 633177"/>
              <a:gd name="connsiteY64" fmla="*/ 504747 h 581428"/>
              <a:gd name="connsiteX65" fmla="*/ 262858 w 633177"/>
              <a:gd name="connsiteY65" fmla="*/ 489787 h 581428"/>
              <a:gd name="connsiteX66" fmla="*/ 262858 w 633177"/>
              <a:gd name="connsiteY66" fmla="*/ 489787 h 581428"/>
              <a:gd name="connsiteX67" fmla="*/ 303361 w 633177"/>
              <a:gd name="connsiteY67" fmla="*/ 489787 h 581428"/>
              <a:gd name="connsiteX68" fmla="*/ 303361 w 633177"/>
              <a:gd name="connsiteY68" fmla="*/ 489787 h 581428"/>
              <a:gd name="connsiteX69" fmla="*/ 306363 w 633177"/>
              <a:gd name="connsiteY69" fmla="*/ 489787 h 581428"/>
              <a:gd name="connsiteX70" fmla="*/ 309976 w 633177"/>
              <a:gd name="connsiteY70" fmla="*/ 489787 h 581428"/>
              <a:gd name="connsiteX71" fmla="*/ 309976 w 633177"/>
              <a:gd name="connsiteY71" fmla="*/ 489787 h 581428"/>
              <a:gd name="connsiteX72" fmla="*/ 317659 w 633177"/>
              <a:gd name="connsiteY72" fmla="*/ 489787 h 581428"/>
              <a:gd name="connsiteX73" fmla="*/ 327785 w 633177"/>
              <a:gd name="connsiteY73" fmla="*/ 489787 h 581428"/>
              <a:gd name="connsiteX74" fmla="*/ 327785 w 633177"/>
              <a:gd name="connsiteY74" fmla="*/ 489787 h 581428"/>
              <a:gd name="connsiteX75" fmla="*/ 361928 w 633177"/>
              <a:gd name="connsiteY75" fmla="*/ 489685 h 581428"/>
              <a:gd name="connsiteX76" fmla="*/ 400498 w 633177"/>
              <a:gd name="connsiteY76" fmla="*/ 502661 h 581428"/>
              <a:gd name="connsiteX77" fmla="*/ 409860 w 633177"/>
              <a:gd name="connsiteY77" fmla="*/ 530799 h 581428"/>
              <a:gd name="connsiteX78" fmla="*/ 443392 w 633177"/>
              <a:gd name="connsiteY78" fmla="*/ 439056 h 581428"/>
              <a:gd name="connsiteX79" fmla="*/ 390932 w 633177"/>
              <a:gd name="connsiteY79" fmla="*/ 480526 h 581428"/>
              <a:gd name="connsiteX80" fmla="*/ 390219 w 633177"/>
              <a:gd name="connsiteY80" fmla="*/ 480526 h 581428"/>
              <a:gd name="connsiteX81" fmla="*/ 361979 w 633177"/>
              <a:gd name="connsiteY81" fmla="*/ 480526 h 581428"/>
              <a:gd name="connsiteX82" fmla="*/ 361216 w 633177"/>
              <a:gd name="connsiteY82" fmla="*/ 480526 h 581428"/>
              <a:gd name="connsiteX83" fmla="*/ 360961 w 633177"/>
              <a:gd name="connsiteY83" fmla="*/ 480526 h 581428"/>
              <a:gd name="connsiteX84" fmla="*/ 331144 w 633177"/>
              <a:gd name="connsiteY84" fmla="*/ 480425 h 581428"/>
              <a:gd name="connsiteX85" fmla="*/ 331144 w 633177"/>
              <a:gd name="connsiteY85" fmla="*/ 480323 h 581428"/>
              <a:gd name="connsiteX86" fmla="*/ 258991 w 633177"/>
              <a:gd name="connsiteY86" fmla="*/ 480323 h 581428"/>
              <a:gd name="connsiteX87" fmla="*/ 208464 w 633177"/>
              <a:gd name="connsiteY87" fmla="*/ 439413 h 581428"/>
              <a:gd name="connsiteX88" fmla="*/ 218284 w 633177"/>
              <a:gd name="connsiteY88" fmla="*/ 412953 h 581428"/>
              <a:gd name="connsiteX89" fmla="*/ 259245 w 633177"/>
              <a:gd name="connsiteY89" fmla="*/ 397993 h 581428"/>
              <a:gd name="connsiteX90" fmla="*/ 329414 w 633177"/>
              <a:gd name="connsiteY90" fmla="*/ 397993 h 581428"/>
              <a:gd name="connsiteX91" fmla="*/ 336588 w 633177"/>
              <a:gd name="connsiteY91" fmla="*/ 397993 h 581428"/>
              <a:gd name="connsiteX92" fmla="*/ 345798 w 633177"/>
              <a:gd name="connsiteY92" fmla="*/ 397993 h 581428"/>
              <a:gd name="connsiteX93" fmla="*/ 399175 w 633177"/>
              <a:gd name="connsiteY93" fmla="*/ 397943 h 581428"/>
              <a:gd name="connsiteX94" fmla="*/ 433826 w 633177"/>
              <a:gd name="connsiteY94" fmla="*/ 410714 h 581428"/>
              <a:gd name="connsiteX95" fmla="*/ 443341 w 633177"/>
              <a:gd name="connsiteY95" fmla="*/ 439107 h 581428"/>
              <a:gd name="connsiteX96" fmla="*/ 457996 w 633177"/>
              <a:gd name="connsiteY96" fmla="*/ 318870 h 581428"/>
              <a:gd name="connsiteX97" fmla="*/ 467511 w 633177"/>
              <a:gd name="connsiteY97" fmla="*/ 347263 h 581428"/>
              <a:gd name="connsiteX98" fmla="*/ 415101 w 633177"/>
              <a:gd name="connsiteY98" fmla="*/ 388733 h 581428"/>
              <a:gd name="connsiteX99" fmla="*/ 398310 w 633177"/>
              <a:gd name="connsiteY99" fmla="*/ 388733 h 581428"/>
              <a:gd name="connsiteX100" fmla="*/ 394850 w 633177"/>
              <a:gd name="connsiteY100" fmla="*/ 388631 h 581428"/>
              <a:gd name="connsiteX101" fmla="*/ 393781 w 633177"/>
              <a:gd name="connsiteY101" fmla="*/ 388631 h 581428"/>
              <a:gd name="connsiteX102" fmla="*/ 369204 w 633177"/>
              <a:gd name="connsiteY102" fmla="*/ 388631 h 581428"/>
              <a:gd name="connsiteX103" fmla="*/ 369204 w 633177"/>
              <a:gd name="connsiteY103" fmla="*/ 388529 h 581428"/>
              <a:gd name="connsiteX104" fmla="*/ 270999 w 633177"/>
              <a:gd name="connsiteY104" fmla="*/ 388529 h 581428"/>
              <a:gd name="connsiteX105" fmla="*/ 220472 w 633177"/>
              <a:gd name="connsiteY105" fmla="*/ 347619 h 581428"/>
              <a:gd name="connsiteX106" fmla="*/ 230293 w 633177"/>
              <a:gd name="connsiteY106" fmla="*/ 321160 h 581428"/>
              <a:gd name="connsiteX107" fmla="*/ 271254 w 633177"/>
              <a:gd name="connsiteY107" fmla="*/ 306200 h 581428"/>
              <a:gd name="connsiteX108" fmla="*/ 339132 w 633177"/>
              <a:gd name="connsiteY108" fmla="*/ 306200 h 581428"/>
              <a:gd name="connsiteX109" fmla="*/ 347172 w 633177"/>
              <a:gd name="connsiteY109" fmla="*/ 306200 h 581428"/>
              <a:gd name="connsiteX110" fmla="*/ 352718 w 633177"/>
              <a:gd name="connsiteY110" fmla="*/ 306200 h 581428"/>
              <a:gd name="connsiteX111" fmla="*/ 355008 w 633177"/>
              <a:gd name="connsiteY111" fmla="*/ 306200 h 581428"/>
              <a:gd name="connsiteX112" fmla="*/ 355720 w 633177"/>
              <a:gd name="connsiteY112" fmla="*/ 306200 h 581428"/>
              <a:gd name="connsiteX113" fmla="*/ 355720 w 633177"/>
              <a:gd name="connsiteY113" fmla="*/ 306200 h 581428"/>
              <a:gd name="connsiteX114" fmla="*/ 360910 w 633177"/>
              <a:gd name="connsiteY114" fmla="*/ 306200 h 581428"/>
              <a:gd name="connsiteX115" fmla="*/ 360910 w 633177"/>
              <a:gd name="connsiteY115" fmla="*/ 306200 h 581428"/>
              <a:gd name="connsiteX116" fmla="*/ 368288 w 633177"/>
              <a:gd name="connsiteY116" fmla="*/ 306200 h 581428"/>
              <a:gd name="connsiteX117" fmla="*/ 424006 w 633177"/>
              <a:gd name="connsiteY117" fmla="*/ 306200 h 581428"/>
              <a:gd name="connsiteX118" fmla="*/ 457996 w 633177"/>
              <a:gd name="connsiteY118" fmla="*/ 318972 h 581428"/>
              <a:gd name="connsiteX119" fmla="*/ 573501 w 633177"/>
              <a:gd name="connsiteY119" fmla="*/ 296837 h 581428"/>
              <a:gd name="connsiteX120" fmla="*/ 422174 w 633177"/>
              <a:gd name="connsiteY120" fmla="*/ 296939 h 581428"/>
              <a:gd name="connsiteX121" fmla="*/ 418917 w 633177"/>
              <a:gd name="connsiteY121" fmla="*/ 296837 h 581428"/>
              <a:gd name="connsiteX122" fmla="*/ 417849 w 633177"/>
              <a:gd name="connsiteY122" fmla="*/ 296837 h 581428"/>
              <a:gd name="connsiteX123" fmla="*/ 367525 w 633177"/>
              <a:gd name="connsiteY123" fmla="*/ 296990 h 581428"/>
              <a:gd name="connsiteX124" fmla="*/ 367525 w 633177"/>
              <a:gd name="connsiteY124" fmla="*/ 296990 h 581428"/>
              <a:gd name="connsiteX125" fmla="*/ 354957 w 633177"/>
              <a:gd name="connsiteY125" fmla="*/ 296990 h 581428"/>
              <a:gd name="connsiteX126" fmla="*/ 289623 w 633177"/>
              <a:gd name="connsiteY126" fmla="*/ 296532 h 581428"/>
              <a:gd name="connsiteX127" fmla="*/ 239045 w 633177"/>
              <a:gd name="connsiteY127" fmla="*/ 255622 h 581428"/>
              <a:gd name="connsiteX128" fmla="*/ 248865 w 633177"/>
              <a:gd name="connsiteY128" fmla="*/ 229162 h 581428"/>
              <a:gd name="connsiteX129" fmla="*/ 289877 w 633177"/>
              <a:gd name="connsiteY129" fmla="*/ 214203 h 581428"/>
              <a:gd name="connsiteX130" fmla="*/ 346612 w 633177"/>
              <a:gd name="connsiteY130" fmla="*/ 214203 h 581428"/>
              <a:gd name="connsiteX131" fmla="*/ 573196 w 633177"/>
              <a:gd name="connsiteY131" fmla="*/ 214508 h 581428"/>
              <a:gd name="connsiteX132" fmla="*/ 573196 w 633177"/>
              <a:gd name="connsiteY132" fmla="*/ 214508 h 581428"/>
              <a:gd name="connsiteX133" fmla="*/ 614208 w 633177"/>
              <a:gd name="connsiteY133" fmla="*/ 229468 h 581428"/>
              <a:gd name="connsiteX134" fmla="*/ 624028 w 633177"/>
              <a:gd name="connsiteY134" fmla="*/ 255927 h 581428"/>
              <a:gd name="connsiteX135" fmla="*/ 573450 w 633177"/>
              <a:gd name="connsiteY135" fmla="*/ 296837 h 58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33177" h="581428">
                <a:moveTo>
                  <a:pt x="620772" y="223158"/>
                </a:moveTo>
                <a:cubicBezTo>
                  <a:pt x="609883" y="211862"/>
                  <a:pt x="592532" y="205349"/>
                  <a:pt x="573196" y="205349"/>
                </a:cubicBezTo>
                <a:lnTo>
                  <a:pt x="573196" y="205349"/>
                </a:lnTo>
                <a:lnTo>
                  <a:pt x="349716" y="205044"/>
                </a:lnTo>
                <a:lnTo>
                  <a:pt x="349716" y="205044"/>
                </a:lnTo>
                <a:cubicBezTo>
                  <a:pt x="349716" y="205044"/>
                  <a:pt x="289877" y="205044"/>
                  <a:pt x="289877" y="205044"/>
                </a:cubicBezTo>
                <a:lnTo>
                  <a:pt x="289877" y="205044"/>
                </a:lnTo>
                <a:cubicBezTo>
                  <a:pt x="284178" y="205044"/>
                  <a:pt x="278683" y="205654"/>
                  <a:pt x="273442" y="206774"/>
                </a:cubicBezTo>
                <a:cubicBezTo>
                  <a:pt x="283720" y="196546"/>
                  <a:pt x="341676" y="136198"/>
                  <a:pt x="336690" y="79870"/>
                </a:cubicBezTo>
                <a:cubicBezTo>
                  <a:pt x="333026" y="38401"/>
                  <a:pt x="314250" y="13213"/>
                  <a:pt x="299341" y="4258"/>
                </a:cubicBezTo>
                <a:cubicBezTo>
                  <a:pt x="292065" y="-118"/>
                  <a:pt x="283059" y="-1187"/>
                  <a:pt x="275324" y="1357"/>
                </a:cubicBezTo>
                <a:cubicBezTo>
                  <a:pt x="269473" y="3291"/>
                  <a:pt x="261332" y="8278"/>
                  <a:pt x="255989" y="20948"/>
                </a:cubicBezTo>
                <a:cubicBezTo>
                  <a:pt x="226476" y="85366"/>
                  <a:pt x="172387" y="123783"/>
                  <a:pt x="120028" y="160877"/>
                </a:cubicBezTo>
                <a:cubicBezTo>
                  <a:pt x="42838" y="215627"/>
                  <a:pt x="-30078" y="267376"/>
                  <a:pt x="12664" y="393261"/>
                </a:cubicBezTo>
                <a:cubicBezTo>
                  <a:pt x="-1634" y="435851"/>
                  <a:pt x="2997" y="475387"/>
                  <a:pt x="25996" y="507698"/>
                </a:cubicBezTo>
                <a:cubicBezTo>
                  <a:pt x="59223" y="554307"/>
                  <a:pt x="128475" y="581072"/>
                  <a:pt x="215893" y="581072"/>
                </a:cubicBezTo>
                <a:lnTo>
                  <a:pt x="258736" y="581174"/>
                </a:lnTo>
                <a:cubicBezTo>
                  <a:pt x="260059" y="581174"/>
                  <a:pt x="261332" y="581326"/>
                  <a:pt x="262705" y="581326"/>
                </a:cubicBezTo>
                <a:lnTo>
                  <a:pt x="313843" y="581326"/>
                </a:lnTo>
                <a:lnTo>
                  <a:pt x="356789" y="581428"/>
                </a:lnTo>
                <a:lnTo>
                  <a:pt x="357552" y="581428"/>
                </a:lnTo>
                <a:cubicBezTo>
                  <a:pt x="396020" y="581428"/>
                  <a:pt x="417900" y="563619"/>
                  <a:pt x="419121" y="531155"/>
                </a:cubicBezTo>
                <a:cubicBezTo>
                  <a:pt x="419681" y="517010"/>
                  <a:pt x="415508" y="505001"/>
                  <a:pt x="407163" y="496351"/>
                </a:cubicBezTo>
                <a:cubicBezTo>
                  <a:pt x="404619" y="493705"/>
                  <a:pt x="401668" y="491415"/>
                  <a:pt x="398411" y="489431"/>
                </a:cubicBezTo>
                <a:cubicBezTo>
                  <a:pt x="432045" y="487192"/>
                  <a:pt x="451330" y="469688"/>
                  <a:pt x="452500" y="439463"/>
                </a:cubicBezTo>
                <a:cubicBezTo>
                  <a:pt x="453060" y="425216"/>
                  <a:pt x="448888" y="413055"/>
                  <a:pt x="440390" y="404354"/>
                </a:cubicBezTo>
                <a:cubicBezTo>
                  <a:pt x="437439" y="401352"/>
                  <a:pt x="433979" y="398808"/>
                  <a:pt x="430061" y="396620"/>
                </a:cubicBezTo>
                <a:cubicBezTo>
                  <a:pt x="457487" y="391735"/>
                  <a:pt x="475602" y="373315"/>
                  <a:pt x="476568" y="347721"/>
                </a:cubicBezTo>
                <a:cubicBezTo>
                  <a:pt x="477128" y="333422"/>
                  <a:pt x="472956" y="321312"/>
                  <a:pt x="464458" y="312611"/>
                </a:cubicBezTo>
                <a:cubicBezTo>
                  <a:pt x="462117" y="310220"/>
                  <a:pt x="459421" y="308083"/>
                  <a:pt x="456469" y="306200"/>
                </a:cubicBezTo>
                <a:cubicBezTo>
                  <a:pt x="514934" y="306200"/>
                  <a:pt x="573348" y="306098"/>
                  <a:pt x="573450" y="306098"/>
                </a:cubicBezTo>
                <a:cubicBezTo>
                  <a:pt x="621179" y="305894"/>
                  <a:pt x="632271" y="278926"/>
                  <a:pt x="633136" y="256385"/>
                </a:cubicBezTo>
                <a:cubicBezTo>
                  <a:pt x="633645" y="243613"/>
                  <a:pt x="629371" y="232114"/>
                  <a:pt x="620772" y="223209"/>
                </a:cubicBezTo>
                <a:close/>
                <a:moveTo>
                  <a:pt x="215842" y="571862"/>
                </a:moveTo>
                <a:cubicBezTo>
                  <a:pt x="131375" y="571862"/>
                  <a:pt x="64871" y="546522"/>
                  <a:pt x="33374" y="502304"/>
                </a:cubicBezTo>
                <a:cubicBezTo>
                  <a:pt x="11901" y="472131"/>
                  <a:pt x="7881" y="434935"/>
                  <a:pt x="21773" y="394686"/>
                </a:cubicBezTo>
                <a:lnTo>
                  <a:pt x="22281" y="393210"/>
                </a:lnTo>
                <a:lnTo>
                  <a:pt x="21773" y="391735"/>
                </a:lnTo>
                <a:cubicBezTo>
                  <a:pt x="-19748" y="271243"/>
                  <a:pt x="47469" y="223514"/>
                  <a:pt x="125269" y="168306"/>
                </a:cubicBezTo>
                <a:cubicBezTo>
                  <a:pt x="176102" y="132229"/>
                  <a:pt x="233702" y="91370"/>
                  <a:pt x="264283" y="24560"/>
                </a:cubicBezTo>
                <a:cubicBezTo>
                  <a:pt x="267539" y="16826"/>
                  <a:pt x="272170" y="11941"/>
                  <a:pt x="278072" y="10008"/>
                </a:cubicBezTo>
                <a:cubicBezTo>
                  <a:pt x="284280" y="7972"/>
                  <a:pt x="290640" y="9753"/>
                  <a:pt x="294508" y="12043"/>
                </a:cubicBezTo>
                <a:cubicBezTo>
                  <a:pt x="305040" y="18352"/>
                  <a:pt x="323867" y="39927"/>
                  <a:pt x="327480" y="80634"/>
                </a:cubicBezTo>
                <a:cubicBezTo>
                  <a:pt x="332263" y="134723"/>
                  <a:pt x="272882" y="194460"/>
                  <a:pt x="265911" y="201278"/>
                </a:cubicBezTo>
                <a:cubicBezTo>
                  <a:pt x="260975" y="206672"/>
                  <a:pt x="255887" y="211506"/>
                  <a:pt x="251918" y="215068"/>
                </a:cubicBezTo>
                <a:cubicBezTo>
                  <a:pt x="248305" y="217307"/>
                  <a:pt x="245049" y="219902"/>
                  <a:pt x="242250" y="222802"/>
                </a:cubicBezTo>
                <a:cubicBezTo>
                  <a:pt x="233651" y="231707"/>
                  <a:pt x="229377" y="243206"/>
                  <a:pt x="229886" y="255978"/>
                </a:cubicBezTo>
                <a:cubicBezTo>
                  <a:pt x="230496" y="271548"/>
                  <a:pt x="235941" y="289205"/>
                  <a:pt x="254920" y="298720"/>
                </a:cubicBezTo>
                <a:cubicBezTo>
                  <a:pt x="242301" y="301315"/>
                  <a:pt x="231361" y="306810"/>
                  <a:pt x="223627" y="314799"/>
                </a:cubicBezTo>
                <a:cubicBezTo>
                  <a:pt x="215028" y="323704"/>
                  <a:pt x="210753" y="335203"/>
                  <a:pt x="211262" y="347975"/>
                </a:cubicBezTo>
                <a:cubicBezTo>
                  <a:pt x="211873" y="364054"/>
                  <a:pt x="217724" y="382271"/>
                  <a:pt x="238230" y="391582"/>
                </a:cubicBezTo>
                <a:cubicBezTo>
                  <a:pt x="227596" y="394483"/>
                  <a:pt x="218437" y="399622"/>
                  <a:pt x="211669" y="406593"/>
                </a:cubicBezTo>
                <a:cubicBezTo>
                  <a:pt x="203070" y="415497"/>
                  <a:pt x="198796" y="426997"/>
                  <a:pt x="199305" y="439769"/>
                </a:cubicBezTo>
                <a:cubicBezTo>
                  <a:pt x="200017" y="457680"/>
                  <a:pt x="207141" y="478287"/>
                  <a:pt x="233854" y="486174"/>
                </a:cubicBezTo>
                <a:cubicBezTo>
                  <a:pt x="226629" y="489176"/>
                  <a:pt x="220320" y="493247"/>
                  <a:pt x="215384" y="498386"/>
                </a:cubicBezTo>
                <a:cubicBezTo>
                  <a:pt x="206785" y="507291"/>
                  <a:pt x="202510" y="518791"/>
                  <a:pt x="203019" y="531562"/>
                </a:cubicBezTo>
                <a:cubicBezTo>
                  <a:pt x="203579" y="545911"/>
                  <a:pt x="208260" y="561991"/>
                  <a:pt x="223830" y="571862"/>
                </a:cubicBezTo>
                <a:lnTo>
                  <a:pt x="215893" y="571862"/>
                </a:lnTo>
                <a:close/>
                <a:moveTo>
                  <a:pt x="409962" y="530799"/>
                </a:moveTo>
                <a:cubicBezTo>
                  <a:pt x="408690" y="563365"/>
                  <a:pt x="383452" y="571506"/>
                  <a:pt x="360809" y="572167"/>
                </a:cubicBezTo>
                <a:lnTo>
                  <a:pt x="360809" y="572167"/>
                </a:lnTo>
                <a:cubicBezTo>
                  <a:pt x="360300" y="572116"/>
                  <a:pt x="338572" y="572116"/>
                  <a:pt x="315726" y="572116"/>
                </a:cubicBezTo>
                <a:lnTo>
                  <a:pt x="257159" y="571964"/>
                </a:lnTo>
                <a:cubicBezTo>
                  <a:pt x="227850" y="570437"/>
                  <a:pt x="213043" y="557055"/>
                  <a:pt x="212076" y="531206"/>
                </a:cubicBezTo>
                <a:cubicBezTo>
                  <a:pt x="211669" y="520979"/>
                  <a:pt x="215079" y="511820"/>
                  <a:pt x="221897" y="504747"/>
                </a:cubicBezTo>
                <a:cubicBezTo>
                  <a:pt x="231056" y="495232"/>
                  <a:pt x="246016" y="489787"/>
                  <a:pt x="262858" y="489787"/>
                </a:cubicBezTo>
                <a:lnTo>
                  <a:pt x="262858" y="489787"/>
                </a:lnTo>
                <a:cubicBezTo>
                  <a:pt x="275935" y="489787"/>
                  <a:pt x="290997" y="489787"/>
                  <a:pt x="303361" y="489787"/>
                </a:cubicBezTo>
                <a:lnTo>
                  <a:pt x="303361" y="489787"/>
                </a:lnTo>
                <a:cubicBezTo>
                  <a:pt x="303361" y="489787"/>
                  <a:pt x="306363" y="489787"/>
                  <a:pt x="306363" y="489787"/>
                </a:cubicBezTo>
                <a:cubicBezTo>
                  <a:pt x="307585" y="489787"/>
                  <a:pt x="308806" y="489787"/>
                  <a:pt x="309976" y="489787"/>
                </a:cubicBezTo>
                <a:lnTo>
                  <a:pt x="309976" y="489787"/>
                </a:lnTo>
                <a:cubicBezTo>
                  <a:pt x="309976" y="489787"/>
                  <a:pt x="317659" y="489787"/>
                  <a:pt x="317659" y="489787"/>
                </a:cubicBezTo>
                <a:cubicBezTo>
                  <a:pt x="323867" y="489787"/>
                  <a:pt x="327785" y="489787"/>
                  <a:pt x="327785" y="489787"/>
                </a:cubicBezTo>
                <a:lnTo>
                  <a:pt x="327785" y="489787"/>
                </a:lnTo>
                <a:cubicBezTo>
                  <a:pt x="327785" y="489787"/>
                  <a:pt x="361928" y="489685"/>
                  <a:pt x="361928" y="489685"/>
                </a:cubicBezTo>
                <a:cubicBezTo>
                  <a:pt x="379127" y="489838"/>
                  <a:pt x="392458" y="494265"/>
                  <a:pt x="400498" y="502661"/>
                </a:cubicBezTo>
                <a:cubicBezTo>
                  <a:pt x="407163" y="509581"/>
                  <a:pt x="410318" y="519045"/>
                  <a:pt x="409860" y="530799"/>
                </a:cubicBezTo>
                <a:close/>
                <a:moveTo>
                  <a:pt x="443392" y="439056"/>
                </a:moveTo>
                <a:cubicBezTo>
                  <a:pt x="442069" y="473250"/>
                  <a:pt x="414338" y="480526"/>
                  <a:pt x="390932" y="480526"/>
                </a:cubicBezTo>
                <a:cubicBezTo>
                  <a:pt x="390677" y="480526"/>
                  <a:pt x="390474" y="480526"/>
                  <a:pt x="390219" y="480526"/>
                </a:cubicBezTo>
                <a:lnTo>
                  <a:pt x="361979" y="480526"/>
                </a:lnTo>
                <a:cubicBezTo>
                  <a:pt x="361979" y="480526"/>
                  <a:pt x="361470" y="480526"/>
                  <a:pt x="361216" y="480526"/>
                </a:cubicBezTo>
                <a:lnTo>
                  <a:pt x="360961" y="480526"/>
                </a:lnTo>
                <a:cubicBezTo>
                  <a:pt x="360656" y="480526"/>
                  <a:pt x="345035" y="480475"/>
                  <a:pt x="331144" y="480425"/>
                </a:cubicBezTo>
                <a:lnTo>
                  <a:pt x="331144" y="480323"/>
                </a:lnTo>
                <a:cubicBezTo>
                  <a:pt x="330736" y="480323"/>
                  <a:pt x="260059" y="480323"/>
                  <a:pt x="258991" y="480323"/>
                </a:cubicBezTo>
                <a:cubicBezTo>
                  <a:pt x="226018" y="480170"/>
                  <a:pt x="209481" y="466788"/>
                  <a:pt x="208464" y="439413"/>
                </a:cubicBezTo>
                <a:cubicBezTo>
                  <a:pt x="208057" y="429185"/>
                  <a:pt x="211466" y="420026"/>
                  <a:pt x="218284" y="412953"/>
                </a:cubicBezTo>
                <a:cubicBezTo>
                  <a:pt x="227443" y="403438"/>
                  <a:pt x="242403" y="397993"/>
                  <a:pt x="259245" y="397993"/>
                </a:cubicBezTo>
                <a:lnTo>
                  <a:pt x="329414" y="397993"/>
                </a:lnTo>
                <a:cubicBezTo>
                  <a:pt x="329414" y="397993"/>
                  <a:pt x="336588" y="397993"/>
                  <a:pt x="336588" y="397993"/>
                </a:cubicBezTo>
                <a:lnTo>
                  <a:pt x="345798" y="397993"/>
                </a:lnTo>
                <a:cubicBezTo>
                  <a:pt x="345798" y="397993"/>
                  <a:pt x="399175" y="397943"/>
                  <a:pt x="399175" y="397943"/>
                </a:cubicBezTo>
                <a:cubicBezTo>
                  <a:pt x="414541" y="398604"/>
                  <a:pt x="426346" y="402980"/>
                  <a:pt x="433826" y="410714"/>
                </a:cubicBezTo>
                <a:cubicBezTo>
                  <a:pt x="440594" y="417685"/>
                  <a:pt x="443799" y="427251"/>
                  <a:pt x="443341" y="439107"/>
                </a:cubicBezTo>
                <a:close/>
                <a:moveTo>
                  <a:pt x="457996" y="318870"/>
                </a:moveTo>
                <a:cubicBezTo>
                  <a:pt x="464763" y="325841"/>
                  <a:pt x="467969" y="335407"/>
                  <a:pt x="467511" y="347263"/>
                </a:cubicBezTo>
                <a:cubicBezTo>
                  <a:pt x="466544" y="372043"/>
                  <a:pt x="445479" y="388733"/>
                  <a:pt x="415101" y="388733"/>
                </a:cubicBezTo>
                <a:cubicBezTo>
                  <a:pt x="414999" y="388733"/>
                  <a:pt x="407927" y="388733"/>
                  <a:pt x="398310" y="388733"/>
                </a:cubicBezTo>
                <a:cubicBezTo>
                  <a:pt x="397139" y="388733"/>
                  <a:pt x="396020" y="388631"/>
                  <a:pt x="394850" y="388631"/>
                </a:cubicBezTo>
                <a:cubicBezTo>
                  <a:pt x="394493" y="388631"/>
                  <a:pt x="394137" y="388631"/>
                  <a:pt x="393781" y="388631"/>
                </a:cubicBezTo>
                <a:lnTo>
                  <a:pt x="369204" y="388631"/>
                </a:lnTo>
                <a:cubicBezTo>
                  <a:pt x="369204" y="388631"/>
                  <a:pt x="369204" y="388529"/>
                  <a:pt x="369204" y="388529"/>
                </a:cubicBezTo>
                <a:lnTo>
                  <a:pt x="270999" y="388529"/>
                </a:lnTo>
                <a:cubicBezTo>
                  <a:pt x="238027" y="388377"/>
                  <a:pt x="221490" y="374994"/>
                  <a:pt x="220472" y="347619"/>
                </a:cubicBezTo>
                <a:cubicBezTo>
                  <a:pt x="220065" y="337391"/>
                  <a:pt x="223474" y="328232"/>
                  <a:pt x="230293" y="321160"/>
                </a:cubicBezTo>
                <a:cubicBezTo>
                  <a:pt x="239452" y="311644"/>
                  <a:pt x="254411" y="306200"/>
                  <a:pt x="271254" y="306200"/>
                </a:cubicBezTo>
                <a:lnTo>
                  <a:pt x="339132" y="306200"/>
                </a:lnTo>
                <a:cubicBezTo>
                  <a:pt x="339539" y="306200"/>
                  <a:pt x="342440" y="306200"/>
                  <a:pt x="347172" y="306200"/>
                </a:cubicBezTo>
                <a:lnTo>
                  <a:pt x="352718" y="306200"/>
                </a:lnTo>
                <a:cubicBezTo>
                  <a:pt x="353430" y="306200"/>
                  <a:pt x="354245" y="306200"/>
                  <a:pt x="355008" y="306200"/>
                </a:cubicBezTo>
                <a:cubicBezTo>
                  <a:pt x="355466" y="306200"/>
                  <a:pt x="355720" y="306200"/>
                  <a:pt x="355720" y="306200"/>
                </a:cubicBezTo>
                <a:lnTo>
                  <a:pt x="355720" y="306200"/>
                </a:lnTo>
                <a:cubicBezTo>
                  <a:pt x="357348" y="306200"/>
                  <a:pt x="359078" y="306200"/>
                  <a:pt x="360910" y="306200"/>
                </a:cubicBezTo>
                <a:lnTo>
                  <a:pt x="360910" y="306200"/>
                </a:lnTo>
                <a:cubicBezTo>
                  <a:pt x="360910" y="306200"/>
                  <a:pt x="368288" y="306200"/>
                  <a:pt x="368288" y="306200"/>
                </a:cubicBezTo>
                <a:cubicBezTo>
                  <a:pt x="383299" y="306200"/>
                  <a:pt x="402889" y="306200"/>
                  <a:pt x="424006" y="306200"/>
                </a:cubicBezTo>
                <a:cubicBezTo>
                  <a:pt x="439016" y="306912"/>
                  <a:pt x="450618" y="311390"/>
                  <a:pt x="457996" y="318972"/>
                </a:cubicBezTo>
                <a:close/>
                <a:moveTo>
                  <a:pt x="573501" y="296837"/>
                </a:moveTo>
                <a:cubicBezTo>
                  <a:pt x="572687" y="296837"/>
                  <a:pt x="489238" y="296888"/>
                  <a:pt x="422174" y="296939"/>
                </a:cubicBezTo>
                <a:cubicBezTo>
                  <a:pt x="421105" y="296939"/>
                  <a:pt x="420037" y="296837"/>
                  <a:pt x="418917" y="296837"/>
                </a:cubicBezTo>
                <a:cubicBezTo>
                  <a:pt x="418561" y="296837"/>
                  <a:pt x="418205" y="296837"/>
                  <a:pt x="417849" y="296837"/>
                </a:cubicBezTo>
                <a:lnTo>
                  <a:pt x="367525" y="296990"/>
                </a:lnTo>
                <a:lnTo>
                  <a:pt x="367525" y="296990"/>
                </a:lnTo>
                <a:cubicBezTo>
                  <a:pt x="362844" y="296990"/>
                  <a:pt x="358621" y="296990"/>
                  <a:pt x="354957" y="296990"/>
                </a:cubicBezTo>
                <a:cubicBezTo>
                  <a:pt x="347630" y="296939"/>
                  <a:pt x="289979" y="296532"/>
                  <a:pt x="289623" y="296532"/>
                </a:cubicBezTo>
                <a:cubicBezTo>
                  <a:pt x="256650" y="296379"/>
                  <a:pt x="240113" y="282997"/>
                  <a:pt x="239045" y="255622"/>
                </a:cubicBezTo>
                <a:cubicBezTo>
                  <a:pt x="238638" y="245394"/>
                  <a:pt x="242047" y="236235"/>
                  <a:pt x="248865" y="229162"/>
                </a:cubicBezTo>
                <a:cubicBezTo>
                  <a:pt x="258024" y="219647"/>
                  <a:pt x="272831" y="214152"/>
                  <a:pt x="289877" y="214203"/>
                </a:cubicBezTo>
                <a:lnTo>
                  <a:pt x="346612" y="214203"/>
                </a:lnTo>
                <a:lnTo>
                  <a:pt x="573196" y="214508"/>
                </a:lnTo>
                <a:lnTo>
                  <a:pt x="573196" y="214508"/>
                </a:lnTo>
                <a:cubicBezTo>
                  <a:pt x="590089" y="214508"/>
                  <a:pt x="604998" y="219952"/>
                  <a:pt x="614208" y="229468"/>
                </a:cubicBezTo>
                <a:cubicBezTo>
                  <a:pt x="621026" y="236540"/>
                  <a:pt x="624435" y="245699"/>
                  <a:pt x="624028" y="255927"/>
                </a:cubicBezTo>
                <a:cubicBezTo>
                  <a:pt x="622960" y="283353"/>
                  <a:pt x="606423" y="296735"/>
                  <a:pt x="573450" y="296837"/>
                </a:cubicBezTo>
                <a:close/>
              </a:path>
            </a:pathLst>
          </a:custGeom>
          <a:ln w="5082" cap="flat">
            <a:noFill/>
            <a:prstDash val="solid"/>
            <a:miter/>
          </a:ln>
        </p:spPr>
        <p:style>
          <a:lnRef idx="0">
            <a:scrgbClr r="0" g="0" b="0"/>
          </a:lnRef>
          <a:fillRef idx="1001">
            <a:schemeClr val="dk1"/>
          </a:fillRef>
          <a:effectRef idx="0">
            <a:scrgbClr r="0" g="0" b="0"/>
          </a:effectRef>
          <a:fontRef idx="major"/>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589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2C81BF6-811B-1A91-E7B6-31D7536A888E}"/>
              </a:ext>
            </a:extLst>
          </p:cNvPr>
          <p:cNvSpPr>
            <a:spLocks noGrp="1"/>
          </p:cNvSpPr>
          <p:nvPr>
            <p:ph type="ctrTitle"/>
          </p:nvPr>
        </p:nvSpPr>
        <p:spPr>
          <a:xfrm>
            <a:off x="874713" y="1706700"/>
            <a:ext cx="7858470" cy="3323987"/>
          </a:xfrm>
        </p:spPr>
        <p:txBody>
          <a:bodyPr anchor="t" anchorCtr="0"/>
          <a:lstStyle/>
          <a:p>
            <a:r>
              <a:rPr lang="sv-SE" dirty="0" err="1"/>
              <a:t>Together</a:t>
            </a:r>
            <a:r>
              <a:rPr lang="sv-SE" dirty="0"/>
              <a:t>, </a:t>
            </a:r>
            <a:r>
              <a:rPr lang="sv-SE" dirty="0" err="1"/>
              <a:t>we</a:t>
            </a:r>
            <a:r>
              <a:rPr lang="sv-SE" dirty="0"/>
              <a:t> </a:t>
            </a:r>
            <a:r>
              <a:rPr lang="sv-SE" dirty="0" err="1"/>
              <a:t>will</a:t>
            </a:r>
            <a:r>
              <a:rPr lang="sv-SE" dirty="0"/>
              <a:t> make Helsingborg </a:t>
            </a:r>
            <a:r>
              <a:rPr lang="sv-SE" dirty="0" err="1"/>
              <a:t>one</a:t>
            </a:r>
            <a:r>
              <a:rPr lang="sv-SE" dirty="0"/>
              <a:t> </a:t>
            </a:r>
            <a:r>
              <a:rPr lang="sv-SE" dirty="0" err="1"/>
              <a:t>of</a:t>
            </a:r>
            <a:r>
              <a:rPr lang="sv-SE" dirty="0"/>
              <a:t> the best </a:t>
            </a:r>
            <a:r>
              <a:rPr lang="sv-SE" dirty="0" err="1"/>
              <a:t>cities</a:t>
            </a:r>
            <a:r>
              <a:rPr lang="sv-SE" dirty="0"/>
              <a:t> to live and </a:t>
            </a:r>
            <a:r>
              <a:rPr lang="sv-SE" dirty="0" err="1"/>
              <a:t>work</a:t>
            </a:r>
            <a:r>
              <a:rPr lang="sv-SE" dirty="0"/>
              <a:t> in by 2027.</a:t>
            </a:r>
            <a:br>
              <a:rPr lang="sv-SE" dirty="0"/>
            </a:br>
            <a:br>
              <a:rPr lang="sv-SE" dirty="0"/>
            </a:br>
            <a:r>
              <a:rPr lang="sv-SE" b="0" dirty="0" err="1">
                <a:latin typeface="Helsingborg Sans" pitchFamily="2" charset="77"/>
              </a:rPr>
              <a:t>We</a:t>
            </a:r>
            <a:r>
              <a:rPr lang="sv-SE" b="0" dirty="0">
                <a:latin typeface="Helsingborg Sans" pitchFamily="2" charset="77"/>
              </a:rPr>
              <a:t> </a:t>
            </a:r>
            <a:r>
              <a:rPr lang="sv-SE" b="0" dirty="0" err="1">
                <a:latin typeface="Helsingborg Sans" pitchFamily="2" charset="77"/>
              </a:rPr>
              <a:t>achieve</a:t>
            </a:r>
            <a:r>
              <a:rPr lang="sv-SE" b="0" dirty="0">
                <a:latin typeface="Helsingborg Sans" pitchFamily="2" charset="77"/>
              </a:rPr>
              <a:t> </a:t>
            </a:r>
            <a:r>
              <a:rPr lang="sv-SE" b="0" dirty="0" err="1">
                <a:latin typeface="Helsingborg Sans" pitchFamily="2" charset="77"/>
              </a:rPr>
              <a:t>this</a:t>
            </a:r>
            <a:r>
              <a:rPr lang="sv-SE" b="0" dirty="0">
                <a:latin typeface="Helsingborg Sans" pitchFamily="2" charset="77"/>
              </a:rPr>
              <a:t> </a:t>
            </a:r>
            <a:r>
              <a:rPr lang="sv-SE" b="0" dirty="0" err="1">
                <a:latin typeface="Helsingborg Sans" pitchFamily="2" charset="77"/>
              </a:rPr>
              <a:t>through</a:t>
            </a:r>
            <a:r>
              <a:rPr lang="sv-SE" b="0" dirty="0">
                <a:latin typeface="Helsingborg Sans" pitchFamily="2" charset="77"/>
              </a:rPr>
              <a:t> </a:t>
            </a:r>
            <a:r>
              <a:rPr lang="sv-SE" b="0" dirty="0" err="1">
                <a:latin typeface="Helsingborg Sans" pitchFamily="2" charset="77"/>
              </a:rPr>
              <a:t>interaction</a:t>
            </a:r>
            <a:r>
              <a:rPr lang="sv-SE" b="0" dirty="0">
                <a:latin typeface="Helsingborg Sans" pitchFamily="2" charset="77"/>
              </a:rPr>
              <a:t> and innovation.</a:t>
            </a:r>
          </a:p>
        </p:txBody>
      </p:sp>
      <p:sp>
        <p:nvSpPr>
          <p:cNvPr id="5" name="Underrubrik 4">
            <a:extLst>
              <a:ext uri="{FF2B5EF4-FFF2-40B4-BE49-F238E27FC236}">
                <a16:creationId xmlns:a16="http://schemas.microsoft.com/office/drawing/2014/main" id="{D9D64AFE-8428-AB4C-9BA5-D75B2A2F757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latin typeface="+mj-lt"/>
              </a:rPr>
              <a:t>One</a:t>
            </a:r>
            <a:r>
              <a:rPr lang="sv-SE" sz="1400" dirty="0">
                <a:latin typeface="+mj-lt"/>
              </a:rPr>
              <a:t> stop </a:t>
            </a:r>
            <a:r>
              <a:rPr lang="sv-SE" sz="1400" dirty="0" err="1">
                <a:latin typeface="+mj-lt"/>
              </a:rPr>
              <a:t>towards</a:t>
            </a:r>
            <a:r>
              <a:rPr lang="sv-SE" sz="1400" dirty="0">
                <a:latin typeface="+mj-lt"/>
              </a:rPr>
              <a:t> the vision</a:t>
            </a:r>
          </a:p>
        </p:txBody>
      </p:sp>
    </p:spTree>
    <p:extLst>
      <p:ext uri="{BB962C8B-B14F-4D97-AF65-F5344CB8AC3E}">
        <p14:creationId xmlns:p14="http://schemas.microsoft.com/office/powerpoint/2010/main" val="1277342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vatten, himmel, stadssiluett&#10;&#10;Automatiskt genererad beskrivning">
            <a:extLst>
              <a:ext uri="{FF2B5EF4-FFF2-40B4-BE49-F238E27FC236}">
                <a16:creationId xmlns:a16="http://schemas.microsoft.com/office/drawing/2014/main" id="{1DBB5016-52DB-AF49-B358-D133917886D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863" t="11820" r="5047" b="23730"/>
          <a:stretch/>
        </p:blipFill>
        <p:spPr>
          <a:xfrm>
            <a:off x="0" y="0"/>
            <a:ext cx="12192000" cy="5946775"/>
          </a:xfrm>
        </p:spPr>
      </p:pic>
      <p:sp>
        <p:nvSpPr>
          <p:cNvPr id="5" name="Rubrik 2">
            <a:extLst>
              <a:ext uri="{FF2B5EF4-FFF2-40B4-BE49-F238E27FC236}">
                <a16:creationId xmlns:a16="http://schemas.microsoft.com/office/drawing/2014/main" id="{C894C1D0-BA7A-4442-80DD-062842B42695}"/>
              </a:ext>
            </a:extLst>
          </p:cNvPr>
          <p:cNvSpPr txBox="1">
            <a:spLocks/>
          </p:cNvSpPr>
          <p:nvPr/>
        </p:nvSpPr>
        <p:spPr>
          <a:xfrm>
            <a:off x="796925"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a:solidFill>
                  <a:schemeClr val="bg1"/>
                </a:solidFill>
              </a:rPr>
              <a:t>Innovative </a:t>
            </a:r>
            <a:r>
              <a:rPr lang="sv-SE" sz="2200" dirty="0" err="1">
                <a:solidFill>
                  <a:schemeClr val="bg1"/>
                </a:solidFill>
              </a:rPr>
              <a:t>strength</a:t>
            </a:r>
            <a:endParaRPr lang="sv-SE" sz="1400" b="0" dirty="0">
              <a:solidFill>
                <a:schemeClr val="bg1"/>
              </a:solidFill>
              <a:latin typeface="Roboto Light"/>
              <a:ea typeface="Roboto Light" panose="02000000000000000000" pitchFamily="2" charset="0"/>
            </a:endParaRPr>
          </a:p>
        </p:txBody>
      </p:sp>
      <p:sp>
        <p:nvSpPr>
          <p:cNvPr id="7" name="Underrubrik 4">
            <a:extLst>
              <a:ext uri="{FF2B5EF4-FFF2-40B4-BE49-F238E27FC236}">
                <a16:creationId xmlns:a16="http://schemas.microsoft.com/office/drawing/2014/main" id="{ED9987A5-8814-6241-A30E-930BCF11AC1A}"/>
              </a:ext>
            </a:extLst>
          </p:cNvPr>
          <p:cNvSpPr txBox="1">
            <a:spLocks/>
          </p:cNvSpPr>
          <p:nvPr/>
        </p:nvSpPr>
        <p:spPr>
          <a:xfrm>
            <a:off x="796925"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a:solidFill>
                  <a:schemeClr val="bg1"/>
                </a:solidFill>
                <a:latin typeface="+mj-lt"/>
              </a:rPr>
              <a:t>The </a:t>
            </a:r>
            <a:r>
              <a:rPr lang="sv-SE" sz="1400" dirty="0" err="1">
                <a:solidFill>
                  <a:schemeClr val="bg1"/>
                </a:solidFill>
                <a:latin typeface="+mj-lt"/>
              </a:rPr>
              <a:t>city’s</a:t>
            </a:r>
            <a:r>
              <a:rPr lang="sv-SE" sz="1400">
                <a:solidFill>
                  <a:schemeClr val="bg1"/>
                </a:solidFill>
                <a:latin typeface="+mj-lt"/>
              </a:rPr>
              <a:t> focus during</a:t>
            </a:r>
            <a:r>
              <a:rPr lang="sv-SE" sz="1400" dirty="0">
                <a:solidFill>
                  <a:schemeClr val="bg1"/>
                </a:solidFill>
                <a:latin typeface="+mj-lt"/>
              </a:rPr>
              <a:t> the </a:t>
            </a:r>
            <a:r>
              <a:rPr lang="sv-SE" sz="1400" dirty="0" err="1">
                <a:solidFill>
                  <a:schemeClr val="bg1"/>
                </a:solidFill>
                <a:latin typeface="+mj-lt"/>
              </a:rPr>
              <a:t>mandate</a:t>
            </a:r>
            <a:r>
              <a:rPr lang="sv-SE" sz="1400" dirty="0">
                <a:solidFill>
                  <a:schemeClr val="bg1"/>
                </a:solidFill>
                <a:latin typeface="+mj-lt"/>
              </a:rPr>
              <a:t> period</a:t>
            </a:r>
          </a:p>
        </p:txBody>
      </p:sp>
      <p:sp>
        <p:nvSpPr>
          <p:cNvPr id="8" name="Rubrik 2">
            <a:extLst>
              <a:ext uri="{FF2B5EF4-FFF2-40B4-BE49-F238E27FC236}">
                <a16:creationId xmlns:a16="http://schemas.microsoft.com/office/drawing/2014/main" id="{4E448BD9-C85B-6E47-91E2-DDD9B6E95EAC}"/>
              </a:ext>
            </a:extLst>
          </p:cNvPr>
          <p:cNvSpPr txBox="1">
            <a:spLocks/>
          </p:cNvSpPr>
          <p:nvPr/>
        </p:nvSpPr>
        <p:spPr>
          <a:xfrm>
            <a:off x="3621088"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Safe</a:t>
            </a:r>
            <a:r>
              <a:rPr lang="sv-SE" sz="2200" dirty="0">
                <a:solidFill>
                  <a:schemeClr val="bg1"/>
                </a:solidFill>
              </a:rPr>
              <a:t> and </a:t>
            </a:r>
            <a:r>
              <a:rPr lang="sv-SE" sz="2200" dirty="0" err="1">
                <a:solidFill>
                  <a:schemeClr val="bg1"/>
                </a:solidFill>
              </a:rPr>
              <a:t>secure</a:t>
            </a:r>
            <a:endParaRPr lang="sv-SE" sz="1400" b="0" dirty="0">
              <a:solidFill>
                <a:schemeClr val="bg1"/>
              </a:solidFill>
              <a:latin typeface="Roboto Light"/>
              <a:ea typeface="Roboto Light" panose="02000000000000000000" pitchFamily="2" charset="0"/>
            </a:endParaRPr>
          </a:p>
        </p:txBody>
      </p:sp>
      <p:sp>
        <p:nvSpPr>
          <p:cNvPr id="10" name="Rubrik 2">
            <a:extLst>
              <a:ext uri="{FF2B5EF4-FFF2-40B4-BE49-F238E27FC236}">
                <a16:creationId xmlns:a16="http://schemas.microsoft.com/office/drawing/2014/main" id="{F633E273-0AB7-5E4C-BD5F-7ECCB6ACFE0A}"/>
              </a:ext>
            </a:extLst>
          </p:cNvPr>
          <p:cNvSpPr txBox="1">
            <a:spLocks/>
          </p:cNvSpPr>
          <p:nvPr/>
        </p:nvSpPr>
        <p:spPr>
          <a:xfrm>
            <a:off x="6445251"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High</a:t>
            </a:r>
            <a:r>
              <a:rPr lang="sv-SE" sz="2200" dirty="0">
                <a:solidFill>
                  <a:schemeClr val="bg1"/>
                </a:solidFill>
              </a:rPr>
              <a:t> </a:t>
            </a:r>
            <a:r>
              <a:rPr lang="sv-SE" sz="2200" dirty="0" err="1">
                <a:solidFill>
                  <a:schemeClr val="bg1"/>
                </a:solidFill>
              </a:rPr>
              <a:t>employment</a:t>
            </a:r>
            <a:endParaRPr lang="sv-SE" sz="1400" b="0" dirty="0">
              <a:solidFill>
                <a:schemeClr val="bg1"/>
              </a:solidFill>
              <a:latin typeface="Roboto Light"/>
              <a:ea typeface="Roboto Light" panose="02000000000000000000" pitchFamily="2" charset="0"/>
            </a:endParaRPr>
          </a:p>
        </p:txBody>
      </p:sp>
      <p:sp>
        <p:nvSpPr>
          <p:cNvPr id="11" name="Rubrik 2">
            <a:extLst>
              <a:ext uri="{FF2B5EF4-FFF2-40B4-BE49-F238E27FC236}">
                <a16:creationId xmlns:a16="http://schemas.microsoft.com/office/drawing/2014/main" id="{5F42ED4D-7CC2-7D4E-B8EE-DEC2D6483035}"/>
              </a:ext>
            </a:extLst>
          </p:cNvPr>
          <p:cNvSpPr txBox="1">
            <a:spLocks/>
          </p:cNvSpPr>
          <p:nvPr/>
        </p:nvSpPr>
        <p:spPr>
          <a:xfrm>
            <a:off x="9269413" y="1400805"/>
            <a:ext cx="2719387" cy="76944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Quality</a:t>
            </a:r>
            <a:r>
              <a:rPr lang="sv-SE" sz="2200" dirty="0">
                <a:solidFill>
                  <a:schemeClr val="bg1"/>
                </a:solidFill>
              </a:rPr>
              <a:t> </a:t>
            </a:r>
            <a:r>
              <a:rPr lang="sv-SE" sz="2200" dirty="0" err="1">
                <a:solidFill>
                  <a:schemeClr val="bg1"/>
                </a:solidFill>
              </a:rPr>
              <a:t>of</a:t>
            </a:r>
            <a:r>
              <a:rPr lang="sv-SE" sz="2200" dirty="0">
                <a:solidFill>
                  <a:schemeClr val="bg1"/>
                </a:solidFill>
              </a:rPr>
              <a:t> </a:t>
            </a:r>
            <a:r>
              <a:rPr lang="sv-SE" sz="2200" dirty="0" err="1">
                <a:solidFill>
                  <a:schemeClr val="bg1"/>
                </a:solidFill>
              </a:rPr>
              <a:t>life</a:t>
            </a:r>
            <a:r>
              <a:rPr lang="sv-SE" sz="2200" dirty="0">
                <a:solidFill>
                  <a:schemeClr val="bg1"/>
                </a:solidFill>
              </a:rPr>
              <a:t> and </a:t>
            </a:r>
            <a:r>
              <a:rPr lang="sv-SE" sz="2200" dirty="0" err="1">
                <a:solidFill>
                  <a:schemeClr val="bg1"/>
                </a:solidFill>
              </a:rPr>
              <a:t>climate</a:t>
            </a:r>
            <a:r>
              <a:rPr lang="sv-SE" sz="2200" dirty="0">
                <a:solidFill>
                  <a:schemeClr val="bg1"/>
                </a:solidFill>
              </a:rPr>
              <a:t> </a:t>
            </a:r>
            <a:r>
              <a:rPr lang="sv-SE" sz="2200" dirty="0" err="1">
                <a:solidFill>
                  <a:schemeClr val="bg1"/>
                </a:solidFill>
              </a:rPr>
              <a:t>neutrality</a:t>
            </a:r>
            <a:endParaRPr lang="sv-SE" sz="2200" dirty="0">
              <a:solidFill>
                <a:schemeClr val="bg1"/>
              </a:solidFill>
            </a:endParaRPr>
          </a:p>
        </p:txBody>
      </p:sp>
      <p:sp>
        <p:nvSpPr>
          <p:cNvPr id="14" name="Rubrik 2">
            <a:extLst>
              <a:ext uri="{FF2B5EF4-FFF2-40B4-BE49-F238E27FC236}">
                <a16:creationId xmlns:a16="http://schemas.microsoft.com/office/drawing/2014/main" id="{299807C7-94F2-DE4B-99EF-22F5D1E97FD9}"/>
              </a:ext>
            </a:extLst>
          </p:cNvPr>
          <p:cNvSpPr txBox="1">
            <a:spLocks/>
          </p:cNvSpPr>
          <p:nvPr/>
        </p:nvSpPr>
        <p:spPr>
          <a:xfrm>
            <a:off x="796925" y="2504239"/>
            <a:ext cx="2746375" cy="523220"/>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to </a:t>
            </a:r>
            <a:r>
              <a:rPr lang="sv-SE" sz="1400" b="0" dirty="0" err="1">
                <a:solidFill>
                  <a:schemeClr val="bg1"/>
                </a:solidFill>
                <a:latin typeface="Roboto Light"/>
                <a:ea typeface="Roboto Light" panose="02000000000000000000" pitchFamily="2" charset="0"/>
              </a:rPr>
              <a:t>boost</a:t>
            </a:r>
            <a:r>
              <a:rPr lang="sv-SE" sz="1400" b="0" dirty="0">
                <a:solidFill>
                  <a:schemeClr val="bg1"/>
                </a:solidFill>
                <a:latin typeface="Roboto Light"/>
                <a:ea typeface="Roboto Light" panose="02000000000000000000" pitchFamily="2" charset="0"/>
              </a:rPr>
              <a:t> innovation to </a:t>
            </a:r>
            <a:r>
              <a:rPr lang="sv-SE" sz="1400" b="0" dirty="0" err="1">
                <a:solidFill>
                  <a:schemeClr val="bg1"/>
                </a:solidFill>
                <a:latin typeface="Roboto Light"/>
                <a:ea typeface="Roboto Light" panose="02000000000000000000" pitchFamily="2" charset="0"/>
              </a:rPr>
              <a:t>ensure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efficient</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welfare</a:t>
            </a:r>
            <a:endParaRPr lang="sv-SE" sz="1400" b="0" dirty="0">
              <a:solidFill>
                <a:schemeClr val="bg1"/>
              </a:solidFill>
              <a:latin typeface="Roboto Light"/>
              <a:ea typeface="Roboto Light" panose="02000000000000000000" pitchFamily="2" charset="0"/>
            </a:endParaRPr>
          </a:p>
        </p:txBody>
      </p:sp>
      <p:sp>
        <p:nvSpPr>
          <p:cNvPr id="15" name="Rubrik 2">
            <a:extLst>
              <a:ext uri="{FF2B5EF4-FFF2-40B4-BE49-F238E27FC236}">
                <a16:creationId xmlns:a16="http://schemas.microsoft.com/office/drawing/2014/main" id="{A0A7348F-B3F8-144E-9F7C-7FAF1C3B7AF8}"/>
              </a:ext>
            </a:extLst>
          </p:cNvPr>
          <p:cNvSpPr txBox="1">
            <a:spLocks/>
          </p:cNvSpPr>
          <p:nvPr/>
        </p:nvSpPr>
        <p:spPr>
          <a:xfrm>
            <a:off x="3621088" y="2504239"/>
            <a:ext cx="2746375" cy="523220"/>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should</a:t>
            </a:r>
            <a:r>
              <a:rPr lang="sv-SE" sz="1400" b="0" dirty="0">
                <a:solidFill>
                  <a:schemeClr val="bg1"/>
                </a:solidFill>
                <a:latin typeface="Roboto Light"/>
                <a:ea typeface="Roboto Light" panose="02000000000000000000" pitchFamily="2" charset="0"/>
              </a:rPr>
              <a:t> be </a:t>
            </a:r>
            <a:r>
              <a:rPr lang="sv-SE" sz="1400" b="0" dirty="0" err="1">
                <a:solidFill>
                  <a:schemeClr val="bg1"/>
                </a:solidFill>
                <a:latin typeface="Roboto Light"/>
                <a:ea typeface="Roboto Light" panose="02000000000000000000" pitchFamily="2" charset="0"/>
              </a:rPr>
              <a:t>perceived</a:t>
            </a:r>
            <a:r>
              <a:rPr lang="sv-SE" sz="1400" b="0" dirty="0">
                <a:solidFill>
                  <a:schemeClr val="bg1"/>
                </a:solidFill>
                <a:latin typeface="Roboto Light"/>
                <a:ea typeface="Roboto Light" panose="02000000000000000000" pitchFamily="2" charset="0"/>
              </a:rPr>
              <a:t> as </a:t>
            </a:r>
            <a:r>
              <a:rPr lang="sv-SE" sz="1400" b="0" dirty="0" err="1">
                <a:solidFill>
                  <a:schemeClr val="bg1"/>
                </a:solidFill>
                <a:latin typeface="Roboto Light"/>
                <a:ea typeface="Roboto Light" panose="02000000000000000000" pitchFamily="2" charset="0"/>
              </a:rPr>
              <a:t>safe</a:t>
            </a:r>
            <a:r>
              <a:rPr lang="sv-SE" sz="1400" b="0" dirty="0">
                <a:solidFill>
                  <a:schemeClr val="bg1"/>
                </a:solidFill>
                <a:latin typeface="Roboto Light"/>
                <a:ea typeface="Roboto Light" panose="02000000000000000000" pitchFamily="2" charset="0"/>
              </a:rPr>
              <a:t> and </a:t>
            </a:r>
            <a:r>
              <a:rPr lang="sv-SE" sz="1400" b="0" dirty="0" err="1">
                <a:solidFill>
                  <a:schemeClr val="bg1"/>
                </a:solidFill>
                <a:latin typeface="Roboto Light"/>
                <a:ea typeface="Roboto Light" panose="02000000000000000000" pitchFamily="2" charset="0"/>
              </a:rPr>
              <a:t>secure</a:t>
            </a:r>
            <a:endParaRPr lang="sv-SE" sz="1400" b="0" dirty="0">
              <a:solidFill>
                <a:schemeClr val="bg1"/>
              </a:solidFill>
              <a:latin typeface="Roboto Light"/>
              <a:ea typeface="Roboto Light" panose="02000000000000000000" pitchFamily="2" charset="0"/>
            </a:endParaRPr>
          </a:p>
        </p:txBody>
      </p:sp>
      <p:sp>
        <p:nvSpPr>
          <p:cNvPr id="16" name="Rubrik 2">
            <a:extLst>
              <a:ext uri="{FF2B5EF4-FFF2-40B4-BE49-F238E27FC236}">
                <a16:creationId xmlns:a16="http://schemas.microsoft.com/office/drawing/2014/main" id="{103DD3B2-594B-0041-A29D-B54898B664C6}"/>
              </a:ext>
            </a:extLst>
          </p:cNvPr>
          <p:cNvSpPr txBox="1">
            <a:spLocks/>
          </p:cNvSpPr>
          <p:nvPr/>
        </p:nvSpPr>
        <p:spPr>
          <a:xfrm>
            <a:off x="6445251"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should</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have</a:t>
            </a:r>
            <a:r>
              <a:rPr lang="sv-SE" sz="1400" b="0" dirty="0">
                <a:solidFill>
                  <a:schemeClr val="bg1"/>
                </a:solidFill>
                <a:latin typeface="Roboto Light"/>
                <a:ea typeface="Roboto Light" panose="02000000000000000000" pitchFamily="2" charset="0"/>
              </a:rPr>
              <a:t> a </a:t>
            </a:r>
            <a:r>
              <a:rPr lang="sv-SE" sz="1400" b="0" dirty="0" err="1">
                <a:solidFill>
                  <a:schemeClr val="bg1"/>
                </a:solidFill>
                <a:latin typeface="Roboto Light"/>
                <a:ea typeface="Roboto Light" panose="02000000000000000000" pitchFamily="2" charset="0"/>
              </a:rPr>
              <a:t>high</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employment</a:t>
            </a:r>
            <a:r>
              <a:rPr lang="sv-SE" sz="1400" b="0" dirty="0">
                <a:solidFill>
                  <a:schemeClr val="bg1"/>
                </a:solidFill>
                <a:latin typeface="Roboto Light"/>
                <a:ea typeface="Roboto Light" panose="02000000000000000000" pitchFamily="2" charset="0"/>
              </a:rPr>
              <a:t> rate </a:t>
            </a:r>
            <a:r>
              <a:rPr lang="sv-SE" sz="1400" b="0" dirty="0" err="1">
                <a:solidFill>
                  <a:schemeClr val="bg1"/>
                </a:solidFill>
                <a:latin typeface="Roboto Light"/>
                <a:ea typeface="Roboto Light" panose="02000000000000000000" pitchFamily="2" charset="0"/>
              </a:rPr>
              <a:t>where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more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people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are</a:t>
            </a:r>
            <a:r>
              <a:rPr lang="sv-SE" sz="1400" b="0" dirty="0">
                <a:solidFill>
                  <a:schemeClr val="bg1"/>
                </a:solidFill>
                <a:latin typeface="Roboto Light"/>
                <a:ea typeface="Roboto Light" panose="02000000000000000000" pitchFamily="2" charset="0"/>
              </a:rPr>
              <a:t> in </a:t>
            </a:r>
            <a:r>
              <a:rPr lang="sv-SE" sz="1400" b="0" dirty="0" err="1">
                <a:solidFill>
                  <a:schemeClr val="bg1"/>
                </a:solidFill>
                <a:latin typeface="Roboto Light"/>
                <a:ea typeface="Roboto Light" panose="02000000000000000000" pitchFamily="2" charset="0"/>
              </a:rPr>
              <a:t>work</a:t>
            </a:r>
            <a:endParaRPr lang="sv-SE" sz="1400" b="0" dirty="0">
              <a:solidFill>
                <a:schemeClr val="bg1"/>
              </a:solidFill>
              <a:latin typeface="Roboto Light"/>
              <a:ea typeface="Roboto Light" panose="02000000000000000000" pitchFamily="2" charset="0"/>
            </a:endParaRPr>
          </a:p>
        </p:txBody>
      </p:sp>
      <p:sp>
        <p:nvSpPr>
          <p:cNvPr id="17" name="Rubrik 2">
            <a:extLst>
              <a:ext uri="{FF2B5EF4-FFF2-40B4-BE49-F238E27FC236}">
                <a16:creationId xmlns:a16="http://schemas.microsoft.com/office/drawing/2014/main" id="{D89AA42B-5E11-224A-82B6-A29DA9DAA9B3}"/>
              </a:ext>
            </a:extLst>
          </p:cNvPr>
          <p:cNvSpPr txBox="1">
            <a:spLocks/>
          </p:cNvSpPr>
          <p:nvPr/>
        </p:nvSpPr>
        <p:spPr>
          <a:xfrm>
            <a:off x="9269413" y="2504239"/>
            <a:ext cx="2719387"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will</a:t>
            </a:r>
            <a:r>
              <a:rPr lang="sv-SE" sz="1400" b="0" dirty="0">
                <a:solidFill>
                  <a:schemeClr val="bg1"/>
                </a:solidFill>
                <a:latin typeface="Roboto Light"/>
                <a:ea typeface="Roboto Light" panose="02000000000000000000" pitchFamily="2" charset="0"/>
              </a:rPr>
              <a:t> be a city </a:t>
            </a:r>
            <a:r>
              <a:rPr lang="sv-SE" sz="1400" b="0" dirty="0" err="1">
                <a:solidFill>
                  <a:schemeClr val="bg1"/>
                </a:solidFill>
                <a:latin typeface="Roboto Light"/>
                <a:ea typeface="Roboto Light" panose="02000000000000000000" pitchFamily="2" charset="0"/>
              </a:rPr>
              <a:t>with</a:t>
            </a:r>
            <a:r>
              <a:rPr lang="sv-SE" sz="1400" b="0" dirty="0">
                <a:solidFill>
                  <a:schemeClr val="bg1"/>
                </a:solidFill>
                <a:latin typeface="Roboto Light"/>
                <a:ea typeface="Roboto Light" panose="02000000000000000000" pitchFamily="2" charset="0"/>
              </a:rPr>
              <a:t> a </a:t>
            </a:r>
            <a:r>
              <a:rPr lang="sv-SE" sz="1400" b="0" dirty="0" err="1">
                <a:solidFill>
                  <a:schemeClr val="bg1"/>
                </a:solidFill>
                <a:latin typeface="Roboto Light"/>
                <a:ea typeface="Roboto Light" panose="02000000000000000000" pitchFamily="2" charset="0"/>
              </a:rPr>
              <a:t>high</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quality</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of</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life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aiming</a:t>
            </a:r>
            <a:r>
              <a:rPr lang="sv-SE" sz="1400" b="0" dirty="0">
                <a:solidFill>
                  <a:schemeClr val="bg1"/>
                </a:solidFill>
                <a:latin typeface="Roboto Light"/>
                <a:ea typeface="Roboto Light" panose="02000000000000000000" pitchFamily="2" charset="0"/>
              </a:rPr>
              <a:t> for </a:t>
            </a:r>
            <a:r>
              <a:rPr lang="sv-SE" sz="1400" b="0" dirty="0" err="1">
                <a:solidFill>
                  <a:schemeClr val="bg1"/>
                </a:solidFill>
                <a:latin typeface="Roboto Light"/>
                <a:ea typeface="Roboto Light" panose="02000000000000000000" pitchFamily="2" charset="0"/>
              </a:rPr>
              <a:t>climate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neutrality</a:t>
            </a:r>
            <a:r>
              <a:rPr lang="sv-SE" sz="1400" b="0" dirty="0">
                <a:solidFill>
                  <a:schemeClr val="bg1"/>
                </a:solidFill>
                <a:latin typeface="Roboto Light"/>
                <a:ea typeface="Roboto Light" panose="02000000000000000000" pitchFamily="2" charset="0"/>
              </a:rPr>
              <a:t> by 2030</a:t>
            </a:r>
          </a:p>
        </p:txBody>
      </p:sp>
      <p:grpSp>
        <p:nvGrpSpPr>
          <p:cNvPr id="27" name="Grupp 26">
            <a:extLst>
              <a:ext uri="{FF2B5EF4-FFF2-40B4-BE49-F238E27FC236}">
                <a16:creationId xmlns:a16="http://schemas.microsoft.com/office/drawing/2014/main" id="{04B8B34D-2E6F-B14F-82E8-6B2D3B32A990}"/>
              </a:ext>
            </a:extLst>
          </p:cNvPr>
          <p:cNvGrpSpPr/>
          <p:nvPr/>
        </p:nvGrpSpPr>
        <p:grpSpPr>
          <a:xfrm>
            <a:off x="3489325" y="1498600"/>
            <a:ext cx="5651500" cy="1930400"/>
            <a:chOff x="3489325" y="1498600"/>
            <a:chExt cx="5651500" cy="1651000"/>
          </a:xfrm>
        </p:grpSpPr>
        <p:cxnSp>
          <p:nvCxnSpPr>
            <p:cNvPr id="18" name="Rak 17">
              <a:extLst>
                <a:ext uri="{FF2B5EF4-FFF2-40B4-BE49-F238E27FC236}">
                  <a16:creationId xmlns:a16="http://schemas.microsoft.com/office/drawing/2014/main" id="{3AEE7BB5-1F58-B04A-A8B1-C944B9817341}"/>
                </a:ext>
              </a:extLst>
            </p:cNvPr>
            <p:cNvCxnSpPr>
              <a:cxnSpLocks/>
            </p:cNvCxnSpPr>
            <p:nvPr/>
          </p:nvCxnSpPr>
          <p:spPr>
            <a:xfrm>
              <a:off x="34893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1F3D5948-302A-574F-A391-7539237A1F1A}"/>
                </a:ext>
              </a:extLst>
            </p:cNvPr>
            <p:cNvCxnSpPr>
              <a:cxnSpLocks/>
            </p:cNvCxnSpPr>
            <p:nvPr/>
          </p:nvCxnSpPr>
          <p:spPr>
            <a:xfrm>
              <a:off x="63087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D66DCFA7-0AEE-714F-B9EC-3DB1A2A0C163}"/>
                </a:ext>
              </a:extLst>
            </p:cNvPr>
            <p:cNvCxnSpPr>
              <a:cxnSpLocks/>
            </p:cNvCxnSpPr>
            <p:nvPr/>
          </p:nvCxnSpPr>
          <p:spPr>
            <a:xfrm>
              <a:off x="91408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4021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1981121"/>
            <a:ext cx="4419200" cy="1121809"/>
          </a:xfrm>
        </p:spPr>
        <p:txBody>
          <a:bodyPr/>
          <a:lstStyle/>
          <a:p>
            <a:r>
              <a:rPr lang="sv-SE" dirty="0">
                <a:ea typeface="Roboto Light"/>
                <a:cs typeface="Roboto Light"/>
              </a:rPr>
              <a:t>Helsingborg is </a:t>
            </a:r>
            <a:r>
              <a:rPr lang="sv-SE" dirty="0" err="1">
                <a:ea typeface="Roboto Light"/>
                <a:cs typeface="Roboto Light"/>
              </a:rPr>
              <a:t>one</a:t>
            </a:r>
            <a:r>
              <a:rPr lang="sv-SE" dirty="0">
                <a:ea typeface="Roboto Light"/>
                <a:cs typeface="Roboto Light"/>
              </a:rPr>
              <a:t> </a:t>
            </a:r>
            <a:r>
              <a:rPr lang="sv-SE" dirty="0" err="1">
                <a:ea typeface="Roboto Light"/>
                <a:cs typeface="Roboto Light"/>
              </a:rPr>
              <a:t>of</a:t>
            </a:r>
            <a:r>
              <a:rPr lang="sv-SE" dirty="0">
                <a:ea typeface="Roboto Light"/>
                <a:cs typeface="Roboto Light"/>
              </a:rPr>
              <a:t> 100 </a:t>
            </a:r>
            <a:r>
              <a:rPr lang="sv-SE" dirty="0" err="1">
                <a:ea typeface="Roboto Light"/>
                <a:cs typeface="Roboto Light"/>
              </a:rPr>
              <a:t>cities</a:t>
            </a:r>
            <a:r>
              <a:rPr lang="sv-SE" dirty="0">
                <a:ea typeface="Roboto Light"/>
                <a:cs typeface="Roboto Light"/>
              </a:rPr>
              <a:t> in the EU chosen to </a:t>
            </a:r>
            <a:r>
              <a:rPr lang="sv-SE" dirty="0" err="1">
                <a:ea typeface="Roboto Light"/>
                <a:cs typeface="Roboto Light"/>
              </a:rPr>
              <a:t>lead</a:t>
            </a:r>
            <a:r>
              <a:rPr lang="sv-SE" dirty="0">
                <a:ea typeface="Roboto Light"/>
                <a:cs typeface="Roboto Light"/>
              </a:rPr>
              <a:t> the </a:t>
            </a:r>
            <a:r>
              <a:rPr lang="sv-SE" dirty="0" err="1">
                <a:ea typeface="Roboto Light"/>
                <a:cs typeface="Roboto Light"/>
              </a:rPr>
              <a:t>way</a:t>
            </a:r>
            <a:r>
              <a:rPr lang="sv-SE" dirty="0">
                <a:ea typeface="Roboto Light"/>
                <a:cs typeface="Roboto Light"/>
              </a:rPr>
              <a:t> and </a:t>
            </a:r>
            <a:r>
              <a:rPr lang="sv-SE" dirty="0" err="1">
                <a:ea typeface="Roboto Light"/>
                <a:cs typeface="Roboto Light"/>
              </a:rPr>
              <a:t>become</a:t>
            </a:r>
            <a:r>
              <a:rPr lang="sv-SE" dirty="0">
                <a:ea typeface="Roboto Light"/>
                <a:cs typeface="Roboto Light"/>
              </a:rPr>
              <a:t> </a:t>
            </a:r>
            <a:r>
              <a:rPr lang="sv-SE" dirty="0" err="1">
                <a:ea typeface="Roboto Light"/>
                <a:cs typeface="Roboto Light"/>
              </a:rPr>
              <a:t>climate</a:t>
            </a:r>
            <a:r>
              <a:rPr lang="sv-SE" dirty="0">
                <a:ea typeface="Roboto Light"/>
                <a:cs typeface="Roboto Light"/>
              </a:rPr>
              <a:t> neutral by 2030.</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dirty="0" err="1"/>
              <a:t>Climate</a:t>
            </a:r>
            <a:r>
              <a:rPr lang="sv-SE" dirty="0"/>
              <a:t> </a:t>
            </a:r>
            <a:r>
              <a:rPr lang="sv-SE" dirty="0" err="1"/>
              <a:t>neutrality</a:t>
            </a:r>
            <a:br>
              <a:rPr lang="sv-SE" dirty="0"/>
            </a:br>
            <a:r>
              <a:rPr lang="sv-SE" dirty="0"/>
              <a:t>2030</a:t>
            </a:r>
          </a:p>
        </p:txBody>
      </p:sp>
      <p:pic>
        <p:nvPicPr>
          <p:cNvPr id="11" name="Platshållare för bild 10" descr="En bild som visar klädsel, Människoansikte, vatten, person&#10;&#10;Automatiskt genererad beskrivning">
            <a:extLst>
              <a:ext uri="{FF2B5EF4-FFF2-40B4-BE49-F238E27FC236}">
                <a16:creationId xmlns:a16="http://schemas.microsoft.com/office/drawing/2014/main" id="{69794AF4-6132-1C4B-BFD0-B641CFE928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7527" r="44508" b="18852"/>
          <a:stretch/>
        </p:blipFill>
        <p:spPr>
          <a:xfrm>
            <a:off x="6096000" y="0"/>
            <a:ext cx="6096000" cy="6858000"/>
          </a:xfrm>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1986960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a:xfrm>
            <a:off x="874713" y="873125"/>
            <a:ext cx="6845813" cy="553998"/>
          </a:xfrm>
        </p:spPr>
        <p:txBody>
          <a:bodyPr anchor="t" anchorCtr="0"/>
          <a:lstStyle/>
          <a:p>
            <a:r>
              <a:rPr lang="sv-SE" dirty="0"/>
              <a:t>The Helsingborg </a:t>
            </a:r>
            <a:r>
              <a:rPr lang="sv-SE" dirty="0" err="1"/>
              <a:t>Declaration</a:t>
            </a:r>
            <a:endParaRPr lang="sv-SE" dirty="0"/>
          </a:p>
        </p:txBody>
      </p:sp>
      <p:sp>
        <p:nvSpPr>
          <p:cNvPr id="15" name="textruta 14">
            <a:extLst>
              <a:ext uri="{FF2B5EF4-FFF2-40B4-BE49-F238E27FC236}">
                <a16:creationId xmlns:a16="http://schemas.microsoft.com/office/drawing/2014/main" id="{B1B96572-A386-354E-AD28-5387C3CAE7CD}"/>
              </a:ext>
            </a:extLst>
          </p:cNvPr>
          <p:cNvSpPr txBox="1"/>
          <p:nvPr/>
        </p:nvSpPr>
        <p:spPr>
          <a:xfrm>
            <a:off x="6572945" y="1803600"/>
            <a:ext cx="1919913" cy="2129808"/>
          </a:xfrm>
          <a:prstGeom prst="rect">
            <a:avLst/>
          </a:prstGeom>
          <a:solidFill>
            <a:schemeClr val="tx2">
              <a:lumMod val="20000"/>
              <a:lumOff val="80000"/>
            </a:schemeClr>
          </a:solidFill>
        </p:spPr>
        <p:txBody>
          <a:bodyPr wrap="square" lIns="216000" tIns="180000" rIns="180000" bIns="180000" numCol="1" spcCol="0" rtlCol="0" anchor="b" anchorCtr="0">
            <a:noAutofit/>
          </a:bodyPr>
          <a:lstStyle/>
          <a:p>
            <a:pPr>
              <a:lnSpc>
                <a:spcPct val="80000"/>
              </a:lnSpc>
            </a:pPr>
            <a:r>
              <a:rPr lang="sv-SE" sz="1400" dirty="0">
                <a:solidFill>
                  <a:schemeClr val="accent1"/>
                </a:solidFill>
                <a:latin typeface="+mj-lt"/>
              </a:rPr>
              <a:t>Over </a:t>
            </a:r>
            <a:r>
              <a:rPr lang="sv-SE" sz="3200" b="1" dirty="0">
                <a:solidFill>
                  <a:schemeClr val="accent1"/>
                </a:solidFill>
                <a:latin typeface="+mj-lt"/>
              </a:rPr>
              <a:t>60</a:t>
            </a:r>
            <a:r>
              <a:rPr lang="sv-SE" sz="2000" b="1" dirty="0">
                <a:solidFill>
                  <a:schemeClr val="accent1"/>
                </a:solidFill>
                <a:latin typeface="+mj-lt"/>
              </a:rPr>
              <a:t> </a:t>
            </a:r>
            <a:r>
              <a:rPr lang="sv-SE" sz="1400" dirty="0" err="1">
                <a:solidFill>
                  <a:schemeClr val="accent1"/>
                </a:solidFill>
                <a:latin typeface="+mj-lt"/>
              </a:rPr>
              <a:t>companies</a:t>
            </a:r>
            <a:endParaRPr lang="sv-SE" sz="1400" dirty="0">
              <a:solidFill>
                <a:schemeClr val="accent1"/>
              </a:solidFill>
              <a:latin typeface="+mj-lt"/>
            </a:endParaRPr>
          </a:p>
        </p:txBody>
      </p:sp>
      <p:sp>
        <p:nvSpPr>
          <p:cNvPr id="31" name="Rektangel 30">
            <a:extLst>
              <a:ext uri="{FF2B5EF4-FFF2-40B4-BE49-F238E27FC236}">
                <a16:creationId xmlns:a16="http://schemas.microsoft.com/office/drawing/2014/main" id="{8873E780-B5BE-0949-3D7F-2B6BA78689E2}"/>
              </a:ext>
            </a:extLst>
          </p:cNvPr>
          <p:cNvSpPr/>
          <p:nvPr/>
        </p:nvSpPr>
        <p:spPr>
          <a:xfrm>
            <a:off x="874713" y="1804489"/>
            <a:ext cx="5544528" cy="212980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54EFF2ED-17C0-4E31-7FCC-C13AC46A8B66}"/>
              </a:ext>
            </a:extLst>
          </p:cNvPr>
          <p:cNvSpPr txBox="1"/>
          <p:nvPr/>
        </p:nvSpPr>
        <p:spPr>
          <a:xfrm>
            <a:off x="2542315" y="2469284"/>
            <a:ext cx="1645138" cy="800219"/>
          </a:xfrm>
          <a:prstGeom prst="rect">
            <a:avLst/>
          </a:prstGeom>
          <a:noFill/>
        </p:spPr>
        <p:txBody>
          <a:bodyPr wrap="square" lIns="0" tIns="0" rIns="0" bIns="0" rtlCol="0" anchor="ctr" anchorCtr="0">
            <a:noAutofit/>
          </a:bodyPr>
          <a:lstStyle/>
          <a:p>
            <a:r>
              <a:rPr lang="sv-SE" sz="1300" dirty="0">
                <a:solidFill>
                  <a:schemeClr val="accent1"/>
                </a:solidFill>
                <a:latin typeface="+mj-lt"/>
              </a:rPr>
              <a:t>Helsingborg region to </a:t>
            </a:r>
            <a:r>
              <a:rPr lang="sv-SE" sz="1300" dirty="0" err="1">
                <a:solidFill>
                  <a:schemeClr val="accent1"/>
                </a:solidFill>
                <a:latin typeface="+mj-lt"/>
              </a:rPr>
              <a:t>become</a:t>
            </a:r>
            <a:r>
              <a:rPr lang="sv-SE" sz="1300" dirty="0">
                <a:solidFill>
                  <a:schemeClr val="accent1"/>
                </a:solidFill>
                <a:latin typeface="+mj-lt"/>
              </a:rPr>
              <a:t> </a:t>
            </a:r>
            <a:r>
              <a:rPr lang="sv-SE" sz="1300" dirty="0" err="1">
                <a:solidFill>
                  <a:schemeClr val="accent1"/>
                </a:solidFill>
                <a:latin typeface="+mj-lt"/>
              </a:rPr>
              <a:t>Europe's</a:t>
            </a:r>
            <a:r>
              <a:rPr lang="sv-SE" sz="1300" dirty="0">
                <a:solidFill>
                  <a:schemeClr val="accent1"/>
                </a:solidFill>
                <a:latin typeface="+mj-lt"/>
              </a:rPr>
              <a:t> </a:t>
            </a:r>
            <a:r>
              <a:rPr lang="sv-SE" sz="1300" dirty="0" err="1">
                <a:solidFill>
                  <a:schemeClr val="accent1"/>
                </a:solidFill>
                <a:latin typeface="+mj-lt"/>
              </a:rPr>
              <a:t>most</a:t>
            </a:r>
            <a:r>
              <a:rPr lang="sv-SE" sz="1300" dirty="0">
                <a:solidFill>
                  <a:schemeClr val="accent1"/>
                </a:solidFill>
                <a:latin typeface="+mj-lt"/>
              </a:rPr>
              <a:t> </a:t>
            </a:r>
            <a:r>
              <a:rPr lang="sv-SE" sz="1300" dirty="0" err="1">
                <a:solidFill>
                  <a:schemeClr val="accent1"/>
                </a:solidFill>
                <a:latin typeface="+mj-lt"/>
              </a:rPr>
              <a:t>sustainable</a:t>
            </a:r>
            <a:r>
              <a:rPr lang="sv-SE" sz="1300" dirty="0">
                <a:solidFill>
                  <a:schemeClr val="accent1"/>
                </a:solidFill>
                <a:latin typeface="+mj-lt"/>
              </a:rPr>
              <a:t> </a:t>
            </a:r>
            <a:r>
              <a:rPr lang="sv-SE" sz="1300" dirty="0" err="1">
                <a:solidFill>
                  <a:schemeClr val="accent1"/>
                </a:solidFill>
                <a:latin typeface="+mj-lt"/>
              </a:rPr>
              <a:t>logistics</a:t>
            </a:r>
            <a:r>
              <a:rPr lang="sv-SE" sz="1300" dirty="0">
                <a:solidFill>
                  <a:schemeClr val="accent1"/>
                </a:solidFill>
                <a:latin typeface="+mj-lt"/>
              </a:rPr>
              <a:t> </a:t>
            </a:r>
            <a:r>
              <a:rPr lang="sv-SE" sz="1300" dirty="0" err="1">
                <a:solidFill>
                  <a:schemeClr val="accent1"/>
                </a:solidFill>
                <a:latin typeface="+mj-lt"/>
              </a:rPr>
              <a:t>hub</a:t>
            </a:r>
            <a:endParaRPr lang="sv-SE" sz="1300" dirty="0">
              <a:solidFill>
                <a:schemeClr val="accent1"/>
              </a:solidFill>
              <a:latin typeface="+mj-lt"/>
            </a:endParaRPr>
          </a:p>
        </p:txBody>
      </p:sp>
      <p:grpSp>
        <p:nvGrpSpPr>
          <p:cNvPr id="36" name="Grupp 35">
            <a:extLst>
              <a:ext uri="{FF2B5EF4-FFF2-40B4-BE49-F238E27FC236}">
                <a16:creationId xmlns:a16="http://schemas.microsoft.com/office/drawing/2014/main" id="{89F88696-B150-E123-92D2-AEBF4DE3C066}"/>
              </a:ext>
            </a:extLst>
          </p:cNvPr>
          <p:cNvGrpSpPr/>
          <p:nvPr/>
        </p:nvGrpSpPr>
        <p:grpSpPr>
          <a:xfrm>
            <a:off x="1270282" y="2164773"/>
            <a:ext cx="774776" cy="1409240"/>
            <a:chOff x="3594959" y="3914908"/>
            <a:chExt cx="457696" cy="832503"/>
          </a:xfrm>
          <a:solidFill>
            <a:schemeClr val="accent1"/>
          </a:solidFill>
        </p:grpSpPr>
        <p:sp>
          <p:nvSpPr>
            <p:cNvPr id="37" name="Frihandsfigur 36">
              <a:extLst>
                <a:ext uri="{FF2B5EF4-FFF2-40B4-BE49-F238E27FC236}">
                  <a16:creationId xmlns:a16="http://schemas.microsoft.com/office/drawing/2014/main" id="{39AF52DD-927D-A3D8-6411-B1AB162A2641}"/>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ihandsfigur 37">
              <a:extLst>
                <a:ext uri="{FF2B5EF4-FFF2-40B4-BE49-F238E27FC236}">
                  <a16:creationId xmlns:a16="http://schemas.microsoft.com/office/drawing/2014/main" id="{1F7DAC3A-1B95-C482-9ADE-8C12444C5FEC}"/>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ihandsfigur 38">
              <a:extLst>
                <a:ext uri="{FF2B5EF4-FFF2-40B4-BE49-F238E27FC236}">
                  <a16:creationId xmlns:a16="http://schemas.microsoft.com/office/drawing/2014/main" id="{CF591B4D-E0C9-8856-94A5-F303405366E6}"/>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9E086271-36DD-DD26-CA05-9B7E2FB23780}"/>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8738348A-74BC-C82A-15B9-689BEC7ED59E}"/>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D9598077-F2B5-2084-3E3D-88CCA41D6703}"/>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70926F3C-AA63-C76C-2E57-998C44B1F3D1}"/>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Bild 78">
            <a:extLst>
              <a:ext uri="{FF2B5EF4-FFF2-40B4-BE49-F238E27FC236}">
                <a16:creationId xmlns:a16="http://schemas.microsoft.com/office/drawing/2014/main" id="{F6AB8494-E73D-7DB3-7E00-0B8877EE1A5A}"/>
              </a:ext>
            </a:extLst>
          </p:cNvPr>
          <p:cNvSpPr/>
          <p:nvPr/>
        </p:nvSpPr>
        <p:spPr>
          <a:xfrm>
            <a:off x="6933287" y="2038125"/>
            <a:ext cx="1134378" cy="907199"/>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accent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8" name="Rak 47">
            <a:extLst>
              <a:ext uri="{FF2B5EF4-FFF2-40B4-BE49-F238E27FC236}">
                <a16:creationId xmlns:a16="http://schemas.microsoft.com/office/drawing/2014/main" id="{0E54D23A-12C0-0EE5-7EDA-E66D32E602AD}"/>
              </a:ext>
            </a:extLst>
          </p:cNvPr>
          <p:cNvCxnSpPr>
            <a:cxnSpLocks/>
          </p:cNvCxnSpPr>
          <p:nvPr/>
        </p:nvCxnSpPr>
        <p:spPr>
          <a:xfrm>
            <a:off x="4630443" y="1962678"/>
            <a:ext cx="0" cy="18134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ktangel 49">
            <a:extLst>
              <a:ext uri="{FF2B5EF4-FFF2-40B4-BE49-F238E27FC236}">
                <a16:creationId xmlns:a16="http://schemas.microsoft.com/office/drawing/2014/main" id="{08A1B6A1-363D-8EC8-D684-82EE81EAEDD5}"/>
              </a:ext>
            </a:extLst>
          </p:cNvPr>
          <p:cNvSpPr>
            <a:spLocks noGrp="1" noRot="1" noMove="1" noResize="1" noEditPoints="1" noAdjustHandles="1" noChangeArrowheads="1" noChangeShapeType="1"/>
          </p:cNvSpPr>
          <p:nvPr/>
        </p:nvSpPr>
        <p:spPr>
          <a:xfrm>
            <a:off x="874712" y="4067863"/>
            <a:ext cx="7618145" cy="216086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textruta 50">
            <a:extLst>
              <a:ext uri="{FF2B5EF4-FFF2-40B4-BE49-F238E27FC236}">
                <a16:creationId xmlns:a16="http://schemas.microsoft.com/office/drawing/2014/main" id="{9144891A-DF32-F8CE-4CE8-41CE629A33D8}"/>
              </a:ext>
            </a:extLst>
          </p:cNvPr>
          <p:cNvSpPr txBox="1"/>
          <p:nvPr/>
        </p:nvSpPr>
        <p:spPr>
          <a:xfrm>
            <a:off x="870704" y="4159222"/>
            <a:ext cx="7618145" cy="307777"/>
          </a:xfrm>
          <a:prstGeom prst="rect">
            <a:avLst/>
          </a:prstGeom>
          <a:noFill/>
        </p:spPr>
        <p:txBody>
          <a:bodyPr wrap="square" lIns="0" tIns="0" rIns="0" bIns="0" rtlCol="0">
            <a:spAutoFit/>
          </a:bodyPr>
          <a:lstStyle/>
          <a:p>
            <a:pPr algn="ctr"/>
            <a:r>
              <a:rPr lang="sv-SE" sz="2000">
                <a:solidFill>
                  <a:schemeClr val="accent1"/>
                </a:solidFill>
                <a:latin typeface="+mj-lt"/>
              </a:rPr>
              <a:t> </a:t>
            </a:r>
            <a:r>
              <a:rPr lang="sv-SE" sz="2000" b="1">
                <a:solidFill>
                  <a:schemeClr val="accent1"/>
                </a:solidFill>
                <a:latin typeface="Helsingborg Sans" pitchFamily="2" charset="77"/>
              </a:rPr>
              <a:t>5</a:t>
            </a:r>
            <a:r>
              <a:rPr lang="sv-SE" sz="2000">
                <a:solidFill>
                  <a:schemeClr val="accent1"/>
                </a:solidFill>
                <a:latin typeface="+mj-lt"/>
              </a:rPr>
              <a:t> omställningsområden</a:t>
            </a:r>
          </a:p>
        </p:txBody>
      </p:sp>
      <p:sp>
        <p:nvSpPr>
          <p:cNvPr id="53" name="textruta 52">
            <a:extLst>
              <a:ext uri="{FF2B5EF4-FFF2-40B4-BE49-F238E27FC236}">
                <a16:creationId xmlns:a16="http://schemas.microsoft.com/office/drawing/2014/main" id="{824E7DEE-C906-6D58-C183-1CC4E8549F6A}"/>
              </a:ext>
            </a:extLst>
          </p:cNvPr>
          <p:cNvSpPr txBox="1"/>
          <p:nvPr/>
        </p:nvSpPr>
        <p:spPr>
          <a:xfrm>
            <a:off x="971318" y="5731874"/>
            <a:ext cx="1473016" cy="200055"/>
          </a:xfrm>
          <a:prstGeom prst="rect">
            <a:avLst/>
          </a:prstGeom>
          <a:noFill/>
        </p:spPr>
        <p:txBody>
          <a:bodyPr wrap="square" lIns="0" tIns="0" rIns="0" bIns="0" rtlCol="0">
            <a:spAutoFit/>
          </a:bodyPr>
          <a:lstStyle/>
          <a:p>
            <a:pPr algn="ctr"/>
            <a:r>
              <a:rPr lang="sv-SE" sz="1300" dirty="0">
                <a:solidFill>
                  <a:schemeClr val="accent1"/>
                </a:solidFill>
                <a:latin typeface="+mj-lt"/>
              </a:rPr>
              <a:t>Fossil-</a:t>
            </a:r>
            <a:r>
              <a:rPr lang="sv-SE" sz="1300" dirty="0" err="1">
                <a:solidFill>
                  <a:schemeClr val="accent1"/>
                </a:solidFill>
                <a:latin typeface="+mj-lt"/>
              </a:rPr>
              <a:t>free</a:t>
            </a:r>
            <a:r>
              <a:rPr lang="sv-SE" sz="1300" dirty="0">
                <a:solidFill>
                  <a:schemeClr val="accent1"/>
                </a:solidFill>
                <a:latin typeface="+mj-lt"/>
              </a:rPr>
              <a:t> </a:t>
            </a:r>
            <a:r>
              <a:rPr lang="sv-SE" sz="1300" dirty="0" err="1">
                <a:solidFill>
                  <a:schemeClr val="accent1"/>
                </a:solidFill>
                <a:latin typeface="+mj-lt"/>
              </a:rPr>
              <a:t>energy</a:t>
            </a:r>
            <a:endParaRPr lang="sv-SE" sz="1300" dirty="0">
              <a:solidFill>
                <a:schemeClr val="accent1"/>
              </a:solidFill>
              <a:latin typeface="+mj-lt"/>
            </a:endParaRPr>
          </a:p>
        </p:txBody>
      </p:sp>
      <p:sp>
        <p:nvSpPr>
          <p:cNvPr id="60" name="textruta 59">
            <a:extLst>
              <a:ext uri="{FF2B5EF4-FFF2-40B4-BE49-F238E27FC236}">
                <a16:creationId xmlns:a16="http://schemas.microsoft.com/office/drawing/2014/main" id="{DE7A922B-0704-4931-820F-ECFA5606CEDA}"/>
              </a:ext>
            </a:extLst>
          </p:cNvPr>
          <p:cNvSpPr txBox="1"/>
          <p:nvPr/>
        </p:nvSpPr>
        <p:spPr>
          <a:xfrm>
            <a:off x="2439553" y="5568853"/>
            <a:ext cx="1484079" cy="600164"/>
          </a:xfrm>
          <a:prstGeom prst="rect">
            <a:avLst/>
          </a:prstGeom>
          <a:noFill/>
        </p:spPr>
        <p:txBody>
          <a:bodyPr wrap="square" lIns="0" tIns="0" rIns="0" bIns="0" rtlCol="0">
            <a:spAutoFit/>
          </a:bodyPr>
          <a:lstStyle/>
          <a:p>
            <a:pPr algn="ctr"/>
            <a:r>
              <a:rPr lang="sv-SE" sz="1300" dirty="0">
                <a:solidFill>
                  <a:schemeClr val="accent1"/>
                </a:solidFill>
                <a:latin typeface="+mj-lt"/>
              </a:rPr>
              <a:t>Smart, co-</a:t>
            </a:r>
            <a:r>
              <a:rPr lang="sv-SE" sz="1300" dirty="0" err="1">
                <a:solidFill>
                  <a:schemeClr val="accent1"/>
                </a:solidFill>
                <a:latin typeface="+mj-lt"/>
              </a:rPr>
              <a:t>loaded</a:t>
            </a:r>
            <a:r>
              <a:rPr lang="sv-SE" sz="1300" dirty="0">
                <a:solidFill>
                  <a:schemeClr val="accent1"/>
                </a:solidFill>
                <a:latin typeface="+mj-lt"/>
              </a:rPr>
              <a:t> </a:t>
            </a:r>
          </a:p>
          <a:p>
            <a:pPr algn="ctr"/>
            <a:r>
              <a:rPr lang="sv-SE" sz="1300" dirty="0">
                <a:solidFill>
                  <a:schemeClr val="accent1"/>
                </a:solidFill>
                <a:latin typeface="+mj-lt"/>
              </a:rPr>
              <a:t>and </a:t>
            </a:r>
            <a:r>
              <a:rPr lang="sv-SE" sz="1300" dirty="0" err="1">
                <a:solidFill>
                  <a:schemeClr val="accent1"/>
                </a:solidFill>
                <a:latin typeface="+mj-lt"/>
              </a:rPr>
              <a:t>efficient</a:t>
            </a:r>
            <a:r>
              <a:rPr lang="sv-SE" sz="1300" dirty="0">
                <a:solidFill>
                  <a:schemeClr val="accent1"/>
                </a:solidFill>
                <a:latin typeface="+mj-lt"/>
              </a:rPr>
              <a:t> </a:t>
            </a:r>
            <a:r>
              <a:rPr lang="sv-SE" sz="1300" dirty="0" err="1">
                <a:solidFill>
                  <a:schemeClr val="accent1"/>
                </a:solidFill>
                <a:latin typeface="+mj-lt"/>
              </a:rPr>
              <a:t>logistics</a:t>
            </a:r>
            <a:endParaRPr lang="sv-SE" sz="1300" dirty="0">
              <a:solidFill>
                <a:schemeClr val="accent1"/>
              </a:solidFill>
              <a:latin typeface="+mj-lt"/>
            </a:endParaRPr>
          </a:p>
        </p:txBody>
      </p:sp>
      <p:sp>
        <p:nvSpPr>
          <p:cNvPr id="69" name="textruta 68">
            <a:extLst>
              <a:ext uri="{FF2B5EF4-FFF2-40B4-BE49-F238E27FC236}">
                <a16:creationId xmlns:a16="http://schemas.microsoft.com/office/drawing/2014/main" id="{A1DB1442-2924-2D79-7972-D1FC14DDD137}"/>
              </a:ext>
            </a:extLst>
          </p:cNvPr>
          <p:cNvSpPr txBox="1"/>
          <p:nvPr/>
        </p:nvSpPr>
        <p:spPr>
          <a:xfrm>
            <a:off x="3930685" y="5698568"/>
            <a:ext cx="1486214" cy="400110"/>
          </a:xfrm>
          <a:prstGeom prst="rect">
            <a:avLst/>
          </a:prstGeom>
          <a:noFill/>
        </p:spPr>
        <p:txBody>
          <a:bodyPr wrap="square" lIns="0" tIns="0" rIns="0" bIns="0" rtlCol="0">
            <a:spAutoFit/>
          </a:bodyPr>
          <a:lstStyle/>
          <a:p>
            <a:pPr algn="ctr"/>
            <a:r>
              <a:rPr lang="sv-SE" sz="1300" dirty="0" err="1">
                <a:solidFill>
                  <a:schemeClr val="accent1"/>
                </a:solidFill>
                <a:latin typeface="+mj-lt"/>
              </a:rPr>
              <a:t>Technology</a:t>
            </a:r>
            <a:r>
              <a:rPr lang="sv-SE" sz="1300" dirty="0">
                <a:solidFill>
                  <a:schemeClr val="accent1"/>
                </a:solidFill>
                <a:latin typeface="+mj-lt"/>
              </a:rPr>
              <a:t> and </a:t>
            </a:r>
            <a:r>
              <a:rPr lang="sv-SE" sz="1300" dirty="0" err="1">
                <a:solidFill>
                  <a:schemeClr val="accent1"/>
                </a:solidFill>
                <a:latin typeface="+mj-lt"/>
              </a:rPr>
              <a:t>infrastructure</a:t>
            </a:r>
            <a:endParaRPr lang="sv-SE" sz="1300" dirty="0">
              <a:solidFill>
                <a:schemeClr val="accent1"/>
              </a:solidFill>
              <a:latin typeface="+mj-lt"/>
            </a:endParaRPr>
          </a:p>
        </p:txBody>
      </p:sp>
      <p:sp>
        <p:nvSpPr>
          <p:cNvPr id="77" name="textruta 76">
            <a:extLst>
              <a:ext uri="{FF2B5EF4-FFF2-40B4-BE49-F238E27FC236}">
                <a16:creationId xmlns:a16="http://schemas.microsoft.com/office/drawing/2014/main" id="{02D02F99-C260-2E48-6E06-E4D2496CDBBD}"/>
              </a:ext>
            </a:extLst>
          </p:cNvPr>
          <p:cNvSpPr txBox="1"/>
          <p:nvPr/>
        </p:nvSpPr>
        <p:spPr>
          <a:xfrm>
            <a:off x="5416898" y="5698568"/>
            <a:ext cx="1486216" cy="400110"/>
          </a:xfrm>
          <a:prstGeom prst="rect">
            <a:avLst/>
          </a:prstGeom>
          <a:noFill/>
        </p:spPr>
        <p:txBody>
          <a:bodyPr wrap="square" lIns="0" tIns="0" rIns="0" bIns="0" rtlCol="0">
            <a:spAutoFit/>
          </a:bodyPr>
          <a:lstStyle/>
          <a:p>
            <a:pPr algn="ctr"/>
            <a:r>
              <a:rPr lang="sv-SE" sz="1300" dirty="0" err="1">
                <a:solidFill>
                  <a:schemeClr val="accent1"/>
                </a:solidFill>
                <a:latin typeface="+mj-lt"/>
              </a:rPr>
              <a:t>Packaging</a:t>
            </a:r>
            <a:endParaRPr lang="sv-SE" sz="1300" dirty="0">
              <a:solidFill>
                <a:schemeClr val="accent1"/>
              </a:solidFill>
              <a:latin typeface="+mj-lt"/>
            </a:endParaRPr>
          </a:p>
          <a:p>
            <a:pPr algn="ctr"/>
            <a:r>
              <a:rPr lang="sv-SE" sz="1300" dirty="0" err="1">
                <a:solidFill>
                  <a:schemeClr val="accent1"/>
                </a:solidFill>
                <a:latin typeface="+mj-lt"/>
              </a:rPr>
              <a:t>logistics</a:t>
            </a:r>
            <a:endParaRPr lang="sv-SE" sz="1300" dirty="0">
              <a:solidFill>
                <a:schemeClr val="accent1"/>
              </a:solidFill>
              <a:latin typeface="+mj-lt"/>
            </a:endParaRPr>
          </a:p>
        </p:txBody>
      </p:sp>
      <p:sp>
        <p:nvSpPr>
          <p:cNvPr id="85" name="textruta 84">
            <a:extLst>
              <a:ext uri="{FF2B5EF4-FFF2-40B4-BE49-F238E27FC236}">
                <a16:creationId xmlns:a16="http://schemas.microsoft.com/office/drawing/2014/main" id="{8B98FFC5-142B-3110-D035-09517E50DCAF}"/>
              </a:ext>
            </a:extLst>
          </p:cNvPr>
          <p:cNvSpPr txBox="1"/>
          <p:nvPr/>
        </p:nvSpPr>
        <p:spPr>
          <a:xfrm>
            <a:off x="6910167" y="5698568"/>
            <a:ext cx="1549952" cy="400110"/>
          </a:xfrm>
          <a:prstGeom prst="rect">
            <a:avLst/>
          </a:prstGeom>
          <a:noFill/>
        </p:spPr>
        <p:txBody>
          <a:bodyPr wrap="square" lIns="0" tIns="0" rIns="0" bIns="0" rtlCol="0">
            <a:spAutoFit/>
          </a:bodyPr>
          <a:lstStyle/>
          <a:p>
            <a:pPr algn="ctr"/>
            <a:r>
              <a:rPr lang="sv-SE" sz="1300" dirty="0" err="1">
                <a:solidFill>
                  <a:schemeClr val="accent1"/>
                </a:solidFill>
                <a:latin typeface="+mj-lt"/>
              </a:rPr>
              <a:t>Circularity</a:t>
            </a:r>
            <a:r>
              <a:rPr lang="sv-SE" sz="1300" dirty="0">
                <a:solidFill>
                  <a:schemeClr val="accent1"/>
                </a:solidFill>
                <a:latin typeface="+mj-lt"/>
              </a:rPr>
              <a:t>, </a:t>
            </a:r>
            <a:r>
              <a:rPr lang="sv-SE" sz="1300" dirty="0" err="1">
                <a:solidFill>
                  <a:schemeClr val="accent1"/>
                </a:solidFill>
                <a:latin typeface="+mj-lt"/>
              </a:rPr>
              <a:t>reuse</a:t>
            </a:r>
            <a:r>
              <a:rPr lang="sv-SE" sz="1300" dirty="0">
                <a:solidFill>
                  <a:schemeClr val="accent1"/>
                </a:solidFill>
                <a:latin typeface="+mj-lt"/>
              </a:rPr>
              <a:t>, and recycling</a:t>
            </a:r>
          </a:p>
        </p:txBody>
      </p:sp>
      <p:sp>
        <p:nvSpPr>
          <p:cNvPr id="55" name="textruta 54">
            <a:extLst>
              <a:ext uri="{FF2B5EF4-FFF2-40B4-BE49-F238E27FC236}">
                <a16:creationId xmlns:a16="http://schemas.microsoft.com/office/drawing/2014/main" id="{8BB4561D-9B41-9F10-0A5F-BA6CC8AC262A}"/>
              </a:ext>
            </a:extLst>
          </p:cNvPr>
          <p:cNvSpPr txBox="1"/>
          <p:nvPr/>
        </p:nvSpPr>
        <p:spPr>
          <a:xfrm>
            <a:off x="4889924" y="2469284"/>
            <a:ext cx="1645138" cy="800219"/>
          </a:xfrm>
          <a:prstGeom prst="rect">
            <a:avLst/>
          </a:prstGeom>
          <a:noFill/>
        </p:spPr>
        <p:txBody>
          <a:bodyPr wrap="square" lIns="0" tIns="0" rIns="0" bIns="0" rtlCol="0" anchor="ctr" anchorCtr="0">
            <a:noAutofit/>
          </a:bodyPr>
          <a:lstStyle/>
          <a:p>
            <a:r>
              <a:rPr lang="sv-SE" sz="1300" dirty="0">
                <a:solidFill>
                  <a:schemeClr val="accent1"/>
                </a:solidFill>
                <a:latin typeface="+mj-lt"/>
              </a:rPr>
              <a:t>The </a:t>
            </a:r>
            <a:r>
              <a:rPr lang="sv-SE" sz="1300" dirty="0" err="1">
                <a:solidFill>
                  <a:schemeClr val="accent1"/>
                </a:solidFill>
                <a:latin typeface="+mj-lt"/>
              </a:rPr>
              <a:t>entire</a:t>
            </a:r>
            <a:endParaRPr lang="sv-SE" sz="1300" dirty="0">
              <a:solidFill>
                <a:schemeClr val="accent1"/>
              </a:solidFill>
              <a:latin typeface="+mj-lt"/>
            </a:endParaRPr>
          </a:p>
          <a:p>
            <a:r>
              <a:rPr lang="sv-SE" sz="1300" dirty="0" err="1">
                <a:solidFill>
                  <a:schemeClr val="accent1"/>
                </a:solidFill>
                <a:latin typeface="+mj-lt"/>
              </a:rPr>
              <a:t>logistics</a:t>
            </a:r>
            <a:r>
              <a:rPr lang="sv-SE" sz="1300" dirty="0">
                <a:solidFill>
                  <a:schemeClr val="accent1"/>
                </a:solidFill>
                <a:latin typeface="+mj-lt"/>
              </a:rPr>
              <a:t> </a:t>
            </a:r>
            <a:r>
              <a:rPr lang="sv-SE" sz="1300" dirty="0" err="1">
                <a:solidFill>
                  <a:schemeClr val="accent1"/>
                </a:solidFill>
                <a:latin typeface="+mj-lt"/>
              </a:rPr>
              <a:t>chain</a:t>
            </a:r>
            <a:endParaRPr lang="sv-SE" sz="1300" dirty="0">
              <a:solidFill>
                <a:schemeClr val="accent1"/>
              </a:solidFill>
              <a:latin typeface="+mj-lt"/>
            </a:endParaRPr>
          </a:p>
        </p:txBody>
      </p:sp>
      <p:pic>
        <p:nvPicPr>
          <p:cNvPr id="6" name="Bild 5">
            <a:extLst>
              <a:ext uri="{FF2B5EF4-FFF2-40B4-BE49-F238E27FC236}">
                <a16:creationId xmlns:a16="http://schemas.microsoft.com/office/drawing/2014/main" id="{875226F2-0308-DB4D-8DBB-59B2CA731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5721" y="4266057"/>
            <a:ext cx="1796125" cy="1796125"/>
          </a:xfrm>
          <a:prstGeom prst="rect">
            <a:avLst/>
          </a:prstGeom>
        </p:spPr>
      </p:pic>
      <p:pic>
        <p:nvPicPr>
          <p:cNvPr id="9" name="Bild 8">
            <a:extLst>
              <a:ext uri="{FF2B5EF4-FFF2-40B4-BE49-F238E27FC236}">
                <a16:creationId xmlns:a16="http://schemas.microsoft.com/office/drawing/2014/main" id="{0697FA93-37DB-1742-89BA-625A702B4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0907" y="4117529"/>
            <a:ext cx="1930509" cy="1930509"/>
          </a:xfrm>
          <a:prstGeom prst="rect">
            <a:avLst/>
          </a:prstGeom>
        </p:spPr>
      </p:pic>
      <p:pic>
        <p:nvPicPr>
          <p:cNvPr id="11" name="Bild 10">
            <a:extLst>
              <a:ext uri="{FF2B5EF4-FFF2-40B4-BE49-F238E27FC236}">
                <a16:creationId xmlns:a16="http://schemas.microsoft.com/office/drawing/2014/main" id="{9F723259-0339-A545-A253-4636F9426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1947" y="4348222"/>
            <a:ext cx="1564180" cy="1564180"/>
          </a:xfrm>
          <a:prstGeom prst="rect">
            <a:avLst/>
          </a:prstGeom>
        </p:spPr>
      </p:pic>
      <p:pic>
        <p:nvPicPr>
          <p:cNvPr id="13" name="Bild 12">
            <a:extLst>
              <a:ext uri="{FF2B5EF4-FFF2-40B4-BE49-F238E27FC236}">
                <a16:creationId xmlns:a16="http://schemas.microsoft.com/office/drawing/2014/main" id="{789C24A9-46AC-6F43-9F5A-D3BB6E798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3309" y="4118774"/>
            <a:ext cx="1910953" cy="1910953"/>
          </a:xfrm>
          <a:prstGeom prst="rect">
            <a:avLst/>
          </a:prstGeom>
        </p:spPr>
      </p:pic>
      <p:pic>
        <p:nvPicPr>
          <p:cNvPr id="16" name="Bild 15">
            <a:extLst>
              <a:ext uri="{FF2B5EF4-FFF2-40B4-BE49-F238E27FC236}">
                <a16:creationId xmlns:a16="http://schemas.microsoft.com/office/drawing/2014/main" id="{8C0943A3-892E-D844-86B2-2B0BAF363F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3928" y="4286271"/>
            <a:ext cx="1668560" cy="1668560"/>
          </a:xfrm>
          <a:prstGeom prst="rect">
            <a:avLst/>
          </a:prstGeom>
        </p:spPr>
      </p:pic>
      <p:sp>
        <p:nvSpPr>
          <p:cNvPr id="208" name="textruta 207">
            <a:extLst>
              <a:ext uri="{FF2B5EF4-FFF2-40B4-BE49-F238E27FC236}">
                <a16:creationId xmlns:a16="http://schemas.microsoft.com/office/drawing/2014/main" id="{5DAEE40A-49FD-0B40-A7EB-644972C6651A}"/>
              </a:ext>
            </a:extLst>
          </p:cNvPr>
          <p:cNvSpPr txBox="1"/>
          <p:nvPr/>
        </p:nvSpPr>
        <p:spPr>
          <a:xfrm>
            <a:off x="8547143" y="1803599"/>
            <a:ext cx="2929114" cy="4425127"/>
          </a:xfrm>
          <a:prstGeom prst="rect">
            <a:avLst/>
          </a:prstGeom>
          <a:solidFill>
            <a:srgbClr val="FCF0D3"/>
          </a:solidFill>
        </p:spPr>
        <p:txBody>
          <a:bodyPr wrap="square" lIns="144000" tIns="180000" rIns="90000" rtlCol="0">
            <a:noAutofit/>
          </a:bodyPr>
          <a:lstStyle/>
          <a:p>
            <a:pPr latinLnBrk="1"/>
            <a:endParaRPr lang="sv-SE" sz="1300" b="1" noProof="1">
              <a:solidFill>
                <a:srgbClr val="15274A"/>
              </a:solidFill>
              <a:effectLst/>
              <a:latin typeface="Helsingborg Sans" pitchFamily="2" charset="77"/>
            </a:endParaRPr>
          </a:p>
          <a:p>
            <a:pPr latinLnBrk="1"/>
            <a:endParaRPr lang="sv-SE" sz="1300" noProof="1">
              <a:solidFill>
                <a:srgbClr val="15274A"/>
              </a:solidFill>
              <a:latin typeface="Helsingborg Sans Medium" pitchFamily="2" charset="77"/>
            </a:endParaRPr>
          </a:p>
          <a:p>
            <a:pPr latinLnBrk="1"/>
            <a:r>
              <a:rPr lang="sv-SE" sz="1300" noProof="1">
                <a:solidFill>
                  <a:srgbClr val="15274A"/>
                </a:solidFill>
                <a:effectLst/>
                <a:latin typeface="Helsingborg Sans Medium" pitchFamily="2" charset="77"/>
              </a:rPr>
              <a:t>Volvo • Skanska • Frigoscandi •  </a:t>
            </a:r>
          </a:p>
          <a:p>
            <a:pPr latinLnBrk="1"/>
            <a:r>
              <a:rPr lang="sv-SE" sz="1300" noProof="1">
                <a:solidFill>
                  <a:srgbClr val="15274A"/>
                </a:solidFill>
                <a:effectLst/>
                <a:latin typeface="Helsingborg Sans Medium" pitchFamily="2" charset="77"/>
              </a:rPr>
              <a:t>PEAB • Lunds universitet • ReLog  • </a:t>
            </a:r>
          </a:p>
          <a:p>
            <a:pPr latinLnBrk="1"/>
            <a:r>
              <a:rPr lang="sv-SE" sz="1300" noProof="1">
                <a:solidFill>
                  <a:srgbClr val="15274A"/>
                </a:solidFill>
                <a:effectLst/>
                <a:latin typeface="Helsingborg Sans Medium" pitchFamily="2" charset="77"/>
              </a:rPr>
              <a:t>Börje Jönsson åkeri  •  Scania •   </a:t>
            </a:r>
          </a:p>
          <a:p>
            <a:pPr latinLnBrk="1"/>
            <a:r>
              <a:rPr lang="sv-SE" sz="1300" noProof="1">
                <a:solidFill>
                  <a:srgbClr val="15274A"/>
                </a:solidFill>
                <a:effectLst/>
                <a:latin typeface="Helsingborg Sans Medium" pitchFamily="2" charset="77"/>
              </a:rPr>
              <a:t>Höganäs • Serneke • Greencarrier  • </a:t>
            </a:r>
          </a:p>
          <a:p>
            <a:pPr latinLnBrk="1"/>
            <a:r>
              <a:rPr lang="sv-SE" sz="1300" noProof="1">
                <a:solidFill>
                  <a:srgbClr val="15274A"/>
                </a:solidFill>
                <a:effectLst/>
                <a:latin typeface="Helsingborg Sans Medium" pitchFamily="2" charset="77"/>
              </a:rPr>
              <a:t>Lindholmen Science Park •  </a:t>
            </a:r>
          </a:p>
          <a:p>
            <a:pPr latinLnBrk="1"/>
            <a:r>
              <a:rPr lang="sv-SE" sz="1300" noProof="1">
                <a:solidFill>
                  <a:srgbClr val="15274A"/>
                </a:solidFill>
                <a:effectLst/>
                <a:latin typeface="Helsingborg Sans Medium" pitchFamily="2" charset="77"/>
              </a:rPr>
              <a:t>CloserPostnord • Schenker • </a:t>
            </a:r>
          </a:p>
          <a:p>
            <a:pPr latinLnBrk="1"/>
            <a:r>
              <a:rPr lang="sv-SE" sz="1300" noProof="1">
                <a:solidFill>
                  <a:srgbClr val="15274A"/>
                </a:solidFill>
                <a:effectLst/>
                <a:latin typeface="Helsingborg Sans Medium" pitchFamily="2" charset="77"/>
              </a:rPr>
              <a:t>NowasteMcNeil • SLP • Ängelholm </a:t>
            </a:r>
          </a:p>
          <a:p>
            <a:pPr latinLnBrk="1"/>
            <a:r>
              <a:rPr lang="sv-SE" sz="1300" noProof="1">
                <a:solidFill>
                  <a:srgbClr val="15274A"/>
                </a:solidFill>
                <a:effectLst/>
                <a:latin typeface="Helsingborg Sans Medium" pitchFamily="2" charset="77"/>
              </a:rPr>
              <a:t>Helsingborg Airport • EIT • Boxon  •  Helsingborgs hamn • Öresundskraft • Odlarlaget • Rangsells • Svenska </a:t>
            </a:r>
          </a:p>
          <a:p>
            <a:pPr latinLnBrk="1"/>
            <a:r>
              <a:rPr lang="sv-SE" sz="1300" noProof="1">
                <a:solidFill>
                  <a:srgbClr val="15274A"/>
                </a:solidFill>
                <a:effectLst/>
                <a:latin typeface="Helsingborg Sans Medium" pitchFamily="2" charset="77"/>
              </a:rPr>
              <a:t>retursystem • Nordic Edge • Catena • Elonroad • NSR • Logicenters • </a:t>
            </a:r>
          </a:p>
          <a:p>
            <a:pPr latinLnBrk="1"/>
            <a:r>
              <a:rPr lang="sv-SE" sz="1300" noProof="1">
                <a:solidFill>
                  <a:srgbClr val="15274A"/>
                </a:solidFill>
                <a:effectLst/>
                <a:latin typeface="Helsingborg Sans Medium" pitchFamily="2" charset="77"/>
              </a:rPr>
              <a:t>Clemondo •  RobotMinds • Bable • </a:t>
            </a:r>
          </a:p>
          <a:p>
            <a:pPr latinLnBrk="1"/>
            <a:r>
              <a:rPr lang="sv-SE" sz="1300" noProof="1">
                <a:solidFill>
                  <a:srgbClr val="15274A"/>
                </a:solidFill>
                <a:effectLst/>
                <a:latin typeface="Helsingborg Sans Medium" pitchFamily="2" charset="77"/>
              </a:rPr>
              <a:t>Castellum • Menigo • Kemira • </a:t>
            </a:r>
          </a:p>
          <a:p>
            <a:pPr latinLnBrk="1"/>
            <a:r>
              <a:rPr lang="sv-SE" sz="1300" noProof="1">
                <a:solidFill>
                  <a:srgbClr val="15274A"/>
                </a:solidFill>
                <a:effectLst/>
                <a:latin typeface="Helsingborg Sans Medium" pitchFamily="2" charset="77"/>
              </a:rPr>
              <a:t>MobileOne •  Hubpark • Hbg City • </a:t>
            </a:r>
          </a:p>
          <a:p>
            <a:pPr latinLnBrk="1"/>
            <a:r>
              <a:rPr lang="sv-SE" sz="1300" noProof="1">
                <a:solidFill>
                  <a:srgbClr val="15274A"/>
                </a:solidFill>
                <a:effectLst/>
                <a:latin typeface="Helsingborg Sans Medium" pitchFamily="2" charset="77"/>
              </a:rPr>
              <a:t>GDL •  Greenfood • Klimattransport • </a:t>
            </a:r>
          </a:p>
          <a:p>
            <a:pPr latinLnBrk="1"/>
            <a:r>
              <a:rPr lang="sv-SE" sz="1300" noProof="1">
                <a:solidFill>
                  <a:srgbClr val="15274A"/>
                </a:solidFill>
                <a:effectLst/>
                <a:latin typeface="Helsingborg Sans Medium" pitchFamily="2" charset="77"/>
              </a:rPr>
              <a:t>Ekeri • Bravida • Whilborgs </a:t>
            </a:r>
          </a:p>
        </p:txBody>
      </p:sp>
    </p:spTree>
    <p:extLst>
      <p:ext uri="{BB962C8B-B14F-4D97-AF65-F5344CB8AC3E}">
        <p14:creationId xmlns:p14="http://schemas.microsoft.com/office/powerpoint/2010/main" val="2450369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68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657226"/>
            <a:ext cx="5367062" cy="2771774"/>
          </a:xfrm>
        </p:spPr>
        <p:txBody>
          <a:bodyPr/>
          <a:lstStyle/>
          <a:p>
            <a:r>
              <a:rPr lang="sv-SE" dirty="0">
                <a:solidFill>
                  <a:srgbClr val="E35205"/>
                </a:solidFill>
              </a:rPr>
              <a:t>Transformation and innovation</a:t>
            </a:r>
          </a:p>
        </p:txBody>
      </p:sp>
      <p:pic>
        <p:nvPicPr>
          <p:cNvPr id="3" name="Bild 2">
            <a:extLst>
              <a:ext uri="{FF2B5EF4-FFF2-40B4-BE49-F238E27FC236}">
                <a16:creationId xmlns:a16="http://schemas.microsoft.com/office/drawing/2014/main" id="{70C15CD0-9AA5-965D-28E6-928D360935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00543" y="3992547"/>
            <a:ext cx="935223" cy="936000"/>
          </a:xfrm>
          <a:prstGeom prst="rect">
            <a:avLst/>
          </a:prstGeom>
        </p:spPr>
      </p:pic>
      <p:pic>
        <p:nvPicPr>
          <p:cNvPr id="6" name="Platshållare för bild 5" descr="En bild som visar flygbaserad, växt, träd, Stadsdesign&#10;&#10;Automatiskt genererad beskrivning">
            <a:extLst>
              <a:ext uri="{FF2B5EF4-FFF2-40B4-BE49-F238E27FC236}">
                <a16:creationId xmlns:a16="http://schemas.microsoft.com/office/drawing/2014/main" id="{12629571-F64C-E94D-A016-994038297BF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880" r="1886" b="13005"/>
          <a:stretch/>
        </p:blipFill>
        <p:spPr>
          <a:xfrm>
            <a:off x="658813" y="3992547"/>
            <a:ext cx="6241129" cy="2208227"/>
          </a:xfrm>
        </p:spPr>
      </p:pic>
      <p:pic>
        <p:nvPicPr>
          <p:cNvPr id="8" name="Platshållare för bild 7" descr="En bild som visar utomhus, himmel, vatten, Storstadsområde&#10;&#10;Automatiskt genererad beskrivning">
            <a:extLst>
              <a:ext uri="{FF2B5EF4-FFF2-40B4-BE49-F238E27FC236}">
                <a16:creationId xmlns:a16="http://schemas.microsoft.com/office/drawing/2014/main" id="{F8724B51-D775-D74B-8E51-5FFC1FAA72DD}"/>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3990" r="3990"/>
          <a:stretch>
            <a:fillRect/>
          </a:stretch>
        </p:blipFill>
        <p:spPr>
          <a:xfrm>
            <a:off x="6900543" y="657226"/>
            <a:ext cx="4603750" cy="3335337"/>
          </a:xfrm>
        </p:spPr>
      </p:pic>
    </p:spTree>
    <p:extLst>
      <p:ext uri="{BB962C8B-B14F-4D97-AF65-F5344CB8AC3E}">
        <p14:creationId xmlns:p14="http://schemas.microsoft.com/office/powerpoint/2010/main" val="151088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Människoansikte, person, mun, hålla&#10;&#10;Automatiskt genererad beskrivning">
            <a:extLst>
              <a:ext uri="{FF2B5EF4-FFF2-40B4-BE49-F238E27FC236}">
                <a16:creationId xmlns:a16="http://schemas.microsoft.com/office/drawing/2014/main" id="{ACD9E4A6-3426-018E-29A0-40D7E0C606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44" b="6644"/>
          <a:stretch>
            <a:fillRect/>
          </a:stretch>
        </p:blipFill>
        <p:spPr/>
      </p:pic>
      <p:sp>
        <p:nvSpPr>
          <p:cNvPr id="11" name="textruta 10">
            <a:extLst>
              <a:ext uri="{FF2B5EF4-FFF2-40B4-BE49-F238E27FC236}">
                <a16:creationId xmlns:a16="http://schemas.microsoft.com/office/drawing/2014/main" id="{25357464-30BD-F339-7ACB-CE41EB89B049}"/>
              </a:ext>
            </a:extLst>
          </p:cNvPr>
          <p:cNvSpPr txBox="1"/>
          <p:nvPr/>
        </p:nvSpPr>
        <p:spPr>
          <a:xfrm>
            <a:off x="859398" y="1920895"/>
            <a:ext cx="9233378" cy="2554545"/>
          </a:xfrm>
          <a:prstGeom prst="rect">
            <a:avLst/>
          </a:prstGeom>
          <a:noFill/>
        </p:spPr>
        <p:txBody>
          <a:bodyPr wrap="square">
            <a:spAutoFit/>
          </a:bodyPr>
          <a:lstStyle/>
          <a:p>
            <a:pPr fontAlgn="base">
              <a:spcAft>
                <a:spcPts val="1200"/>
              </a:spcAft>
            </a:pP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Three transformations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are</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the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centre</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of</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the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changing</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world</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and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our</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city: the green, the social and the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technological</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a:t>
            </a:r>
          </a:p>
          <a:p>
            <a:pPr fontAlgn="base">
              <a:spcAft>
                <a:spcPts val="1200"/>
              </a:spcAft>
            </a:pP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Intertwined</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areas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whose</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development</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fundamentally</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affects</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society</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a:t>
            </a:r>
            <a:endParaRPr lang="sv-SE" sz="3000" dirty="0">
              <a:solidFill>
                <a:schemeClr val="bg1"/>
              </a:solidFill>
              <a:effectLst/>
              <a:latin typeface="Helsingborg Sans Medium" pitchFamily="2" charset="0"/>
              <a:ea typeface="Times New Roman" panose="02020603050405020304" pitchFamily="18" charset="0"/>
            </a:endParaRPr>
          </a:p>
        </p:txBody>
      </p:sp>
    </p:spTree>
    <p:extLst>
      <p:ext uri="{BB962C8B-B14F-4D97-AF65-F5344CB8AC3E}">
        <p14:creationId xmlns:p14="http://schemas.microsoft.com/office/powerpoint/2010/main" val="3564369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028B2E2-6F5D-C342-9D90-3D0626594747}"/>
              </a:ext>
            </a:extLst>
          </p:cNvPr>
          <p:cNvSpPr/>
          <p:nvPr/>
        </p:nvSpPr>
        <p:spPr>
          <a:xfrm>
            <a:off x="874629"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9" name="Rektangel 18">
            <a:extLst>
              <a:ext uri="{FF2B5EF4-FFF2-40B4-BE49-F238E27FC236}">
                <a16:creationId xmlns:a16="http://schemas.microsoft.com/office/drawing/2014/main" id="{4539B3ED-607C-9747-AC12-B9FC64052273}"/>
              </a:ext>
            </a:extLst>
          </p:cNvPr>
          <p:cNvSpPr/>
          <p:nvPr/>
        </p:nvSpPr>
        <p:spPr>
          <a:xfrm>
            <a:off x="4101238"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21" name="Rektangel 20">
            <a:extLst>
              <a:ext uri="{FF2B5EF4-FFF2-40B4-BE49-F238E27FC236}">
                <a16:creationId xmlns:a16="http://schemas.microsoft.com/office/drawing/2014/main" id="{9B6AD129-4800-AB4A-BFAC-BA77174BBDA2}"/>
              </a:ext>
            </a:extLst>
          </p:cNvPr>
          <p:cNvSpPr/>
          <p:nvPr/>
        </p:nvSpPr>
        <p:spPr>
          <a:xfrm>
            <a:off x="7327513"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5" name="Platshållare för text 1">
            <a:extLst>
              <a:ext uri="{FF2B5EF4-FFF2-40B4-BE49-F238E27FC236}">
                <a16:creationId xmlns:a16="http://schemas.microsoft.com/office/drawing/2014/main" id="{1151E582-BB9C-4B66-22D2-B9FC4F2EBB23}"/>
              </a:ext>
            </a:extLst>
          </p:cNvPr>
          <p:cNvSpPr txBox="1">
            <a:spLocks/>
          </p:cNvSpPr>
          <p:nvPr/>
        </p:nvSpPr>
        <p:spPr>
          <a:xfrm>
            <a:off x="4101071"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a:ln>
                  <a:noFill/>
                </a:ln>
                <a:solidFill>
                  <a:srgbClr val="FEFFFF"/>
                </a:solidFill>
                <a:effectLst/>
                <a:uLnTx/>
                <a:uFillTx/>
                <a:latin typeface="Helsingborg Sans"/>
                <a:ea typeface="Roboto Light" panose="02000000000000000000" pitchFamily="2" charset="0"/>
                <a:cs typeface="Roboto Light" panose="02000000000000000000" pitchFamily="2" charset="0"/>
              </a:rPr>
              <a:t>Social transformation</a:t>
            </a:r>
          </a:p>
        </p:txBody>
      </p:sp>
      <p:sp>
        <p:nvSpPr>
          <p:cNvPr id="16" name="Platshållare för text 1">
            <a:extLst>
              <a:ext uri="{FF2B5EF4-FFF2-40B4-BE49-F238E27FC236}">
                <a16:creationId xmlns:a16="http://schemas.microsoft.com/office/drawing/2014/main" id="{BE63CEDA-C680-B7FB-C921-29011E63C7AB}"/>
              </a:ext>
            </a:extLst>
          </p:cNvPr>
          <p:cNvSpPr txBox="1">
            <a:spLocks/>
          </p:cNvSpPr>
          <p:nvPr/>
        </p:nvSpPr>
        <p:spPr>
          <a:xfrm>
            <a:off x="7327596" y="3797826"/>
            <a:ext cx="3041160"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dirty="0" err="1">
                <a:ln>
                  <a:noFill/>
                </a:ln>
                <a:solidFill>
                  <a:srgbClr val="FEFFFF"/>
                </a:solidFill>
                <a:effectLst/>
                <a:uLnTx/>
                <a:uFillTx/>
                <a:latin typeface="Helsingborg Sans"/>
                <a:ea typeface="Roboto Light" panose="02000000000000000000" pitchFamily="2" charset="0"/>
                <a:cs typeface="Roboto Light" panose="02000000000000000000" pitchFamily="2" charset="0"/>
              </a:rPr>
              <a:t>Technological</a:t>
            </a:r>
            <a:r>
              <a:rPr kumimoji="0" lang="sv-SE" sz="1700" b="1" i="0" u="none" strike="noStrike" kern="1200" cap="none" spc="0" normalizeH="0" baseline="0" noProof="0" dirty="0">
                <a:ln>
                  <a:noFill/>
                </a:ln>
                <a:solidFill>
                  <a:srgbClr val="FEFFFF"/>
                </a:solidFill>
                <a:effectLst/>
                <a:uLnTx/>
                <a:uFillTx/>
                <a:latin typeface="Helsingborg Sans"/>
                <a:ea typeface="Roboto Light" panose="02000000000000000000" pitchFamily="2" charset="0"/>
                <a:cs typeface="Roboto Light" panose="02000000000000000000" pitchFamily="2" charset="0"/>
              </a:rPr>
              <a:t> transformation</a:t>
            </a:r>
          </a:p>
        </p:txBody>
      </p:sp>
      <p:sp>
        <p:nvSpPr>
          <p:cNvPr id="6" name="textruta 5">
            <a:extLst>
              <a:ext uri="{FF2B5EF4-FFF2-40B4-BE49-F238E27FC236}">
                <a16:creationId xmlns:a16="http://schemas.microsoft.com/office/drawing/2014/main" id="{053105C9-8432-0D7D-EAC9-B8A61DDA20EE}"/>
              </a:ext>
            </a:extLst>
          </p:cNvPr>
          <p:cNvSpPr txBox="1"/>
          <p:nvPr/>
        </p:nvSpPr>
        <p:spPr>
          <a:xfrm>
            <a:off x="874713" y="4438341"/>
            <a:ext cx="3041160" cy="1889306"/>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Helsingborg is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aiming</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for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climate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neutrality</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already</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by 2030.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Our</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ability</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to make a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difference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where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operate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will</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be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crucial</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for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our</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generation and for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future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ones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a:t>
            </a:r>
          </a:p>
        </p:txBody>
      </p:sp>
      <p:sp>
        <p:nvSpPr>
          <p:cNvPr id="7" name="textruta 6">
            <a:extLst>
              <a:ext uri="{FF2B5EF4-FFF2-40B4-BE49-F238E27FC236}">
                <a16:creationId xmlns:a16="http://schemas.microsoft.com/office/drawing/2014/main" id="{A122D9F6-01C9-8CC4-007E-AFA7C7E8D7D4}"/>
              </a:ext>
            </a:extLst>
          </p:cNvPr>
          <p:cNvSpPr txBox="1"/>
          <p:nvPr/>
        </p:nvSpPr>
        <p:spPr>
          <a:xfrm>
            <a:off x="4101238" y="4438341"/>
            <a:ext cx="3041160" cy="1889306"/>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solidFill>
                  <a:srgbClr val="1A355C"/>
                </a:solidFill>
                <a:latin typeface="Helsingborg Sans"/>
              </a:rPr>
              <a:t>Participation, </a:t>
            </a:r>
            <a:r>
              <a:rPr lang="sv-SE" sz="1400" dirty="0" err="1">
                <a:solidFill>
                  <a:srgbClr val="1A355C"/>
                </a:solidFill>
                <a:latin typeface="Helsingborg Sans"/>
              </a:rPr>
              <a:t>inclusion</a:t>
            </a:r>
            <a:r>
              <a:rPr lang="sv-SE" sz="1400" dirty="0">
                <a:solidFill>
                  <a:srgbClr val="1A355C"/>
                </a:solidFill>
                <a:latin typeface="Helsingborg Sans"/>
              </a:rPr>
              <a:t>, </a:t>
            </a:r>
            <a:r>
              <a:rPr lang="sv-SE" sz="1400" dirty="0" err="1">
                <a:solidFill>
                  <a:srgbClr val="1A355C"/>
                </a:solidFill>
                <a:latin typeface="Helsingborg Sans"/>
              </a:rPr>
              <a:t>individual</a:t>
            </a:r>
            <a:r>
              <a:rPr lang="sv-SE" sz="1400" dirty="0">
                <a:solidFill>
                  <a:srgbClr val="1A355C"/>
                </a:solidFill>
                <a:latin typeface="Helsingborg Sans"/>
              </a:rPr>
              <a:t> and </a:t>
            </a:r>
            <a:r>
              <a:rPr lang="sv-SE" sz="1400" dirty="0" err="1">
                <a:solidFill>
                  <a:srgbClr val="1A355C"/>
                </a:solidFill>
                <a:latin typeface="Helsingborg Sans"/>
              </a:rPr>
              <a:t>collective</a:t>
            </a:r>
            <a:r>
              <a:rPr lang="sv-SE" sz="1400" dirty="0">
                <a:solidFill>
                  <a:srgbClr val="1A355C"/>
                </a:solidFill>
                <a:latin typeface="Helsingborg Sans"/>
              </a:rPr>
              <a:t> </a:t>
            </a:r>
            <a:r>
              <a:rPr lang="sv-SE" sz="1400" dirty="0" err="1">
                <a:solidFill>
                  <a:srgbClr val="1A355C"/>
                </a:solidFill>
                <a:latin typeface="Helsingborg Sans"/>
              </a:rPr>
              <a:t>responsibility</a:t>
            </a:r>
            <a:r>
              <a:rPr lang="sv-SE" sz="1400" dirty="0">
                <a:solidFill>
                  <a:srgbClr val="1A355C"/>
                </a:solidFill>
                <a:latin typeface="Helsingborg Sans"/>
              </a:rPr>
              <a:t> </a:t>
            </a:r>
            <a:r>
              <a:rPr lang="sv-SE" sz="1400" dirty="0" err="1">
                <a:solidFill>
                  <a:srgbClr val="1A355C"/>
                </a:solidFill>
                <a:latin typeface="Helsingborg Sans"/>
              </a:rPr>
              <a:t>are</a:t>
            </a:r>
            <a:r>
              <a:rPr lang="sv-SE" sz="1400" dirty="0">
                <a:solidFill>
                  <a:srgbClr val="1A355C"/>
                </a:solidFill>
                <a:latin typeface="Helsingborg Sans"/>
              </a:rPr>
              <a:t> </a:t>
            </a:r>
            <a:r>
              <a:rPr lang="sv-SE" sz="1400" dirty="0" err="1">
                <a:solidFill>
                  <a:srgbClr val="1A355C"/>
                </a:solidFill>
                <a:latin typeface="Helsingborg Sans"/>
              </a:rPr>
              <a:t>prerequisites</a:t>
            </a:r>
            <a:r>
              <a:rPr lang="sv-SE" sz="1400" dirty="0">
                <a:solidFill>
                  <a:srgbClr val="1A355C"/>
                </a:solidFill>
                <a:latin typeface="Helsingborg Sans"/>
              </a:rPr>
              <a:t> </a:t>
            </a:r>
            <a:r>
              <a:rPr lang="sv-SE" sz="1400" dirty="0" err="1">
                <a:solidFill>
                  <a:srgbClr val="1A355C"/>
                </a:solidFill>
                <a:latin typeface="Helsingborg Sans"/>
              </a:rPr>
              <a:t>where</a:t>
            </a:r>
            <a:r>
              <a:rPr lang="sv-SE" sz="1400" dirty="0">
                <a:solidFill>
                  <a:srgbClr val="1A355C"/>
                </a:solidFill>
                <a:latin typeface="Helsingborg Sans"/>
              </a:rPr>
              <a:t> </a:t>
            </a:r>
            <a:r>
              <a:rPr lang="sv-SE" sz="1400" dirty="0" err="1">
                <a:solidFill>
                  <a:srgbClr val="1A355C"/>
                </a:solidFill>
                <a:latin typeface="Helsingborg Sans"/>
              </a:rPr>
              <a:t>we</a:t>
            </a:r>
            <a:r>
              <a:rPr lang="sv-SE" sz="1400" dirty="0">
                <a:solidFill>
                  <a:srgbClr val="1A355C"/>
                </a:solidFill>
                <a:latin typeface="Helsingborg Sans"/>
              </a:rPr>
              <a:t> </a:t>
            </a:r>
            <a:r>
              <a:rPr lang="sv-SE" sz="1400" dirty="0" err="1">
                <a:solidFill>
                  <a:srgbClr val="1A355C"/>
                </a:solidFill>
                <a:latin typeface="Helsingborg Sans"/>
              </a:rPr>
              <a:t>take</a:t>
            </a:r>
            <a:r>
              <a:rPr lang="sv-SE" sz="1400" dirty="0">
                <a:solidFill>
                  <a:srgbClr val="1A355C"/>
                </a:solidFill>
                <a:latin typeface="Helsingborg Sans"/>
              </a:rPr>
              <a:t> </a:t>
            </a:r>
            <a:r>
              <a:rPr lang="sv-SE" sz="1400" dirty="0" err="1">
                <a:solidFill>
                  <a:srgbClr val="1A355C"/>
                </a:solidFill>
                <a:latin typeface="Helsingborg Sans"/>
              </a:rPr>
              <a:t>responsibility</a:t>
            </a:r>
            <a:r>
              <a:rPr lang="sv-SE" sz="1400" dirty="0">
                <a:solidFill>
                  <a:srgbClr val="1A355C"/>
                </a:solidFill>
                <a:latin typeface="Helsingborg Sans"/>
              </a:rPr>
              <a:t> </a:t>
            </a:r>
            <a:r>
              <a:rPr lang="sv-SE" sz="1400" dirty="0" err="1">
                <a:solidFill>
                  <a:srgbClr val="1A355C"/>
                </a:solidFill>
                <a:latin typeface="Helsingborg Sans"/>
              </a:rPr>
              <a:t>together</a:t>
            </a:r>
            <a:r>
              <a:rPr lang="sv-SE" sz="1400" dirty="0">
                <a:solidFill>
                  <a:srgbClr val="1A355C"/>
                </a:solidFill>
                <a:latin typeface="Helsingborg Sans"/>
              </a:rPr>
              <a:t> for a </a:t>
            </a:r>
            <a:r>
              <a:rPr lang="sv-SE" sz="1400" dirty="0" err="1">
                <a:solidFill>
                  <a:srgbClr val="1A355C"/>
                </a:solidFill>
                <a:latin typeface="Helsingborg Sans"/>
              </a:rPr>
              <a:t>society</a:t>
            </a:r>
            <a:r>
              <a:rPr lang="sv-SE" sz="1400" dirty="0">
                <a:solidFill>
                  <a:srgbClr val="1A355C"/>
                </a:solidFill>
                <a:latin typeface="Helsingborg Sans"/>
              </a:rPr>
              <a:t> </a:t>
            </a:r>
            <a:r>
              <a:rPr lang="sv-SE" sz="1400" dirty="0" err="1">
                <a:solidFill>
                  <a:srgbClr val="1A355C"/>
                </a:solidFill>
                <a:latin typeface="Helsingborg Sans"/>
              </a:rPr>
              <a:t>where</a:t>
            </a:r>
            <a:r>
              <a:rPr lang="sv-SE" sz="1400" dirty="0">
                <a:solidFill>
                  <a:srgbClr val="1A355C"/>
                </a:solidFill>
                <a:latin typeface="Helsingborg Sans"/>
              </a:rPr>
              <a:t> </a:t>
            </a:r>
            <a:r>
              <a:rPr lang="sv-SE" sz="1400" dirty="0" err="1">
                <a:solidFill>
                  <a:srgbClr val="1A355C"/>
                </a:solidFill>
                <a:latin typeface="Helsingborg Sans"/>
              </a:rPr>
              <a:t>everyone</a:t>
            </a:r>
            <a:r>
              <a:rPr lang="sv-SE" sz="1400" dirty="0">
                <a:solidFill>
                  <a:srgbClr val="1A355C"/>
                </a:solidFill>
                <a:latin typeface="Helsingborg Sans"/>
              </a:rPr>
              <a:t> </a:t>
            </a:r>
            <a:r>
              <a:rPr lang="sv-SE" sz="1400" dirty="0" err="1">
                <a:solidFill>
                  <a:srgbClr val="1A355C"/>
                </a:solidFill>
                <a:latin typeface="Helsingborg Sans"/>
              </a:rPr>
              <a:t>counts</a:t>
            </a:r>
            <a:r>
              <a:rPr lang="sv-SE" sz="1400" dirty="0">
                <a:solidFill>
                  <a:srgbClr val="1A355C"/>
                </a:solidFill>
                <a:latin typeface="Helsingborg Sans"/>
              </a:rPr>
              <a:t> and </a:t>
            </a:r>
            <a:r>
              <a:rPr lang="sv-SE" sz="1400" dirty="0" err="1">
                <a:solidFill>
                  <a:srgbClr val="1A355C"/>
                </a:solidFill>
                <a:latin typeface="Helsingborg Sans"/>
              </a:rPr>
              <a:t>everyone</a:t>
            </a:r>
            <a:r>
              <a:rPr lang="sv-SE" sz="1400" dirty="0">
                <a:solidFill>
                  <a:srgbClr val="1A355C"/>
                </a:solidFill>
                <a:latin typeface="Helsingborg Sans"/>
              </a:rPr>
              <a:t> </a:t>
            </a:r>
            <a:r>
              <a:rPr lang="sv-SE" sz="1400" dirty="0" err="1">
                <a:solidFill>
                  <a:srgbClr val="1A355C"/>
                </a:solidFill>
                <a:latin typeface="Helsingborg Sans"/>
              </a:rPr>
              <a:t>can</a:t>
            </a:r>
            <a:r>
              <a:rPr lang="sv-SE" sz="1400" dirty="0">
                <a:solidFill>
                  <a:srgbClr val="1A355C"/>
                </a:solidFill>
                <a:latin typeface="Helsingborg Sans"/>
              </a:rPr>
              <a:t> </a:t>
            </a:r>
            <a:r>
              <a:rPr lang="sv-SE" sz="1400" dirty="0" err="1">
                <a:solidFill>
                  <a:srgbClr val="1A355C"/>
                </a:solidFill>
                <a:latin typeface="Helsingborg Sans"/>
              </a:rPr>
              <a:t>succeed</a:t>
            </a:r>
            <a:r>
              <a:rPr lang="sv-SE" sz="1400" dirty="0">
                <a:solidFill>
                  <a:srgbClr val="1A355C"/>
                </a:solidFill>
                <a:latin typeface="Helsingborg Sans"/>
              </a:rPr>
              <a:t>.</a:t>
            </a:r>
            <a:endParaRPr kumimoji="0" lang="sv-SE" sz="1400" b="0" i="0" u="none" strike="noStrike" kern="1200" cap="none" spc="0" normalizeH="0" baseline="0" noProof="0" dirty="0">
              <a:ln>
                <a:noFill/>
              </a:ln>
              <a:solidFill>
                <a:srgbClr val="1A355C"/>
              </a:solidFill>
              <a:effectLst/>
              <a:uLnTx/>
              <a:uFillTx/>
              <a:latin typeface="Helsingborg Sans"/>
              <a:ea typeface="+mn-ea"/>
              <a:cs typeface="+mn-cs"/>
            </a:endParaRPr>
          </a:p>
        </p:txBody>
      </p:sp>
      <p:sp>
        <p:nvSpPr>
          <p:cNvPr id="9" name="textruta 8">
            <a:extLst>
              <a:ext uri="{FF2B5EF4-FFF2-40B4-BE49-F238E27FC236}">
                <a16:creationId xmlns:a16="http://schemas.microsoft.com/office/drawing/2014/main" id="{4CC901CD-EC60-4352-BA43-254E69C778DC}"/>
              </a:ext>
            </a:extLst>
          </p:cNvPr>
          <p:cNvSpPr txBox="1"/>
          <p:nvPr/>
        </p:nvSpPr>
        <p:spPr>
          <a:xfrm>
            <a:off x="7327764" y="4438340"/>
            <a:ext cx="3041160" cy="1889307"/>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Utilising</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the potential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of</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technological</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development</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is a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prerequisite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for the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sustainable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development</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of</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welfare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With</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openness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and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knowledge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challenge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existing</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structures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with</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people's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best interests at the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centre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a:t>
            </a:r>
          </a:p>
        </p:txBody>
      </p:sp>
      <p:sp>
        <p:nvSpPr>
          <p:cNvPr id="2" name="Rubrik 2">
            <a:extLst>
              <a:ext uri="{FF2B5EF4-FFF2-40B4-BE49-F238E27FC236}">
                <a16:creationId xmlns:a16="http://schemas.microsoft.com/office/drawing/2014/main" id="{99E66BA1-A30F-3A6F-0AE7-9103AD4E95D1}"/>
              </a:ext>
            </a:extLst>
          </p:cNvPr>
          <p:cNvSpPr txBox="1">
            <a:spLocks/>
          </p:cNvSpPr>
          <p:nvPr/>
        </p:nvSpPr>
        <p:spPr>
          <a:xfrm>
            <a:off x="340903" y="897652"/>
            <a:ext cx="10515600" cy="553998"/>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000" b="1" kern="1200" baseline="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sv-SE" sz="4000" b="0" i="0" u="none" strike="noStrike" kern="1200" cap="none" spc="0" normalizeH="0" baseline="0" noProof="0">
                <a:ln>
                  <a:noFill/>
                </a:ln>
                <a:solidFill>
                  <a:srgbClr val="1A355C"/>
                </a:solidFill>
                <a:effectLst/>
                <a:uLnTx/>
                <a:uFillTx/>
                <a:latin typeface="Helsingborg Sans"/>
                <a:ea typeface="+mj-ea"/>
                <a:cs typeface="+mj-cs"/>
              </a:rPr>
              <a:t>Vision </a:t>
            </a:r>
            <a:r>
              <a:rPr kumimoji="0" lang="sv-SE" sz="4000" b="1" i="0" u="none" strike="noStrike" kern="1200" cap="none" spc="0" normalizeH="0" baseline="0" noProof="0">
                <a:ln>
                  <a:noFill/>
                </a:ln>
                <a:solidFill>
                  <a:srgbClr val="1A355C"/>
                </a:solidFill>
                <a:effectLst/>
                <a:uLnTx/>
                <a:uFillTx/>
                <a:latin typeface="Helsingborg Sans"/>
                <a:ea typeface="+mj-ea"/>
                <a:cs typeface="+mj-cs"/>
              </a:rPr>
              <a:t>Helsingborg 2035</a:t>
            </a:r>
          </a:p>
        </p:txBody>
      </p:sp>
      <p:cxnSp>
        <p:nvCxnSpPr>
          <p:cNvPr id="13" name="Rak pil 12">
            <a:extLst>
              <a:ext uri="{FF2B5EF4-FFF2-40B4-BE49-F238E27FC236}">
                <a16:creationId xmlns:a16="http://schemas.microsoft.com/office/drawing/2014/main" id="{C91A2115-78BB-CA45-ADC1-1DD17FA56FF4}"/>
              </a:ext>
            </a:extLst>
          </p:cNvPr>
          <p:cNvCxnSpPr>
            <a:cxnSpLocks/>
          </p:cNvCxnSpPr>
          <p:nvPr/>
        </p:nvCxnSpPr>
        <p:spPr>
          <a:xfrm>
            <a:off x="5615152" y="1557302"/>
            <a:ext cx="0" cy="507153"/>
          </a:xfrm>
          <a:prstGeom prst="straightConnector1">
            <a:avLst/>
          </a:prstGeom>
          <a:ln w="9525">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7" name="Rektangel 59">
            <a:extLst>
              <a:ext uri="{FF2B5EF4-FFF2-40B4-BE49-F238E27FC236}">
                <a16:creationId xmlns:a16="http://schemas.microsoft.com/office/drawing/2014/main" id="{EA912921-A11D-5549-8025-2F8BD70A4C57}"/>
              </a:ext>
            </a:extLst>
          </p:cNvPr>
          <p:cNvSpPr/>
          <p:nvPr/>
        </p:nvSpPr>
        <p:spPr>
          <a:xfrm>
            <a:off x="3585883" y="1858441"/>
            <a:ext cx="4090069" cy="206014"/>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8" name="Platshållare för text 1">
            <a:extLst>
              <a:ext uri="{FF2B5EF4-FFF2-40B4-BE49-F238E27FC236}">
                <a16:creationId xmlns:a16="http://schemas.microsoft.com/office/drawing/2014/main" id="{7E93EAF9-C3C3-5243-83FC-F24D897C4A7F}"/>
              </a:ext>
            </a:extLst>
          </p:cNvPr>
          <p:cNvSpPr txBox="1">
            <a:spLocks/>
          </p:cNvSpPr>
          <p:nvPr/>
        </p:nvSpPr>
        <p:spPr>
          <a:xfrm>
            <a:off x="874629"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dirty="0">
                <a:ln>
                  <a:noFill/>
                </a:ln>
                <a:solidFill>
                  <a:srgbClr val="FEFFFF"/>
                </a:solidFill>
                <a:effectLst/>
                <a:uLnTx/>
                <a:uFillTx/>
                <a:latin typeface="Helsingborg Sans"/>
                <a:ea typeface="Roboto Light" panose="02000000000000000000" pitchFamily="2" charset="0"/>
                <a:cs typeface="Roboto Light" panose="02000000000000000000" pitchFamily="2" charset="0"/>
              </a:rPr>
              <a:t>Green transformation</a:t>
            </a:r>
          </a:p>
        </p:txBody>
      </p:sp>
      <p:pic>
        <p:nvPicPr>
          <p:cNvPr id="8" name="Bild 7">
            <a:extLst>
              <a:ext uri="{FF2B5EF4-FFF2-40B4-BE49-F238E27FC236}">
                <a16:creationId xmlns:a16="http://schemas.microsoft.com/office/drawing/2014/main" id="{AAFD7DBC-0A8F-C941-9C88-FE300B832C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1901" y="2259330"/>
            <a:ext cx="2340000" cy="2340000"/>
          </a:xfrm>
          <a:prstGeom prst="rect">
            <a:avLst/>
          </a:prstGeom>
        </p:spPr>
      </p:pic>
      <p:pic>
        <p:nvPicPr>
          <p:cNvPr id="11" name="Bild 10">
            <a:extLst>
              <a:ext uri="{FF2B5EF4-FFF2-40B4-BE49-F238E27FC236}">
                <a16:creationId xmlns:a16="http://schemas.microsoft.com/office/drawing/2014/main" id="{D83BBFD6-E7D7-F045-8E2E-DADBD251E2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8176" y="2259330"/>
            <a:ext cx="2340000" cy="2340000"/>
          </a:xfrm>
          <a:prstGeom prst="rect">
            <a:avLst/>
          </a:prstGeom>
        </p:spPr>
      </p:pic>
      <p:pic>
        <p:nvPicPr>
          <p:cNvPr id="14" name="Bild 13">
            <a:extLst>
              <a:ext uri="{FF2B5EF4-FFF2-40B4-BE49-F238E27FC236}">
                <a16:creationId xmlns:a16="http://schemas.microsoft.com/office/drawing/2014/main" id="{A67EE6EF-678A-1340-B030-6C40546185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25292" y="2311474"/>
            <a:ext cx="2340000" cy="2340000"/>
          </a:xfrm>
          <a:prstGeom prst="rect">
            <a:avLst/>
          </a:prstGeom>
        </p:spPr>
      </p:pic>
    </p:spTree>
    <p:extLst>
      <p:ext uri="{BB962C8B-B14F-4D97-AF65-F5344CB8AC3E}">
        <p14:creationId xmlns:p14="http://schemas.microsoft.com/office/powerpoint/2010/main" val="415639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7C11804-2E55-E673-20A5-9E87D1B3A75F}"/>
              </a:ext>
            </a:extLst>
          </p:cNvPr>
          <p:cNvSpPr>
            <a:spLocks noGrp="1"/>
          </p:cNvSpPr>
          <p:nvPr>
            <p:ph type="body" sz="half" idx="2"/>
          </p:nvPr>
        </p:nvSpPr>
        <p:spPr>
          <a:xfrm>
            <a:off x="874800" y="2490872"/>
            <a:ext cx="9576883" cy="1860473"/>
          </a:xfrm>
        </p:spPr>
        <p:txBody>
          <a:bodyPr/>
          <a:lstStyle/>
          <a:p>
            <a:pPr marL="285750" indent="-285750">
              <a:buFont typeface="Arial" panose="020B0604020202020204" pitchFamily="34" charset="0"/>
              <a:buChar char="•"/>
            </a:pPr>
            <a:r>
              <a:rPr lang="sv-SE" b="1" dirty="0">
                <a:latin typeface="+mj-lt"/>
              </a:rPr>
              <a:t>City and organisation</a:t>
            </a:r>
          </a:p>
          <a:p>
            <a:pPr marL="285750" indent="-285750">
              <a:buFont typeface="Arial" panose="020B0604020202020204" pitchFamily="34" charset="0"/>
              <a:buChar char="•"/>
            </a:pPr>
            <a:r>
              <a:rPr lang="sv-SE" b="1" dirty="0" err="1">
                <a:latin typeface="+mj-lt"/>
              </a:rPr>
              <a:t>Living</a:t>
            </a:r>
            <a:r>
              <a:rPr lang="sv-SE" b="1" dirty="0">
                <a:latin typeface="+mj-lt"/>
              </a:rPr>
              <a:t> and </a:t>
            </a:r>
            <a:r>
              <a:rPr lang="sv-SE" b="1" dirty="0" err="1">
                <a:latin typeface="+mj-lt"/>
              </a:rPr>
              <a:t>lifestyle</a:t>
            </a:r>
            <a:r>
              <a:rPr lang="sv-SE" b="1" dirty="0">
                <a:latin typeface="+mj-lt"/>
              </a:rPr>
              <a:t> </a:t>
            </a:r>
          </a:p>
          <a:p>
            <a:pPr marL="285750" indent="-285750">
              <a:buFont typeface="Arial" panose="020B0604020202020204" pitchFamily="34" charset="0"/>
              <a:buChar char="•"/>
            </a:pPr>
            <a:r>
              <a:rPr lang="sv-SE" b="1" dirty="0">
                <a:latin typeface="+mj-lt"/>
              </a:rPr>
              <a:t>Vision and </a:t>
            </a:r>
            <a:r>
              <a:rPr lang="sv-SE" b="1" dirty="0" err="1">
                <a:latin typeface="+mj-lt"/>
              </a:rPr>
              <a:t>direction</a:t>
            </a:r>
            <a:endParaRPr lang="sv-SE" b="1" dirty="0">
              <a:latin typeface="+mj-lt"/>
            </a:endParaRPr>
          </a:p>
          <a:p>
            <a:pPr marL="285750" indent="-285750">
              <a:buFont typeface="Arial" panose="020B0604020202020204" pitchFamily="34" charset="0"/>
              <a:buChar char="•"/>
            </a:pPr>
            <a:r>
              <a:rPr lang="sv-SE" b="1" dirty="0">
                <a:latin typeface="+mj-lt"/>
              </a:rPr>
              <a:t>Transformation </a:t>
            </a:r>
            <a:r>
              <a:rPr lang="sv-SE" b="1" dirty="0" err="1">
                <a:latin typeface="+mj-lt"/>
              </a:rPr>
              <a:t>through</a:t>
            </a:r>
            <a:r>
              <a:rPr lang="sv-SE" b="1" dirty="0">
                <a:latin typeface="+mj-lt"/>
              </a:rPr>
              <a:t> innovation</a:t>
            </a:r>
          </a:p>
        </p:txBody>
      </p:sp>
      <p:sp>
        <p:nvSpPr>
          <p:cNvPr id="3" name="Rubrik 2">
            <a:extLst>
              <a:ext uri="{FF2B5EF4-FFF2-40B4-BE49-F238E27FC236}">
                <a16:creationId xmlns:a16="http://schemas.microsoft.com/office/drawing/2014/main" id="{28BE2476-7BC6-E61F-039D-8530D8EC0858}"/>
              </a:ext>
            </a:extLst>
          </p:cNvPr>
          <p:cNvSpPr>
            <a:spLocks noGrp="1"/>
          </p:cNvSpPr>
          <p:nvPr>
            <p:ph type="ctrTitle"/>
          </p:nvPr>
        </p:nvSpPr>
        <p:spPr>
          <a:xfrm>
            <a:off x="874800" y="1925672"/>
            <a:ext cx="9576883" cy="553998"/>
          </a:xfrm>
        </p:spPr>
        <p:txBody>
          <a:bodyPr/>
          <a:lstStyle/>
          <a:p>
            <a:r>
              <a:rPr lang="sv-SE" dirty="0" err="1"/>
              <a:t>Content</a:t>
            </a:r>
            <a:endParaRPr lang="sv-SE" dirty="0"/>
          </a:p>
        </p:txBody>
      </p:sp>
    </p:spTree>
    <p:extLst>
      <p:ext uri="{BB962C8B-B14F-4D97-AF65-F5344CB8AC3E}">
        <p14:creationId xmlns:p14="http://schemas.microsoft.com/office/powerpoint/2010/main" val="2287448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827"/>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05986" y="89765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a:latin typeface="+mj-lt"/>
              </a:rPr>
              <a:t>Green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err="1">
                <a:latin typeface="+mj-lt"/>
              </a:rPr>
              <a:t>Technological</a:t>
            </a:r>
            <a:r>
              <a:rPr lang="sv-SE" sz="1600" b="1" dirty="0">
                <a:latin typeface="+mj-lt"/>
              </a:rPr>
              <a:t> transformation</a:t>
            </a:r>
          </a:p>
          <a:p>
            <a:pPr algn="ctr"/>
            <a:endParaRPr lang="sv-SE" sz="1600" b="1" dirty="0">
              <a:latin typeface="+mj-lt"/>
            </a:endParaRP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 20">
            <a:extLst>
              <a:ext uri="{FF2B5EF4-FFF2-40B4-BE49-F238E27FC236}">
                <a16:creationId xmlns:a16="http://schemas.microsoft.com/office/drawing/2014/main" id="{8DB8D7E8-698E-CB4F-A1FC-B7677EDD83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22" name="Bild 21">
            <a:extLst>
              <a:ext uri="{FF2B5EF4-FFF2-40B4-BE49-F238E27FC236}">
                <a16:creationId xmlns:a16="http://schemas.microsoft.com/office/drawing/2014/main" id="{96AE06F7-06BD-B843-9E86-FAF480DF6B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23" name="Bild 22">
            <a:extLst>
              <a:ext uri="{FF2B5EF4-FFF2-40B4-BE49-F238E27FC236}">
                <a16:creationId xmlns:a16="http://schemas.microsoft.com/office/drawing/2014/main" id="{92C0BB74-373F-A244-887A-16A55C6D2D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344097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0"/>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74713" y="36058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a:latin typeface="+mj-lt"/>
              </a:rPr>
              <a:t>Green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err="1">
                <a:latin typeface="+mj-lt"/>
              </a:rPr>
              <a:t>Technological</a:t>
            </a:r>
            <a:r>
              <a:rPr lang="sv-SE" sz="1600" b="1" dirty="0">
                <a:latin typeface="+mj-lt"/>
              </a:rPr>
              <a:t> transformation</a:t>
            </a:r>
          </a:p>
          <a:p>
            <a:pPr algn="ctr"/>
            <a:endParaRPr lang="sv-SE" sz="1600" b="1" dirty="0">
              <a:latin typeface="+mj-lt"/>
            </a:endParaRPr>
          </a:p>
        </p:txBody>
      </p:sp>
      <p:sp>
        <p:nvSpPr>
          <p:cNvPr id="14" name="Rektangel med rundade hörn 13">
            <a:extLst>
              <a:ext uri="{FF2B5EF4-FFF2-40B4-BE49-F238E27FC236}">
                <a16:creationId xmlns:a16="http://schemas.microsoft.com/office/drawing/2014/main" id="{2FB62400-2C2D-144C-9C48-DA50C8D27BEF}"/>
              </a:ext>
            </a:extLst>
          </p:cNvPr>
          <p:cNvSpPr/>
          <p:nvPr/>
        </p:nvSpPr>
        <p:spPr>
          <a:xfrm>
            <a:off x="4242111" y="1282143"/>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err="1">
                <a:solidFill>
                  <a:schemeClr val="bg1"/>
                </a:solidFill>
                <a:latin typeface="+mj-lt"/>
              </a:rPr>
              <a:t>Political</a:t>
            </a:r>
            <a:r>
              <a:rPr lang="sv-SE" sz="1200" dirty="0">
                <a:solidFill>
                  <a:schemeClr val="bg1"/>
                </a:solidFill>
                <a:latin typeface="+mj-lt"/>
              </a:rPr>
              <a:t> </a:t>
            </a:r>
            <a:r>
              <a:rPr lang="sv-SE" sz="1200" dirty="0" err="1">
                <a:solidFill>
                  <a:schemeClr val="bg1"/>
                </a:solidFill>
                <a:latin typeface="+mj-lt"/>
              </a:rPr>
              <a:t>direction</a:t>
            </a:r>
            <a:endParaRPr lang="sv-SE" sz="1200" dirty="0">
              <a:solidFill>
                <a:schemeClr val="bg1"/>
              </a:solidFill>
              <a:latin typeface="+mj-lt"/>
            </a:endParaRPr>
          </a:p>
        </p:txBody>
      </p:sp>
      <p:sp>
        <p:nvSpPr>
          <p:cNvPr id="16" name="Rektangel med rundade hörn 15">
            <a:extLst>
              <a:ext uri="{FF2B5EF4-FFF2-40B4-BE49-F238E27FC236}">
                <a16:creationId xmlns:a16="http://schemas.microsoft.com/office/drawing/2014/main" id="{422A48A5-EB2F-AF4F-AB1A-9A8B3BBB67B1}"/>
              </a:ext>
            </a:extLst>
          </p:cNvPr>
          <p:cNvSpPr/>
          <p:nvPr/>
        </p:nvSpPr>
        <p:spPr>
          <a:xfrm>
            <a:off x="6232669" y="1275162"/>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err="1">
                <a:solidFill>
                  <a:schemeClr val="bg1"/>
                </a:solidFill>
                <a:latin typeface="+mj-lt"/>
              </a:rPr>
              <a:t>Objectives</a:t>
            </a:r>
            <a:r>
              <a:rPr lang="sv-SE" sz="1200" dirty="0">
                <a:solidFill>
                  <a:schemeClr val="bg1"/>
                </a:solidFill>
                <a:latin typeface="+mj-lt"/>
              </a:rPr>
              <a:t> and missions</a:t>
            </a: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8" name="Bild 37">
            <a:extLst>
              <a:ext uri="{FF2B5EF4-FFF2-40B4-BE49-F238E27FC236}">
                <a16:creationId xmlns:a16="http://schemas.microsoft.com/office/drawing/2014/main" id="{29618335-77B8-E541-BD0E-5244FCFBED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39" name="Bild 38">
            <a:extLst>
              <a:ext uri="{FF2B5EF4-FFF2-40B4-BE49-F238E27FC236}">
                <a16:creationId xmlns:a16="http://schemas.microsoft.com/office/drawing/2014/main" id="{468DC82F-93FE-1948-909E-495DFB2244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40" name="Bild 39">
            <a:extLst>
              <a:ext uri="{FF2B5EF4-FFF2-40B4-BE49-F238E27FC236}">
                <a16:creationId xmlns:a16="http://schemas.microsoft.com/office/drawing/2014/main" id="{7A772795-5A26-1546-B3AE-E83F7ABA50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113690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himmel, vatten, skepp&#10;&#10;Automatiskt genererad beskrivning">
            <a:extLst>
              <a:ext uri="{FF2B5EF4-FFF2-40B4-BE49-F238E27FC236}">
                <a16:creationId xmlns:a16="http://schemas.microsoft.com/office/drawing/2014/main" id="{05AE711E-AF31-6040-A3E4-0A21BF62A84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79349"/>
            <a:ext cx="12192000" cy="5946775"/>
          </a:xfrm>
        </p:spPr>
      </p:pic>
      <p:sp>
        <p:nvSpPr>
          <p:cNvPr id="11" name="Underrubrik 4">
            <a:extLst>
              <a:ext uri="{FF2B5EF4-FFF2-40B4-BE49-F238E27FC236}">
                <a16:creationId xmlns:a16="http://schemas.microsoft.com/office/drawing/2014/main" id="{0EFF4503-C808-E440-8543-E49165BD64BA}"/>
              </a:ext>
            </a:extLst>
          </p:cNvPr>
          <p:cNvSpPr txBox="1">
            <a:spLocks/>
          </p:cNvSpPr>
          <p:nvPr/>
        </p:nvSpPr>
        <p:spPr>
          <a:xfrm>
            <a:off x="796925" y="646136"/>
            <a:ext cx="2454275" cy="672472"/>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spcBef>
                <a:spcPts val="0"/>
              </a:spcBef>
              <a:spcAft>
                <a:spcPts val="0"/>
              </a:spcAft>
              <a:buNone/>
            </a:pPr>
            <a:r>
              <a:rPr lang="sv-SE" sz="1400" b="1" dirty="0">
                <a:solidFill>
                  <a:schemeClr val="bg1"/>
                </a:solidFill>
                <a:latin typeface="Helsingborg Sans" pitchFamily="2" charset="77"/>
              </a:rPr>
              <a:t>Vision Helsingborg 2035 </a:t>
            </a:r>
          </a:p>
          <a:p>
            <a:pPr marL="0" indent="0">
              <a:spcBef>
                <a:spcPts val="0"/>
              </a:spcBef>
              <a:spcAft>
                <a:spcPts val="0"/>
              </a:spcAft>
              <a:buNone/>
            </a:pPr>
            <a:r>
              <a:rPr lang="sv-SE" sz="1400" dirty="0">
                <a:solidFill>
                  <a:schemeClr val="bg1"/>
                </a:solidFill>
                <a:latin typeface="+mj-lt"/>
              </a:rPr>
              <a:t>- the </a:t>
            </a:r>
            <a:r>
              <a:rPr lang="sv-SE" sz="1400" dirty="0" err="1">
                <a:solidFill>
                  <a:schemeClr val="bg1"/>
                </a:solidFill>
                <a:latin typeface="+mj-lt"/>
              </a:rPr>
              <a:t>journey</a:t>
            </a:r>
            <a:r>
              <a:rPr lang="sv-SE" sz="1400" dirty="0">
                <a:solidFill>
                  <a:schemeClr val="bg1"/>
                </a:solidFill>
                <a:latin typeface="+mj-lt"/>
              </a:rPr>
              <a:t> </a:t>
            </a:r>
            <a:r>
              <a:rPr lang="sv-SE" sz="1400" dirty="0" err="1">
                <a:solidFill>
                  <a:schemeClr val="bg1"/>
                </a:solidFill>
                <a:latin typeface="+mj-lt"/>
              </a:rPr>
              <a:t>ahead</a:t>
            </a:r>
            <a:endParaRPr lang="sv-SE" sz="1400" dirty="0">
              <a:solidFill>
                <a:schemeClr val="bg1"/>
              </a:solidFill>
              <a:latin typeface="+mj-lt"/>
            </a:endParaRPr>
          </a:p>
        </p:txBody>
      </p:sp>
      <p:grpSp>
        <p:nvGrpSpPr>
          <p:cNvPr id="5" name="Grupp 4">
            <a:extLst>
              <a:ext uri="{FF2B5EF4-FFF2-40B4-BE49-F238E27FC236}">
                <a16:creationId xmlns:a16="http://schemas.microsoft.com/office/drawing/2014/main" id="{75C360A6-A6F7-E440-9014-8B100926FCB8}"/>
              </a:ext>
            </a:extLst>
          </p:cNvPr>
          <p:cNvGrpSpPr/>
          <p:nvPr/>
        </p:nvGrpSpPr>
        <p:grpSpPr>
          <a:xfrm>
            <a:off x="3936000" y="398953"/>
            <a:ext cx="4320000" cy="4320000"/>
            <a:chOff x="7320331" y="1119618"/>
            <a:chExt cx="4320000" cy="4320000"/>
          </a:xfrm>
        </p:grpSpPr>
        <p:sp>
          <p:nvSpPr>
            <p:cNvPr id="6" name="textruta 5">
              <a:extLst>
                <a:ext uri="{FF2B5EF4-FFF2-40B4-BE49-F238E27FC236}">
                  <a16:creationId xmlns:a16="http://schemas.microsoft.com/office/drawing/2014/main" id="{38C2DDFD-D461-1A47-BBCF-7F9498035C9D}"/>
                </a:ext>
              </a:extLst>
            </p:cNvPr>
            <p:cNvSpPr txBox="1"/>
            <p:nvPr/>
          </p:nvSpPr>
          <p:spPr>
            <a:xfrm>
              <a:off x="7680331" y="1553190"/>
              <a:ext cx="3600000" cy="3600000"/>
            </a:xfrm>
            <a:prstGeom prst="rect">
              <a:avLst/>
            </a:prstGeom>
            <a:noFill/>
          </p:spPr>
          <p:txBody>
            <a:bodyPr wrap="none" rtlCol="0">
              <a:prstTxWarp prst="textArchDown">
                <a:avLst>
                  <a:gd name="adj" fmla="val 16490213"/>
                </a:avLst>
              </a:prstTxWarp>
              <a:noAutofit/>
            </a:bodyPr>
            <a:lstStyle/>
            <a:p>
              <a:pPr algn="ctr"/>
              <a:r>
                <a:rPr lang="sv-SE" sz="1600" b="1" spc="100" dirty="0">
                  <a:solidFill>
                    <a:schemeClr val="bg1"/>
                  </a:solidFill>
                  <a:latin typeface="Helsingborg Sans" pitchFamily="2" charset="77"/>
                </a:rPr>
                <a:t>       TECHNOLOGICAL TRANSFORMATION</a:t>
              </a:r>
            </a:p>
          </p:txBody>
        </p:sp>
        <p:sp>
          <p:nvSpPr>
            <p:cNvPr id="7" name="textruta 6">
              <a:extLst>
                <a:ext uri="{FF2B5EF4-FFF2-40B4-BE49-F238E27FC236}">
                  <a16:creationId xmlns:a16="http://schemas.microsoft.com/office/drawing/2014/main" id="{5D9FA15E-908F-F24A-9F38-00DF3F424E9B}"/>
                </a:ext>
              </a:extLst>
            </p:cNvPr>
            <p:cNvSpPr txBox="1"/>
            <p:nvPr/>
          </p:nvSpPr>
          <p:spPr>
            <a:xfrm>
              <a:off x="7669821" y="1448088"/>
              <a:ext cx="3600000" cy="3600000"/>
            </a:xfrm>
            <a:prstGeom prst="rect">
              <a:avLst/>
            </a:prstGeom>
            <a:noFill/>
          </p:spPr>
          <p:txBody>
            <a:bodyPr wrap="none">
              <a:prstTxWarp prst="textArchUp">
                <a:avLst>
                  <a:gd name="adj" fmla="val 6106629"/>
                </a:avLst>
              </a:prstTxWarp>
              <a:spAutoFit/>
            </a:bodyPr>
            <a:lstStyle/>
            <a:p>
              <a:r>
                <a:rPr lang="sv-SE" sz="1600" b="1" spc="100" dirty="0">
                  <a:solidFill>
                    <a:schemeClr val="bg1"/>
                  </a:solidFill>
                  <a:latin typeface="Helsingborg Sans" pitchFamily="2" charset="77"/>
                </a:rPr>
                <a:t>                                      GREEN TRANSFORMATION             SOCIAL TRANSFORMATION</a:t>
              </a:r>
            </a:p>
          </p:txBody>
        </p:sp>
        <p:sp>
          <p:nvSpPr>
            <p:cNvPr id="8" name="Ellips 7">
              <a:extLst>
                <a:ext uri="{FF2B5EF4-FFF2-40B4-BE49-F238E27FC236}">
                  <a16:creationId xmlns:a16="http://schemas.microsoft.com/office/drawing/2014/main" id="{3C6C7DD2-87DE-2640-96A5-233730D6A470}"/>
                </a:ext>
              </a:extLst>
            </p:cNvPr>
            <p:cNvSpPr/>
            <p:nvPr/>
          </p:nvSpPr>
          <p:spPr>
            <a:xfrm>
              <a:off x="7320331" y="1119618"/>
              <a:ext cx="4320000" cy="4320000"/>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E6DB507-734F-4D41-BC2B-5CB0BFB36AC9}"/>
                </a:ext>
              </a:extLst>
            </p:cNvPr>
            <p:cNvSpPr/>
            <p:nvPr/>
          </p:nvSpPr>
          <p:spPr>
            <a:xfrm>
              <a:off x="7966875" y="1766162"/>
              <a:ext cx="3026912" cy="3026912"/>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C24C7592-F1BB-BE4D-A810-89A4424BFBDF}"/>
                </a:ext>
              </a:extLst>
            </p:cNvPr>
            <p:cNvSpPr txBox="1"/>
            <p:nvPr/>
          </p:nvSpPr>
          <p:spPr>
            <a:xfrm>
              <a:off x="7966875" y="2786423"/>
              <a:ext cx="3026912" cy="1200329"/>
            </a:xfrm>
            <a:prstGeom prst="rect">
              <a:avLst/>
            </a:prstGeom>
            <a:noFill/>
          </p:spPr>
          <p:txBody>
            <a:bodyPr wrap="square" rtlCol="0">
              <a:spAutoFit/>
            </a:bodyPr>
            <a:lstStyle/>
            <a:p>
              <a:pPr algn="ctr"/>
              <a:r>
                <a:rPr lang="sv-SE" b="1" dirty="0" err="1">
                  <a:solidFill>
                    <a:schemeClr val="bg1"/>
                  </a:solidFill>
                  <a:latin typeface="Helsingborg Sans" pitchFamily="2" charset="77"/>
                </a:rPr>
                <a:t>Core</a:t>
              </a:r>
              <a:r>
                <a:rPr lang="sv-SE" b="1" dirty="0">
                  <a:solidFill>
                    <a:schemeClr val="bg1"/>
                  </a:solidFill>
                  <a:latin typeface="Helsingborg Sans" pitchFamily="2" charset="77"/>
                </a:rPr>
                <a:t> business</a:t>
              </a:r>
            </a:p>
            <a:p>
              <a:pPr algn="ctr"/>
              <a:r>
                <a:rPr lang="sv-SE" b="1" dirty="0">
                  <a:solidFill>
                    <a:schemeClr val="bg1"/>
                  </a:solidFill>
                  <a:latin typeface="Helsingborg Sans" pitchFamily="2" charset="77"/>
                </a:rPr>
                <a:t>Support </a:t>
              </a:r>
              <a:r>
                <a:rPr lang="sv-SE" b="1" dirty="0" err="1">
                  <a:solidFill>
                    <a:schemeClr val="bg1"/>
                  </a:solidFill>
                  <a:latin typeface="Helsingborg Sans" pitchFamily="2" charset="77"/>
                </a:rPr>
                <a:t>functions</a:t>
              </a:r>
              <a:endParaRPr lang="sv-SE" b="1" dirty="0">
                <a:solidFill>
                  <a:schemeClr val="bg1"/>
                </a:solidFill>
                <a:latin typeface="Helsingborg Sans" pitchFamily="2" charset="77"/>
              </a:endParaRPr>
            </a:p>
            <a:p>
              <a:pPr algn="ctr"/>
              <a:r>
                <a:rPr lang="sv-SE" b="1" dirty="0">
                  <a:solidFill>
                    <a:schemeClr val="bg1"/>
                  </a:solidFill>
                  <a:latin typeface="Helsingborg Sans" pitchFamily="2" charset="77"/>
                </a:rPr>
                <a:t>Administrations &amp; </a:t>
              </a:r>
              <a:r>
                <a:rPr lang="sv-SE" b="1" dirty="0" err="1">
                  <a:solidFill>
                    <a:schemeClr val="bg1"/>
                  </a:solidFill>
                  <a:latin typeface="Helsingborg Sans" pitchFamily="2" charset="77"/>
                </a:rPr>
                <a:t>companies</a:t>
              </a:r>
              <a:endParaRPr lang="sv-SE" b="1" dirty="0">
                <a:solidFill>
                  <a:schemeClr val="bg1"/>
                </a:solidFill>
                <a:latin typeface="Helsingborg Sans" pitchFamily="2" charset="77"/>
              </a:endParaRPr>
            </a:p>
          </p:txBody>
        </p:sp>
      </p:grpSp>
      <p:sp>
        <p:nvSpPr>
          <p:cNvPr id="3" name="textruta 2">
            <a:extLst>
              <a:ext uri="{FF2B5EF4-FFF2-40B4-BE49-F238E27FC236}">
                <a16:creationId xmlns:a16="http://schemas.microsoft.com/office/drawing/2014/main" id="{122163BA-23C4-444C-8912-783DD2C035BC}"/>
              </a:ext>
            </a:extLst>
          </p:cNvPr>
          <p:cNvSpPr txBox="1"/>
          <p:nvPr/>
        </p:nvSpPr>
        <p:spPr>
          <a:xfrm>
            <a:off x="1311246" y="1644652"/>
            <a:ext cx="2348720"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Business and </a:t>
            </a:r>
            <a:r>
              <a:rPr lang="sv-SE" dirty="0" err="1">
                <a:solidFill>
                  <a:schemeClr val="bg1"/>
                </a:solidFill>
                <a:effectLst>
                  <a:outerShdw blurRad="38100" dist="38100" dir="2700000" algn="tl">
                    <a:srgbClr val="000000">
                      <a:alpha val="43137"/>
                    </a:srgbClr>
                  </a:outerShdw>
                </a:effectLst>
                <a:latin typeface="Helsingborg Sans" pitchFamily="2" charset="77"/>
              </a:rPr>
              <a:t>industry</a:t>
            </a:r>
            <a:endParaRPr lang="sv-SE" dirty="0">
              <a:solidFill>
                <a:schemeClr val="bg1"/>
              </a:solidFill>
              <a:effectLst>
                <a:outerShdw blurRad="38100" dist="38100" dir="2700000" algn="tl">
                  <a:srgbClr val="000000">
                    <a:alpha val="43137"/>
                  </a:srgbClr>
                </a:outerShdw>
              </a:effectLst>
              <a:latin typeface="Helsingborg Sans" pitchFamily="2" charset="77"/>
            </a:endParaRPr>
          </a:p>
        </p:txBody>
      </p:sp>
      <p:sp>
        <p:nvSpPr>
          <p:cNvPr id="12" name="textruta 11">
            <a:extLst>
              <a:ext uri="{FF2B5EF4-FFF2-40B4-BE49-F238E27FC236}">
                <a16:creationId xmlns:a16="http://schemas.microsoft.com/office/drawing/2014/main" id="{654FE3D4-294F-CD40-9453-A20177F85B4A}"/>
              </a:ext>
            </a:extLst>
          </p:cNvPr>
          <p:cNvSpPr txBox="1"/>
          <p:nvPr/>
        </p:nvSpPr>
        <p:spPr>
          <a:xfrm>
            <a:off x="1278505" y="3078693"/>
            <a:ext cx="1361270"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Civil </a:t>
            </a:r>
            <a:r>
              <a:rPr lang="sv-SE" dirty="0" err="1">
                <a:solidFill>
                  <a:schemeClr val="bg1"/>
                </a:solidFill>
                <a:effectLst>
                  <a:outerShdw blurRad="38100" dist="38100" dir="2700000" algn="tl">
                    <a:srgbClr val="000000">
                      <a:alpha val="43137"/>
                    </a:srgbClr>
                  </a:outerShdw>
                </a:effectLst>
                <a:latin typeface="Helsingborg Sans" pitchFamily="2" charset="77"/>
              </a:rPr>
              <a:t>society</a:t>
            </a:r>
            <a:endParaRPr lang="sv-SE" dirty="0">
              <a:solidFill>
                <a:schemeClr val="bg1"/>
              </a:solidFill>
              <a:effectLst>
                <a:outerShdw blurRad="38100" dist="38100" dir="2700000" algn="tl">
                  <a:srgbClr val="000000">
                    <a:alpha val="43137"/>
                  </a:srgbClr>
                </a:outerShdw>
              </a:effectLst>
              <a:latin typeface="Helsingborg Sans" pitchFamily="2" charset="77"/>
            </a:endParaRPr>
          </a:p>
        </p:txBody>
      </p:sp>
      <p:sp>
        <p:nvSpPr>
          <p:cNvPr id="13" name="textruta 12">
            <a:extLst>
              <a:ext uri="{FF2B5EF4-FFF2-40B4-BE49-F238E27FC236}">
                <a16:creationId xmlns:a16="http://schemas.microsoft.com/office/drawing/2014/main" id="{41B29A80-6955-2A4B-AC85-6C4F7096BA17}"/>
              </a:ext>
            </a:extLst>
          </p:cNvPr>
          <p:cNvSpPr txBox="1"/>
          <p:nvPr/>
        </p:nvSpPr>
        <p:spPr>
          <a:xfrm>
            <a:off x="9039016" y="2989088"/>
            <a:ext cx="1130438"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Academy</a:t>
            </a:r>
          </a:p>
        </p:txBody>
      </p:sp>
      <p:sp>
        <p:nvSpPr>
          <p:cNvPr id="2" name="textruta 1">
            <a:extLst>
              <a:ext uri="{FF2B5EF4-FFF2-40B4-BE49-F238E27FC236}">
                <a16:creationId xmlns:a16="http://schemas.microsoft.com/office/drawing/2014/main" id="{B54E98A5-7BE5-8913-4F12-72D3D80D1FC5}"/>
              </a:ext>
            </a:extLst>
          </p:cNvPr>
          <p:cNvSpPr txBox="1"/>
          <p:nvPr/>
        </p:nvSpPr>
        <p:spPr>
          <a:xfrm>
            <a:off x="8605490" y="1361868"/>
            <a:ext cx="1176925"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Residents</a:t>
            </a:r>
          </a:p>
        </p:txBody>
      </p:sp>
    </p:spTree>
    <p:extLst>
      <p:ext uri="{BB962C8B-B14F-4D97-AF65-F5344CB8AC3E}">
        <p14:creationId xmlns:p14="http://schemas.microsoft.com/office/powerpoint/2010/main" val="360228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514BCCC-112F-ED09-E0EE-830A56A624C9}"/>
              </a:ext>
            </a:extLst>
          </p:cNvPr>
          <p:cNvSpPr>
            <a:spLocks noGrp="1"/>
          </p:cNvSpPr>
          <p:nvPr>
            <p:ph type="ctrTitle"/>
          </p:nvPr>
        </p:nvSpPr>
        <p:spPr>
          <a:xfrm>
            <a:off x="874713" y="2459505"/>
            <a:ext cx="9576883" cy="1938992"/>
          </a:xfrm>
        </p:spPr>
        <p:txBody>
          <a:bodyPr anchor="ctr" anchorCtr="0"/>
          <a:lstStyle/>
          <a:p>
            <a:r>
              <a:rPr lang="sv-SE" sz="3500" i="0" u="none" strike="noStrike" dirty="0" err="1">
                <a:solidFill>
                  <a:srgbClr val="FEFFFF"/>
                </a:solidFill>
                <a:latin typeface="Helsingborg Sans" pitchFamily="2" charset="0"/>
              </a:rPr>
              <a:t>We</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are</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building</a:t>
            </a:r>
            <a:r>
              <a:rPr lang="sv-SE" sz="3500" i="0" u="none" strike="noStrike" dirty="0">
                <a:solidFill>
                  <a:srgbClr val="FEFFFF"/>
                </a:solidFill>
                <a:latin typeface="Helsingborg Sans" pitchFamily="2" charset="0"/>
              </a:rPr>
              <a:t> a strong </a:t>
            </a:r>
            <a:r>
              <a:rPr lang="sv-SE" sz="3500" i="0" u="none" strike="noStrike" dirty="0" err="1">
                <a:solidFill>
                  <a:srgbClr val="FEFFFF"/>
                </a:solidFill>
                <a:latin typeface="Helsingborg Sans" pitchFamily="2" charset="0"/>
              </a:rPr>
              <a:t>capacity</a:t>
            </a:r>
            <a:r>
              <a:rPr lang="sv-SE" sz="3500" i="0" u="none" strike="noStrike" dirty="0">
                <a:solidFill>
                  <a:srgbClr val="FEFFFF"/>
                </a:solidFill>
                <a:latin typeface="Helsingborg Sans" pitchFamily="2" charset="0"/>
              </a:rPr>
              <a:t> for innovation and </a:t>
            </a:r>
            <a:r>
              <a:rPr lang="sv-SE" sz="3500" i="0" u="none" strike="noStrike" dirty="0" err="1">
                <a:solidFill>
                  <a:srgbClr val="FEFFFF"/>
                </a:solidFill>
                <a:latin typeface="Helsingborg Sans" pitchFamily="2" charset="0"/>
              </a:rPr>
              <a:t>collaboration</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across</a:t>
            </a:r>
            <a:r>
              <a:rPr lang="sv-SE" sz="3500" i="0" u="none" strike="noStrike" dirty="0">
                <a:solidFill>
                  <a:srgbClr val="FEFFFF"/>
                </a:solidFill>
                <a:latin typeface="Helsingborg Sans" pitchFamily="2" charset="0"/>
              </a:rPr>
              <a:t> the </a:t>
            </a:r>
            <a:r>
              <a:rPr lang="sv-SE" sz="3500" i="0" u="none" strike="noStrike" dirty="0" err="1">
                <a:solidFill>
                  <a:srgbClr val="FEFFFF"/>
                </a:solidFill>
                <a:latin typeface="Helsingborg Sans" pitchFamily="2" charset="0"/>
              </a:rPr>
              <a:t>entire</a:t>
            </a:r>
            <a:r>
              <a:rPr lang="sv-SE" sz="3500" i="0" u="none" strike="noStrike" dirty="0">
                <a:solidFill>
                  <a:srgbClr val="FEFFFF"/>
                </a:solidFill>
                <a:latin typeface="Helsingborg Sans" pitchFamily="2" charset="0"/>
              </a:rPr>
              <a:t> organisation, in order to </a:t>
            </a:r>
            <a:r>
              <a:rPr lang="sv-SE" sz="3500" i="0" u="none" strike="noStrike" dirty="0" err="1">
                <a:solidFill>
                  <a:srgbClr val="FEFFFF"/>
                </a:solidFill>
                <a:latin typeface="Helsingborg Sans" pitchFamily="2" charset="0"/>
              </a:rPr>
              <a:t>meet</a:t>
            </a:r>
            <a:r>
              <a:rPr lang="sv-SE" sz="3500" i="0" u="none" strike="noStrike" dirty="0">
                <a:solidFill>
                  <a:srgbClr val="FEFFFF"/>
                </a:solidFill>
                <a:latin typeface="Helsingborg Sans" pitchFamily="2" charset="0"/>
              </a:rPr>
              <a:t> the green, social, and </a:t>
            </a:r>
            <a:r>
              <a:rPr lang="sv-SE" sz="3500" i="0" u="none" strike="noStrike" dirty="0" err="1">
                <a:solidFill>
                  <a:srgbClr val="FEFFFF"/>
                </a:solidFill>
                <a:latin typeface="Helsingborg Sans" pitchFamily="2" charset="0"/>
              </a:rPr>
              <a:t>technological</a:t>
            </a:r>
            <a:r>
              <a:rPr lang="sv-SE" sz="3500" i="0" u="none" strike="noStrike" dirty="0">
                <a:solidFill>
                  <a:srgbClr val="FEFFFF"/>
                </a:solidFill>
                <a:latin typeface="Helsingborg Sans" pitchFamily="2" charset="0"/>
              </a:rPr>
              <a:t> transformation</a:t>
            </a:r>
            <a:endParaRPr lang="sv-SE" sz="3500" dirty="0">
              <a:solidFill>
                <a:srgbClr val="FFFFFF"/>
              </a:solidFill>
              <a:latin typeface="Helsingborg Sans" pitchFamily="2" charset="77"/>
            </a:endParaRPr>
          </a:p>
        </p:txBody>
      </p:sp>
    </p:spTree>
    <p:extLst>
      <p:ext uri="{BB962C8B-B14F-4D97-AF65-F5344CB8AC3E}">
        <p14:creationId xmlns:p14="http://schemas.microsoft.com/office/powerpoint/2010/main" val="237866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2535118"/>
            <a:ext cx="4419200" cy="2568359"/>
          </a:xfrm>
        </p:spPr>
        <p:txBody>
          <a:bodyPr/>
          <a:lstStyle/>
          <a:p>
            <a:r>
              <a:rPr lang="sv-SE" dirty="0"/>
              <a:t>Parken – new center for innovation</a:t>
            </a:r>
          </a:p>
          <a:p>
            <a:r>
              <a:rPr lang="sv-SE" dirty="0"/>
              <a:t>New innovation </a:t>
            </a:r>
            <a:r>
              <a:rPr lang="sv-SE" dirty="0" err="1"/>
              <a:t>district</a:t>
            </a:r>
            <a:endParaRPr lang="sv-SE" dirty="0"/>
          </a:p>
          <a:p>
            <a:r>
              <a:rPr lang="sv-SE" dirty="0" err="1"/>
              <a:t>Increased</a:t>
            </a:r>
            <a:r>
              <a:rPr lang="sv-SE" dirty="0"/>
              <a:t> focus on </a:t>
            </a:r>
            <a:r>
              <a:rPr lang="sv-SE" dirty="0" err="1"/>
              <a:t>impact</a:t>
            </a:r>
            <a:r>
              <a:rPr lang="sv-SE" dirty="0"/>
              <a:t> </a:t>
            </a:r>
            <a:r>
              <a:rPr lang="sv-SE" dirty="0" err="1"/>
              <a:t>mobilisation</a:t>
            </a:r>
            <a:r>
              <a:rPr lang="sv-SE" dirty="0"/>
              <a:t> and innovation </a:t>
            </a:r>
            <a:r>
              <a:rPr lang="sv-SE" dirty="0" err="1"/>
              <a:t>collaboration</a:t>
            </a:r>
            <a:endParaRPr lang="sv-SE" dirty="0"/>
          </a:p>
          <a:p>
            <a:r>
              <a:rPr lang="sv-SE" dirty="0" err="1"/>
              <a:t>Further</a:t>
            </a:r>
            <a:r>
              <a:rPr lang="sv-SE" dirty="0"/>
              <a:t> </a:t>
            </a:r>
            <a:r>
              <a:rPr lang="sv-SE" dirty="0" err="1"/>
              <a:t>development</a:t>
            </a:r>
            <a:r>
              <a:rPr lang="sv-SE" dirty="0"/>
              <a:t> </a:t>
            </a:r>
            <a:r>
              <a:rPr lang="sv-SE" dirty="0" err="1"/>
              <a:t>of</a:t>
            </a:r>
            <a:r>
              <a:rPr lang="sv-SE" dirty="0"/>
              <a:t> the city as a </a:t>
            </a:r>
            <a:r>
              <a:rPr lang="sv-SE" dirty="0" err="1"/>
              <a:t>testbed</a:t>
            </a:r>
            <a:endParaRPr lang="sv-SE" dirty="0"/>
          </a:p>
          <a:p>
            <a:r>
              <a:rPr lang="sv-SE" dirty="0" err="1"/>
              <a:t>Impact</a:t>
            </a:r>
            <a:r>
              <a:rPr lang="sv-SE" dirty="0"/>
              <a:t> Innovation Summit 17-18 September</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dirty="0" err="1"/>
              <a:t>Stepping</a:t>
            </a:r>
            <a:r>
              <a:rPr lang="sv-SE" dirty="0"/>
              <a:t> </a:t>
            </a:r>
            <a:r>
              <a:rPr lang="sv-SE" dirty="0" err="1"/>
              <a:t>up</a:t>
            </a:r>
            <a:r>
              <a:rPr lang="sv-SE" dirty="0"/>
              <a:t> the </a:t>
            </a:r>
            <a:r>
              <a:rPr lang="sv-SE" dirty="0" err="1"/>
              <a:t>pace</a:t>
            </a:r>
            <a:r>
              <a:rPr lang="sv-SE" dirty="0"/>
              <a:t> </a:t>
            </a:r>
            <a:r>
              <a:rPr lang="sv-SE" dirty="0" err="1"/>
              <a:t>of</a:t>
            </a:r>
            <a:r>
              <a:rPr lang="sv-SE" dirty="0"/>
              <a:t> innovation</a:t>
            </a:r>
          </a:p>
        </p:txBody>
      </p:sp>
      <p:sp>
        <p:nvSpPr>
          <p:cNvPr id="4" name="Platshållare för bild 3">
            <a:extLst>
              <a:ext uri="{FF2B5EF4-FFF2-40B4-BE49-F238E27FC236}">
                <a16:creationId xmlns:a16="http://schemas.microsoft.com/office/drawing/2014/main" id="{E97FBAF1-9CF9-E1B7-F323-583AD295FA6E}"/>
              </a:ext>
            </a:extLst>
          </p:cNvPr>
          <p:cNvSpPr>
            <a:spLocks noGrp="1"/>
          </p:cNvSpPr>
          <p:nvPr>
            <p:ph type="pic" sz="quarter" idx="10"/>
          </p:nvPr>
        </p:nvSpPr>
        <p:spPr/>
        <p:txBody>
          <a:bodyPr/>
          <a:lstStyle/>
          <a:p>
            <a:pPr marL="0" indent="0">
              <a:buNone/>
            </a:pPr>
            <a:endParaRPr lang="sv-SE"/>
          </a:p>
          <a:p>
            <a:pPr marL="0" indent="0">
              <a:buNone/>
            </a:pPr>
            <a:endParaRPr lang="sv-SE"/>
          </a:p>
        </p:txBody>
      </p:sp>
      <p:pic>
        <p:nvPicPr>
          <p:cNvPr id="6" name="Platshållare för bild 18">
            <a:extLst>
              <a:ext uri="{FF2B5EF4-FFF2-40B4-BE49-F238E27FC236}">
                <a16:creationId xmlns:a16="http://schemas.microsoft.com/office/drawing/2014/main" id="{A420BE40-095E-D72F-289D-4696E1730479}"/>
              </a:ext>
            </a:extLst>
          </p:cNvPr>
          <p:cNvPicPr>
            <a:picLocks noChangeAspect="1"/>
          </p:cNvPicPr>
          <p:nvPr/>
        </p:nvPicPr>
        <p:blipFill rotWithShape="1">
          <a:blip r:embed="rId2"/>
          <a:srcRect l="15783" t="20273" r="15783" b="9093"/>
          <a:stretch/>
        </p:blipFill>
        <p:spPr>
          <a:xfrm>
            <a:off x="6096000" y="10"/>
            <a:ext cx="6096000" cy="6857990"/>
          </a:xfrm>
          <a:prstGeom prst="rect">
            <a:avLst/>
          </a:prstGeom>
          <a:noFill/>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2019876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bärbar dator, inomhus, dator&#10;&#10;Automatiskt genererad beskrivning">
            <a:extLst>
              <a:ext uri="{FF2B5EF4-FFF2-40B4-BE49-F238E27FC236}">
                <a16:creationId xmlns:a16="http://schemas.microsoft.com/office/drawing/2014/main" id="{B01D8652-F8E6-C8FC-F274-4F53B88AB1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ktangel 2">
            <a:extLst>
              <a:ext uri="{FF2B5EF4-FFF2-40B4-BE49-F238E27FC236}">
                <a16:creationId xmlns:a16="http://schemas.microsoft.com/office/drawing/2014/main" id="{5E3144D4-2938-A4C3-8A59-7CAE8048C1B2}"/>
              </a:ext>
            </a:extLst>
          </p:cNvPr>
          <p:cNvSpPr/>
          <p:nvPr/>
        </p:nvSpPr>
        <p:spPr>
          <a:xfrm>
            <a:off x="-57714" y="14067"/>
            <a:ext cx="12192000" cy="6858000"/>
          </a:xfrm>
          <a:prstGeom prst="rect">
            <a:avLst/>
          </a:prstGeom>
          <a:gradFill>
            <a:gsLst>
              <a:gs pos="0">
                <a:schemeClr val="accent1">
                  <a:lumMod val="5000"/>
                  <a:lumOff val="95000"/>
                  <a:alpha val="0"/>
                </a:schemeClr>
              </a:gs>
              <a:gs pos="93000">
                <a:schemeClr val="tx1">
                  <a:alpha val="34000"/>
                  <a:lumMod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731;p24">
            <a:extLst>
              <a:ext uri="{FF2B5EF4-FFF2-40B4-BE49-F238E27FC236}">
                <a16:creationId xmlns:a16="http://schemas.microsoft.com/office/drawing/2014/main" id="{D550746F-E4FD-B92B-98D1-C1A8F66C9071}"/>
              </a:ext>
            </a:extLst>
          </p:cNvPr>
          <p:cNvSpPr/>
          <p:nvPr/>
        </p:nvSpPr>
        <p:spPr>
          <a:xfrm rot="1298824">
            <a:off x="7048483" y="783291"/>
            <a:ext cx="529547" cy="487784"/>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731;p24">
            <a:extLst>
              <a:ext uri="{FF2B5EF4-FFF2-40B4-BE49-F238E27FC236}">
                <a16:creationId xmlns:a16="http://schemas.microsoft.com/office/drawing/2014/main" id="{46CDF171-CAFF-8E67-AA0D-3D0E9A13841A}"/>
              </a:ext>
            </a:extLst>
          </p:cNvPr>
          <p:cNvSpPr/>
          <p:nvPr/>
        </p:nvSpPr>
        <p:spPr>
          <a:xfrm rot="1965888">
            <a:off x="9290596" y="3397574"/>
            <a:ext cx="495864" cy="500592"/>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751;p24">
            <a:extLst>
              <a:ext uri="{FF2B5EF4-FFF2-40B4-BE49-F238E27FC236}">
                <a16:creationId xmlns:a16="http://schemas.microsoft.com/office/drawing/2014/main" id="{547E783C-483E-C12B-CC11-CC8BD944DB2C}"/>
              </a:ext>
            </a:extLst>
          </p:cNvPr>
          <p:cNvSpPr/>
          <p:nvPr/>
        </p:nvSpPr>
        <p:spPr>
          <a:xfrm rot="386955">
            <a:off x="2006369" y="4659784"/>
            <a:ext cx="722176" cy="438257"/>
          </a:xfrm>
          <a:custGeom>
            <a:avLst/>
            <a:gdLst/>
            <a:ahLst/>
            <a:cxnLst/>
            <a:rect l="l" t="t" r="r" b="b"/>
            <a:pathLst>
              <a:path w="22337" h="22552" extrusionOk="0">
                <a:moveTo>
                  <a:pt x="2335" y="22551"/>
                </a:moveTo>
                <a:cubicBezTo>
                  <a:pt x="1751" y="22277"/>
                  <a:pt x="1668" y="21932"/>
                  <a:pt x="1584" y="21623"/>
                </a:cubicBezTo>
                <a:cubicBezTo>
                  <a:pt x="1239" y="20289"/>
                  <a:pt x="751" y="19003"/>
                  <a:pt x="179" y="17753"/>
                </a:cubicBezTo>
                <a:cubicBezTo>
                  <a:pt x="1" y="17360"/>
                  <a:pt x="168" y="17063"/>
                  <a:pt x="596" y="16955"/>
                </a:cubicBezTo>
                <a:cubicBezTo>
                  <a:pt x="763" y="16920"/>
                  <a:pt x="930" y="16908"/>
                  <a:pt x="1096" y="16920"/>
                </a:cubicBezTo>
                <a:cubicBezTo>
                  <a:pt x="1263" y="16920"/>
                  <a:pt x="1418" y="16967"/>
                  <a:pt x="1644" y="16991"/>
                </a:cubicBezTo>
                <a:cubicBezTo>
                  <a:pt x="1715" y="16705"/>
                  <a:pt x="1763" y="16408"/>
                  <a:pt x="1846" y="16122"/>
                </a:cubicBezTo>
                <a:cubicBezTo>
                  <a:pt x="2370" y="14265"/>
                  <a:pt x="3025" y="12467"/>
                  <a:pt x="3978" y="10788"/>
                </a:cubicBezTo>
                <a:cubicBezTo>
                  <a:pt x="4835" y="9252"/>
                  <a:pt x="5764" y="7764"/>
                  <a:pt x="7049" y="6549"/>
                </a:cubicBezTo>
                <a:cubicBezTo>
                  <a:pt x="8490" y="5192"/>
                  <a:pt x="10014" y="3978"/>
                  <a:pt x="11729" y="2966"/>
                </a:cubicBezTo>
                <a:cubicBezTo>
                  <a:pt x="13681" y="1823"/>
                  <a:pt x="15777" y="1013"/>
                  <a:pt x="17920" y="299"/>
                </a:cubicBezTo>
                <a:cubicBezTo>
                  <a:pt x="18182" y="203"/>
                  <a:pt x="18467" y="156"/>
                  <a:pt x="18741" y="96"/>
                </a:cubicBezTo>
                <a:cubicBezTo>
                  <a:pt x="19241" y="1"/>
                  <a:pt x="19634" y="132"/>
                  <a:pt x="20003" y="537"/>
                </a:cubicBezTo>
                <a:cubicBezTo>
                  <a:pt x="20503" y="1108"/>
                  <a:pt x="21087" y="1608"/>
                  <a:pt x="21623" y="2132"/>
                </a:cubicBezTo>
                <a:cubicBezTo>
                  <a:pt x="21766" y="2263"/>
                  <a:pt x="21908" y="2394"/>
                  <a:pt x="22027" y="2537"/>
                </a:cubicBezTo>
                <a:cubicBezTo>
                  <a:pt x="22337" y="2918"/>
                  <a:pt x="22218" y="3347"/>
                  <a:pt x="21742" y="3454"/>
                </a:cubicBezTo>
                <a:cubicBezTo>
                  <a:pt x="21265" y="3561"/>
                  <a:pt x="20765" y="3597"/>
                  <a:pt x="20265" y="3668"/>
                </a:cubicBezTo>
                <a:cubicBezTo>
                  <a:pt x="18694" y="3894"/>
                  <a:pt x="17277" y="4549"/>
                  <a:pt x="15872" y="5252"/>
                </a:cubicBezTo>
                <a:cubicBezTo>
                  <a:pt x="12407" y="7014"/>
                  <a:pt x="9407" y="9383"/>
                  <a:pt x="6847" y="12312"/>
                </a:cubicBezTo>
                <a:cubicBezTo>
                  <a:pt x="6359" y="12872"/>
                  <a:pt x="6002" y="13562"/>
                  <a:pt x="5621" y="14217"/>
                </a:cubicBezTo>
                <a:cubicBezTo>
                  <a:pt x="5144" y="15038"/>
                  <a:pt x="4704" y="15884"/>
                  <a:pt x="4263" y="16717"/>
                </a:cubicBezTo>
                <a:cubicBezTo>
                  <a:pt x="4073" y="17086"/>
                  <a:pt x="4144" y="17217"/>
                  <a:pt x="4525" y="17348"/>
                </a:cubicBezTo>
                <a:cubicBezTo>
                  <a:pt x="4882" y="17479"/>
                  <a:pt x="5263" y="17551"/>
                  <a:pt x="5585" y="17729"/>
                </a:cubicBezTo>
                <a:cubicBezTo>
                  <a:pt x="5990" y="17932"/>
                  <a:pt x="6014" y="18206"/>
                  <a:pt x="5692" y="18515"/>
                </a:cubicBezTo>
                <a:cubicBezTo>
                  <a:pt x="5418" y="18777"/>
                  <a:pt x="5109" y="19015"/>
                  <a:pt x="4775" y="19206"/>
                </a:cubicBezTo>
                <a:cubicBezTo>
                  <a:pt x="4204" y="19539"/>
                  <a:pt x="3823" y="20039"/>
                  <a:pt x="3501" y="20599"/>
                </a:cubicBezTo>
                <a:cubicBezTo>
                  <a:pt x="3239" y="21075"/>
                  <a:pt x="2942" y="21539"/>
                  <a:pt x="2668" y="22004"/>
                </a:cubicBezTo>
                <a:cubicBezTo>
                  <a:pt x="2561" y="22182"/>
                  <a:pt x="2442" y="22373"/>
                  <a:pt x="2335" y="22551"/>
                </a:cubicBezTo>
                <a:close/>
                <a:moveTo>
                  <a:pt x="11574" y="6764"/>
                </a:moveTo>
                <a:cubicBezTo>
                  <a:pt x="12050" y="6442"/>
                  <a:pt x="12526" y="6109"/>
                  <a:pt x="13062" y="5752"/>
                </a:cubicBezTo>
                <a:cubicBezTo>
                  <a:pt x="12574" y="5144"/>
                  <a:pt x="12133" y="4585"/>
                  <a:pt x="11657" y="3989"/>
                </a:cubicBezTo>
                <a:cubicBezTo>
                  <a:pt x="11300" y="4251"/>
                  <a:pt x="11002" y="4466"/>
                  <a:pt x="10788" y="4620"/>
                </a:cubicBezTo>
                <a:cubicBezTo>
                  <a:pt x="11062" y="5371"/>
                  <a:pt x="11300" y="6025"/>
                  <a:pt x="11574" y="6764"/>
                </a:cubicBezTo>
                <a:close/>
                <a:moveTo>
                  <a:pt x="13753" y="2882"/>
                </a:moveTo>
                <a:cubicBezTo>
                  <a:pt x="13193" y="3192"/>
                  <a:pt x="12681" y="3489"/>
                  <a:pt x="12193" y="3751"/>
                </a:cubicBezTo>
                <a:cubicBezTo>
                  <a:pt x="12669" y="4347"/>
                  <a:pt x="13098" y="4882"/>
                  <a:pt x="13562" y="5454"/>
                </a:cubicBezTo>
                <a:cubicBezTo>
                  <a:pt x="13800" y="5299"/>
                  <a:pt x="14038" y="5144"/>
                  <a:pt x="14288" y="4990"/>
                </a:cubicBezTo>
                <a:cubicBezTo>
                  <a:pt x="14122" y="4275"/>
                  <a:pt x="14253" y="3549"/>
                  <a:pt x="13753" y="2882"/>
                </a:cubicBezTo>
                <a:close/>
                <a:moveTo>
                  <a:pt x="9026" y="8788"/>
                </a:moveTo>
                <a:cubicBezTo>
                  <a:pt x="9276" y="8585"/>
                  <a:pt x="9478" y="8430"/>
                  <a:pt x="9657" y="8252"/>
                </a:cubicBezTo>
                <a:cubicBezTo>
                  <a:pt x="9752" y="8157"/>
                  <a:pt x="9859" y="8002"/>
                  <a:pt x="9835" y="7895"/>
                </a:cubicBezTo>
                <a:cubicBezTo>
                  <a:pt x="9704" y="7216"/>
                  <a:pt x="9478" y="6561"/>
                  <a:pt x="9157" y="5847"/>
                </a:cubicBezTo>
                <a:cubicBezTo>
                  <a:pt x="8752" y="6204"/>
                  <a:pt x="8419" y="6490"/>
                  <a:pt x="8109" y="6752"/>
                </a:cubicBezTo>
                <a:cubicBezTo>
                  <a:pt x="8431" y="7466"/>
                  <a:pt x="8716" y="8097"/>
                  <a:pt x="9026" y="8788"/>
                </a:cubicBezTo>
                <a:close/>
                <a:moveTo>
                  <a:pt x="14276" y="2596"/>
                </a:moveTo>
                <a:cubicBezTo>
                  <a:pt x="14515" y="3382"/>
                  <a:pt x="14693" y="4025"/>
                  <a:pt x="14896" y="4716"/>
                </a:cubicBezTo>
                <a:cubicBezTo>
                  <a:pt x="15241" y="4537"/>
                  <a:pt x="15562" y="4359"/>
                  <a:pt x="15920" y="4180"/>
                </a:cubicBezTo>
                <a:cubicBezTo>
                  <a:pt x="15789" y="3489"/>
                  <a:pt x="15681" y="2846"/>
                  <a:pt x="15550" y="2108"/>
                </a:cubicBezTo>
                <a:cubicBezTo>
                  <a:pt x="15062" y="2299"/>
                  <a:pt x="14634" y="2465"/>
                  <a:pt x="14276" y="2596"/>
                </a:cubicBezTo>
                <a:close/>
                <a:moveTo>
                  <a:pt x="20813" y="2632"/>
                </a:moveTo>
                <a:cubicBezTo>
                  <a:pt x="20325" y="1977"/>
                  <a:pt x="19908" y="1418"/>
                  <a:pt x="19468" y="834"/>
                </a:cubicBezTo>
                <a:cubicBezTo>
                  <a:pt x="19146" y="918"/>
                  <a:pt x="18825" y="1001"/>
                  <a:pt x="18575" y="1072"/>
                </a:cubicBezTo>
                <a:cubicBezTo>
                  <a:pt x="18753" y="1692"/>
                  <a:pt x="18932" y="2275"/>
                  <a:pt x="19110" y="2918"/>
                </a:cubicBezTo>
                <a:cubicBezTo>
                  <a:pt x="19622" y="2823"/>
                  <a:pt x="20182" y="2739"/>
                  <a:pt x="20813" y="2632"/>
                </a:cubicBezTo>
                <a:close/>
                <a:moveTo>
                  <a:pt x="7002" y="10919"/>
                </a:moveTo>
                <a:cubicBezTo>
                  <a:pt x="7216" y="10621"/>
                  <a:pt x="7347" y="10455"/>
                  <a:pt x="7454" y="10264"/>
                </a:cubicBezTo>
                <a:cubicBezTo>
                  <a:pt x="7514" y="10157"/>
                  <a:pt x="7597" y="9990"/>
                  <a:pt x="7573" y="9895"/>
                </a:cubicBezTo>
                <a:cubicBezTo>
                  <a:pt x="7383" y="9300"/>
                  <a:pt x="7157" y="8716"/>
                  <a:pt x="6883" y="7954"/>
                </a:cubicBezTo>
                <a:cubicBezTo>
                  <a:pt x="6526" y="8430"/>
                  <a:pt x="6287" y="8764"/>
                  <a:pt x="6073" y="9062"/>
                </a:cubicBezTo>
                <a:cubicBezTo>
                  <a:pt x="6371" y="9657"/>
                  <a:pt x="6633" y="10181"/>
                  <a:pt x="7002" y="10919"/>
                </a:cubicBezTo>
                <a:close/>
                <a:moveTo>
                  <a:pt x="1311" y="18003"/>
                </a:moveTo>
                <a:cubicBezTo>
                  <a:pt x="1477" y="18932"/>
                  <a:pt x="2358" y="19182"/>
                  <a:pt x="2846" y="19884"/>
                </a:cubicBezTo>
                <a:cubicBezTo>
                  <a:pt x="3049" y="19622"/>
                  <a:pt x="3204" y="19420"/>
                  <a:pt x="3370" y="19218"/>
                </a:cubicBezTo>
                <a:cubicBezTo>
                  <a:pt x="2858" y="18503"/>
                  <a:pt x="2382" y="17848"/>
                  <a:pt x="1311" y="18003"/>
                </a:cubicBezTo>
                <a:close/>
                <a:moveTo>
                  <a:pt x="9585" y="5525"/>
                </a:moveTo>
                <a:cubicBezTo>
                  <a:pt x="9871" y="6240"/>
                  <a:pt x="10121" y="6895"/>
                  <a:pt x="10395" y="7609"/>
                </a:cubicBezTo>
                <a:cubicBezTo>
                  <a:pt x="10586" y="7478"/>
                  <a:pt x="10776" y="7359"/>
                  <a:pt x="10943" y="7240"/>
                </a:cubicBezTo>
                <a:cubicBezTo>
                  <a:pt x="10847" y="6823"/>
                  <a:pt x="10776" y="6454"/>
                  <a:pt x="10669" y="6097"/>
                </a:cubicBezTo>
                <a:cubicBezTo>
                  <a:pt x="10574" y="5740"/>
                  <a:pt x="10455" y="5382"/>
                  <a:pt x="10312" y="4930"/>
                </a:cubicBezTo>
                <a:cubicBezTo>
                  <a:pt x="10002" y="5180"/>
                  <a:pt x="9776" y="5371"/>
                  <a:pt x="9585" y="5525"/>
                </a:cubicBezTo>
                <a:close/>
                <a:moveTo>
                  <a:pt x="4513" y="18301"/>
                </a:moveTo>
                <a:cubicBezTo>
                  <a:pt x="4073" y="18182"/>
                  <a:pt x="3811" y="18110"/>
                  <a:pt x="3537" y="18027"/>
                </a:cubicBezTo>
                <a:cubicBezTo>
                  <a:pt x="2882" y="17825"/>
                  <a:pt x="2716" y="17444"/>
                  <a:pt x="3061" y="16860"/>
                </a:cubicBezTo>
                <a:cubicBezTo>
                  <a:pt x="3204" y="16622"/>
                  <a:pt x="3358" y="16384"/>
                  <a:pt x="3525" y="16110"/>
                </a:cubicBezTo>
                <a:cubicBezTo>
                  <a:pt x="3335" y="15920"/>
                  <a:pt x="3156" y="15753"/>
                  <a:pt x="2966" y="15562"/>
                </a:cubicBezTo>
                <a:cubicBezTo>
                  <a:pt x="2632" y="16265"/>
                  <a:pt x="2596" y="16920"/>
                  <a:pt x="2620" y="17586"/>
                </a:cubicBezTo>
                <a:cubicBezTo>
                  <a:pt x="2620" y="17705"/>
                  <a:pt x="2680" y="17860"/>
                  <a:pt x="2775" y="17955"/>
                </a:cubicBezTo>
                <a:cubicBezTo>
                  <a:pt x="3061" y="18253"/>
                  <a:pt x="3382" y="18527"/>
                  <a:pt x="3704" y="18825"/>
                </a:cubicBezTo>
                <a:cubicBezTo>
                  <a:pt x="3930" y="18682"/>
                  <a:pt x="4144" y="18539"/>
                  <a:pt x="4513" y="18301"/>
                </a:cubicBezTo>
                <a:close/>
                <a:moveTo>
                  <a:pt x="17205" y="3549"/>
                </a:moveTo>
                <a:cubicBezTo>
                  <a:pt x="17027" y="2930"/>
                  <a:pt x="16872" y="2323"/>
                  <a:pt x="16693" y="1656"/>
                </a:cubicBezTo>
                <a:cubicBezTo>
                  <a:pt x="16348" y="1787"/>
                  <a:pt x="16074" y="1894"/>
                  <a:pt x="15800" y="2001"/>
                </a:cubicBezTo>
                <a:cubicBezTo>
                  <a:pt x="16051" y="2680"/>
                  <a:pt x="16265" y="3287"/>
                  <a:pt x="16491" y="3918"/>
                </a:cubicBezTo>
                <a:cubicBezTo>
                  <a:pt x="16741" y="3799"/>
                  <a:pt x="16943" y="3680"/>
                  <a:pt x="17205" y="3549"/>
                </a:cubicBezTo>
                <a:close/>
                <a:moveTo>
                  <a:pt x="17813" y="3347"/>
                </a:moveTo>
                <a:cubicBezTo>
                  <a:pt x="18027" y="3263"/>
                  <a:pt x="18241" y="3180"/>
                  <a:pt x="18467" y="3097"/>
                </a:cubicBezTo>
                <a:cubicBezTo>
                  <a:pt x="18348" y="2442"/>
                  <a:pt x="18229" y="1858"/>
                  <a:pt x="18110" y="1239"/>
                </a:cubicBezTo>
                <a:cubicBezTo>
                  <a:pt x="17741" y="1346"/>
                  <a:pt x="17455" y="1442"/>
                  <a:pt x="17158" y="1537"/>
                </a:cubicBezTo>
                <a:cubicBezTo>
                  <a:pt x="17384" y="2156"/>
                  <a:pt x="17586" y="2727"/>
                  <a:pt x="17813" y="3347"/>
                </a:cubicBezTo>
                <a:close/>
                <a:moveTo>
                  <a:pt x="6668" y="11193"/>
                </a:moveTo>
                <a:cubicBezTo>
                  <a:pt x="6371" y="10586"/>
                  <a:pt x="6121" y="10085"/>
                  <a:pt x="5847" y="9490"/>
                </a:cubicBezTo>
                <a:cubicBezTo>
                  <a:pt x="5585" y="9847"/>
                  <a:pt x="5394" y="10109"/>
                  <a:pt x="5192" y="10371"/>
                </a:cubicBezTo>
                <a:cubicBezTo>
                  <a:pt x="5466" y="10847"/>
                  <a:pt x="5728" y="11288"/>
                  <a:pt x="5990" y="11752"/>
                </a:cubicBezTo>
                <a:cubicBezTo>
                  <a:pt x="6240" y="11550"/>
                  <a:pt x="6430" y="11383"/>
                  <a:pt x="6668" y="11193"/>
                </a:cubicBezTo>
                <a:close/>
                <a:moveTo>
                  <a:pt x="8050" y="9669"/>
                </a:moveTo>
                <a:cubicBezTo>
                  <a:pt x="8264" y="9514"/>
                  <a:pt x="8454" y="9383"/>
                  <a:pt x="8585" y="9276"/>
                </a:cubicBezTo>
                <a:cubicBezTo>
                  <a:pt x="8276" y="8502"/>
                  <a:pt x="8026" y="7871"/>
                  <a:pt x="7728" y="7133"/>
                </a:cubicBezTo>
                <a:cubicBezTo>
                  <a:pt x="7490" y="7395"/>
                  <a:pt x="7311" y="7585"/>
                  <a:pt x="7192" y="7728"/>
                </a:cubicBezTo>
                <a:cubicBezTo>
                  <a:pt x="7490" y="8419"/>
                  <a:pt x="7764" y="9014"/>
                  <a:pt x="8050" y="9669"/>
                </a:cubicBezTo>
                <a:close/>
                <a:moveTo>
                  <a:pt x="4990" y="13455"/>
                </a:moveTo>
                <a:cubicBezTo>
                  <a:pt x="4740" y="13002"/>
                  <a:pt x="4525" y="12610"/>
                  <a:pt x="4251" y="12121"/>
                </a:cubicBezTo>
                <a:cubicBezTo>
                  <a:pt x="4037" y="12598"/>
                  <a:pt x="3894" y="12943"/>
                  <a:pt x="3751" y="13288"/>
                </a:cubicBezTo>
                <a:cubicBezTo>
                  <a:pt x="3989" y="13622"/>
                  <a:pt x="4204" y="13919"/>
                  <a:pt x="4478" y="14276"/>
                </a:cubicBezTo>
                <a:cubicBezTo>
                  <a:pt x="4680" y="13955"/>
                  <a:pt x="4823" y="13717"/>
                  <a:pt x="4990" y="13455"/>
                </a:cubicBezTo>
                <a:close/>
                <a:moveTo>
                  <a:pt x="4501" y="11657"/>
                </a:moveTo>
                <a:cubicBezTo>
                  <a:pt x="4751" y="12110"/>
                  <a:pt x="4966" y="12514"/>
                  <a:pt x="5228" y="13002"/>
                </a:cubicBezTo>
                <a:cubicBezTo>
                  <a:pt x="5430" y="12669"/>
                  <a:pt x="5597" y="12395"/>
                  <a:pt x="5764" y="12121"/>
                </a:cubicBezTo>
                <a:cubicBezTo>
                  <a:pt x="5502" y="11705"/>
                  <a:pt x="5252" y="11312"/>
                  <a:pt x="4966" y="10859"/>
                </a:cubicBezTo>
                <a:cubicBezTo>
                  <a:pt x="4775" y="11193"/>
                  <a:pt x="4632" y="11431"/>
                  <a:pt x="4501" y="11657"/>
                </a:cubicBezTo>
                <a:close/>
                <a:moveTo>
                  <a:pt x="3739" y="15658"/>
                </a:moveTo>
                <a:cubicBezTo>
                  <a:pt x="3954" y="15265"/>
                  <a:pt x="4120" y="14943"/>
                  <a:pt x="4287" y="14622"/>
                </a:cubicBezTo>
                <a:cubicBezTo>
                  <a:pt x="4061" y="14348"/>
                  <a:pt x="3859" y="14098"/>
                  <a:pt x="3644" y="13848"/>
                </a:cubicBezTo>
                <a:cubicBezTo>
                  <a:pt x="2989" y="14896"/>
                  <a:pt x="2989" y="14943"/>
                  <a:pt x="3739" y="15658"/>
                </a:cubicBezTo>
                <a:close/>
                <a:moveTo>
                  <a:pt x="2287" y="20825"/>
                </a:moveTo>
                <a:cubicBezTo>
                  <a:pt x="2704" y="20230"/>
                  <a:pt x="2704" y="20230"/>
                  <a:pt x="1977" y="19694"/>
                </a:cubicBezTo>
                <a:cubicBezTo>
                  <a:pt x="2084" y="20087"/>
                  <a:pt x="2168" y="20396"/>
                  <a:pt x="2287" y="20825"/>
                </a:cubicBezTo>
                <a:close/>
              </a:path>
            </a:pathLst>
          </a:custGeom>
          <a:solidFill>
            <a:schemeClr val="bg1"/>
          </a:solid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738;p24">
            <a:extLst>
              <a:ext uri="{FF2B5EF4-FFF2-40B4-BE49-F238E27FC236}">
                <a16:creationId xmlns:a16="http://schemas.microsoft.com/office/drawing/2014/main" id="{7AE0DCED-4673-3C7C-FA67-F215628480D3}"/>
              </a:ext>
            </a:extLst>
          </p:cNvPr>
          <p:cNvSpPr txBox="1"/>
          <p:nvPr/>
        </p:nvSpPr>
        <p:spPr>
          <a:xfrm>
            <a:off x="7678817" y="424897"/>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Enabling everyone to contribute their ideas</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7" name="Google Shape;738;p24">
            <a:extLst>
              <a:ext uri="{FF2B5EF4-FFF2-40B4-BE49-F238E27FC236}">
                <a16:creationId xmlns:a16="http://schemas.microsoft.com/office/drawing/2014/main" id="{634F0081-FC6C-0576-2E7B-970AFF7FA187}"/>
              </a:ext>
            </a:extLst>
          </p:cNvPr>
          <p:cNvSpPr txBox="1"/>
          <p:nvPr/>
        </p:nvSpPr>
        <p:spPr>
          <a:xfrm>
            <a:off x="9847747" y="3108967"/>
            <a:ext cx="228653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Moving forward in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utilising technology and data and learning/borrowing from others</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8" name="Google Shape;738;p24">
            <a:extLst>
              <a:ext uri="{FF2B5EF4-FFF2-40B4-BE49-F238E27FC236}">
                <a16:creationId xmlns:a16="http://schemas.microsoft.com/office/drawing/2014/main" id="{7754E21A-1170-B62E-0066-89B588BF094A}"/>
              </a:ext>
            </a:extLst>
          </p:cNvPr>
          <p:cNvSpPr txBox="1"/>
          <p:nvPr/>
        </p:nvSpPr>
        <p:spPr>
          <a:xfrm>
            <a:off x="577683" y="5378712"/>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Finding</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new solutions and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collaborating</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where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we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need</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most</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security</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schools</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integration,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healthcare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climate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20" name="Rektangel 19">
            <a:extLst>
              <a:ext uri="{FF2B5EF4-FFF2-40B4-BE49-F238E27FC236}">
                <a16:creationId xmlns:a16="http://schemas.microsoft.com/office/drawing/2014/main" id="{F3981A8D-C370-4696-D4B4-BB8DAEF8515D}"/>
              </a:ext>
            </a:extLst>
          </p:cNvPr>
          <p:cNvSpPr/>
          <p:nvPr/>
        </p:nvSpPr>
        <p:spPr>
          <a:xfrm>
            <a:off x="326818" y="348812"/>
            <a:ext cx="368213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white"/>
                </a:solidFill>
                <a:effectLst/>
                <a:uLnTx/>
                <a:uFillTx/>
                <a:latin typeface="Helsingborg Sans"/>
                <a:ea typeface="Roboto" panose="02000000000000000000" pitchFamily="2" charset="0"/>
                <a:cs typeface="+mn-cs"/>
              </a:rPr>
              <a:t>3 </a:t>
            </a:r>
            <a:r>
              <a:rPr kumimoji="0" lang="sv-SE" sz="4000" b="1" i="0" u="none" strike="noStrike" kern="1200" cap="none" spc="0" normalizeH="0" baseline="0" noProof="0" dirty="0" err="1">
                <a:ln>
                  <a:noFill/>
                </a:ln>
                <a:solidFill>
                  <a:prstClr val="white"/>
                </a:solidFill>
                <a:effectLst/>
                <a:uLnTx/>
                <a:uFillTx/>
                <a:latin typeface="Helsingborg Sans"/>
                <a:ea typeface="Roboto" panose="02000000000000000000" pitchFamily="2" charset="0"/>
                <a:cs typeface="+mn-cs"/>
              </a:rPr>
              <a:t>perspectives</a:t>
            </a:r>
            <a:endParaRPr kumimoji="0" lang="sv-SE" sz="4000" b="1" i="0" u="none" strike="noStrike" kern="1200" cap="none" spc="0" normalizeH="0" baseline="0" noProof="0" dirty="0">
              <a:ln>
                <a:noFill/>
              </a:ln>
              <a:solidFill>
                <a:prstClr val="white"/>
              </a:solidFill>
              <a:effectLst/>
              <a:uLnTx/>
              <a:uFillTx/>
              <a:latin typeface="Helsingborg Sans"/>
              <a:ea typeface="Roboto Lt" panose="02000000000000000000" pitchFamily="2" charset="0"/>
              <a:cs typeface="+mn-cs"/>
            </a:endParaRPr>
          </a:p>
        </p:txBody>
      </p:sp>
      <p:sp>
        <p:nvSpPr>
          <p:cNvPr id="19" name="Ellips 18">
            <a:extLst>
              <a:ext uri="{FF2B5EF4-FFF2-40B4-BE49-F238E27FC236}">
                <a16:creationId xmlns:a16="http://schemas.microsoft.com/office/drawing/2014/main" id="{0D1EBC0F-B557-6641-BDC8-A85AA0BC2CBA}"/>
              </a:ext>
            </a:extLst>
          </p:cNvPr>
          <p:cNvSpPr/>
          <p:nvPr/>
        </p:nvSpPr>
        <p:spPr>
          <a:xfrm>
            <a:off x="3772837" y="546502"/>
            <a:ext cx="3287210" cy="3287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5B82EC5D-95FB-DB40-A996-B36529F5755E}"/>
              </a:ext>
            </a:extLst>
          </p:cNvPr>
          <p:cNvSpPr txBox="1"/>
          <p:nvPr/>
        </p:nvSpPr>
        <p:spPr>
          <a:xfrm>
            <a:off x="3772837" y="1646396"/>
            <a:ext cx="3287209" cy="1077218"/>
          </a:xfrm>
          <a:prstGeom prst="rect">
            <a:avLst/>
          </a:prstGeom>
          <a:noFill/>
        </p:spPr>
        <p:txBody>
          <a:bodyPr wrap="square" rtlCol="0">
            <a:spAutoFit/>
          </a:bodyPr>
          <a:lstStyle/>
          <a:p>
            <a:pPr algn="ctr"/>
            <a:r>
              <a:rPr lang="sv-SE" sz="3200" dirty="0" err="1">
                <a:solidFill>
                  <a:schemeClr val="bg1"/>
                </a:solidFill>
                <a:latin typeface="Helsingborg Sans Medium" pitchFamily="2" charset="77"/>
              </a:rPr>
              <a:t>Idea</a:t>
            </a:r>
            <a:r>
              <a:rPr lang="sv-SE" sz="3200" dirty="0">
                <a:solidFill>
                  <a:schemeClr val="bg1"/>
                </a:solidFill>
                <a:latin typeface="Helsingborg Sans Medium" pitchFamily="2" charset="77"/>
              </a:rPr>
              <a:t>-driven</a:t>
            </a:r>
          </a:p>
          <a:p>
            <a:pPr algn="ctr"/>
            <a:r>
              <a:rPr lang="sv-SE" sz="3200" dirty="0">
                <a:solidFill>
                  <a:schemeClr val="bg1"/>
                </a:solidFill>
                <a:latin typeface="Helsingborg Sans Medium" pitchFamily="2" charset="77"/>
              </a:rPr>
              <a:t>innovation</a:t>
            </a:r>
          </a:p>
        </p:txBody>
      </p:sp>
      <p:sp>
        <p:nvSpPr>
          <p:cNvPr id="23" name="Ellips 22">
            <a:extLst>
              <a:ext uri="{FF2B5EF4-FFF2-40B4-BE49-F238E27FC236}">
                <a16:creationId xmlns:a16="http://schemas.microsoft.com/office/drawing/2014/main" id="{B281BA73-3C71-0845-AD2B-0EF2455452A9}"/>
              </a:ext>
            </a:extLst>
          </p:cNvPr>
          <p:cNvSpPr/>
          <p:nvPr/>
        </p:nvSpPr>
        <p:spPr>
          <a:xfrm>
            <a:off x="2950392" y="2974937"/>
            <a:ext cx="3287210" cy="3287210"/>
          </a:xfrm>
          <a:prstGeom prst="ellipse">
            <a:avLst/>
          </a:prstGeom>
          <a:solidFill>
            <a:srgbClr val="1A3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1AD0735F-4845-2A40-937C-91764E8F05F0}"/>
              </a:ext>
            </a:extLst>
          </p:cNvPr>
          <p:cNvSpPr txBox="1"/>
          <p:nvPr/>
        </p:nvSpPr>
        <p:spPr>
          <a:xfrm>
            <a:off x="2950391" y="3857023"/>
            <a:ext cx="31456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Challenge-driven</a:t>
            </a:r>
          </a:p>
          <a:p>
            <a:pPr algn="ctr"/>
            <a:r>
              <a:rPr lang="sv-SE" sz="3200" noProof="1">
                <a:solidFill>
                  <a:schemeClr val="bg1"/>
                </a:solidFill>
                <a:latin typeface="Helsingborg Sans Medium" pitchFamily="2" charset="77"/>
              </a:rPr>
              <a:t>innovation</a:t>
            </a:r>
          </a:p>
        </p:txBody>
      </p:sp>
      <p:sp>
        <p:nvSpPr>
          <p:cNvPr id="25" name="Ellips 24">
            <a:extLst>
              <a:ext uri="{FF2B5EF4-FFF2-40B4-BE49-F238E27FC236}">
                <a16:creationId xmlns:a16="http://schemas.microsoft.com/office/drawing/2014/main" id="{2D73E117-3529-5348-8F07-F1F275207EAC}"/>
              </a:ext>
            </a:extLst>
          </p:cNvPr>
          <p:cNvSpPr/>
          <p:nvPr/>
        </p:nvSpPr>
        <p:spPr>
          <a:xfrm>
            <a:off x="5839711" y="2348918"/>
            <a:ext cx="3287210" cy="3287210"/>
          </a:xfrm>
          <a:prstGeom prst="ellipse">
            <a:avLst/>
          </a:prstGeom>
          <a:solidFill>
            <a:srgbClr val="00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AFA7D284-E7D6-3245-8ACD-FE666A15E8B4}"/>
              </a:ext>
            </a:extLst>
          </p:cNvPr>
          <p:cNvSpPr txBox="1"/>
          <p:nvPr/>
        </p:nvSpPr>
        <p:spPr>
          <a:xfrm>
            <a:off x="5839711" y="3207693"/>
            <a:ext cx="32872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Opportunity-driven</a:t>
            </a:r>
          </a:p>
          <a:p>
            <a:pPr algn="ctr"/>
            <a:r>
              <a:rPr lang="sv-SE" sz="3200" noProof="1">
                <a:solidFill>
                  <a:schemeClr val="bg1"/>
                </a:solidFill>
                <a:latin typeface="Helsingborg Sans Medium" pitchFamily="2" charset="77"/>
              </a:rPr>
              <a:t>innovation</a:t>
            </a:r>
          </a:p>
        </p:txBody>
      </p:sp>
    </p:spTree>
    <p:extLst>
      <p:ext uri="{BB962C8B-B14F-4D97-AF65-F5344CB8AC3E}">
        <p14:creationId xmlns:p14="http://schemas.microsoft.com/office/powerpoint/2010/main" val="3102400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utomhus, byggnad, himmel, stadssiluett&#10;&#10;Automatiskt genererad beskrivning">
            <a:extLst>
              <a:ext uri="{FF2B5EF4-FFF2-40B4-BE49-F238E27FC236}">
                <a16:creationId xmlns:a16="http://schemas.microsoft.com/office/drawing/2014/main" id="{EA8310F9-E9CA-194F-A933-EA9EDFFCC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Bildobjekt 34">
            <a:extLst>
              <a:ext uri="{FF2B5EF4-FFF2-40B4-BE49-F238E27FC236}">
                <a16:creationId xmlns:a16="http://schemas.microsoft.com/office/drawing/2014/main" id="{E9B7D2D3-AA51-4C43-A803-9981CC5940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716" y="587258"/>
            <a:ext cx="2925238" cy="1040746"/>
          </a:xfrm>
          <a:prstGeom prst="rect">
            <a:avLst/>
          </a:prstGeom>
        </p:spPr>
      </p:pic>
      <p:sp>
        <p:nvSpPr>
          <p:cNvPr id="52" name="textruta 51">
            <a:extLst>
              <a:ext uri="{FF2B5EF4-FFF2-40B4-BE49-F238E27FC236}">
                <a16:creationId xmlns:a16="http://schemas.microsoft.com/office/drawing/2014/main" id="{4769371C-0023-C640-A071-9EDA4D1ECCA2}"/>
              </a:ext>
            </a:extLst>
          </p:cNvPr>
          <p:cNvSpPr txBox="1"/>
          <p:nvPr/>
        </p:nvSpPr>
        <p:spPr>
          <a:xfrm>
            <a:off x="5591272" y="502728"/>
            <a:ext cx="6099858" cy="33239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err="1">
                <a:ln>
                  <a:noFill/>
                </a:ln>
                <a:solidFill>
                  <a:schemeClr val="bg1"/>
                </a:solidFill>
                <a:effectLst/>
                <a:uLnTx/>
                <a:uFillTx/>
                <a:latin typeface="NimbusSanL" panose="020B0604020202020204" charset="0"/>
                <a:ea typeface="+mn-ea"/>
                <a:cs typeface="+mn-cs"/>
              </a:rPr>
              <a:t>Actors</a:t>
            </a:r>
            <a: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t> </a:t>
            </a:r>
            <a:b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b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+300</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schemeClr val="bg1"/>
              </a:solidFill>
              <a:effectLst/>
              <a:uLnTx/>
              <a:uFillTx/>
              <a:latin typeface="NimbusSanL" panose="020B0604020202020204" charset="0"/>
              <a:ea typeface="+mn-ea"/>
              <a:cs typeface="+mn-cs"/>
            </a:endParaRPr>
          </a:p>
          <a:p>
            <a:pPr algn="r">
              <a:defRPr/>
            </a:pPr>
            <a:r>
              <a:rPr kumimoji="0" lang="sv-SE" sz="1600" b="1" i="0" u="none" strike="noStrike" kern="1200" cap="none" spc="0" normalizeH="0" baseline="0" noProof="0" dirty="0" err="1">
                <a:ln>
                  <a:noFill/>
                </a:ln>
                <a:solidFill>
                  <a:schemeClr val="bg1"/>
                </a:solidFill>
                <a:effectLst/>
                <a:uLnTx/>
                <a:uFillTx/>
                <a:latin typeface="NimbusSanL" panose="020B0604020202020204" charset="0"/>
                <a:ea typeface="+mn-ea"/>
                <a:cs typeface="+mn-cs"/>
              </a:rPr>
              <a:t>Employees</a:t>
            </a:r>
            <a:endPar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endParaRPr>
          </a:p>
          <a:p>
            <a:pPr algn="r">
              <a:defRPr/>
            </a:pP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+5 500</a:t>
            </a:r>
          </a:p>
        </p:txBody>
      </p:sp>
      <p:sp>
        <p:nvSpPr>
          <p:cNvPr id="58" name="textruta 57">
            <a:extLst>
              <a:ext uri="{FF2B5EF4-FFF2-40B4-BE49-F238E27FC236}">
                <a16:creationId xmlns:a16="http://schemas.microsoft.com/office/drawing/2014/main" id="{63F33E44-1944-9F4D-8DA9-4EF829E4E091}"/>
              </a:ext>
            </a:extLst>
          </p:cNvPr>
          <p:cNvSpPr txBox="1"/>
          <p:nvPr/>
        </p:nvSpPr>
        <p:spPr>
          <a:xfrm>
            <a:off x="8091149" y="5041293"/>
            <a:ext cx="3599981" cy="181588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HETCH</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CENTER FOR INNOVATION</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LUNDS UNIVERSITET</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MINDPARK</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RECOLAB</a:t>
            </a:r>
            <a:endParaRPr lang="sv-SE" sz="1600" b="1" dirty="0">
              <a:solidFill>
                <a:prstClr val="white"/>
              </a:solidFill>
              <a:latin typeface="NimbusSanL" panose="020B0604020202020204" charset="0"/>
            </a:endParaRP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endParaRPr>
          </a:p>
        </p:txBody>
      </p:sp>
      <p:sp>
        <p:nvSpPr>
          <p:cNvPr id="10" name="Google Shape;738;p24">
            <a:extLst>
              <a:ext uri="{FF2B5EF4-FFF2-40B4-BE49-F238E27FC236}">
                <a16:creationId xmlns:a16="http://schemas.microsoft.com/office/drawing/2014/main" id="{6155EB61-BF71-C545-70F4-75D2062889B0}"/>
              </a:ext>
            </a:extLst>
          </p:cNvPr>
          <p:cNvSpPr txBox="1"/>
          <p:nvPr/>
        </p:nvSpPr>
        <p:spPr>
          <a:xfrm>
            <a:off x="372119" y="2215265"/>
            <a:ext cx="7396735" cy="2576478"/>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sv-SE" sz="3000" b="1" dirty="0">
                <a:solidFill>
                  <a:prstClr val="white"/>
                </a:solidFill>
                <a:latin typeface="+mj-lt"/>
                <a:sym typeface="Fira Sans Extra Condensed Medium"/>
              </a:rPr>
              <a:t>A new </a:t>
            </a:r>
            <a:r>
              <a:rPr lang="sv-SE" sz="3000" b="1" dirty="0" err="1">
                <a:solidFill>
                  <a:prstClr val="white"/>
                </a:solidFill>
                <a:latin typeface="+mj-lt"/>
                <a:sym typeface="Fira Sans Extra Condensed Medium"/>
              </a:rPr>
              <a:t>collaborative</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platform</a:t>
            </a:r>
            <a:r>
              <a:rPr lang="sv-SE" sz="3000" b="1" dirty="0">
                <a:solidFill>
                  <a:prstClr val="white"/>
                </a:solidFill>
                <a:latin typeface="+mj-lt"/>
                <a:sym typeface="Fira Sans Extra Condensed Medium"/>
              </a:rPr>
              <a:t> to </a:t>
            </a:r>
            <a:r>
              <a:rPr lang="sv-SE" sz="3000" b="1" dirty="0" err="1">
                <a:solidFill>
                  <a:prstClr val="white"/>
                </a:solidFill>
                <a:latin typeface="+mj-lt"/>
                <a:sym typeface="Fira Sans Extra Condensed Medium"/>
              </a:rPr>
              <a:t>strengthen</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sustainable</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growth</a:t>
            </a:r>
            <a:r>
              <a:rPr lang="sv-SE" sz="3000" b="1" dirty="0">
                <a:solidFill>
                  <a:prstClr val="white"/>
                </a:solidFill>
                <a:latin typeface="+mj-lt"/>
                <a:sym typeface="Fira Sans Extra Condensed Medium"/>
              </a:rPr>
              <a:t> and innovation. </a:t>
            </a:r>
            <a:endParaRPr kumimoji="0" sz="3000" b="1" i="0" u="none" strike="noStrike" kern="1200" cap="none" spc="0" normalizeH="0" baseline="0" noProof="0" dirty="0">
              <a:ln>
                <a:noFill/>
              </a:ln>
              <a:solidFill>
                <a:prstClr val="white"/>
              </a:solidFill>
              <a:uLnTx/>
              <a:uFillTx/>
              <a:latin typeface="+mj-lt"/>
              <a:sym typeface="Fira Sans Extra Condensed Medium"/>
            </a:endParaRPr>
          </a:p>
        </p:txBody>
      </p:sp>
    </p:spTree>
    <p:extLst>
      <p:ext uri="{BB962C8B-B14F-4D97-AF65-F5344CB8AC3E}">
        <p14:creationId xmlns:p14="http://schemas.microsoft.com/office/powerpoint/2010/main" val="69005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p:txBody>
          <a:bodyPr anchor="t" anchorCtr="0"/>
          <a:lstStyle/>
          <a:p>
            <a:r>
              <a:rPr lang="sv-SE" dirty="0" err="1"/>
              <a:t>What</a:t>
            </a:r>
            <a:r>
              <a:rPr lang="sv-SE" dirty="0"/>
              <a:t> has it </a:t>
            </a:r>
            <a:r>
              <a:rPr lang="sv-SE" dirty="0" err="1"/>
              <a:t>meant</a:t>
            </a:r>
            <a:r>
              <a:rPr lang="sv-SE" dirty="0"/>
              <a:t> for Helsingborg?</a:t>
            </a:r>
          </a:p>
        </p:txBody>
      </p:sp>
      <p:sp>
        <p:nvSpPr>
          <p:cNvPr id="10" name="Rektangel 9">
            <a:extLst>
              <a:ext uri="{FF2B5EF4-FFF2-40B4-BE49-F238E27FC236}">
                <a16:creationId xmlns:a16="http://schemas.microsoft.com/office/drawing/2014/main" id="{32BB2FE4-E9CA-BF44-13C4-40C910F3C096}"/>
              </a:ext>
            </a:extLst>
          </p:cNvPr>
          <p:cNvSpPr/>
          <p:nvPr/>
        </p:nvSpPr>
        <p:spPr>
          <a:xfrm>
            <a:off x="874713" y="1817488"/>
            <a:ext cx="4052887" cy="3693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spAutoFit/>
          </a:bodyPr>
          <a:lstStyle/>
          <a:p>
            <a:pPr marL="285750" indent="-285750" algn="l">
              <a:buFont typeface="Arial" panose="020B0604020202020204" pitchFamily="34" charset="0"/>
              <a:buChar char="•"/>
            </a:pPr>
            <a:r>
              <a:rPr lang="en-GB" b="0" i="0" u="none" strike="noStrike" dirty="0">
                <a:solidFill>
                  <a:srgbClr val="000000"/>
                </a:solidFill>
                <a:effectLst/>
              </a:rPr>
              <a:t>We have achieved tangible results and improved impact mobilisation</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created collaboration with new actors and positioned Helsingborg</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learnt how to work closely with innovation</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made a major cultural shift and gained new ways of working</a:t>
            </a:r>
          </a:p>
        </p:txBody>
      </p:sp>
      <p:sp>
        <p:nvSpPr>
          <p:cNvPr id="14" name="textruta 13">
            <a:extLst>
              <a:ext uri="{FF2B5EF4-FFF2-40B4-BE49-F238E27FC236}">
                <a16:creationId xmlns:a16="http://schemas.microsoft.com/office/drawing/2014/main" id="{CB0CB017-053D-144A-B65F-D47974E05077}"/>
              </a:ext>
            </a:extLst>
          </p:cNvPr>
          <p:cNvSpPr txBox="1"/>
          <p:nvPr/>
        </p:nvSpPr>
        <p:spPr>
          <a:xfrm>
            <a:off x="5843590" y="1725086"/>
            <a:ext cx="4649789" cy="1200329"/>
          </a:xfrm>
          <a:prstGeom prst="rect">
            <a:avLst/>
          </a:prstGeom>
          <a:noFill/>
        </p:spPr>
        <p:txBody>
          <a:bodyPr wrap="square">
            <a:spAutoFit/>
          </a:bodyPr>
          <a:lstStyle/>
          <a:p>
            <a:pPr>
              <a:spcAft>
                <a:spcPts val="800"/>
              </a:spcAft>
            </a:pPr>
            <a:r>
              <a:rPr lang="sv-SE" sz="3600" b="1" dirty="0">
                <a:solidFill>
                  <a:schemeClr val="accent1"/>
                </a:solidFill>
                <a:latin typeface="+mj-lt"/>
              </a:rPr>
              <a:t>630</a:t>
            </a:r>
            <a:br>
              <a:rPr lang="sv-SE" sz="3600" b="1" dirty="0">
                <a:solidFill>
                  <a:schemeClr val="accent1"/>
                </a:solidFill>
                <a:latin typeface="+mj-lt"/>
              </a:rPr>
            </a:br>
            <a:r>
              <a:rPr lang="sv-SE" sz="1800" dirty="0" err="1">
                <a:solidFill>
                  <a:schemeClr val="accent1"/>
                </a:solidFill>
                <a:latin typeface="+mj-lt"/>
              </a:rPr>
              <a:t>ideas</a:t>
            </a:r>
            <a:r>
              <a:rPr lang="sv-SE" sz="1800" dirty="0">
                <a:solidFill>
                  <a:schemeClr val="accent1"/>
                </a:solidFill>
                <a:latin typeface="+mj-lt"/>
              </a:rPr>
              <a:t> </a:t>
            </a:r>
            <a:r>
              <a:rPr lang="sv-SE" sz="1800" dirty="0" err="1">
                <a:solidFill>
                  <a:schemeClr val="accent1"/>
                </a:solidFill>
                <a:latin typeface="+mj-lt"/>
              </a:rPr>
              <a:t>have</a:t>
            </a:r>
            <a:r>
              <a:rPr lang="sv-SE" sz="1800" dirty="0">
                <a:solidFill>
                  <a:schemeClr val="accent1"/>
                </a:solidFill>
                <a:latin typeface="+mj-lt"/>
              </a:rPr>
              <a:t> </a:t>
            </a:r>
            <a:r>
              <a:rPr lang="sv-SE" sz="1800" dirty="0" err="1">
                <a:solidFill>
                  <a:schemeClr val="accent1"/>
                </a:solidFill>
                <a:latin typeface="+mj-lt"/>
              </a:rPr>
              <a:t>been</a:t>
            </a:r>
            <a:r>
              <a:rPr lang="sv-SE" sz="1800" dirty="0">
                <a:solidFill>
                  <a:schemeClr val="accent1"/>
                </a:solidFill>
                <a:latin typeface="+mj-lt"/>
              </a:rPr>
              <a:t> </a:t>
            </a:r>
            <a:r>
              <a:rPr lang="sv-SE" sz="1800" dirty="0" err="1">
                <a:solidFill>
                  <a:schemeClr val="accent1"/>
                </a:solidFill>
                <a:latin typeface="+mj-lt"/>
              </a:rPr>
              <a:t>presented</a:t>
            </a:r>
            <a:r>
              <a:rPr lang="sv-SE" sz="1800" dirty="0">
                <a:solidFill>
                  <a:schemeClr val="accent1"/>
                </a:solidFill>
                <a:latin typeface="+mj-lt"/>
              </a:rPr>
              <a:t> at the administrations</a:t>
            </a:r>
          </a:p>
        </p:txBody>
      </p:sp>
      <p:sp>
        <p:nvSpPr>
          <p:cNvPr id="15" name="textruta 14">
            <a:extLst>
              <a:ext uri="{FF2B5EF4-FFF2-40B4-BE49-F238E27FC236}">
                <a16:creationId xmlns:a16="http://schemas.microsoft.com/office/drawing/2014/main" id="{10112AF2-8011-4140-A579-49162099E7A4}"/>
              </a:ext>
            </a:extLst>
          </p:cNvPr>
          <p:cNvSpPr txBox="1"/>
          <p:nvPr/>
        </p:nvSpPr>
        <p:spPr>
          <a:xfrm>
            <a:off x="5843589" y="2883922"/>
            <a:ext cx="5095875" cy="1200329"/>
          </a:xfrm>
          <a:prstGeom prst="rect">
            <a:avLst/>
          </a:prstGeom>
          <a:noFill/>
        </p:spPr>
        <p:txBody>
          <a:bodyPr wrap="square">
            <a:spAutoFit/>
          </a:bodyPr>
          <a:lstStyle/>
          <a:p>
            <a:pPr>
              <a:spcAft>
                <a:spcPts val="800"/>
              </a:spcAft>
            </a:pPr>
            <a:r>
              <a:rPr lang="sv-SE" sz="3600" b="1" dirty="0">
                <a:solidFill>
                  <a:schemeClr val="accent1"/>
                </a:solidFill>
                <a:latin typeface="+mj-lt"/>
              </a:rPr>
              <a:t>350</a:t>
            </a:r>
            <a:br>
              <a:rPr lang="sv-SE" sz="3600" b="1" dirty="0">
                <a:solidFill>
                  <a:schemeClr val="accent1"/>
                </a:solidFill>
                <a:latin typeface="+mj-lt"/>
              </a:rPr>
            </a:br>
            <a:r>
              <a:rPr lang="sv-SE" sz="1800" dirty="0">
                <a:solidFill>
                  <a:schemeClr val="accent1"/>
                </a:solidFill>
                <a:latin typeface="+mj-lt"/>
              </a:rPr>
              <a:t>pilots </a:t>
            </a:r>
            <a:r>
              <a:rPr lang="sv-SE" sz="1800" dirty="0" err="1">
                <a:solidFill>
                  <a:schemeClr val="accent1"/>
                </a:solidFill>
                <a:latin typeface="+mj-lt"/>
              </a:rPr>
              <a:t>are</a:t>
            </a:r>
            <a:r>
              <a:rPr lang="sv-SE" sz="1800" dirty="0">
                <a:solidFill>
                  <a:schemeClr val="accent1"/>
                </a:solidFill>
                <a:latin typeface="+mj-lt"/>
              </a:rPr>
              <a:t> </a:t>
            </a:r>
            <a:r>
              <a:rPr lang="sv-SE" sz="1800" dirty="0" err="1">
                <a:solidFill>
                  <a:schemeClr val="accent1"/>
                </a:solidFill>
                <a:latin typeface="+mj-lt"/>
              </a:rPr>
              <a:t>tested</a:t>
            </a:r>
            <a:r>
              <a:rPr lang="sv-SE" sz="1800" dirty="0">
                <a:solidFill>
                  <a:schemeClr val="accent1"/>
                </a:solidFill>
                <a:latin typeface="+mj-lt"/>
              </a:rPr>
              <a:t> live in administrations and </a:t>
            </a:r>
            <a:r>
              <a:rPr lang="sv-SE" sz="1800" dirty="0" err="1">
                <a:solidFill>
                  <a:schemeClr val="accent1"/>
                </a:solidFill>
                <a:latin typeface="+mj-lt"/>
              </a:rPr>
              <a:t>companies</a:t>
            </a:r>
            <a:endParaRPr lang="sv-SE" sz="1800" dirty="0">
              <a:solidFill>
                <a:schemeClr val="accent1"/>
              </a:solidFill>
              <a:latin typeface="+mj-lt"/>
            </a:endParaRPr>
          </a:p>
        </p:txBody>
      </p:sp>
      <p:sp>
        <p:nvSpPr>
          <p:cNvPr id="18" name="textruta 17">
            <a:extLst>
              <a:ext uri="{FF2B5EF4-FFF2-40B4-BE49-F238E27FC236}">
                <a16:creationId xmlns:a16="http://schemas.microsoft.com/office/drawing/2014/main" id="{60F444D1-ADBB-B34C-8C1F-00006F2A87E3}"/>
              </a:ext>
            </a:extLst>
          </p:cNvPr>
          <p:cNvSpPr txBox="1"/>
          <p:nvPr/>
        </p:nvSpPr>
        <p:spPr>
          <a:xfrm>
            <a:off x="5843589" y="4087375"/>
            <a:ext cx="4814890" cy="1200329"/>
          </a:xfrm>
          <a:prstGeom prst="rect">
            <a:avLst/>
          </a:prstGeom>
          <a:noFill/>
        </p:spPr>
        <p:txBody>
          <a:bodyPr wrap="square">
            <a:spAutoFit/>
          </a:bodyPr>
          <a:lstStyle/>
          <a:p>
            <a:pPr>
              <a:spcAft>
                <a:spcPts val="800"/>
              </a:spcAft>
            </a:pPr>
            <a:r>
              <a:rPr lang="sv-SE" sz="3600" b="1" dirty="0">
                <a:solidFill>
                  <a:schemeClr val="accent1"/>
                </a:solidFill>
                <a:latin typeface="+mj-lt"/>
              </a:rPr>
              <a:t>110</a:t>
            </a:r>
            <a:br>
              <a:rPr lang="sv-SE" sz="3600" b="1" dirty="0">
                <a:solidFill>
                  <a:schemeClr val="accent1"/>
                </a:solidFill>
                <a:latin typeface="+mj-lt"/>
              </a:rPr>
            </a:br>
            <a:r>
              <a:rPr lang="sv-SE" sz="1800" dirty="0">
                <a:solidFill>
                  <a:schemeClr val="accent1"/>
                </a:solidFill>
                <a:latin typeface="+mj-lt"/>
              </a:rPr>
              <a:t>has </a:t>
            </a:r>
            <a:r>
              <a:rPr lang="sv-SE" sz="1800" dirty="0" err="1">
                <a:solidFill>
                  <a:schemeClr val="accent1"/>
                </a:solidFill>
                <a:latin typeface="+mj-lt"/>
              </a:rPr>
              <a:t>been</a:t>
            </a:r>
            <a:r>
              <a:rPr lang="sv-SE" sz="1800" dirty="0">
                <a:solidFill>
                  <a:schemeClr val="accent1"/>
                </a:solidFill>
                <a:latin typeface="+mj-lt"/>
              </a:rPr>
              <a:t> </a:t>
            </a:r>
            <a:r>
              <a:rPr lang="sv-SE" sz="1800" dirty="0" err="1">
                <a:solidFill>
                  <a:schemeClr val="accent1"/>
                </a:solidFill>
                <a:latin typeface="+mj-lt"/>
              </a:rPr>
              <a:t>scaled</a:t>
            </a:r>
            <a:r>
              <a:rPr lang="sv-SE" sz="1800" dirty="0">
                <a:solidFill>
                  <a:schemeClr val="accent1"/>
                </a:solidFill>
                <a:latin typeface="+mj-lt"/>
              </a:rPr>
              <a:t> </a:t>
            </a:r>
            <a:r>
              <a:rPr lang="sv-SE" sz="1800" dirty="0" err="1">
                <a:solidFill>
                  <a:schemeClr val="accent1"/>
                </a:solidFill>
                <a:latin typeface="+mj-lt"/>
              </a:rPr>
              <a:t>up</a:t>
            </a:r>
            <a:r>
              <a:rPr lang="sv-SE" sz="1800" dirty="0">
                <a:solidFill>
                  <a:schemeClr val="accent1"/>
                </a:solidFill>
                <a:latin typeface="+mj-lt"/>
              </a:rPr>
              <a:t> in administrations and </a:t>
            </a:r>
            <a:r>
              <a:rPr lang="sv-SE" sz="1800" dirty="0" err="1">
                <a:solidFill>
                  <a:schemeClr val="accent1"/>
                </a:solidFill>
                <a:latin typeface="+mj-lt"/>
              </a:rPr>
              <a:t>companies</a:t>
            </a:r>
            <a:endParaRPr lang="sv-SE" sz="1800" dirty="0">
              <a:solidFill>
                <a:schemeClr val="accent1"/>
              </a:solidFill>
              <a:latin typeface="+mj-lt"/>
            </a:endParaRPr>
          </a:p>
        </p:txBody>
      </p:sp>
      <p:sp>
        <p:nvSpPr>
          <p:cNvPr id="19" name="textruta 18">
            <a:extLst>
              <a:ext uri="{FF2B5EF4-FFF2-40B4-BE49-F238E27FC236}">
                <a16:creationId xmlns:a16="http://schemas.microsoft.com/office/drawing/2014/main" id="{3787734F-06D8-9D44-BCD6-2F28C5EB4EFB}"/>
              </a:ext>
            </a:extLst>
          </p:cNvPr>
          <p:cNvSpPr txBox="1"/>
          <p:nvPr/>
        </p:nvSpPr>
        <p:spPr>
          <a:xfrm>
            <a:off x="5843589" y="5246211"/>
            <a:ext cx="2841625" cy="923330"/>
          </a:xfrm>
          <a:prstGeom prst="rect">
            <a:avLst/>
          </a:prstGeom>
          <a:noFill/>
        </p:spPr>
        <p:txBody>
          <a:bodyPr wrap="square">
            <a:spAutoFit/>
          </a:bodyPr>
          <a:lstStyle/>
          <a:p>
            <a:pPr>
              <a:spcAft>
                <a:spcPts val="800"/>
              </a:spcAft>
            </a:pPr>
            <a:r>
              <a:rPr lang="sv-SE" sz="3600" b="1" dirty="0">
                <a:solidFill>
                  <a:schemeClr val="accent1"/>
                </a:solidFill>
                <a:latin typeface="+mj-lt"/>
              </a:rPr>
              <a:t>+100</a:t>
            </a:r>
            <a:br>
              <a:rPr lang="sv-SE" sz="3600" b="1" dirty="0">
                <a:solidFill>
                  <a:schemeClr val="accent1"/>
                </a:solidFill>
                <a:latin typeface="+mj-lt"/>
              </a:rPr>
            </a:br>
            <a:r>
              <a:rPr lang="sv-SE" sz="1800" dirty="0">
                <a:solidFill>
                  <a:schemeClr val="accent1"/>
                </a:solidFill>
                <a:latin typeface="+mj-lt"/>
              </a:rPr>
              <a:t>partners</a:t>
            </a:r>
          </a:p>
        </p:txBody>
      </p:sp>
    </p:spTree>
    <p:extLst>
      <p:ext uri="{BB962C8B-B14F-4D97-AF65-F5344CB8AC3E}">
        <p14:creationId xmlns:p14="http://schemas.microsoft.com/office/powerpoint/2010/main" val="2007441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70FFB99-8B43-6271-2479-5E68B7176595}"/>
              </a:ext>
            </a:extLst>
          </p:cNvPr>
          <p:cNvSpPr>
            <a:spLocks noGrp="1"/>
          </p:cNvSpPr>
          <p:nvPr>
            <p:ph type="body" sz="half" idx="2"/>
          </p:nvPr>
        </p:nvSpPr>
        <p:spPr>
          <a:xfrm>
            <a:off x="874800" y="3440202"/>
            <a:ext cx="9576883" cy="660144"/>
          </a:xfrm>
        </p:spPr>
        <p:txBody>
          <a:bodyPr/>
          <a:lstStyle/>
          <a:p>
            <a:r>
              <a:rPr lang="sv-SE" sz="2400" dirty="0" err="1">
                <a:latin typeface="+mj-lt"/>
              </a:rPr>
              <a:t>More</a:t>
            </a:r>
            <a:r>
              <a:rPr lang="sv-SE" sz="2400" dirty="0">
                <a:latin typeface="+mj-lt"/>
              </a:rPr>
              <a:t> information </a:t>
            </a:r>
            <a:r>
              <a:rPr lang="sv-SE" sz="2400" dirty="0" err="1">
                <a:latin typeface="+mj-lt"/>
              </a:rPr>
              <a:t>can</a:t>
            </a:r>
            <a:r>
              <a:rPr lang="sv-SE" sz="2400" dirty="0">
                <a:latin typeface="+mj-lt"/>
              </a:rPr>
              <a:t> be </a:t>
            </a:r>
            <a:r>
              <a:rPr lang="sv-SE" sz="2400" dirty="0" err="1">
                <a:latin typeface="+mj-lt"/>
              </a:rPr>
              <a:t>found</a:t>
            </a:r>
            <a:r>
              <a:rPr lang="sv-SE" sz="2400" dirty="0">
                <a:latin typeface="+mj-lt"/>
              </a:rPr>
              <a:t> at: </a:t>
            </a:r>
            <a:r>
              <a:rPr lang="sv-SE" sz="2400" b="1" dirty="0">
                <a:latin typeface="+mj-lt"/>
                <a:hlinkClick r:id="rId3"/>
              </a:rPr>
              <a:t>helsingborg.se</a:t>
            </a:r>
            <a:endParaRPr lang="sv-SE" sz="2400" b="1" dirty="0">
              <a:latin typeface="+mj-lt"/>
            </a:endParaRPr>
          </a:p>
        </p:txBody>
      </p:sp>
      <p:sp>
        <p:nvSpPr>
          <p:cNvPr id="3" name="Rubrik 2">
            <a:extLst>
              <a:ext uri="{FF2B5EF4-FFF2-40B4-BE49-F238E27FC236}">
                <a16:creationId xmlns:a16="http://schemas.microsoft.com/office/drawing/2014/main" id="{2480D100-D32B-6EAC-4C2F-ECD4ABE38BEF}"/>
              </a:ext>
            </a:extLst>
          </p:cNvPr>
          <p:cNvSpPr>
            <a:spLocks noGrp="1"/>
          </p:cNvSpPr>
          <p:nvPr>
            <p:ph type="ctrTitle"/>
          </p:nvPr>
        </p:nvSpPr>
        <p:spPr>
          <a:xfrm>
            <a:off x="874800" y="2598003"/>
            <a:ext cx="9576883" cy="830997"/>
          </a:xfrm>
        </p:spPr>
        <p:txBody>
          <a:bodyPr/>
          <a:lstStyle/>
          <a:p>
            <a:r>
              <a:rPr lang="sv-SE" sz="6000" dirty="0" err="1"/>
              <a:t>Thank</a:t>
            </a:r>
            <a:r>
              <a:rPr lang="sv-SE" sz="6000" dirty="0"/>
              <a:t> </a:t>
            </a:r>
            <a:r>
              <a:rPr lang="sv-SE" sz="6000" dirty="0" err="1"/>
              <a:t>you</a:t>
            </a:r>
            <a:r>
              <a:rPr lang="sv-SE" sz="6000" dirty="0"/>
              <a:t>!</a:t>
            </a:r>
          </a:p>
        </p:txBody>
      </p:sp>
    </p:spTree>
    <p:extLst>
      <p:ext uri="{BB962C8B-B14F-4D97-AF65-F5344CB8AC3E}">
        <p14:creationId xmlns:p14="http://schemas.microsoft.com/office/powerpoint/2010/main" val="640950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879475"/>
            <a:ext cx="5221288" cy="1438274"/>
          </a:xfrm>
        </p:spPr>
        <p:txBody>
          <a:bodyPr anchor="t" anchorCtr="0"/>
          <a:lstStyle/>
          <a:p>
            <a:r>
              <a:rPr lang="sv-SE" sz="4000" dirty="0">
                <a:solidFill>
                  <a:srgbClr val="00843D"/>
                </a:solidFill>
              </a:rPr>
              <a:t>Rubrik för till exempel områden</a:t>
            </a:r>
          </a:p>
        </p:txBody>
      </p:sp>
      <p:pic>
        <p:nvPicPr>
          <p:cNvPr id="8" name="Platshållare för bild 7">
            <a:extLst>
              <a:ext uri="{FF2B5EF4-FFF2-40B4-BE49-F238E27FC236}">
                <a16:creationId xmlns:a16="http://schemas.microsoft.com/office/drawing/2014/main" id="{BAAD7E4C-6F89-E740-821A-CF4BD0F2431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108" t="212"/>
          <a:stretch/>
        </p:blipFill>
        <p:spPr>
          <a:xfrm>
            <a:off x="4127500" y="4388524"/>
            <a:ext cx="2612138" cy="1812251"/>
          </a:xfrm>
        </p:spPr>
      </p:pic>
      <p:pic>
        <p:nvPicPr>
          <p:cNvPr id="6" name="Platshållare för bild 5">
            <a:extLst>
              <a:ext uri="{FF2B5EF4-FFF2-40B4-BE49-F238E27FC236}">
                <a16:creationId xmlns:a16="http://schemas.microsoft.com/office/drawing/2014/main" id="{84B532F7-6EF9-E126-EE66-C62CAEB43F0D}"/>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0668" r="3623"/>
          <a:stretch/>
        </p:blipFill>
        <p:spPr>
          <a:xfrm>
            <a:off x="6738494" y="657225"/>
            <a:ext cx="4794694" cy="3729469"/>
          </a:xfrm>
        </p:spPr>
      </p:pic>
      <p:grpSp>
        <p:nvGrpSpPr>
          <p:cNvPr id="7" name="Bild 4">
            <a:extLst>
              <a:ext uri="{FF2B5EF4-FFF2-40B4-BE49-F238E27FC236}">
                <a16:creationId xmlns:a16="http://schemas.microsoft.com/office/drawing/2014/main" id="{1CBDD101-743D-48CB-BD9C-FF8B67D45C4D}"/>
              </a:ext>
            </a:extLst>
          </p:cNvPr>
          <p:cNvGrpSpPr/>
          <p:nvPr/>
        </p:nvGrpSpPr>
        <p:grpSpPr>
          <a:xfrm>
            <a:off x="5453506" y="3958364"/>
            <a:ext cx="1284988" cy="428329"/>
            <a:chOff x="3238500" y="2476500"/>
            <a:chExt cx="5715000" cy="1905000"/>
          </a:xfrm>
        </p:grpSpPr>
        <p:sp>
          <p:nvSpPr>
            <p:cNvPr id="9" name="Frihandsfigur 8">
              <a:extLst>
                <a:ext uri="{FF2B5EF4-FFF2-40B4-BE49-F238E27FC236}">
                  <a16:creationId xmlns:a16="http://schemas.microsoft.com/office/drawing/2014/main" id="{7A4684C9-503E-2B0E-114B-D2A6E03ED440}"/>
                </a:ext>
              </a:extLst>
            </p:cNvPr>
            <p:cNvSpPr/>
            <p:nvPr/>
          </p:nvSpPr>
          <p:spPr>
            <a:xfrm>
              <a:off x="3238500" y="2476500"/>
              <a:ext cx="5715000" cy="1905000"/>
            </a:xfrm>
            <a:custGeom>
              <a:avLst/>
              <a:gdLst>
                <a:gd name="connsiteX0" fmla="*/ 0 w 5715000"/>
                <a:gd name="connsiteY0" fmla="*/ 0 h 1905000"/>
                <a:gd name="connsiteX1" fmla="*/ 5715000 w 5715000"/>
                <a:gd name="connsiteY1" fmla="*/ 0 h 1905000"/>
                <a:gd name="connsiteX2" fmla="*/ 5715000 w 5715000"/>
                <a:gd name="connsiteY2" fmla="*/ 1905000 h 1905000"/>
                <a:gd name="connsiteX3" fmla="*/ 0 w 571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5715000" h="1905000">
                  <a:moveTo>
                    <a:pt x="0" y="0"/>
                  </a:moveTo>
                  <a:lnTo>
                    <a:pt x="5715000" y="0"/>
                  </a:lnTo>
                  <a:lnTo>
                    <a:pt x="5715000" y="1905000"/>
                  </a:lnTo>
                  <a:lnTo>
                    <a:pt x="0" y="1905000"/>
                  </a:lnTo>
                  <a:close/>
                </a:path>
              </a:pathLst>
            </a:custGeom>
            <a:solidFill>
              <a:srgbClr val="00843D"/>
            </a:solidFill>
            <a:ln w="9525" cap="flat">
              <a:noFill/>
              <a:prstDash val="solid"/>
              <a:miter/>
            </a:ln>
          </p:spPr>
          <p:txBody>
            <a:bodyPr rtlCol="0" anchor="ctr"/>
            <a:lstStyle/>
            <a:p>
              <a:endParaRPr lang="sv-SE"/>
            </a:p>
          </p:txBody>
        </p:sp>
        <p:grpSp>
          <p:nvGrpSpPr>
            <p:cNvPr id="10" name="Bild 4">
              <a:extLst>
                <a:ext uri="{FF2B5EF4-FFF2-40B4-BE49-F238E27FC236}">
                  <a16:creationId xmlns:a16="http://schemas.microsoft.com/office/drawing/2014/main" id="{6705F6B1-EBD4-2A8D-A00C-6F17B0A762C8}"/>
                </a:ext>
              </a:extLst>
            </p:cNvPr>
            <p:cNvGrpSpPr/>
            <p:nvPr/>
          </p:nvGrpSpPr>
          <p:grpSpPr>
            <a:xfrm>
              <a:off x="4191000" y="3246786"/>
              <a:ext cx="3810000" cy="366426"/>
              <a:chOff x="4191000" y="3246786"/>
              <a:chExt cx="3810000" cy="366426"/>
            </a:xfrm>
            <a:solidFill>
              <a:srgbClr val="FFFFFF"/>
            </a:solidFill>
          </p:grpSpPr>
          <p:sp>
            <p:nvSpPr>
              <p:cNvPr id="11" name="Frihandsfigur 10">
                <a:extLst>
                  <a:ext uri="{FF2B5EF4-FFF2-40B4-BE49-F238E27FC236}">
                    <a16:creationId xmlns:a16="http://schemas.microsoft.com/office/drawing/2014/main" id="{A78A4F34-388E-B70E-F87B-95FA09BD2E03}"/>
                  </a:ext>
                </a:extLst>
              </p:cNvPr>
              <p:cNvSpPr/>
              <p:nvPr/>
            </p:nvSpPr>
            <p:spPr>
              <a:xfrm>
                <a:off x="4191000" y="3250310"/>
                <a:ext cx="294608" cy="357473"/>
              </a:xfrm>
              <a:custGeom>
                <a:avLst/>
                <a:gdLst>
                  <a:gd name="connsiteX0" fmla="*/ 237554 w 294608"/>
                  <a:gd name="connsiteY0" fmla="*/ 357473 h 357473"/>
                  <a:gd name="connsiteX1" fmla="*/ 237554 w 294608"/>
                  <a:gd name="connsiteY1" fmla="*/ 200787 h 357473"/>
                  <a:gd name="connsiteX2" fmla="*/ 56960 w 294608"/>
                  <a:gd name="connsiteY2" fmla="*/ 200787 h 357473"/>
                  <a:gd name="connsiteX3" fmla="*/ 56960 w 294608"/>
                  <a:gd name="connsiteY3" fmla="*/ 357473 h 357473"/>
                  <a:gd name="connsiteX4" fmla="*/ 0 w 294608"/>
                  <a:gd name="connsiteY4" fmla="*/ 357473 h 357473"/>
                  <a:gd name="connsiteX5" fmla="*/ 0 w 294608"/>
                  <a:gd name="connsiteY5" fmla="*/ 0 h 357473"/>
                  <a:gd name="connsiteX6" fmla="*/ 56960 w 294608"/>
                  <a:gd name="connsiteY6" fmla="*/ 0 h 357473"/>
                  <a:gd name="connsiteX7" fmla="*/ 56960 w 294608"/>
                  <a:gd name="connsiteY7" fmla="*/ 150876 h 357473"/>
                  <a:gd name="connsiteX8" fmla="*/ 237554 w 294608"/>
                  <a:gd name="connsiteY8" fmla="*/ 150876 h 357473"/>
                  <a:gd name="connsiteX9" fmla="*/ 237554 w 294608"/>
                  <a:gd name="connsiteY9" fmla="*/ 0 h 357473"/>
                  <a:gd name="connsiteX10" fmla="*/ 294608 w 294608"/>
                  <a:gd name="connsiteY10" fmla="*/ 0 h 357473"/>
                  <a:gd name="connsiteX11" fmla="*/ 294608 w 294608"/>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08" h="357473">
                    <a:moveTo>
                      <a:pt x="237554" y="357473"/>
                    </a:moveTo>
                    <a:lnTo>
                      <a:pt x="237554" y="200787"/>
                    </a:lnTo>
                    <a:lnTo>
                      <a:pt x="56960" y="200787"/>
                    </a:lnTo>
                    <a:lnTo>
                      <a:pt x="56960" y="357473"/>
                    </a:lnTo>
                    <a:lnTo>
                      <a:pt x="0" y="357473"/>
                    </a:lnTo>
                    <a:lnTo>
                      <a:pt x="0" y="0"/>
                    </a:lnTo>
                    <a:lnTo>
                      <a:pt x="56960" y="0"/>
                    </a:lnTo>
                    <a:lnTo>
                      <a:pt x="56960" y="150876"/>
                    </a:lnTo>
                    <a:lnTo>
                      <a:pt x="237554" y="150876"/>
                    </a:lnTo>
                    <a:lnTo>
                      <a:pt x="237554" y="0"/>
                    </a:lnTo>
                    <a:lnTo>
                      <a:pt x="294608" y="0"/>
                    </a:lnTo>
                    <a:lnTo>
                      <a:pt x="294608" y="357473"/>
                    </a:lnTo>
                    <a:close/>
                  </a:path>
                </a:pathLst>
              </a:custGeom>
              <a:solidFill>
                <a:srgbClr val="FFFFFF"/>
              </a:solidFill>
              <a:ln w="9525" cap="flat">
                <a:noFill/>
                <a:prstDash val="solid"/>
                <a:miter/>
              </a:ln>
            </p:spPr>
            <p:txBody>
              <a:bodyPr rtlCol="0" anchor="ctr"/>
              <a:lstStyle/>
              <a:p>
                <a:endParaRPr lang="sv-SE"/>
              </a:p>
            </p:txBody>
          </p:sp>
          <p:sp>
            <p:nvSpPr>
              <p:cNvPr id="12" name="Frihandsfigur 11">
                <a:extLst>
                  <a:ext uri="{FF2B5EF4-FFF2-40B4-BE49-F238E27FC236}">
                    <a16:creationId xmlns:a16="http://schemas.microsoft.com/office/drawing/2014/main" id="{0C9381D7-F0C3-F34B-0DD2-86C0EFCC4068}"/>
                  </a:ext>
                </a:extLst>
              </p:cNvPr>
              <p:cNvSpPr/>
              <p:nvPr/>
            </p:nvSpPr>
            <p:spPr>
              <a:xfrm>
                <a:off x="4619053" y="3250310"/>
                <a:ext cx="191547" cy="357473"/>
              </a:xfrm>
              <a:custGeom>
                <a:avLst/>
                <a:gdLst>
                  <a:gd name="connsiteX0" fmla="*/ 0 w 191547"/>
                  <a:gd name="connsiteY0" fmla="*/ 357473 h 357473"/>
                  <a:gd name="connsiteX1" fmla="*/ 0 w 191547"/>
                  <a:gd name="connsiteY1" fmla="*/ 0 h 357473"/>
                  <a:gd name="connsiteX2" fmla="*/ 190881 w 191547"/>
                  <a:gd name="connsiteY2" fmla="*/ 0 h 357473"/>
                  <a:gd name="connsiteX3" fmla="*/ 173546 w 191547"/>
                  <a:gd name="connsiteY3" fmla="*/ 48863 h 357473"/>
                  <a:gd name="connsiteX4" fmla="*/ 57055 w 191547"/>
                  <a:gd name="connsiteY4" fmla="*/ 48863 h 357473"/>
                  <a:gd name="connsiteX5" fmla="*/ 57055 w 191547"/>
                  <a:gd name="connsiteY5" fmla="*/ 150304 h 357473"/>
                  <a:gd name="connsiteX6" fmla="*/ 173069 w 191547"/>
                  <a:gd name="connsiteY6" fmla="*/ 150304 h 357473"/>
                  <a:gd name="connsiteX7" fmla="*/ 173069 w 191547"/>
                  <a:gd name="connsiteY7" fmla="*/ 199168 h 357473"/>
                  <a:gd name="connsiteX8" fmla="*/ 57055 w 191547"/>
                  <a:gd name="connsiteY8" fmla="*/ 199168 h 357473"/>
                  <a:gd name="connsiteX9" fmla="*/ 57055 w 191547"/>
                  <a:gd name="connsiteY9" fmla="*/ 308610 h 357473"/>
                  <a:gd name="connsiteX10" fmla="*/ 191548 w 191547"/>
                  <a:gd name="connsiteY10" fmla="*/ 308610 h 357473"/>
                  <a:gd name="connsiteX11" fmla="*/ 191548 w 191547"/>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547" h="357473">
                    <a:moveTo>
                      <a:pt x="0" y="357473"/>
                    </a:moveTo>
                    <a:lnTo>
                      <a:pt x="0" y="0"/>
                    </a:lnTo>
                    <a:lnTo>
                      <a:pt x="190881" y="0"/>
                    </a:lnTo>
                    <a:lnTo>
                      <a:pt x="173546" y="48863"/>
                    </a:lnTo>
                    <a:lnTo>
                      <a:pt x="57055" y="48863"/>
                    </a:lnTo>
                    <a:lnTo>
                      <a:pt x="57055" y="150304"/>
                    </a:lnTo>
                    <a:lnTo>
                      <a:pt x="173069" y="150304"/>
                    </a:lnTo>
                    <a:lnTo>
                      <a:pt x="173069" y="199168"/>
                    </a:lnTo>
                    <a:lnTo>
                      <a:pt x="57055" y="199168"/>
                    </a:lnTo>
                    <a:lnTo>
                      <a:pt x="57055" y="308610"/>
                    </a:lnTo>
                    <a:lnTo>
                      <a:pt x="191548" y="308610"/>
                    </a:lnTo>
                    <a:lnTo>
                      <a:pt x="191548" y="357473"/>
                    </a:lnTo>
                    <a:close/>
                  </a:path>
                </a:pathLst>
              </a:custGeom>
              <a:solidFill>
                <a:srgbClr val="FFFFFF"/>
              </a:solidFill>
              <a:ln w="9525" cap="flat">
                <a:noFill/>
                <a:prstDash val="solid"/>
                <a:miter/>
              </a:ln>
            </p:spPr>
            <p:txBody>
              <a:bodyPr rtlCol="0" anchor="ctr"/>
              <a:lstStyle/>
              <a:p>
                <a:endParaRPr lang="sv-SE"/>
              </a:p>
            </p:txBody>
          </p:sp>
          <p:sp>
            <p:nvSpPr>
              <p:cNvPr id="13" name="Frihandsfigur 12">
                <a:extLst>
                  <a:ext uri="{FF2B5EF4-FFF2-40B4-BE49-F238E27FC236}">
                    <a16:creationId xmlns:a16="http://schemas.microsoft.com/office/drawing/2014/main" id="{E58424CD-E94B-4BEF-1256-AB367143D731}"/>
                  </a:ext>
                </a:extLst>
              </p:cNvPr>
              <p:cNvSpPr/>
              <p:nvPr/>
            </p:nvSpPr>
            <p:spPr>
              <a:xfrm>
                <a:off x="4929378" y="3250310"/>
                <a:ext cx="187261" cy="357473"/>
              </a:xfrm>
              <a:custGeom>
                <a:avLst/>
                <a:gdLst>
                  <a:gd name="connsiteX0" fmla="*/ 0 w 187261"/>
                  <a:gd name="connsiteY0" fmla="*/ 357473 h 357473"/>
                  <a:gd name="connsiteX1" fmla="*/ 0 w 187261"/>
                  <a:gd name="connsiteY1" fmla="*/ 0 h 357473"/>
                  <a:gd name="connsiteX2" fmla="*/ 56388 w 187261"/>
                  <a:gd name="connsiteY2" fmla="*/ 0 h 357473"/>
                  <a:gd name="connsiteX3" fmla="*/ 56388 w 187261"/>
                  <a:gd name="connsiteY3" fmla="*/ 308610 h 357473"/>
                  <a:gd name="connsiteX4" fmla="*/ 187261 w 187261"/>
                  <a:gd name="connsiteY4" fmla="*/ 308610 h 357473"/>
                  <a:gd name="connsiteX5" fmla="*/ 187261 w 187261"/>
                  <a:gd name="connsiteY5"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61" h="357473">
                    <a:moveTo>
                      <a:pt x="0" y="357473"/>
                    </a:moveTo>
                    <a:lnTo>
                      <a:pt x="0" y="0"/>
                    </a:lnTo>
                    <a:lnTo>
                      <a:pt x="56388" y="0"/>
                    </a:lnTo>
                    <a:lnTo>
                      <a:pt x="56388" y="308610"/>
                    </a:lnTo>
                    <a:lnTo>
                      <a:pt x="187261" y="308610"/>
                    </a:lnTo>
                    <a:lnTo>
                      <a:pt x="187261" y="357473"/>
                    </a:lnTo>
                    <a:close/>
                  </a:path>
                </a:pathLst>
              </a:custGeom>
              <a:solidFill>
                <a:srgbClr val="FFFFFF"/>
              </a:solidFill>
              <a:ln w="9525" cap="flat">
                <a:no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BBCC9056-47D1-9321-B638-72807CAA57B0}"/>
                  </a:ext>
                </a:extLst>
              </p:cNvPr>
              <p:cNvSpPr/>
              <p:nvPr/>
            </p:nvSpPr>
            <p:spPr>
              <a:xfrm>
                <a:off x="5196935" y="3246786"/>
                <a:ext cx="227742" cy="366426"/>
              </a:xfrm>
              <a:custGeom>
                <a:avLst/>
                <a:gdLst>
                  <a:gd name="connsiteX0" fmla="*/ 105823 w 227742"/>
                  <a:gd name="connsiteY0" fmla="*/ 366427 h 366426"/>
                  <a:gd name="connsiteX1" fmla="*/ 0 w 227742"/>
                  <a:gd name="connsiteY1" fmla="*/ 335566 h 366426"/>
                  <a:gd name="connsiteX2" fmla="*/ 23908 w 227742"/>
                  <a:gd name="connsiteY2" fmla="*/ 292608 h 366426"/>
                  <a:gd name="connsiteX3" fmla="*/ 103632 w 227742"/>
                  <a:gd name="connsiteY3" fmla="*/ 319278 h 366426"/>
                  <a:gd name="connsiteX4" fmla="*/ 167068 w 227742"/>
                  <a:gd name="connsiteY4" fmla="*/ 273558 h 366426"/>
                  <a:gd name="connsiteX5" fmla="*/ 37433 w 227742"/>
                  <a:gd name="connsiteY5" fmla="*/ 159639 h 366426"/>
                  <a:gd name="connsiteX6" fmla="*/ 13145 w 227742"/>
                  <a:gd name="connsiteY6" fmla="*/ 95726 h 366426"/>
                  <a:gd name="connsiteX7" fmla="*/ 125349 w 227742"/>
                  <a:gd name="connsiteY7" fmla="*/ 0 h 366426"/>
                  <a:gd name="connsiteX8" fmla="*/ 209931 w 227742"/>
                  <a:gd name="connsiteY8" fmla="*/ 19621 h 366426"/>
                  <a:gd name="connsiteX9" fmla="*/ 209359 w 227742"/>
                  <a:gd name="connsiteY9" fmla="*/ 72676 h 366426"/>
                  <a:gd name="connsiteX10" fmla="*/ 128016 w 227742"/>
                  <a:gd name="connsiteY10" fmla="*/ 47815 h 366426"/>
                  <a:gd name="connsiteX11" fmla="*/ 71533 w 227742"/>
                  <a:gd name="connsiteY11" fmla="*/ 88963 h 366426"/>
                  <a:gd name="connsiteX12" fmla="*/ 227743 w 227742"/>
                  <a:gd name="connsiteY12" fmla="*/ 266986 h 366426"/>
                  <a:gd name="connsiteX13" fmla="*/ 105823 w 227742"/>
                  <a:gd name="connsiteY13" fmla="*/ 366427 h 3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742" h="366426">
                    <a:moveTo>
                      <a:pt x="105823" y="366427"/>
                    </a:moveTo>
                    <a:cubicBezTo>
                      <a:pt x="56579" y="366427"/>
                      <a:pt x="22765" y="350139"/>
                      <a:pt x="0" y="335566"/>
                    </a:cubicBezTo>
                    <a:lnTo>
                      <a:pt x="23908" y="292608"/>
                    </a:lnTo>
                    <a:cubicBezTo>
                      <a:pt x="41815" y="305086"/>
                      <a:pt x="69913" y="319278"/>
                      <a:pt x="103632" y="319278"/>
                    </a:cubicBezTo>
                    <a:cubicBezTo>
                      <a:pt x="132874" y="319278"/>
                      <a:pt x="167068" y="306134"/>
                      <a:pt x="167068" y="273558"/>
                    </a:cubicBezTo>
                    <a:cubicBezTo>
                      <a:pt x="167068" y="218694"/>
                      <a:pt x="80772" y="208026"/>
                      <a:pt x="37433" y="159639"/>
                    </a:cubicBezTo>
                    <a:cubicBezTo>
                      <a:pt x="22765" y="143351"/>
                      <a:pt x="13145" y="123253"/>
                      <a:pt x="13145" y="95726"/>
                    </a:cubicBezTo>
                    <a:cubicBezTo>
                      <a:pt x="13145" y="43529"/>
                      <a:pt x="53245" y="0"/>
                      <a:pt x="125349" y="0"/>
                    </a:cubicBezTo>
                    <a:cubicBezTo>
                      <a:pt x="163354" y="0"/>
                      <a:pt x="191548" y="9906"/>
                      <a:pt x="209931" y="19621"/>
                    </a:cubicBezTo>
                    <a:lnTo>
                      <a:pt x="209359" y="72676"/>
                    </a:lnTo>
                    <a:cubicBezTo>
                      <a:pt x="184975" y="58198"/>
                      <a:pt x="157353" y="47815"/>
                      <a:pt x="128016" y="47815"/>
                    </a:cubicBezTo>
                    <a:cubicBezTo>
                      <a:pt x="97060" y="47815"/>
                      <a:pt x="71533" y="60769"/>
                      <a:pt x="71533" y="88963"/>
                    </a:cubicBezTo>
                    <a:cubicBezTo>
                      <a:pt x="71533" y="159544"/>
                      <a:pt x="227743" y="157544"/>
                      <a:pt x="227743" y="266986"/>
                    </a:cubicBezTo>
                    <a:cubicBezTo>
                      <a:pt x="227743" y="327374"/>
                      <a:pt x="174688" y="366427"/>
                      <a:pt x="105823" y="366427"/>
                    </a:cubicBezTo>
                  </a:path>
                </a:pathLst>
              </a:custGeom>
              <a:solidFill>
                <a:srgbClr val="FFFFFF"/>
              </a:solidFill>
              <a:ln w="9525" cap="flat">
                <a:no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774C5E46-09CF-49DD-3122-38B496B4AA54}"/>
                  </a:ext>
                </a:extLst>
              </p:cNvPr>
              <p:cNvSpPr/>
              <p:nvPr/>
            </p:nvSpPr>
            <p:spPr>
              <a:xfrm>
                <a:off x="5538216" y="3250311"/>
                <a:ext cx="56959" cy="357473"/>
              </a:xfrm>
              <a:custGeom>
                <a:avLst/>
                <a:gdLst>
                  <a:gd name="connsiteX0" fmla="*/ 0 w 56959"/>
                  <a:gd name="connsiteY0" fmla="*/ 0 h 357473"/>
                  <a:gd name="connsiteX1" fmla="*/ 56959 w 56959"/>
                  <a:gd name="connsiteY1" fmla="*/ 0 h 357473"/>
                  <a:gd name="connsiteX2" fmla="*/ 56959 w 56959"/>
                  <a:gd name="connsiteY2" fmla="*/ 357473 h 357473"/>
                  <a:gd name="connsiteX3" fmla="*/ 0 w 56959"/>
                  <a:gd name="connsiteY3" fmla="*/ 357473 h 357473"/>
                </a:gdLst>
                <a:ahLst/>
                <a:cxnLst>
                  <a:cxn ang="0">
                    <a:pos x="connsiteX0" y="connsiteY0"/>
                  </a:cxn>
                  <a:cxn ang="0">
                    <a:pos x="connsiteX1" y="connsiteY1"/>
                  </a:cxn>
                  <a:cxn ang="0">
                    <a:pos x="connsiteX2" y="connsiteY2"/>
                  </a:cxn>
                  <a:cxn ang="0">
                    <a:pos x="connsiteX3" y="connsiteY3"/>
                  </a:cxn>
                </a:cxnLst>
                <a:rect l="l" t="t" r="r" b="b"/>
                <a:pathLst>
                  <a:path w="56959" h="357473">
                    <a:moveTo>
                      <a:pt x="0" y="0"/>
                    </a:moveTo>
                    <a:lnTo>
                      <a:pt x="56959" y="0"/>
                    </a:lnTo>
                    <a:lnTo>
                      <a:pt x="56959" y="357473"/>
                    </a:lnTo>
                    <a:lnTo>
                      <a:pt x="0" y="357473"/>
                    </a:lnTo>
                    <a:close/>
                  </a:path>
                </a:pathLst>
              </a:custGeom>
              <a:solidFill>
                <a:srgbClr val="FFFFFF"/>
              </a:solidFill>
              <a:ln w="9525" cap="flat">
                <a:no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98D497B3-C2DB-0C04-3A83-BA8D7264704D}"/>
                  </a:ext>
                </a:extLst>
              </p:cNvPr>
              <p:cNvSpPr/>
              <p:nvPr/>
            </p:nvSpPr>
            <p:spPr>
              <a:xfrm>
                <a:off x="5728716" y="3250310"/>
                <a:ext cx="313562" cy="357473"/>
              </a:xfrm>
              <a:custGeom>
                <a:avLst/>
                <a:gdLst>
                  <a:gd name="connsiteX0" fmla="*/ 260413 w 313562"/>
                  <a:gd name="connsiteY0" fmla="*/ 357473 h 357473"/>
                  <a:gd name="connsiteX1" fmla="*/ 92107 w 313562"/>
                  <a:gd name="connsiteY1" fmla="*/ 137827 h 357473"/>
                  <a:gd name="connsiteX2" fmla="*/ 56388 w 313562"/>
                  <a:gd name="connsiteY2" fmla="*/ 86201 h 357473"/>
                  <a:gd name="connsiteX3" fmla="*/ 55340 w 313562"/>
                  <a:gd name="connsiteY3" fmla="*/ 86201 h 357473"/>
                  <a:gd name="connsiteX4" fmla="*/ 56388 w 313562"/>
                  <a:gd name="connsiteY4" fmla="*/ 132969 h 357473"/>
                  <a:gd name="connsiteX5" fmla="*/ 56388 w 313562"/>
                  <a:gd name="connsiteY5" fmla="*/ 357473 h 357473"/>
                  <a:gd name="connsiteX6" fmla="*/ 0 w 313562"/>
                  <a:gd name="connsiteY6" fmla="*/ 357473 h 357473"/>
                  <a:gd name="connsiteX7" fmla="*/ 0 w 313562"/>
                  <a:gd name="connsiteY7" fmla="*/ 0 h 357473"/>
                  <a:gd name="connsiteX8" fmla="*/ 57531 w 313562"/>
                  <a:gd name="connsiteY8" fmla="*/ 0 h 357473"/>
                  <a:gd name="connsiteX9" fmla="*/ 219170 w 313562"/>
                  <a:gd name="connsiteY9" fmla="*/ 211550 h 357473"/>
                  <a:gd name="connsiteX10" fmla="*/ 256604 w 313562"/>
                  <a:gd name="connsiteY10" fmla="*/ 265367 h 357473"/>
                  <a:gd name="connsiteX11" fmla="*/ 257651 w 313562"/>
                  <a:gd name="connsiteY11" fmla="*/ 265367 h 357473"/>
                  <a:gd name="connsiteX12" fmla="*/ 256604 w 313562"/>
                  <a:gd name="connsiteY12" fmla="*/ 215265 h 357473"/>
                  <a:gd name="connsiteX13" fmla="*/ 256604 w 313562"/>
                  <a:gd name="connsiteY13" fmla="*/ 0 h 357473"/>
                  <a:gd name="connsiteX14" fmla="*/ 313563 w 313562"/>
                  <a:gd name="connsiteY14" fmla="*/ 0 h 357473"/>
                  <a:gd name="connsiteX15" fmla="*/ 313563 w 313562"/>
                  <a:gd name="connsiteY15" fmla="*/ 357473 h 357473"/>
                  <a:gd name="connsiteX16" fmla="*/ 260413 w 313562"/>
                  <a:gd name="connsiteY16"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562" h="357473">
                    <a:moveTo>
                      <a:pt x="260413" y="357473"/>
                    </a:moveTo>
                    <a:lnTo>
                      <a:pt x="92107" y="137827"/>
                    </a:lnTo>
                    <a:cubicBezTo>
                      <a:pt x="74771" y="115062"/>
                      <a:pt x="65151" y="100870"/>
                      <a:pt x="56388" y="86201"/>
                    </a:cubicBezTo>
                    <a:lnTo>
                      <a:pt x="55340" y="86201"/>
                    </a:lnTo>
                    <a:cubicBezTo>
                      <a:pt x="56388" y="98203"/>
                      <a:pt x="56388" y="115633"/>
                      <a:pt x="56388" y="132969"/>
                    </a:cubicBezTo>
                    <a:lnTo>
                      <a:pt x="56388" y="357473"/>
                    </a:lnTo>
                    <a:lnTo>
                      <a:pt x="0" y="357473"/>
                    </a:lnTo>
                    <a:lnTo>
                      <a:pt x="0" y="0"/>
                    </a:lnTo>
                    <a:lnTo>
                      <a:pt x="57531" y="0"/>
                    </a:lnTo>
                    <a:lnTo>
                      <a:pt x="219170" y="211550"/>
                    </a:lnTo>
                    <a:cubicBezTo>
                      <a:pt x="238792" y="237173"/>
                      <a:pt x="248507" y="250603"/>
                      <a:pt x="256604" y="265367"/>
                    </a:cubicBezTo>
                    <a:lnTo>
                      <a:pt x="257651" y="265367"/>
                    </a:lnTo>
                    <a:cubicBezTo>
                      <a:pt x="257080" y="250603"/>
                      <a:pt x="256604" y="232791"/>
                      <a:pt x="256604" y="215265"/>
                    </a:cubicBezTo>
                    <a:lnTo>
                      <a:pt x="256604" y="0"/>
                    </a:lnTo>
                    <a:lnTo>
                      <a:pt x="313563" y="0"/>
                    </a:lnTo>
                    <a:lnTo>
                      <a:pt x="313563" y="357473"/>
                    </a:lnTo>
                    <a:lnTo>
                      <a:pt x="260413" y="357473"/>
                    </a:lnTo>
                    <a:close/>
                  </a:path>
                </a:pathLst>
              </a:custGeom>
              <a:solidFill>
                <a:srgbClr val="FFFFFF"/>
              </a:solidFill>
              <a:ln w="9525" cap="flat">
                <a:no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0E218FE8-51A7-F025-EF1C-3DB5A264AAC0}"/>
                  </a:ext>
                </a:extLst>
              </p:cNvPr>
              <p:cNvSpPr/>
              <p:nvPr/>
            </p:nvSpPr>
            <p:spPr>
              <a:xfrm>
                <a:off x="6146577" y="3246881"/>
                <a:ext cx="310610" cy="366331"/>
              </a:xfrm>
              <a:custGeom>
                <a:avLst/>
                <a:gdLst>
                  <a:gd name="connsiteX0" fmla="*/ 178879 w 310610"/>
                  <a:gd name="connsiteY0" fmla="*/ 366332 h 366331"/>
                  <a:gd name="connsiteX1" fmla="*/ 0 w 310610"/>
                  <a:gd name="connsiteY1" fmla="*/ 186785 h 366331"/>
                  <a:gd name="connsiteX2" fmla="*/ 194024 w 310610"/>
                  <a:gd name="connsiteY2" fmla="*/ 0 h 366331"/>
                  <a:gd name="connsiteX3" fmla="*/ 297752 w 310610"/>
                  <a:gd name="connsiteY3" fmla="*/ 20193 h 366331"/>
                  <a:gd name="connsiteX4" fmla="*/ 297180 w 310610"/>
                  <a:gd name="connsiteY4" fmla="*/ 74962 h 366331"/>
                  <a:gd name="connsiteX5" fmla="*/ 197929 w 310610"/>
                  <a:gd name="connsiteY5" fmla="*/ 48387 h 366331"/>
                  <a:gd name="connsiteX6" fmla="*/ 61246 w 310610"/>
                  <a:gd name="connsiteY6" fmla="*/ 181261 h 366331"/>
                  <a:gd name="connsiteX7" fmla="*/ 193453 w 310610"/>
                  <a:gd name="connsiteY7" fmla="*/ 317945 h 366331"/>
                  <a:gd name="connsiteX8" fmla="*/ 253746 w 310610"/>
                  <a:gd name="connsiteY8" fmla="*/ 306038 h 366331"/>
                  <a:gd name="connsiteX9" fmla="*/ 253746 w 310610"/>
                  <a:gd name="connsiteY9" fmla="*/ 182880 h 366331"/>
                  <a:gd name="connsiteX10" fmla="*/ 310610 w 310610"/>
                  <a:gd name="connsiteY10" fmla="*/ 182880 h 366331"/>
                  <a:gd name="connsiteX11" fmla="*/ 310610 w 310610"/>
                  <a:gd name="connsiteY11" fmla="*/ 334709 h 366331"/>
                  <a:gd name="connsiteX12" fmla="*/ 178879 w 31061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610" h="366331">
                    <a:moveTo>
                      <a:pt x="178879" y="366332"/>
                    </a:moveTo>
                    <a:cubicBezTo>
                      <a:pt x="69913" y="366332"/>
                      <a:pt x="0" y="289751"/>
                      <a:pt x="0" y="186785"/>
                    </a:cubicBezTo>
                    <a:cubicBezTo>
                      <a:pt x="0" y="78677"/>
                      <a:pt x="77343" y="0"/>
                      <a:pt x="194024" y="0"/>
                    </a:cubicBezTo>
                    <a:cubicBezTo>
                      <a:pt x="239554" y="0"/>
                      <a:pt x="274320" y="10382"/>
                      <a:pt x="297752" y="20193"/>
                    </a:cubicBezTo>
                    <a:lnTo>
                      <a:pt x="297180" y="74962"/>
                    </a:lnTo>
                    <a:cubicBezTo>
                      <a:pt x="271081" y="61436"/>
                      <a:pt x="236887" y="48387"/>
                      <a:pt x="197929" y="48387"/>
                    </a:cubicBezTo>
                    <a:cubicBezTo>
                      <a:pt x="105156" y="48387"/>
                      <a:pt x="61246" y="107061"/>
                      <a:pt x="61246" y="181261"/>
                    </a:cubicBezTo>
                    <a:cubicBezTo>
                      <a:pt x="61246" y="261461"/>
                      <a:pt x="111538" y="317945"/>
                      <a:pt x="193453" y="317945"/>
                    </a:cubicBezTo>
                    <a:cubicBezTo>
                      <a:pt x="220123" y="317945"/>
                      <a:pt x="240697" y="313277"/>
                      <a:pt x="253746" y="306038"/>
                    </a:cubicBezTo>
                    <a:lnTo>
                      <a:pt x="253746" y="182880"/>
                    </a:lnTo>
                    <a:lnTo>
                      <a:pt x="310610" y="182880"/>
                    </a:lnTo>
                    <a:lnTo>
                      <a:pt x="310610" y="334709"/>
                    </a:lnTo>
                    <a:cubicBezTo>
                      <a:pt x="281940" y="350044"/>
                      <a:pt x="234791" y="366332"/>
                      <a:pt x="178879" y="366332"/>
                    </a:cubicBezTo>
                  </a:path>
                </a:pathLst>
              </a:custGeom>
              <a:solidFill>
                <a:srgbClr val="FFFFFF"/>
              </a:solidFill>
              <a:ln w="952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35446A27-6FEC-1423-A91F-0E2A666F7866}"/>
                  </a:ext>
                </a:extLst>
              </p:cNvPr>
              <p:cNvSpPr/>
              <p:nvPr/>
            </p:nvSpPr>
            <p:spPr>
              <a:xfrm>
                <a:off x="6585394" y="3250406"/>
                <a:ext cx="231076" cy="357377"/>
              </a:xfrm>
              <a:custGeom>
                <a:avLst/>
                <a:gdLst>
                  <a:gd name="connsiteX0" fmla="*/ 105251 w 231076"/>
                  <a:gd name="connsiteY0" fmla="*/ 357378 h 357377"/>
                  <a:gd name="connsiteX1" fmla="*/ 0 w 231076"/>
                  <a:gd name="connsiteY1" fmla="*/ 357378 h 357377"/>
                  <a:gd name="connsiteX2" fmla="*/ 0 w 231076"/>
                  <a:gd name="connsiteY2" fmla="*/ 0 h 357377"/>
                  <a:gd name="connsiteX3" fmla="*/ 108490 w 231076"/>
                  <a:gd name="connsiteY3" fmla="*/ 0 h 357377"/>
                  <a:gd name="connsiteX4" fmla="*/ 208312 w 231076"/>
                  <a:gd name="connsiteY4" fmla="*/ 87916 h 357377"/>
                  <a:gd name="connsiteX5" fmla="*/ 162782 w 231076"/>
                  <a:gd name="connsiteY5" fmla="*/ 163925 h 357377"/>
                  <a:gd name="connsiteX6" fmla="*/ 162782 w 231076"/>
                  <a:gd name="connsiteY6" fmla="*/ 164306 h 357377"/>
                  <a:gd name="connsiteX7" fmla="*/ 231077 w 231076"/>
                  <a:gd name="connsiteY7" fmla="*/ 251174 h 357377"/>
                  <a:gd name="connsiteX8" fmla="*/ 105251 w 231076"/>
                  <a:gd name="connsiteY8" fmla="*/ 357378 h 357377"/>
                  <a:gd name="connsiteX9" fmla="*/ 56959 w 231076"/>
                  <a:gd name="connsiteY9" fmla="*/ 49340 h 357377"/>
                  <a:gd name="connsiteX10" fmla="*/ 56959 w 231076"/>
                  <a:gd name="connsiteY10" fmla="*/ 150781 h 357377"/>
                  <a:gd name="connsiteX11" fmla="*/ 97631 w 231076"/>
                  <a:gd name="connsiteY11" fmla="*/ 150781 h 357377"/>
                  <a:gd name="connsiteX12" fmla="*/ 150304 w 231076"/>
                  <a:gd name="connsiteY12" fmla="*/ 98774 h 357377"/>
                  <a:gd name="connsiteX13" fmla="*/ 93250 w 231076"/>
                  <a:gd name="connsiteY13" fmla="*/ 49340 h 357377"/>
                  <a:gd name="connsiteX14" fmla="*/ 56959 w 231076"/>
                  <a:gd name="connsiteY14" fmla="*/ 49340 h 357377"/>
                  <a:gd name="connsiteX15" fmla="*/ 105251 w 231076"/>
                  <a:gd name="connsiteY15" fmla="*/ 199644 h 357377"/>
                  <a:gd name="connsiteX16" fmla="*/ 56959 w 231076"/>
                  <a:gd name="connsiteY16" fmla="*/ 199644 h 357377"/>
                  <a:gd name="connsiteX17" fmla="*/ 56959 w 231076"/>
                  <a:gd name="connsiteY17" fmla="*/ 308610 h 357377"/>
                  <a:gd name="connsiteX18" fmla="*/ 102584 w 231076"/>
                  <a:gd name="connsiteY18" fmla="*/ 308610 h 357377"/>
                  <a:gd name="connsiteX19" fmla="*/ 172117 w 231076"/>
                  <a:gd name="connsiteY19" fmla="*/ 251650 h 357377"/>
                  <a:gd name="connsiteX20" fmla="*/ 105251 w 231076"/>
                  <a:gd name="connsiteY20" fmla="*/ 199644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076" h="357377">
                    <a:moveTo>
                      <a:pt x="105251" y="357378"/>
                    </a:moveTo>
                    <a:lnTo>
                      <a:pt x="0" y="357378"/>
                    </a:lnTo>
                    <a:lnTo>
                      <a:pt x="0" y="0"/>
                    </a:lnTo>
                    <a:lnTo>
                      <a:pt x="108490" y="0"/>
                    </a:lnTo>
                    <a:cubicBezTo>
                      <a:pt x="176879" y="0"/>
                      <a:pt x="208312" y="45434"/>
                      <a:pt x="208312" y="87916"/>
                    </a:cubicBezTo>
                    <a:cubicBezTo>
                      <a:pt x="208312" y="121063"/>
                      <a:pt x="192596" y="150304"/>
                      <a:pt x="162782" y="163925"/>
                    </a:cubicBezTo>
                    <a:lnTo>
                      <a:pt x="162782" y="164306"/>
                    </a:lnTo>
                    <a:cubicBezTo>
                      <a:pt x="200215" y="172593"/>
                      <a:pt x="231077" y="206692"/>
                      <a:pt x="231077" y="251174"/>
                    </a:cubicBezTo>
                    <a:cubicBezTo>
                      <a:pt x="231077" y="300990"/>
                      <a:pt x="196977" y="357378"/>
                      <a:pt x="105251" y="357378"/>
                    </a:cubicBezTo>
                    <a:moveTo>
                      <a:pt x="56959" y="49340"/>
                    </a:moveTo>
                    <a:lnTo>
                      <a:pt x="56959" y="150781"/>
                    </a:lnTo>
                    <a:lnTo>
                      <a:pt x="97631" y="150781"/>
                    </a:lnTo>
                    <a:cubicBezTo>
                      <a:pt x="124301" y="150781"/>
                      <a:pt x="150304" y="131254"/>
                      <a:pt x="150304" y="98774"/>
                    </a:cubicBezTo>
                    <a:cubicBezTo>
                      <a:pt x="150304" y="68866"/>
                      <a:pt x="132397" y="49340"/>
                      <a:pt x="93250" y="49340"/>
                    </a:cubicBezTo>
                    <a:lnTo>
                      <a:pt x="56959" y="49340"/>
                    </a:lnTo>
                    <a:close/>
                    <a:moveTo>
                      <a:pt x="105251" y="199644"/>
                    </a:moveTo>
                    <a:lnTo>
                      <a:pt x="56959" y="199644"/>
                    </a:lnTo>
                    <a:lnTo>
                      <a:pt x="56959" y="308610"/>
                    </a:lnTo>
                    <a:lnTo>
                      <a:pt x="102584" y="308610"/>
                    </a:lnTo>
                    <a:cubicBezTo>
                      <a:pt x="148780" y="308610"/>
                      <a:pt x="172117" y="285845"/>
                      <a:pt x="172117" y="251650"/>
                    </a:cubicBezTo>
                    <a:cubicBezTo>
                      <a:pt x="172117" y="221361"/>
                      <a:pt x="147066" y="199644"/>
                      <a:pt x="105251" y="199644"/>
                    </a:cubicBezTo>
                  </a:path>
                </a:pathLst>
              </a:custGeom>
              <a:solidFill>
                <a:srgbClr val="FFFFFF"/>
              </a:solidFill>
              <a:ln w="9525" cap="flat">
                <a:noFill/>
                <a:prstDash val="solid"/>
                <a:miter/>
              </a:ln>
            </p:spPr>
            <p:txBody>
              <a:bodyPr rtlCol="0" anchor="ctr"/>
              <a:lstStyle/>
              <a:p>
                <a:endParaRPr lang="sv-SE"/>
              </a:p>
            </p:txBody>
          </p:sp>
          <p:sp>
            <p:nvSpPr>
              <p:cNvPr id="19" name="Frihandsfigur 18">
                <a:extLst>
                  <a:ext uri="{FF2B5EF4-FFF2-40B4-BE49-F238E27FC236}">
                    <a16:creationId xmlns:a16="http://schemas.microsoft.com/office/drawing/2014/main" id="{F2C313A5-809D-C4D8-E272-B809C31B9CC8}"/>
                  </a:ext>
                </a:extLst>
              </p:cNvPr>
              <p:cNvSpPr/>
              <p:nvPr/>
            </p:nvSpPr>
            <p:spPr>
              <a:xfrm>
                <a:off x="6900767" y="3246977"/>
                <a:ext cx="361188" cy="366236"/>
              </a:xfrm>
              <a:custGeom>
                <a:avLst/>
                <a:gdLst>
                  <a:gd name="connsiteX0" fmla="*/ 50959 w 361188"/>
                  <a:gd name="connsiteY0" fmla="*/ 52197 h 366236"/>
                  <a:gd name="connsiteX1" fmla="*/ 180594 w 361188"/>
                  <a:gd name="connsiteY1" fmla="*/ 0 h 366236"/>
                  <a:gd name="connsiteX2" fmla="*/ 316230 w 361188"/>
                  <a:gd name="connsiteY2" fmla="*/ 55912 h 366236"/>
                  <a:gd name="connsiteX3" fmla="*/ 361188 w 361188"/>
                  <a:gd name="connsiteY3" fmla="*/ 182880 h 366236"/>
                  <a:gd name="connsiteX4" fmla="*/ 309753 w 361188"/>
                  <a:gd name="connsiteY4" fmla="*/ 316325 h 366236"/>
                  <a:gd name="connsiteX5" fmla="*/ 180594 w 361188"/>
                  <a:gd name="connsiteY5" fmla="*/ 366236 h 366236"/>
                  <a:gd name="connsiteX6" fmla="*/ 56293 w 361188"/>
                  <a:gd name="connsiteY6" fmla="*/ 322326 h 366236"/>
                  <a:gd name="connsiteX7" fmla="*/ 0 w 361188"/>
                  <a:gd name="connsiteY7" fmla="*/ 184975 h 366236"/>
                  <a:gd name="connsiteX8" fmla="*/ 50959 w 361188"/>
                  <a:gd name="connsiteY8" fmla="*/ 52197 h 366236"/>
                  <a:gd name="connsiteX9" fmla="*/ 180594 w 361188"/>
                  <a:gd name="connsiteY9" fmla="*/ 49435 h 366236"/>
                  <a:gd name="connsiteX10" fmla="*/ 60198 w 361188"/>
                  <a:gd name="connsiteY10" fmla="*/ 184118 h 366236"/>
                  <a:gd name="connsiteX11" fmla="*/ 180594 w 361188"/>
                  <a:gd name="connsiteY11" fmla="*/ 317944 h 366236"/>
                  <a:gd name="connsiteX12" fmla="*/ 300514 w 361188"/>
                  <a:gd name="connsiteY12" fmla="*/ 184118 h 366236"/>
                  <a:gd name="connsiteX13" fmla="*/ 180594 w 361188"/>
                  <a:gd name="connsiteY13" fmla="*/ 49435 h 36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188" h="366236">
                    <a:moveTo>
                      <a:pt x="50959" y="52197"/>
                    </a:moveTo>
                    <a:cubicBezTo>
                      <a:pt x="82868" y="19621"/>
                      <a:pt x="127921" y="0"/>
                      <a:pt x="180594" y="0"/>
                    </a:cubicBezTo>
                    <a:cubicBezTo>
                      <a:pt x="236982" y="0"/>
                      <a:pt x="284321" y="20669"/>
                      <a:pt x="316230" y="55912"/>
                    </a:cubicBezTo>
                    <a:cubicBezTo>
                      <a:pt x="345567" y="88392"/>
                      <a:pt x="361188" y="132398"/>
                      <a:pt x="361188" y="182880"/>
                    </a:cubicBezTo>
                    <a:cubicBezTo>
                      <a:pt x="361188" y="236601"/>
                      <a:pt x="342805" y="283750"/>
                      <a:pt x="309753" y="316325"/>
                    </a:cubicBezTo>
                    <a:cubicBezTo>
                      <a:pt x="277082" y="348425"/>
                      <a:pt x="233267" y="366236"/>
                      <a:pt x="180594" y="366236"/>
                    </a:cubicBezTo>
                    <a:cubicBezTo>
                      <a:pt x="130112" y="366236"/>
                      <a:pt x="87821" y="350425"/>
                      <a:pt x="56293" y="322326"/>
                    </a:cubicBezTo>
                    <a:cubicBezTo>
                      <a:pt x="20479" y="289179"/>
                      <a:pt x="0" y="240983"/>
                      <a:pt x="0" y="184975"/>
                    </a:cubicBezTo>
                    <a:cubicBezTo>
                      <a:pt x="0" y="131921"/>
                      <a:pt x="18383" y="85344"/>
                      <a:pt x="50959" y="52197"/>
                    </a:cubicBezTo>
                    <a:moveTo>
                      <a:pt x="180594" y="49435"/>
                    </a:moveTo>
                    <a:cubicBezTo>
                      <a:pt x="108490" y="49435"/>
                      <a:pt x="60198" y="100394"/>
                      <a:pt x="60198" y="184118"/>
                    </a:cubicBezTo>
                    <a:cubicBezTo>
                      <a:pt x="60198" y="266986"/>
                      <a:pt x="108490" y="317944"/>
                      <a:pt x="180594" y="317944"/>
                    </a:cubicBezTo>
                    <a:cubicBezTo>
                      <a:pt x="252222" y="317944"/>
                      <a:pt x="300514" y="266986"/>
                      <a:pt x="300514" y="184118"/>
                    </a:cubicBezTo>
                    <a:cubicBezTo>
                      <a:pt x="300514" y="103727"/>
                      <a:pt x="255365" y="49435"/>
                      <a:pt x="180594" y="49435"/>
                    </a:cubicBezTo>
                  </a:path>
                </a:pathLst>
              </a:custGeom>
              <a:solidFill>
                <a:srgbClr val="FFFFFF"/>
              </a:solidFill>
              <a:ln w="952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C751BEBF-EA98-81EF-8058-AD609B48695B}"/>
                  </a:ext>
                </a:extLst>
              </p:cNvPr>
              <p:cNvSpPr/>
              <p:nvPr/>
            </p:nvSpPr>
            <p:spPr>
              <a:xfrm>
                <a:off x="7366158" y="3250310"/>
                <a:ext cx="253841" cy="357473"/>
              </a:xfrm>
              <a:custGeom>
                <a:avLst/>
                <a:gdLst>
                  <a:gd name="connsiteX0" fmla="*/ 187642 w 253841"/>
                  <a:gd name="connsiteY0" fmla="*/ 357473 h 357473"/>
                  <a:gd name="connsiteX1" fmla="*/ 90106 w 253841"/>
                  <a:gd name="connsiteY1" fmla="*/ 212693 h 357473"/>
                  <a:gd name="connsiteX2" fmla="*/ 56959 w 253841"/>
                  <a:gd name="connsiteY2" fmla="*/ 212693 h 357473"/>
                  <a:gd name="connsiteX3" fmla="*/ 56959 w 253841"/>
                  <a:gd name="connsiteY3" fmla="*/ 357473 h 357473"/>
                  <a:gd name="connsiteX4" fmla="*/ 0 w 253841"/>
                  <a:gd name="connsiteY4" fmla="*/ 357473 h 357473"/>
                  <a:gd name="connsiteX5" fmla="*/ 0 w 253841"/>
                  <a:gd name="connsiteY5" fmla="*/ 0 h 357473"/>
                  <a:gd name="connsiteX6" fmla="*/ 88963 w 253841"/>
                  <a:gd name="connsiteY6" fmla="*/ 0 h 357473"/>
                  <a:gd name="connsiteX7" fmla="*/ 212693 w 253841"/>
                  <a:gd name="connsiteY7" fmla="*/ 99822 h 357473"/>
                  <a:gd name="connsiteX8" fmla="*/ 145351 w 253841"/>
                  <a:gd name="connsiteY8" fmla="*/ 194215 h 357473"/>
                  <a:gd name="connsiteX9" fmla="*/ 145351 w 253841"/>
                  <a:gd name="connsiteY9" fmla="*/ 194786 h 357473"/>
                  <a:gd name="connsiteX10" fmla="*/ 253841 w 253841"/>
                  <a:gd name="connsiteY10" fmla="*/ 357473 h 357473"/>
                  <a:gd name="connsiteX11" fmla="*/ 187642 w 253841"/>
                  <a:gd name="connsiteY11" fmla="*/ 357473 h 357473"/>
                  <a:gd name="connsiteX12" fmla="*/ 89535 w 253841"/>
                  <a:gd name="connsiteY12" fmla="*/ 49435 h 357473"/>
                  <a:gd name="connsiteX13" fmla="*/ 56959 w 253841"/>
                  <a:gd name="connsiteY13" fmla="*/ 49435 h 357473"/>
                  <a:gd name="connsiteX14" fmla="*/ 56959 w 253841"/>
                  <a:gd name="connsiteY14" fmla="*/ 168212 h 357473"/>
                  <a:gd name="connsiteX15" fmla="*/ 90678 w 253841"/>
                  <a:gd name="connsiteY15" fmla="*/ 168212 h 357473"/>
                  <a:gd name="connsiteX16" fmla="*/ 154591 w 253841"/>
                  <a:gd name="connsiteY16" fmla="*/ 105823 h 357473"/>
                  <a:gd name="connsiteX17" fmla="*/ 89535 w 253841"/>
                  <a:gd name="connsiteY17" fmla="*/ 49435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841" h="357473">
                    <a:moveTo>
                      <a:pt x="187642" y="357473"/>
                    </a:moveTo>
                    <a:cubicBezTo>
                      <a:pt x="131826" y="265367"/>
                      <a:pt x="104108" y="216503"/>
                      <a:pt x="90106" y="212693"/>
                    </a:cubicBezTo>
                    <a:lnTo>
                      <a:pt x="56959" y="212693"/>
                    </a:lnTo>
                    <a:lnTo>
                      <a:pt x="56959" y="357473"/>
                    </a:lnTo>
                    <a:lnTo>
                      <a:pt x="0" y="357473"/>
                    </a:lnTo>
                    <a:lnTo>
                      <a:pt x="0" y="0"/>
                    </a:lnTo>
                    <a:lnTo>
                      <a:pt x="88963" y="0"/>
                    </a:lnTo>
                    <a:cubicBezTo>
                      <a:pt x="178403" y="0"/>
                      <a:pt x="212693" y="45053"/>
                      <a:pt x="212693" y="99822"/>
                    </a:cubicBezTo>
                    <a:cubicBezTo>
                      <a:pt x="212693" y="148685"/>
                      <a:pt x="180594" y="180023"/>
                      <a:pt x="145351" y="194215"/>
                    </a:cubicBezTo>
                    <a:lnTo>
                      <a:pt x="145351" y="194786"/>
                    </a:lnTo>
                    <a:cubicBezTo>
                      <a:pt x="159925" y="202311"/>
                      <a:pt x="197929" y="265843"/>
                      <a:pt x="253841" y="357473"/>
                    </a:cubicBezTo>
                    <a:lnTo>
                      <a:pt x="187642" y="357473"/>
                    </a:lnTo>
                    <a:close/>
                    <a:moveTo>
                      <a:pt x="89535" y="49435"/>
                    </a:moveTo>
                    <a:lnTo>
                      <a:pt x="56959" y="49435"/>
                    </a:lnTo>
                    <a:lnTo>
                      <a:pt x="56959" y="168212"/>
                    </a:lnTo>
                    <a:lnTo>
                      <a:pt x="90678" y="168212"/>
                    </a:lnTo>
                    <a:cubicBezTo>
                      <a:pt x="127540" y="168212"/>
                      <a:pt x="154591" y="140018"/>
                      <a:pt x="154591" y="105823"/>
                    </a:cubicBezTo>
                    <a:cubicBezTo>
                      <a:pt x="154686" y="74962"/>
                      <a:pt x="135731" y="49435"/>
                      <a:pt x="89535" y="49435"/>
                    </a:cubicBezTo>
                  </a:path>
                </a:pathLst>
              </a:custGeom>
              <a:solidFill>
                <a:srgbClr val="FFFFFF"/>
              </a:solidFill>
              <a:ln w="952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34407568-016A-5AE7-9921-02A61281F58E}"/>
                  </a:ext>
                </a:extLst>
              </p:cNvPr>
              <p:cNvSpPr/>
              <p:nvPr/>
            </p:nvSpPr>
            <p:spPr>
              <a:xfrm>
                <a:off x="7690199" y="3246881"/>
                <a:ext cx="310800" cy="366331"/>
              </a:xfrm>
              <a:custGeom>
                <a:avLst/>
                <a:gdLst>
                  <a:gd name="connsiteX0" fmla="*/ 179070 w 310800"/>
                  <a:gd name="connsiteY0" fmla="*/ 366332 h 366331"/>
                  <a:gd name="connsiteX1" fmla="*/ 0 w 310800"/>
                  <a:gd name="connsiteY1" fmla="*/ 186785 h 366331"/>
                  <a:gd name="connsiteX2" fmla="*/ 194215 w 310800"/>
                  <a:gd name="connsiteY2" fmla="*/ 0 h 366331"/>
                  <a:gd name="connsiteX3" fmla="*/ 297847 w 310800"/>
                  <a:gd name="connsiteY3" fmla="*/ 20193 h 366331"/>
                  <a:gd name="connsiteX4" fmla="*/ 297371 w 310800"/>
                  <a:gd name="connsiteY4" fmla="*/ 74962 h 366331"/>
                  <a:gd name="connsiteX5" fmla="*/ 198025 w 310800"/>
                  <a:gd name="connsiteY5" fmla="*/ 48387 h 366331"/>
                  <a:gd name="connsiteX6" fmla="*/ 61246 w 310800"/>
                  <a:gd name="connsiteY6" fmla="*/ 181261 h 366331"/>
                  <a:gd name="connsiteX7" fmla="*/ 193643 w 310800"/>
                  <a:gd name="connsiteY7" fmla="*/ 317945 h 366331"/>
                  <a:gd name="connsiteX8" fmla="*/ 253746 w 310800"/>
                  <a:gd name="connsiteY8" fmla="*/ 306038 h 366331"/>
                  <a:gd name="connsiteX9" fmla="*/ 253746 w 310800"/>
                  <a:gd name="connsiteY9" fmla="*/ 182880 h 366331"/>
                  <a:gd name="connsiteX10" fmla="*/ 310801 w 310800"/>
                  <a:gd name="connsiteY10" fmla="*/ 182880 h 366331"/>
                  <a:gd name="connsiteX11" fmla="*/ 310801 w 310800"/>
                  <a:gd name="connsiteY11" fmla="*/ 334709 h 366331"/>
                  <a:gd name="connsiteX12" fmla="*/ 179070 w 31080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800" h="366331">
                    <a:moveTo>
                      <a:pt x="179070" y="366332"/>
                    </a:moveTo>
                    <a:cubicBezTo>
                      <a:pt x="69913" y="366332"/>
                      <a:pt x="0" y="289751"/>
                      <a:pt x="0" y="186785"/>
                    </a:cubicBezTo>
                    <a:cubicBezTo>
                      <a:pt x="0" y="78677"/>
                      <a:pt x="77534" y="0"/>
                      <a:pt x="194215" y="0"/>
                    </a:cubicBezTo>
                    <a:cubicBezTo>
                      <a:pt x="239839" y="0"/>
                      <a:pt x="274606" y="10382"/>
                      <a:pt x="297847" y="20193"/>
                    </a:cubicBezTo>
                    <a:lnTo>
                      <a:pt x="297371" y="74962"/>
                    </a:lnTo>
                    <a:cubicBezTo>
                      <a:pt x="271272" y="61436"/>
                      <a:pt x="237077" y="48387"/>
                      <a:pt x="198025" y="48387"/>
                    </a:cubicBezTo>
                    <a:cubicBezTo>
                      <a:pt x="105251" y="48387"/>
                      <a:pt x="61246" y="107061"/>
                      <a:pt x="61246" y="181261"/>
                    </a:cubicBezTo>
                    <a:cubicBezTo>
                      <a:pt x="61246" y="261461"/>
                      <a:pt x="111728" y="317945"/>
                      <a:pt x="193643" y="317945"/>
                    </a:cubicBezTo>
                    <a:cubicBezTo>
                      <a:pt x="220218" y="317945"/>
                      <a:pt x="240887" y="313277"/>
                      <a:pt x="253746" y="306038"/>
                    </a:cubicBezTo>
                    <a:lnTo>
                      <a:pt x="253746" y="182880"/>
                    </a:lnTo>
                    <a:lnTo>
                      <a:pt x="310801" y="182880"/>
                    </a:lnTo>
                    <a:lnTo>
                      <a:pt x="310801" y="334709"/>
                    </a:lnTo>
                    <a:cubicBezTo>
                      <a:pt x="282035" y="350044"/>
                      <a:pt x="234791" y="366332"/>
                      <a:pt x="179070" y="366332"/>
                    </a:cubicBezTo>
                  </a:path>
                </a:pathLst>
              </a:custGeom>
              <a:solidFill>
                <a:srgbClr val="FFFFFF"/>
              </a:solidFill>
              <a:ln w="9525" cap="flat">
                <a:noFill/>
                <a:prstDash val="solid"/>
                <a:miter/>
              </a:ln>
            </p:spPr>
            <p:txBody>
              <a:bodyPr rtlCol="0" anchor="ctr"/>
              <a:lstStyle/>
              <a:p>
                <a:endParaRPr lang="sv-SE"/>
              </a:p>
            </p:txBody>
          </p:sp>
        </p:grpSp>
      </p:grpSp>
      <p:sp>
        <p:nvSpPr>
          <p:cNvPr id="22" name="Rubrik 1">
            <a:extLst>
              <a:ext uri="{FF2B5EF4-FFF2-40B4-BE49-F238E27FC236}">
                <a16:creationId xmlns:a16="http://schemas.microsoft.com/office/drawing/2014/main" id="{0E3D1B75-FB91-DFAD-8B7F-6D881F9AE19A}"/>
              </a:ext>
            </a:extLst>
          </p:cNvPr>
          <p:cNvSpPr txBox="1">
            <a:spLocks/>
          </p:cNvSpPr>
          <p:nvPr/>
        </p:nvSpPr>
        <p:spPr>
          <a:xfrm>
            <a:off x="9791700" y="4386693"/>
            <a:ext cx="1741488"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pPr algn="r"/>
            <a:r>
              <a:rPr lang="sv-SE" sz="2400">
                <a:solidFill>
                  <a:srgbClr val="00843D"/>
                </a:solidFill>
              </a:rPr>
              <a:t>Område 2</a:t>
            </a:r>
          </a:p>
        </p:txBody>
      </p:sp>
      <p:pic>
        <p:nvPicPr>
          <p:cNvPr id="24" name="Platshållare för bild 7">
            <a:extLst>
              <a:ext uri="{FF2B5EF4-FFF2-40B4-BE49-F238E27FC236}">
                <a16:creationId xmlns:a16="http://schemas.microsoft.com/office/drawing/2014/main" id="{B6C2610A-A3DF-16AD-6DE3-C9EFF09D03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317" r="2478" b="91"/>
          <a:stretch/>
        </p:blipFill>
        <p:spPr>
          <a:xfrm>
            <a:off x="878397" y="2572424"/>
            <a:ext cx="3249103" cy="1812251"/>
          </a:xfrm>
          <a:prstGeom prst="rect">
            <a:avLst/>
          </a:prstGeom>
        </p:spPr>
      </p:pic>
      <p:sp>
        <p:nvSpPr>
          <p:cNvPr id="25" name="Rubrik 1">
            <a:extLst>
              <a:ext uri="{FF2B5EF4-FFF2-40B4-BE49-F238E27FC236}">
                <a16:creationId xmlns:a16="http://schemas.microsoft.com/office/drawing/2014/main" id="{5AE3FBD8-EF2E-7DE1-8DED-179F4A0882C5}"/>
              </a:ext>
            </a:extLst>
          </p:cNvPr>
          <p:cNvSpPr txBox="1">
            <a:spLocks/>
          </p:cNvSpPr>
          <p:nvPr/>
        </p:nvSpPr>
        <p:spPr>
          <a:xfrm>
            <a:off x="882650" y="4386693"/>
            <a:ext cx="1695450"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1</a:t>
            </a:r>
          </a:p>
        </p:txBody>
      </p:sp>
      <p:sp>
        <p:nvSpPr>
          <p:cNvPr id="26" name="Rubrik 1">
            <a:extLst>
              <a:ext uri="{FF2B5EF4-FFF2-40B4-BE49-F238E27FC236}">
                <a16:creationId xmlns:a16="http://schemas.microsoft.com/office/drawing/2014/main" id="{FF2E1A58-CCD7-5970-EF6D-E6E9A994F5AC}"/>
              </a:ext>
            </a:extLst>
          </p:cNvPr>
          <p:cNvSpPr txBox="1">
            <a:spLocks/>
          </p:cNvSpPr>
          <p:nvPr/>
        </p:nvSpPr>
        <p:spPr>
          <a:xfrm>
            <a:off x="6738494" y="5868376"/>
            <a:ext cx="2048762" cy="332399"/>
          </a:xfrm>
          <a:prstGeom prst="rect">
            <a:avLst/>
          </a:prstGeom>
          <a:noFill/>
        </p:spPr>
        <p:txBody>
          <a:bodyPr vert="horz" wrap="square" lIns="180000" tIns="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3</a:t>
            </a:r>
          </a:p>
        </p:txBody>
      </p:sp>
    </p:spTree>
    <p:extLst>
      <p:ext uri="{BB962C8B-B14F-4D97-AF65-F5344CB8AC3E}">
        <p14:creationId xmlns:p14="http://schemas.microsoft.com/office/powerpoint/2010/main" val="89341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8AC"/>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a:solidFill>
                  <a:srgbClr val="00843D"/>
                </a:solidFill>
              </a:rPr>
              <a:t>City and</a:t>
            </a:r>
            <a:br>
              <a:rPr lang="sv-SE" dirty="0">
                <a:solidFill>
                  <a:srgbClr val="00843D"/>
                </a:solidFill>
              </a:rPr>
            </a:br>
            <a:r>
              <a:rPr lang="sv-SE" dirty="0" err="1">
                <a:solidFill>
                  <a:srgbClr val="00843D"/>
                </a:solidFill>
              </a:rPr>
              <a:t>oraganisation</a:t>
            </a:r>
            <a:endParaRPr lang="sv-SE" dirty="0">
              <a:solidFill>
                <a:srgbClr val="00843D"/>
              </a:solidFill>
            </a:endParaRPr>
          </a:p>
        </p:txBody>
      </p:sp>
      <p:pic>
        <p:nvPicPr>
          <p:cNvPr id="5" name="Bild 4">
            <a:extLst>
              <a:ext uri="{FF2B5EF4-FFF2-40B4-BE49-F238E27FC236}">
                <a16:creationId xmlns:a16="http://schemas.microsoft.com/office/drawing/2014/main" id="{DBEA29D9-A669-7D6C-31AC-132C520A8D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260" y="3986196"/>
            <a:ext cx="935480" cy="936000"/>
          </a:xfrm>
          <a:prstGeom prst="rect">
            <a:avLst/>
          </a:prstGeom>
        </p:spPr>
      </p:pic>
      <p:pic>
        <p:nvPicPr>
          <p:cNvPr id="42" name="Platshållare för bild 41" descr="En bild som visar fönster, byggnad, himmel, utomhus&#10;&#10;Automatiskt genererad beskrivning">
            <a:extLst>
              <a:ext uri="{FF2B5EF4-FFF2-40B4-BE49-F238E27FC236}">
                <a16:creationId xmlns:a16="http://schemas.microsoft.com/office/drawing/2014/main" id="{75D9E1C2-70FF-AA4C-B556-0DE13AD42F47}"/>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12460" b="20079"/>
          <a:stretch/>
        </p:blipFill>
        <p:spPr>
          <a:xfrm>
            <a:off x="658813" y="3992547"/>
            <a:ext cx="4969575" cy="2208227"/>
          </a:xfrm>
        </p:spPr>
      </p:pic>
      <p:pic>
        <p:nvPicPr>
          <p:cNvPr id="7" name="Platshållare för bild 6" descr="En bild som visar utomhus, vatten, himmel, byggnad&#10;&#10;Automatiskt genererad beskrivning">
            <a:extLst>
              <a:ext uri="{FF2B5EF4-FFF2-40B4-BE49-F238E27FC236}">
                <a16:creationId xmlns:a16="http://schemas.microsoft.com/office/drawing/2014/main" id="{70824F42-2366-F446-8FD6-CA21BD3EE5E3}"/>
              </a:ext>
            </a:extLst>
          </p:cNvPr>
          <p:cNvPicPr>
            <a:picLocks noGrp="1" noChangeAspect="1"/>
          </p:cNvPicPr>
          <p:nvPr>
            <p:ph type="pic" sz="quarter" idx="11"/>
          </p:nvPr>
        </p:nvPicPr>
        <p:blipFill rotWithShape="1">
          <a:blip r:embed="rId6" cstate="print">
            <a:extLst>
              <a:ext uri="{28A0092B-C50C-407E-A947-70E740481C1C}">
                <a14:useLocalDpi xmlns:a14="http://schemas.microsoft.com/office/drawing/2010/main" val="0"/>
              </a:ext>
            </a:extLst>
          </a:blip>
          <a:srcRect l="10598" t="9875" r="8974" b="29446"/>
          <a:stretch/>
        </p:blipFill>
        <p:spPr>
          <a:xfrm>
            <a:off x="5628388" y="651751"/>
            <a:ext cx="5904798" cy="3335321"/>
          </a:xfrm>
        </p:spPr>
      </p:pic>
    </p:spTree>
    <p:extLst>
      <p:ext uri="{BB962C8B-B14F-4D97-AF65-F5344CB8AC3E}">
        <p14:creationId xmlns:p14="http://schemas.microsoft.com/office/powerpoint/2010/main" val="106197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932CA1A-6963-5430-5578-4E70E86E08E0}"/>
              </a:ext>
            </a:extLst>
          </p:cNvPr>
          <p:cNvSpPr>
            <a:spLocks noGrp="1"/>
          </p:cNvSpPr>
          <p:nvPr>
            <p:ph type="ctrTitle"/>
          </p:nvPr>
        </p:nvSpPr>
        <p:spPr>
          <a:xfrm>
            <a:off x="874713" y="873125"/>
            <a:ext cx="9576883" cy="1107996"/>
          </a:xfrm>
        </p:spPr>
        <p:txBody>
          <a:bodyPr anchor="t" anchorCtr="0"/>
          <a:lstStyle/>
          <a:p>
            <a:r>
              <a:rPr lang="en-GB" noProof="0" dirty="0"/>
              <a:t>Did you know that </a:t>
            </a:r>
            <a:br>
              <a:rPr lang="en-GB" noProof="0" dirty="0"/>
            </a:br>
            <a:r>
              <a:rPr lang="en-GB" noProof="0" dirty="0"/>
              <a:t>the City of Helsingborg has:</a:t>
            </a:r>
          </a:p>
        </p:txBody>
      </p:sp>
      <p:sp>
        <p:nvSpPr>
          <p:cNvPr id="4" name="textruta 3">
            <a:extLst>
              <a:ext uri="{FF2B5EF4-FFF2-40B4-BE49-F238E27FC236}">
                <a16:creationId xmlns:a16="http://schemas.microsoft.com/office/drawing/2014/main" id="{B479149B-BBE3-0534-A716-9714E66F644A}"/>
              </a:ext>
            </a:extLst>
          </p:cNvPr>
          <p:cNvSpPr txBox="1"/>
          <p:nvPr/>
        </p:nvSpPr>
        <p:spPr>
          <a:xfrm>
            <a:off x="2525424" y="3284341"/>
            <a:ext cx="2723401" cy="1066959"/>
          </a:xfrm>
          <a:prstGeom prst="rect">
            <a:avLst/>
          </a:prstGeom>
          <a:noFill/>
        </p:spPr>
        <p:txBody>
          <a:bodyPr wrap="square" lIns="0" tIns="0" rIns="0" bIns="0" rtlCol="0" anchor="ctr" anchorCtr="0">
            <a:spAutoFit/>
          </a:bodyPr>
          <a:lstStyle/>
          <a:p>
            <a:r>
              <a:rPr lang="en-GB" sz="6000" b="1" noProof="0" dirty="0">
                <a:latin typeface="+mj-lt"/>
              </a:rPr>
              <a:t>152 091</a:t>
            </a:r>
          </a:p>
          <a:p>
            <a:pPr>
              <a:lnSpc>
                <a:spcPct val="50000"/>
              </a:lnSpc>
            </a:pPr>
            <a:r>
              <a:rPr lang="en-GB" sz="1600" noProof="0" dirty="0">
                <a:latin typeface="Helsingborg Sans Medium" pitchFamily="2" charset="77"/>
              </a:rPr>
              <a:t>inhabitants</a:t>
            </a:r>
          </a:p>
        </p:txBody>
      </p:sp>
      <p:grpSp>
        <p:nvGrpSpPr>
          <p:cNvPr id="5" name="Grupp 4">
            <a:extLst>
              <a:ext uri="{FF2B5EF4-FFF2-40B4-BE49-F238E27FC236}">
                <a16:creationId xmlns:a16="http://schemas.microsoft.com/office/drawing/2014/main" id="{7F2B6E5C-7B7E-57ED-CA90-575E0980EEAB}"/>
              </a:ext>
            </a:extLst>
          </p:cNvPr>
          <p:cNvGrpSpPr/>
          <p:nvPr/>
        </p:nvGrpSpPr>
        <p:grpSpPr>
          <a:xfrm>
            <a:off x="874713" y="3166281"/>
            <a:ext cx="1147818" cy="1262839"/>
            <a:chOff x="268918" y="2022814"/>
            <a:chExt cx="921600" cy="1013952"/>
          </a:xfrm>
          <a:solidFill>
            <a:schemeClr val="tx1"/>
          </a:solidFill>
        </p:grpSpPr>
        <p:sp>
          <p:nvSpPr>
            <p:cNvPr id="6" name="Frihandsfigur 5">
              <a:extLst>
                <a:ext uri="{FF2B5EF4-FFF2-40B4-BE49-F238E27FC236}">
                  <a16:creationId xmlns:a16="http://schemas.microsoft.com/office/drawing/2014/main" id="{A13FE0A9-4B84-EC76-FDA5-DC157281D190}"/>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3D21B187-B433-16EF-956E-16E001FBD93A}"/>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B97BDAEA-F7C3-7A46-A898-08981EB374E7}"/>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EBA3A4FF-04E5-8161-85E9-211BA3E9EC56}"/>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D781648F-609D-2D2A-15D4-DF20127FDAF8}"/>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ihandsfigur 10">
              <a:extLst>
                <a:ext uri="{FF2B5EF4-FFF2-40B4-BE49-F238E27FC236}">
                  <a16:creationId xmlns:a16="http://schemas.microsoft.com/office/drawing/2014/main" id="{8BCE0647-E886-545E-AD2E-683E3AE345A1}"/>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48AF1C6-E3F2-A952-8DF5-C98177E5EAD9}"/>
              </a:ext>
            </a:extLst>
          </p:cNvPr>
          <p:cNvSpPr txBox="1"/>
          <p:nvPr/>
        </p:nvSpPr>
        <p:spPr>
          <a:xfrm>
            <a:off x="5871624" y="3284341"/>
            <a:ext cx="1431481" cy="1066959"/>
          </a:xfrm>
          <a:prstGeom prst="rect">
            <a:avLst/>
          </a:prstGeom>
          <a:noFill/>
        </p:spPr>
        <p:txBody>
          <a:bodyPr wrap="square" lIns="0" tIns="0" rIns="0" bIns="0" rtlCol="0" anchor="ctr" anchorCtr="0">
            <a:spAutoFit/>
          </a:bodyPr>
          <a:lstStyle/>
          <a:p>
            <a:r>
              <a:rPr lang="en-GB" sz="6000" b="1" noProof="0" dirty="0">
                <a:latin typeface="+mj-lt"/>
              </a:rPr>
              <a:t>9</a:t>
            </a:r>
          </a:p>
          <a:p>
            <a:pPr>
              <a:lnSpc>
                <a:spcPct val="50000"/>
              </a:lnSpc>
            </a:pPr>
            <a:r>
              <a:rPr lang="en-GB" sz="1600" noProof="0" dirty="0">
                <a:latin typeface="Helsingborg Sans Medium" pitchFamily="2" charset="77"/>
              </a:rPr>
              <a:t>administrations</a:t>
            </a:r>
          </a:p>
        </p:txBody>
      </p:sp>
      <p:sp>
        <p:nvSpPr>
          <p:cNvPr id="13" name="textruta 12">
            <a:extLst>
              <a:ext uri="{FF2B5EF4-FFF2-40B4-BE49-F238E27FC236}">
                <a16:creationId xmlns:a16="http://schemas.microsoft.com/office/drawing/2014/main" id="{81ED5920-B9C5-A690-1FD5-8A1BDA9858D0}"/>
              </a:ext>
            </a:extLst>
          </p:cNvPr>
          <p:cNvSpPr txBox="1"/>
          <p:nvPr/>
        </p:nvSpPr>
        <p:spPr>
          <a:xfrm>
            <a:off x="7838364" y="3126200"/>
            <a:ext cx="1828212" cy="1415772"/>
          </a:xfrm>
          <a:prstGeom prst="rect">
            <a:avLst/>
          </a:prstGeom>
          <a:noFill/>
        </p:spPr>
        <p:txBody>
          <a:bodyPr wrap="square" lIns="0" tIns="0" rIns="0" bIns="0" rtlCol="0" anchor="ctr" anchorCtr="0">
            <a:spAutoFit/>
          </a:bodyPr>
          <a:lstStyle/>
          <a:p>
            <a:r>
              <a:rPr lang="en-GB" sz="6000" b="1" noProof="0" dirty="0">
                <a:latin typeface="+mj-lt"/>
              </a:rPr>
              <a:t>8</a:t>
            </a:r>
          </a:p>
          <a:p>
            <a:r>
              <a:rPr lang="en-GB" sz="1600" noProof="0" dirty="0">
                <a:latin typeface="Helsingborg Sans Medium" pitchFamily="2" charset="77"/>
              </a:rPr>
              <a:t>municipality-owned companies</a:t>
            </a:r>
          </a:p>
        </p:txBody>
      </p:sp>
      <p:cxnSp>
        <p:nvCxnSpPr>
          <p:cNvPr id="14" name="Rak 13">
            <a:extLst>
              <a:ext uri="{FF2B5EF4-FFF2-40B4-BE49-F238E27FC236}">
                <a16:creationId xmlns:a16="http://schemas.microsoft.com/office/drawing/2014/main" id="{9DBF5D27-3802-A014-7453-4E60BA44BC66}"/>
              </a:ext>
            </a:extLst>
          </p:cNvPr>
          <p:cNvCxnSpPr>
            <a:cxnSpLocks/>
          </p:cNvCxnSpPr>
          <p:nvPr/>
        </p:nvCxnSpPr>
        <p:spPr>
          <a:xfrm>
            <a:off x="5604636"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F566BCDD-8C56-4A89-6E7B-20A811AFEF40}"/>
              </a:ext>
            </a:extLst>
          </p:cNvPr>
          <p:cNvCxnSpPr>
            <a:cxnSpLocks/>
          </p:cNvCxnSpPr>
          <p:nvPr/>
        </p:nvCxnSpPr>
        <p:spPr>
          <a:xfrm>
            <a:off x="7482554"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44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0000008-C728-535C-4AAF-5268BEFB66CC}"/>
              </a:ext>
            </a:extLst>
          </p:cNvPr>
          <p:cNvSpPr>
            <a:spLocks noGrp="1"/>
          </p:cNvSpPr>
          <p:nvPr>
            <p:ph type="body" sz="half" idx="2"/>
          </p:nvPr>
        </p:nvSpPr>
        <p:spPr>
          <a:xfrm>
            <a:off x="874712" y="2298438"/>
            <a:ext cx="5221287" cy="3765610"/>
          </a:xfrm>
        </p:spPr>
        <p:txBody>
          <a:bodyPr/>
          <a:lstStyle/>
          <a:p>
            <a:pPr>
              <a:lnSpc>
                <a:spcPct val="90000"/>
              </a:lnSpc>
            </a:pPr>
            <a:r>
              <a:rPr lang="sv-SE" dirty="0">
                <a:latin typeface="+mj-lt"/>
              </a:rPr>
              <a:t>Labour Market Administration</a:t>
            </a:r>
          </a:p>
          <a:p>
            <a:pPr>
              <a:lnSpc>
                <a:spcPct val="90000"/>
              </a:lnSpc>
            </a:pPr>
            <a:r>
              <a:rPr lang="sv-SE" dirty="0">
                <a:latin typeface="+mj-lt"/>
              </a:rPr>
              <a:t>Property Management</a:t>
            </a:r>
          </a:p>
          <a:p>
            <a:pPr>
              <a:lnSpc>
                <a:spcPct val="90000"/>
              </a:lnSpc>
            </a:pPr>
            <a:r>
              <a:rPr lang="sv-SE" dirty="0">
                <a:latin typeface="+mj-lt"/>
              </a:rPr>
              <a:t>Culture Administration</a:t>
            </a:r>
          </a:p>
          <a:p>
            <a:pPr>
              <a:lnSpc>
                <a:spcPct val="90000"/>
              </a:lnSpc>
            </a:pPr>
            <a:r>
              <a:rPr lang="sv-SE" dirty="0">
                <a:latin typeface="+mj-lt"/>
              </a:rPr>
              <a:t>Environment Administration</a:t>
            </a:r>
          </a:p>
          <a:p>
            <a:pPr>
              <a:lnSpc>
                <a:spcPct val="90000"/>
              </a:lnSpc>
            </a:pPr>
            <a:r>
              <a:rPr lang="sv-SE" dirty="0" err="1">
                <a:latin typeface="+mj-lt"/>
              </a:rPr>
              <a:t>School</a:t>
            </a:r>
            <a:r>
              <a:rPr lang="sv-SE" dirty="0">
                <a:latin typeface="+mj-lt"/>
              </a:rPr>
              <a:t> and </a:t>
            </a:r>
            <a:r>
              <a:rPr lang="sv-SE" dirty="0" err="1">
                <a:latin typeface="+mj-lt"/>
              </a:rPr>
              <a:t>Leisure</a:t>
            </a:r>
            <a:r>
              <a:rPr lang="sv-SE" dirty="0">
                <a:latin typeface="+mj-lt"/>
              </a:rPr>
              <a:t> Administration</a:t>
            </a:r>
          </a:p>
          <a:p>
            <a:pPr>
              <a:lnSpc>
                <a:spcPct val="90000"/>
              </a:lnSpc>
            </a:pPr>
            <a:r>
              <a:rPr lang="sv-SE" dirty="0">
                <a:latin typeface="+mj-lt"/>
              </a:rPr>
              <a:t>Social Services</a:t>
            </a:r>
          </a:p>
          <a:p>
            <a:pPr>
              <a:lnSpc>
                <a:spcPct val="90000"/>
              </a:lnSpc>
            </a:pPr>
            <a:r>
              <a:rPr lang="sv-SE" dirty="0">
                <a:latin typeface="+mj-lt"/>
              </a:rPr>
              <a:t>Urban </a:t>
            </a:r>
            <a:r>
              <a:rPr lang="sv-SE" dirty="0" err="1">
                <a:latin typeface="+mj-lt"/>
              </a:rPr>
              <a:t>Development</a:t>
            </a:r>
            <a:r>
              <a:rPr lang="sv-SE" dirty="0">
                <a:latin typeface="+mj-lt"/>
              </a:rPr>
              <a:t> Administration</a:t>
            </a:r>
          </a:p>
          <a:p>
            <a:pPr>
              <a:lnSpc>
                <a:spcPct val="90000"/>
              </a:lnSpc>
            </a:pPr>
            <a:r>
              <a:rPr lang="sv-SE" dirty="0">
                <a:latin typeface="+mj-lt"/>
              </a:rPr>
              <a:t>City Management Administration</a:t>
            </a:r>
          </a:p>
          <a:p>
            <a:pPr>
              <a:lnSpc>
                <a:spcPct val="90000"/>
              </a:lnSpc>
            </a:pPr>
            <a:r>
              <a:rPr lang="sv-SE" dirty="0">
                <a:latin typeface="+mj-lt"/>
              </a:rPr>
              <a:t>Health and Care Administration</a:t>
            </a:r>
          </a:p>
        </p:txBody>
      </p:sp>
      <p:sp>
        <p:nvSpPr>
          <p:cNvPr id="4" name="textruta 3">
            <a:extLst>
              <a:ext uri="{FF2B5EF4-FFF2-40B4-BE49-F238E27FC236}">
                <a16:creationId xmlns:a16="http://schemas.microsoft.com/office/drawing/2014/main" id="{62F623A8-05DC-B598-C274-DBD05A780C3F}"/>
              </a:ext>
            </a:extLst>
          </p:cNvPr>
          <p:cNvSpPr txBox="1"/>
          <p:nvPr/>
        </p:nvSpPr>
        <p:spPr>
          <a:xfrm>
            <a:off x="874709" y="533852"/>
            <a:ext cx="2955536" cy="1764586"/>
          </a:xfrm>
          <a:prstGeom prst="rect">
            <a:avLst/>
          </a:prstGeom>
          <a:noFill/>
        </p:spPr>
        <p:txBody>
          <a:bodyPr wrap="square" lIns="0" tIns="0" rIns="0" bIns="0" rtlCol="0" anchor="ctr" anchorCtr="0">
            <a:spAutoFit/>
          </a:bodyPr>
          <a:lstStyle/>
          <a:p>
            <a:r>
              <a:rPr lang="sv-SE" sz="9600" b="1" dirty="0">
                <a:latin typeface="+mj-lt"/>
              </a:rPr>
              <a:t>9</a:t>
            </a:r>
          </a:p>
          <a:p>
            <a:pPr>
              <a:lnSpc>
                <a:spcPct val="50000"/>
              </a:lnSpc>
            </a:pPr>
            <a:r>
              <a:rPr lang="sv-SE" sz="3200" dirty="0">
                <a:latin typeface="Helsingborg Sans Medium" pitchFamily="2" charset="77"/>
              </a:rPr>
              <a:t>administrations</a:t>
            </a:r>
          </a:p>
        </p:txBody>
      </p:sp>
      <p:sp>
        <p:nvSpPr>
          <p:cNvPr id="5" name="textruta 4">
            <a:extLst>
              <a:ext uri="{FF2B5EF4-FFF2-40B4-BE49-F238E27FC236}">
                <a16:creationId xmlns:a16="http://schemas.microsoft.com/office/drawing/2014/main" id="{BAA4E4B2-CF5B-E3DF-5512-30DB3A3AFD09}"/>
              </a:ext>
            </a:extLst>
          </p:cNvPr>
          <p:cNvSpPr txBox="1"/>
          <p:nvPr/>
        </p:nvSpPr>
        <p:spPr>
          <a:xfrm>
            <a:off x="6095999" y="319703"/>
            <a:ext cx="3791803" cy="2269339"/>
          </a:xfrm>
          <a:prstGeom prst="rect">
            <a:avLst/>
          </a:prstGeom>
          <a:noFill/>
        </p:spPr>
        <p:txBody>
          <a:bodyPr wrap="square" lIns="0" tIns="0" rIns="0" bIns="0" rtlCol="0" anchor="ctr" anchorCtr="0">
            <a:spAutoFit/>
          </a:bodyPr>
          <a:lstStyle/>
          <a:p>
            <a:r>
              <a:rPr lang="sv-SE" sz="9600" b="1" dirty="0">
                <a:latin typeface="+mj-lt"/>
              </a:rPr>
              <a:t>8</a:t>
            </a:r>
          </a:p>
          <a:p>
            <a:pPr>
              <a:lnSpc>
                <a:spcPct val="80000"/>
              </a:lnSpc>
            </a:pPr>
            <a:r>
              <a:rPr lang="sv-SE" sz="3200" dirty="0" err="1">
                <a:latin typeface="Helsingborg Sans Medium" pitchFamily="2" charset="77"/>
              </a:rPr>
              <a:t>municipality-owned</a:t>
            </a:r>
            <a:r>
              <a:rPr lang="sv-SE" sz="3200" dirty="0">
                <a:latin typeface="Helsingborg Sans Medium" pitchFamily="2" charset="77"/>
              </a:rPr>
              <a:t> </a:t>
            </a:r>
            <a:r>
              <a:rPr lang="sv-SE" sz="3200" dirty="0" err="1">
                <a:latin typeface="Helsingborg Sans Medium" pitchFamily="2" charset="77"/>
              </a:rPr>
              <a:t>companies</a:t>
            </a:r>
            <a:endParaRPr lang="sv-SE" sz="3200" dirty="0">
              <a:latin typeface="Helsingborg Sans Medium" pitchFamily="2" charset="77"/>
            </a:endParaRPr>
          </a:p>
        </p:txBody>
      </p:sp>
      <p:sp>
        <p:nvSpPr>
          <p:cNvPr id="8" name="Platshållare för text 1">
            <a:extLst>
              <a:ext uri="{FF2B5EF4-FFF2-40B4-BE49-F238E27FC236}">
                <a16:creationId xmlns:a16="http://schemas.microsoft.com/office/drawing/2014/main" id="{B87688F2-835D-FB2B-7F64-D175E92104C5}"/>
              </a:ext>
            </a:extLst>
          </p:cNvPr>
          <p:cNvSpPr txBox="1">
            <a:spLocks/>
          </p:cNvSpPr>
          <p:nvPr/>
        </p:nvSpPr>
        <p:spPr>
          <a:xfrm>
            <a:off x="6096002" y="2298438"/>
            <a:ext cx="5221286" cy="3362423"/>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nSpc>
                <a:spcPct val="90000"/>
              </a:lnSpc>
            </a:pPr>
            <a:r>
              <a:rPr lang="sv-SE">
                <a:latin typeface="+mj-lt"/>
              </a:rPr>
              <a:t>Helsingborg Arena och scen AB</a:t>
            </a:r>
          </a:p>
          <a:p>
            <a:pPr>
              <a:lnSpc>
                <a:spcPct val="90000"/>
              </a:lnSpc>
            </a:pPr>
            <a:r>
              <a:rPr lang="sv-SE">
                <a:latin typeface="+mj-lt"/>
              </a:rPr>
              <a:t>Helsingborgs hamn</a:t>
            </a:r>
          </a:p>
          <a:p>
            <a:pPr>
              <a:lnSpc>
                <a:spcPct val="90000"/>
              </a:lnSpc>
            </a:pPr>
            <a:r>
              <a:rPr lang="sv-SE">
                <a:latin typeface="+mj-lt"/>
              </a:rPr>
              <a:t>Helsingborgshem</a:t>
            </a:r>
          </a:p>
          <a:p>
            <a:pPr>
              <a:lnSpc>
                <a:spcPct val="90000"/>
              </a:lnSpc>
            </a:pPr>
            <a:r>
              <a:rPr lang="sv-SE">
                <a:latin typeface="+mj-lt"/>
              </a:rPr>
              <a:t>Nordvästra Skånes renhållnings AB (NSR)</a:t>
            </a:r>
          </a:p>
          <a:p>
            <a:pPr>
              <a:lnSpc>
                <a:spcPct val="90000"/>
              </a:lnSpc>
            </a:pPr>
            <a:r>
              <a:rPr lang="sv-SE">
                <a:latin typeface="+mj-lt"/>
              </a:rPr>
              <a:t>Nordvästra Skånes vatten och avlopp (NSVA)</a:t>
            </a:r>
          </a:p>
          <a:p>
            <a:pPr>
              <a:lnSpc>
                <a:spcPct val="90000"/>
              </a:lnSpc>
            </a:pPr>
            <a:r>
              <a:rPr lang="sv-SE">
                <a:latin typeface="+mj-lt"/>
              </a:rPr>
              <a:t>Nöjesparken Sundspärlan</a:t>
            </a:r>
          </a:p>
          <a:p>
            <a:pPr>
              <a:lnSpc>
                <a:spcPct val="90000"/>
              </a:lnSpc>
            </a:pPr>
            <a:r>
              <a:rPr lang="sv-SE">
                <a:latin typeface="+mj-lt"/>
              </a:rPr>
              <a:t>Sydvatten</a:t>
            </a:r>
          </a:p>
          <a:p>
            <a:pPr>
              <a:lnSpc>
                <a:spcPct val="90000"/>
              </a:lnSpc>
            </a:pPr>
            <a:r>
              <a:rPr lang="sv-SE" err="1">
                <a:latin typeface="+mj-lt"/>
              </a:rPr>
              <a:t>Öresundskraft</a:t>
            </a:r>
            <a:endParaRPr lang="sv-SE">
              <a:latin typeface="+mj-lt"/>
            </a:endParaRPr>
          </a:p>
        </p:txBody>
      </p:sp>
    </p:spTree>
    <p:extLst>
      <p:ext uri="{BB962C8B-B14F-4D97-AF65-F5344CB8AC3E}">
        <p14:creationId xmlns:p14="http://schemas.microsoft.com/office/powerpoint/2010/main" val="458172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076116"/>
            <a:ext cx="9576883" cy="2215991"/>
          </a:xfrm>
        </p:spPr>
        <p:txBody>
          <a:bodyPr anchor="t" anchorCtr="0"/>
          <a:lstStyle/>
          <a:p>
            <a:r>
              <a:rPr lang="sv-SE" dirty="0">
                <a:solidFill>
                  <a:schemeClr val="bg1"/>
                </a:solidFill>
              </a:rPr>
              <a:t>I </a:t>
            </a:r>
            <a:r>
              <a:rPr lang="sv-SE" dirty="0" err="1">
                <a:solidFill>
                  <a:schemeClr val="bg1"/>
                </a:solidFill>
              </a:rPr>
              <a:t>want</a:t>
            </a:r>
            <a:r>
              <a:rPr lang="sv-SE" dirty="0">
                <a:solidFill>
                  <a:schemeClr val="bg1"/>
                </a:solidFill>
              </a:rPr>
              <a:t> to </a:t>
            </a:r>
            <a:r>
              <a:rPr lang="sv-SE" dirty="0" err="1">
                <a:solidFill>
                  <a:schemeClr val="bg1"/>
                </a:solidFill>
              </a:rPr>
              <a:t>succeed</a:t>
            </a:r>
            <a:br>
              <a:rPr lang="sv-SE" dirty="0">
                <a:solidFill>
                  <a:schemeClr val="bg1"/>
                </a:solidFill>
              </a:rPr>
            </a:br>
            <a:r>
              <a:rPr lang="sv-SE" dirty="0">
                <a:solidFill>
                  <a:schemeClr val="bg1"/>
                </a:solidFill>
              </a:rPr>
              <a:t>I </a:t>
            </a:r>
            <a:r>
              <a:rPr lang="sv-SE" dirty="0" err="1">
                <a:solidFill>
                  <a:schemeClr val="bg1"/>
                </a:solidFill>
              </a:rPr>
              <a:t>create</a:t>
            </a:r>
            <a:r>
              <a:rPr lang="sv-SE" dirty="0">
                <a:solidFill>
                  <a:schemeClr val="bg1"/>
                </a:solidFill>
              </a:rPr>
              <a:t> </a:t>
            </a:r>
            <a:r>
              <a:rPr lang="sv-SE" dirty="0" err="1">
                <a:solidFill>
                  <a:schemeClr val="bg1"/>
                </a:solidFill>
              </a:rPr>
              <a:t>value</a:t>
            </a:r>
            <a:br>
              <a:rPr lang="sv-SE" dirty="0">
                <a:solidFill>
                  <a:schemeClr val="bg1"/>
                </a:solidFill>
              </a:rPr>
            </a:br>
            <a:r>
              <a:rPr lang="sv-SE" dirty="0">
                <a:solidFill>
                  <a:schemeClr val="bg1"/>
                </a:solidFill>
              </a:rPr>
              <a:t>I </a:t>
            </a:r>
            <a:r>
              <a:rPr lang="sv-SE" dirty="0" err="1">
                <a:solidFill>
                  <a:schemeClr val="bg1"/>
                </a:solidFill>
              </a:rPr>
              <a:t>collaborate</a:t>
            </a:r>
            <a:br>
              <a:rPr lang="sv-SE" dirty="0">
                <a:solidFill>
                  <a:schemeClr val="bg1"/>
                </a:solidFill>
              </a:rPr>
            </a:br>
            <a:r>
              <a:rPr lang="sv-SE" dirty="0">
                <a:solidFill>
                  <a:schemeClr val="bg1"/>
                </a:solidFill>
              </a:rPr>
              <a:t>I </a:t>
            </a:r>
            <a:r>
              <a:rPr lang="sv-SE" dirty="0" err="1">
                <a:solidFill>
                  <a:schemeClr val="bg1"/>
                </a:solidFill>
              </a:rPr>
              <a:t>lead</a:t>
            </a:r>
            <a:r>
              <a:rPr lang="sv-SE" dirty="0">
                <a:solidFill>
                  <a:schemeClr val="bg1"/>
                </a:solidFill>
              </a:rPr>
              <a:t> </a:t>
            </a:r>
            <a:r>
              <a:rPr lang="sv-SE" dirty="0" err="1">
                <a:solidFill>
                  <a:schemeClr val="bg1"/>
                </a:solidFill>
              </a:rPr>
              <a:t>myself</a:t>
            </a:r>
            <a:endParaRPr lang="sv-SE" dirty="0">
              <a:solidFill>
                <a:schemeClr val="bg1"/>
              </a:solidFill>
              <a:effectLst>
                <a:outerShdw blurRad="272979" dist="25400" dir="2700000" algn="tl" rotWithShape="0">
                  <a:prstClr val="black">
                    <a:alpha val="35000"/>
                  </a:prstClr>
                </a:outerShdw>
              </a:effectLst>
            </a:endParaRPr>
          </a:p>
        </p:txBody>
      </p:sp>
      <p:sp>
        <p:nvSpPr>
          <p:cNvPr id="5" name="textruta 4">
            <a:extLst>
              <a:ext uri="{FF2B5EF4-FFF2-40B4-BE49-F238E27FC236}">
                <a16:creationId xmlns:a16="http://schemas.microsoft.com/office/drawing/2014/main" id="{A97D3CE2-F37A-B0D8-B775-7421D97C04DA}"/>
              </a:ext>
            </a:extLst>
          </p:cNvPr>
          <p:cNvSpPr txBox="1"/>
          <p:nvPr/>
        </p:nvSpPr>
        <p:spPr>
          <a:xfrm>
            <a:off x="13611069" y="8034728"/>
            <a:ext cx="184731" cy="369332"/>
          </a:xfrm>
          <a:prstGeom prst="rect">
            <a:avLst/>
          </a:prstGeom>
          <a:noFill/>
        </p:spPr>
        <p:txBody>
          <a:bodyPr wrap="none" rtlCol="0">
            <a:spAutoFit/>
          </a:bodyPr>
          <a:lstStyle/>
          <a:p>
            <a:endParaRPr lang="sv-SE"/>
          </a:p>
        </p:txBody>
      </p:sp>
      <p:sp>
        <p:nvSpPr>
          <p:cNvPr id="6" name="Underrubrik 4">
            <a:extLst>
              <a:ext uri="{FF2B5EF4-FFF2-40B4-BE49-F238E27FC236}">
                <a16:creationId xmlns:a16="http://schemas.microsoft.com/office/drawing/2014/main" id="{2F874639-CA5F-F346-860B-53106186BCF4}"/>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solidFill>
                  <a:schemeClr val="bg1"/>
                </a:solidFill>
              </a:rPr>
              <a:t>Employee</a:t>
            </a:r>
            <a:r>
              <a:rPr lang="sv-SE" sz="1400" dirty="0">
                <a:solidFill>
                  <a:schemeClr val="bg1"/>
                </a:solidFill>
              </a:rPr>
              <a:t> and management policy</a:t>
            </a:r>
          </a:p>
        </p:txBody>
      </p:sp>
    </p:spTree>
    <p:extLst>
      <p:ext uri="{BB962C8B-B14F-4D97-AF65-F5344CB8AC3E}">
        <p14:creationId xmlns:p14="http://schemas.microsoft.com/office/powerpoint/2010/main" val="4021071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4283E4-809B-7403-BCAA-41C1D6AF0D7B}"/>
              </a:ext>
            </a:extLst>
          </p:cNvPr>
          <p:cNvSpPr>
            <a:spLocks noGrp="1"/>
          </p:cNvSpPr>
          <p:nvPr>
            <p:ph type="body" sz="half" idx="2"/>
          </p:nvPr>
        </p:nvSpPr>
        <p:spPr>
          <a:xfrm>
            <a:off x="874712" y="1440000"/>
            <a:ext cx="7301100" cy="5092127"/>
          </a:xfrm>
        </p:spPr>
        <p:txBody>
          <a:bodyPr/>
          <a:lstStyle/>
          <a:p>
            <a:pPr>
              <a:spcBef>
                <a:spcPts val="600"/>
              </a:spcBef>
              <a:spcAft>
                <a:spcPts val="0"/>
              </a:spcAft>
            </a:pPr>
            <a:r>
              <a:rPr lang="en-GB" b="1" dirty="0">
                <a:latin typeface="Helsingborg Sans" pitchFamily="2" charset="77"/>
              </a:rPr>
              <a:t>National</a:t>
            </a:r>
          </a:p>
          <a:p>
            <a:pPr marL="285750" indent="-285750">
              <a:spcBef>
                <a:spcPts val="600"/>
              </a:spcBef>
              <a:spcAft>
                <a:spcPts val="0"/>
              </a:spcAft>
              <a:buFont typeface="Arial" panose="020B0604020202020204" pitchFamily="34" charset="0"/>
              <a:buChar char="•"/>
            </a:pPr>
            <a:r>
              <a:rPr lang="en-GB" dirty="0">
                <a:latin typeface="+mj-lt"/>
              </a:rPr>
              <a:t>Best Logistics Location in Sweden 2022 &amp; 2024</a:t>
            </a:r>
          </a:p>
          <a:p>
            <a:pPr marL="285750" indent="-285750">
              <a:spcBef>
                <a:spcPts val="600"/>
              </a:spcBef>
              <a:spcAft>
                <a:spcPts val="0"/>
              </a:spcAft>
              <a:buFont typeface="Arial" panose="020B0604020202020204" pitchFamily="34" charset="0"/>
              <a:buChar char="•"/>
            </a:pPr>
            <a:r>
              <a:rPr lang="en-GB" dirty="0" err="1">
                <a:latin typeface="+mj-lt"/>
              </a:rPr>
              <a:t>Götapriset</a:t>
            </a:r>
            <a:r>
              <a:rPr lang="en-GB" dirty="0">
                <a:latin typeface="+mj-lt"/>
              </a:rPr>
              <a:t> for Sweden's best development project 2023</a:t>
            </a:r>
          </a:p>
          <a:p>
            <a:pPr marL="285750" indent="-285750">
              <a:spcBef>
                <a:spcPts val="600"/>
              </a:spcBef>
              <a:spcAft>
                <a:spcPts val="0"/>
              </a:spcAft>
              <a:buFont typeface="Arial" panose="020B0604020202020204" pitchFamily="34" charset="0"/>
              <a:buChar char="•"/>
            </a:pPr>
            <a:r>
              <a:rPr lang="en-GB" dirty="0">
                <a:latin typeface="+mj-lt"/>
              </a:rPr>
              <a:t>Sweden's most association-friendly municipality 2023</a:t>
            </a:r>
          </a:p>
          <a:p>
            <a:pPr marL="285750" indent="-285750">
              <a:spcBef>
                <a:spcPts val="600"/>
              </a:spcBef>
              <a:spcAft>
                <a:spcPts val="0"/>
              </a:spcAft>
              <a:buFont typeface="Arial" panose="020B0604020202020204" pitchFamily="34" charset="0"/>
              <a:buChar char="•"/>
            </a:pPr>
            <a:r>
              <a:rPr lang="en-GB" dirty="0">
                <a:latin typeface="+mj-lt"/>
              </a:rPr>
              <a:t>City Centre of the Year 2022</a:t>
            </a:r>
          </a:p>
          <a:p>
            <a:pPr marL="285750" indent="-285750">
              <a:spcBef>
                <a:spcPts val="600"/>
              </a:spcBef>
              <a:spcAft>
                <a:spcPts val="0"/>
              </a:spcAft>
              <a:buFont typeface="Arial" panose="020B0604020202020204" pitchFamily="34" charset="0"/>
              <a:buChar char="•"/>
            </a:pPr>
            <a:r>
              <a:rPr lang="en-GB" dirty="0">
                <a:latin typeface="+mj-lt"/>
              </a:rPr>
              <a:t>H22 - Innovator of the Year 2022</a:t>
            </a:r>
          </a:p>
          <a:p>
            <a:pPr marL="285750" indent="-285750">
              <a:spcBef>
                <a:spcPts val="600"/>
              </a:spcBef>
              <a:spcAft>
                <a:spcPts val="0"/>
              </a:spcAft>
              <a:buFont typeface="Arial" panose="020B0604020202020204" pitchFamily="34" charset="0"/>
              <a:buChar char="•"/>
            </a:pPr>
            <a:r>
              <a:rPr lang="en-GB" dirty="0">
                <a:latin typeface="+mj-lt"/>
              </a:rPr>
              <a:t>Most Environmentally Friendly Municipality in Sweden 2020</a:t>
            </a:r>
          </a:p>
          <a:p>
            <a:pPr marL="285750" indent="-285750">
              <a:spcBef>
                <a:spcPts val="600"/>
              </a:spcBef>
              <a:spcAft>
                <a:spcPts val="0"/>
              </a:spcAft>
              <a:buFont typeface="Arial" panose="020B0604020202020204" pitchFamily="34" charset="0"/>
              <a:buChar char="•"/>
            </a:pPr>
            <a:endParaRPr lang="en-GB" dirty="0">
              <a:latin typeface="+mj-lt"/>
            </a:endParaRPr>
          </a:p>
          <a:p>
            <a:pPr>
              <a:spcBef>
                <a:spcPts val="600"/>
              </a:spcBef>
              <a:spcAft>
                <a:spcPts val="0"/>
              </a:spcAft>
            </a:pPr>
            <a:r>
              <a:rPr lang="en-GB" b="1" dirty="0">
                <a:latin typeface="Helsingborg Sans" pitchFamily="2" charset="77"/>
              </a:rPr>
              <a:t>International</a:t>
            </a:r>
          </a:p>
          <a:p>
            <a:pPr marL="285750" indent="-285750">
              <a:spcBef>
                <a:spcPts val="600"/>
              </a:spcBef>
              <a:spcAft>
                <a:spcPts val="0"/>
              </a:spcAft>
              <a:buFont typeface="Arial" panose="020B0604020202020204" pitchFamily="34" charset="0"/>
              <a:buChar char="•"/>
            </a:pPr>
            <a:r>
              <a:rPr lang="en-GB" dirty="0">
                <a:latin typeface="+mj-lt"/>
              </a:rPr>
              <a:t>One of 100 climate-neutral and smart cities in the EU's mission cities</a:t>
            </a:r>
          </a:p>
          <a:p>
            <a:pPr marL="285750" indent="-285750">
              <a:spcBef>
                <a:spcPts val="600"/>
              </a:spcBef>
              <a:spcAft>
                <a:spcPts val="0"/>
              </a:spcAft>
              <a:buFont typeface="Arial" panose="020B0604020202020204" pitchFamily="34" charset="0"/>
              <a:buChar char="•"/>
            </a:pPr>
            <a:r>
              <a:rPr lang="en-GB" dirty="0">
                <a:latin typeface="+mj-lt"/>
              </a:rPr>
              <a:t>Finalist in the EU Green Capital 2021 competition</a:t>
            </a:r>
          </a:p>
          <a:p>
            <a:pPr marL="285750" indent="-285750">
              <a:spcBef>
                <a:spcPts val="600"/>
              </a:spcBef>
              <a:spcAft>
                <a:spcPts val="0"/>
              </a:spcAft>
              <a:buFont typeface="Arial" panose="020B0604020202020204" pitchFamily="34" charset="0"/>
              <a:buChar char="•"/>
            </a:pPr>
            <a:r>
              <a:rPr lang="en-GB" dirty="0">
                <a:latin typeface="+mj-lt"/>
              </a:rPr>
              <a:t>UN designates Helsingborg as Global Resilience Hub 2021</a:t>
            </a:r>
          </a:p>
          <a:p>
            <a:pPr marL="285750" indent="-285750">
              <a:spcBef>
                <a:spcPts val="600"/>
              </a:spcBef>
              <a:spcAft>
                <a:spcPts val="0"/>
              </a:spcAft>
              <a:buFont typeface="Arial" panose="020B0604020202020204" pitchFamily="34" charset="0"/>
              <a:buChar char="•"/>
            </a:pPr>
            <a:r>
              <a:rPr lang="en-GB" dirty="0">
                <a:latin typeface="+mj-lt"/>
              </a:rPr>
              <a:t>The European Commission recognises Helsingborg as one of Europe's most innovative cities in 2020 - </a:t>
            </a:r>
            <a:r>
              <a:rPr lang="en-GB" dirty="0" err="1">
                <a:latin typeface="+mj-lt"/>
              </a:rPr>
              <a:t>iCapital</a:t>
            </a:r>
            <a:r>
              <a:rPr lang="en-GB" dirty="0">
                <a:latin typeface="+mj-lt"/>
              </a:rPr>
              <a:t> competition</a:t>
            </a:r>
          </a:p>
        </p:txBody>
      </p:sp>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dirty="0" err="1"/>
              <a:t>Our</a:t>
            </a:r>
            <a:r>
              <a:rPr lang="sv-SE" dirty="0"/>
              <a:t> </a:t>
            </a:r>
            <a:r>
              <a:rPr lang="sv-SE" dirty="0" err="1"/>
              <a:t>awards</a:t>
            </a:r>
            <a:endParaRPr lang="sv-SE" dirty="0"/>
          </a:p>
        </p:txBody>
      </p:sp>
    </p:spTree>
    <p:extLst>
      <p:ext uri="{BB962C8B-B14F-4D97-AF65-F5344CB8AC3E}">
        <p14:creationId xmlns:p14="http://schemas.microsoft.com/office/powerpoint/2010/main" val="1779903165"/>
      </p:ext>
    </p:extLst>
  </p:cSld>
  <p:clrMapOvr>
    <a:masterClrMapping/>
  </p:clrMapOvr>
</p:sld>
</file>

<file path=ppt/theme/theme1.xml><?xml version="1.0" encoding="utf-8"?>
<a:theme xmlns:a="http://schemas.openxmlformats.org/drawingml/2006/main" name="1_HBG-Helsingborgstegel">
  <a:themeElements>
    <a:clrScheme name="HBG_Tegel">
      <a:dk1>
        <a:srgbClr val="1A355C"/>
      </a:dk1>
      <a:lt1>
        <a:srgbClr val="FEFFFF"/>
      </a:lt1>
      <a:dk2>
        <a:srgbClr val="75232F"/>
      </a:dk2>
      <a:lt2>
        <a:srgbClr val="FFDBE5"/>
      </a:lt2>
      <a:accent1>
        <a:srgbClr val="DA281C"/>
      </a:accent1>
      <a:accent2>
        <a:srgbClr val="76232F"/>
      </a:accent2>
      <a:accent3>
        <a:srgbClr val="F642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9B94EF9D-E16E-614D-BFE0-D881D57DEAF6}"/>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HBG-Palsjo">
  <a:themeElements>
    <a:clrScheme name="HBG_Palsjo-2">
      <a:dk1>
        <a:srgbClr val="1A355C"/>
      </a:dk1>
      <a:lt1>
        <a:srgbClr val="FEFFFF"/>
      </a:lt1>
      <a:dk2>
        <a:srgbClr val="00833D"/>
      </a:dk2>
      <a:lt2>
        <a:srgbClr val="ECE7E1"/>
      </a:lt2>
      <a:accent1>
        <a:srgbClr val="00BFB3"/>
      </a:accent1>
      <a:accent2>
        <a:srgbClr val="0071CE"/>
      </a:accent2>
      <a:accent3>
        <a:srgbClr val="1B365D"/>
      </a:accent3>
      <a:accent4>
        <a:srgbClr val="00833C"/>
      </a:accent4>
      <a:accent5>
        <a:srgbClr val="7FC19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7BAC40E7-4E67-FF4C-940D-89F762B795BC}"/>
    </a:ext>
  </a:extLst>
</a:theme>
</file>

<file path=ppt/theme/theme3.xml><?xml version="1.0" encoding="utf-8"?>
<a:theme xmlns:a="http://schemas.openxmlformats.org/drawingml/2006/main" name="3_HBG-Vintersund">
  <a:themeElements>
    <a:clrScheme name="HBG_Vintersund">
      <a:dk1>
        <a:srgbClr val="1A355C"/>
      </a:dk1>
      <a:lt1>
        <a:srgbClr val="FEFFFF"/>
      </a:lt1>
      <a:dk2>
        <a:srgbClr val="1A355C"/>
      </a:dk2>
      <a:lt2>
        <a:srgbClr val="EEF5FB"/>
      </a:lt2>
      <a:accent1>
        <a:srgbClr val="0071CE"/>
      </a:accent1>
      <a:accent2>
        <a:srgbClr val="00C2B3"/>
      </a:accent2>
      <a:accent3>
        <a:srgbClr val="0F3660"/>
      </a:accent3>
      <a:accent4>
        <a:srgbClr val="7FB8E6"/>
      </a:accent4>
      <a:accent5>
        <a:srgbClr val="7FDFD9"/>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1E1DB9B-6C5E-6946-B6A0-DD907E1AD521}"/>
    </a:ext>
  </a:extLst>
</a:theme>
</file>

<file path=ppt/theme/theme4.xml><?xml version="1.0" encoding="utf-8"?>
<a:theme xmlns:a="http://schemas.openxmlformats.org/drawingml/2006/main" name="4_HBG-Raps">
  <a:themeElements>
    <a:clrScheme name="HBG_Gul">
      <a:dk1>
        <a:srgbClr val="1A355C"/>
      </a:dk1>
      <a:lt1>
        <a:srgbClr val="FEFFFF"/>
      </a:lt1>
      <a:dk2>
        <a:srgbClr val="EFB323"/>
      </a:dk2>
      <a:lt2>
        <a:srgbClr val="ECE7E1"/>
      </a:lt2>
      <a:accent1>
        <a:srgbClr val="E35105"/>
      </a:accent1>
      <a:accent2>
        <a:srgbClr val="75232F"/>
      </a:accent2>
      <a:accent3>
        <a:srgbClr val="ED00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A65DF5D-6944-F84E-9B35-068D1F525155}"/>
    </a:ext>
  </a:extLst>
</a:theme>
</file>

<file path=ppt/theme/theme5.xml><?xml version="1.0" encoding="utf-8"?>
<a:theme xmlns:a="http://schemas.openxmlformats.org/drawingml/2006/main" name="5_HBG-Sommarsund">
  <a:themeElements>
    <a:clrScheme name="HBG_Sommarsund">
      <a:dk1>
        <a:srgbClr val="1A355C"/>
      </a:dk1>
      <a:lt1>
        <a:srgbClr val="FEFFFF"/>
      </a:lt1>
      <a:dk2>
        <a:srgbClr val="00C2B3"/>
      </a:dk2>
      <a:lt2>
        <a:srgbClr val="EAE7E0"/>
      </a:lt2>
      <a:accent1>
        <a:srgbClr val="008633"/>
      </a:accent1>
      <a:accent2>
        <a:srgbClr val="0074D4"/>
      </a:accent2>
      <a:accent3>
        <a:srgbClr val="0F3660"/>
      </a:accent3>
      <a:accent4>
        <a:srgbClr val="00BFB3"/>
      </a:accent4>
      <a:accent5>
        <a:srgbClr val="7FC19E"/>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3091E4BC-E89D-DF47-BCAE-85A3199B1B02}"/>
    </a:ext>
  </a:extLst>
</a:theme>
</file>

<file path=ppt/theme/theme6.xml><?xml version="1.0" encoding="utf-8"?>
<a:theme xmlns:a="http://schemas.openxmlformats.org/drawingml/2006/main" name="6_HBG-Vit-Rhododendron">
  <a:themeElements>
    <a:clrScheme name="HBG_Ljus_Tegel">
      <a:dk1>
        <a:srgbClr val="75232F"/>
      </a:dk1>
      <a:lt1>
        <a:srgbClr val="FFFFFF"/>
      </a:lt1>
      <a:dk2>
        <a:srgbClr val="FEEEF2"/>
      </a:dk2>
      <a:lt2>
        <a:srgbClr val="FEFFFF"/>
      </a:lt2>
      <a:accent1>
        <a:srgbClr val="DA281C"/>
      </a:accent1>
      <a:accent2>
        <a:srgbClr val="76232F"/>
      </a:accent2>
      <a:accent3>
        <a:srgbClr val="E35105"/>
      </a:accent3>
      <a:accent4>
        <a:srgbClr val="F0B323"/>
      </a:accent4>
      <a:accent5>
        <a:srgbClr val="BA9197"/>
      </a:accent5>
      <a:accent6>
        <a:srgbClr val="EC938D"/>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08E26AD4-6810-E449-82D6-0F1B0F61F5E0}"/>
    </a:ext>
  </a:extLst>
</a:theme>
</file>

<file path=ppt/theme/theme7.xml><?xml version="1.0" encoding="utf-8"?>
<a:theme xmlns:a="http://schemas.openxmlformats.org/drawingml/2006/main" name="7_HBG-Vit-Bri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8.xml><?xml version="1.0" encoding="utf-8"?>
<a:theme xmlns:a="http://schemas.openxmlformats.org/drawingml/2006/main" name="Extra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73115e0-2fcc-426a-8b1c-b398bf67becb">
      <Value>1</Value>
    </TaxCatchAll>
    <lcf76f155ced4ddcb4097134ff3c332f xmlns="b7e748ca-34a9-4f2e-85c0-32f2a300ebc5">
      <Terms xmlns="http://schemas.microsoft.com/office/infopath/2007/PartnerControls"/>
    </lcf76f155ced4ddcb4097134ff3c332f>
    <kf5321c52a534cb6a765f3faf36eabeb xmlns="173115e0-2fcc-426a-8b1c-b398bf67becb">
      <Terms xmlns="http://schemas.microsoft.com/office/infopath/2007/PartnerControls">
        <TermInfo xmlns="http://schemas.microsoft.com/office/infopath/2007/PartnerControls">
          <TermName xmlns="http://schemas.microsoft.com/office/infopath/2007/PartnerControls">Stadsledningsförvaltningen</TermName>
          <TermId xmlns="http://schemas.microsoft.com/office/infopath/2007/PartnerControls">b6fc8a29-992e-469d-83ac-4d8ea7b94e08</TermId>
        </TermInfo>
      </Terms>
    </kf5321c52a534cb6a765f3faf36eabeb>
    <b89223313b284f2a879bf9c1e2dff829 xmlns="173115e0-2fcc-426a-8b1c-b398bf67becb">
      <Terms xmlns="http://schemas.microsoft.com/office/infopath/2007/PartnerControls"/>
    </b89223313b284f2a879bf9c1e2dff829>
  </documentManagement>
</p:properties>
</file>

<file path=customXml/item2.xml><?xml version="1.0" encoding="utf-8"?>
<ct:contentTypeSchema xmlns:ct="http://schemas.microsoft.com/office/2006/metadata/contentType" xmlns:ma="http://schemas.microsoft.com/office/2006/metadata/properties/metaAttributes" ct:_="" ma:_="" ma:contentTypeName="Organisation Team Document" ma:contentTypeID="0x010100B16161C1156749828247A73D71908800003688C1375AB3496E9D965A30C48E0691006E2F0C765509A04C896F9F8A1C16FF97" ma:contentTypeVersion="18" ma:contentTypeDescription="Organisation Team Document Content Type" ma:contentTypeScope="" ma:versionID="7d0bf1216ce5f8e1f04298def0d4fbfc">
  <xsd:schema xmlns:xsd="http://www.w3.org/2001/XMLSchema" xmlns:xs="http://www.w3.org/2001/XMLSchema" xmlns:p="http://schemas.microsoft.com/office/2006/metadata/properties" xmlns:ns2="173115e0-2fcc-426a-8b1c-b398bf67becb" xmlns:ns3="b7e748ca-34a9-4f2e-85c0-32f2a300ebc5" targetNamespace="http://schemas.microsoft.com/office/2006/metadata/properties" ma:root="true" ma:fieldsID="6874bf8e6c098778064e97484d6ef96d" ns2:_="" ns3:_="">
    <xsd:import namespace="173115e0-2fcc-426a-8b1c-b398bf67becb"/>
    <xsd:import namespace="b7e748ca-34a9-4f2e-85c0-32f2a300ebc5"/>
    <xsd:element name="properties">
      <xsd:complexType>
        <xsd:sequence>
          <xsd:element name="documentManagement">
            <xsd:complexType>
              <xsd:all>
                <xsd:element ref="ns2:kf5321c52a534cb6a765f3faf36eabeb" minOccurs="0"/>
                <xsd:element ref="ns2:TaxCatchAll" minOccurs="0"/>
                <xsd:element ref="ns2:TaxCatchAllLabel" minOccurs="0"/>
                <xsd:element ref="ns2:b89223313b284f2a879bf9c1e2dff829"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115e0-2fcc-426a-8b1c-b398bf67becb" elementFormDefault="qualified">
    <xsd:import namespace="http://schemas.microsoft.com/office/2006/documentManagement/types"/>
    <xsd:import namespace="http://schemas.microsoft.com/office/infopath/2007/PartnerControls"/>
    <xsd:element name="kf5321c52a534cb6a765f3faf36eabeb" ma:index="8" nillable="true" ma:taxonomy="true" ma:internalName="kf5321c52a534cb6a765f3faf36eabeb" ma:taxonomyFieldName="DWDivision" ma:displayName="Förvaltning/bolag" ma:default="1;#Stadsledningsförvaltningen|b6fc8a29-992e-469d-83ac-4d8ea7b94e08" ma:fieldId="{4f5321c5-2a53-4cb6-a765-f3faf36eabeb}" ma:sspId="754130b2-2ff3-49ba-9a00-32ff45e7998b" ma:termSetId="575a2405-2654-44ea-af94-f4d16c8f5d45"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85f67ad-d745-4687-b995-5b1b09b70891}" ma:internalName="TaxCatchAll" ma:showField="CatchAllData"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85f67ad-d745-4687-b995-5b1b09b70891}" ma:internalName="TaxCatchAllLabel" ma:readOnly="true" ma:showField="CatchAllDataLabel"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b89223313b284f2a879bf9c1e2dff829" ma:index="12" nillable="true" ma:taxonomy="true" ma:internalName="b89223313b284f2a879bf9c1e2dff829" ma:taxonomyFieldName="DWTaxonomyDocumentType" ma:displayName="Dokumenttyp (taggar)" ma:fieldId="{b8922331-3b28-4f2a-879b-f9c1e2dff829}" ma:sspId="754130b2-2ff3-49ba-9a00-32ff45e7998b" ma:termSetId="8d307d21-41b6-4f7d-a6c8-085fb531d5a1" ma:anchorId="00000000-0000-0000-0000-000000000000" ma:open="false" ma:isKeyword="false">
      <xsd:complexType>
        <xsd:sequence>
          <xsd:element ref="pc:Terms" minOccurs="0" maxOccurs="1"/>
        </xsd:sequence>
      </xsd:complexType>
    </xsd:element>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e748ca-34a9-4f2e-85c0-32f2a300ebc5"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54130b2-2ff3-49ba-9a00-32ff45e7998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512BB2-E732-436A-B277-2DBDCAA4D4D2}">
  <ds:schemaRefs>
    <ds:schemaRef ds:uri="http://schemas.microsoft.com/office/infopath/2007/PartnerControls"/>
    <ds:schemaRef ds:uri="173115e0-2fcc-426a-8b1c-b398bf67becb"/>
    <ds:schemaRef ds:uri="http://schemas.microsoft.com/office/2006/documentManagement/types"/>
    <ds:schemaRef ds:uri="http://purl.org/dc/terms/"/>
    <ds:schemaRef ds:uri="http://www.w3.org/XML/1998/namespace"/>
    <ds:schemaRef ds:uri="b7e748ca-34a9-4f2e-85c0-32f2a300ebc5"/>
    <ds:schemaRef ds:uri="http://purl.org/dc/dcmitype/"/>
    <ds:schemaRef ds:uri="http://purl.org/dc/elements/1.1/"/>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ED2367B6-805C-4C4A-99F5-B55346DDAA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115e0-2fcc-426a-8b1c-b398bf67becb"/>
    <ds:schemaRef ds:uri="b7e748ca-34a9-4f2e-85c0-32f2a300eb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A6E28F-A2AD-40A0-9993-3F32C4CD80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1_HBG-Helsingborgstegel</Template>
  <TotalTime>10058</TotalTime>
  <Words>4993</Words>
  <Application>Microsoft Macintosh PowerPoint</Application>
  <PresentationFormat>Widescreen</PresentationFormat>
  <Paragraphs>545</Paragraphs>
  <Slides>49</Slides>
  <Notes>28</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49</vt:i4>
      </vt:variant>
    </vt:vector>
  </HeadingPairs>
  <TitlesOfParts>
    <vt:vector size="69" baseType="lpstr">
      <vt:lpstr>Helsingborg Sans Medium</vt:lpstr>
      <vt:lpstr>Calibri</vt:lpstr>
      <vt:lpstr>YouTube Noto</vt:lpstr>
      <vt:lpstr>Helsingborg Sans Light</vt:lpstr>
      <vt:lpstr>Roboto Light</vt:lpstr>
      <vt:lpstr>Arial</vt:lpstr>
      <vt:lpstr>Roboto Medium</vt:lpstr>
      <vt:lpstr>Roboto-Regular</vt:lpstr>
      <vt:lpstr>NimbusSanL</vt:lpstr>
      <vt:lpstr>Roboto</vt:lpstr>
      <vt:lpstr>Roboto-Bold</vt:lpstr>
      <vt:lpstr>Helsingborg Sans</vt:lpstr>
      <vt:lpstr>1_HBG-Helsingborgstegel</vt:lpstr>
      <vt:lpstr>2_HBG-Palsjo</vt:lpstr>
      <vt:lpstr>3_HBG-Vintersund</vt:lpstr>
      <vt:lpstr>4_HBG-Raps</vt:lpstr>
      <vt:lpstr>5_HBG-Sommarsund</vt:lpstr>
      <vt:lpstr>6_HBG-Vit-Rhododendron</vt:lpstr>
      <vt:lpstr>7_HBG-Vit-Bris</vt:lpstr>
      <vt:lpstr>Extras</vt:lpstr>
      <vt:lpstr>Helsingborg today  and tomorrow</vt:lpstr>
      <vt:lpstr>Helsingborg today and tomorrow</vt:lpstr>
      <vt:lpstr>Helsingborg today and tomorrow</vt:lpstr>
      <vt:lpstr>Content</vt:lpstr>
      <vt:lpstr>City and oraganisation</vt:lpstr>
      <vt:lpstr>Did you know that  the City of Helsingborg has:</vt:lpstr>
      <vt:lpstr>PowerPoint Presentation</vt:lpstr>
      <vt:lpstr>I want to succeed I create value I collaborate I lead myself</vt:lpstr>
      <vt:lpstr>Our awards</vt:lpstr>
      <vt:lpstr>Cooperation</vt:lpstr>
      <vt:lpstr>Living  and lifestyle</vt:lpstr>
      <vt:lpstr>PowerPoint Presentation</vt:lpstr>
      <vt:lpstr>A better location</vt:lpstr>
      <vt:lpstr>A better location</vt:lpstr>
      <vt:lpstr>Best logistics location in Sweden</vt:lpstr>
      <vt:lpstr>Companies Established</vt:lpstr>
      <vt:lpstr>Östra Ramlösa</vt:lpstr>
      <vt:lpstr>Oceanhamnen</vt:lpstr>
      <vt:lpstr>Drottninghög</vt:lpstr>
      <vt:lpstr>West Coast railway Maria station</vt:lpstr>
      <vt:lpstr>PowerPoint Presentation</vt:lpstr>
      <vt:lpstr>New hospital</vt:lpstr>
      <vt:lpstr>Three pipes out</vt:lpstr>
      <vt:lpstr>Port relocation</vt:lpstr>
      <vt:lpstr>City library</vt:lpstr>
      <vt:lpstr>Vision and direction</vt:lpstr>
      <vt:lpstr>By 2035, Helsingborg will be a creative, vibrant, shared, global and balanced city for people and companies.</vt:lpstr>
      <vt:lpstr>Political framework for governing Helsingborg</vt:lpstr>
      <vt:lpstr>Political framework for governing Helsingborg</vt:lpstr>
      <vt:lpstr>Political framework</vt:lpstr>
      <vt:lpstr>Operational Management in Helsingborg</vt:lpstr>
      <vt:lpstr>Our journey has only just begun.  Together, we take the next step.</vt:lpstr>
      <vt:lpstr>Together, we will make Helsingborg one of the best cities to live and work in by 2027.  We achieve this through interaction and innovation.</vt:lpstr>
      <vt:lpstr>PowerPoint Presentation</vt:lpstr>
      <vt:lpstr>Climate neutrality 2030</vt:lpstr>
      <vt:lpstr>The Helsingborg Declaration</vt:lpstr>
      <vt:lpstr>Transformation and innovation</vt:lpstr>
      <vt:lpstr>PowerPoint Presentation</vt:lpstr>
      <vt:lpstr>PowerPoint Presentation</vt:lpstr>
      <vt:lpstr>PowerPoint Presentation</vt:lpstr>
      <vt:lpstr>PowerPoint Presentation</vt:lpstr>
      <vt:lpstr>PowerPoint Presentation</vt:lpstr>
      <vt:lpstr>We are building a strong capacity for innovation and collaboration across the entire organisation, in order to meet the green, social, and technological transformation</vt:lpstr>
      <vt:lpstr>Stepping up the pace of innovation</vt:lpstr>
      <vt:lpstr>PowerPoint Presentation</vt:lpstr>
      <vt:lpstr>PowerPoint Presentation</vt:lpstr>
      <vt:lpstr>What has it meant for Helsingborg?</vt:lpstr>
      <vt:lpstr>Thank you!</vt:lpstr>
      <vt:lpstr>Rubrik för till exempel områden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Helsingborgs stads PowerPoint mall</dc:title>
  <dc:creator>Scott Daniel - SLF</dc:creator>
  <cp:lastModifiedBy>Kuningas Isobel - SLF</cp:lastModifiedBy>
  <cp:revision>12</cp:revision>
  <dcterms:created xsi:type="dcterms:W3CDTF">2023-03-08T13:25:46Z</dcterms:created>
  <dcterms:modified xsi:type="dcterms:W3CDTF">2025-10-21T09:02:23Z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0x010100B16161C1156749828247A73D71908800003688C1375AB3496E9D965A30C48E0691006E2F0C765509A04C896F9F8A1C16FF97</vt:lpwstr>
  </property>
  <property fmtid="{D5CDD505-2E9C-101B-9397-08002B2CF9AE}" pid="3" name="MediaServiceImageTags">
    <vt:lpwstr/>
  </property>
  <property fmtid="{D5CDD505-2E9C-101B-9397-08002B2CF9AE}" pid="4" name="DWTaxonomyDocumentType">
    <vt:lpwstr/>
  </property>
  <property fmtid="{D5CDD505-2E9C-101B-9397-08002B2CF9AE}" pid="5" name="DWDivision">
    <vt:lpwstr>1;#Stadsledningsförvaltningen|b6fc8a29-992e-469d-83ac-4d8ea7b94e08</vt:lpwstr>
  </property>
</Properties>
</file>