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6" r:id="rId5"/>
    <p:sldMasterId id="2147483660" r:id="rId6"/>
    <p:sldMasterId id="2147483689" r:id="rId7"/>
    <p:sldMasterId id="2147483716" r:id="rId8"/>
    <p:sldMasterId id="2147483727" r:id="rId9"/>
  </p:sldMasterIdLst>
  <p:notesMasterIdLst>
    <p:notesMasterId r:id="rId23"/>
  </p:notesMasterIdLst>
  <p:handoutMasterIdLst>
    <p:handoutMasterId r:id="rId24"/>
  </p:handoutMasterIdLst>
  <p:sldIdLst>
    <p:sldId id="261" r:id="rId10"/>
    <p:sldId id="267" r:id="rId11"/>
    <p:sldId id="268" r:id="rId12"/>
    <p:sldId id="269" r:id="rId13"/>
    <p:sldId id="270" r:id="rId14"/>
    <p:sldId id="271" r:id="rId15"/>
    <p:sldId id="280" r:id="rId16"/>
    <p:sldId id="272" r:id="rId17"/>
    <p:sldId id="281" r:id="rId18"/>
    <p:sldId id="273" r:id="rId19"/>
    <p:sldId id="274" r:id="rId20"/>
    <p:sldId id="27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40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1D3"/>
    <a:srgbClr val="D9000F"/>
    <a:srgbClr val="65AE1E"/>
    <a:srgbClr val="93006D"/>
    <a:srgbClr val="CE000E"/>
    <a:srgbClr val="407015"/>
    <a:srgbClr val="90C044"/>
    <a:srgbClr val="199A29"/>
    <a:srgbClr val="A1C30A"/>
    <a:srgbClr val="08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46" autoAdjust="0"/>
  </p:normalViewPr>
  <p:slideViewPr>
    <p:cSldViewPr snapToGrid="0" snapToObjects="1">
      <p:cViewPr>
        <p:scale>
          <a:sx n="103" d="100"/>
          <a:sy n="103" d="100"/>
        </p:scale>
        <p:origin x="-854" y="-58"/>
      </p:cViewPr>
      <p:guideLst>
        <p:guide orient="horz" pos="40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DD2D-8089-CB4A-9CA2-D843C3E4E3A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A6D2-622B-B147-BFC1-C7E284706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4AAF-72DB-F048-98F7-55EEB6F9380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9761-9EC3-BC46-AA52-FD0C8C7C8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41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19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79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90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72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67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68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68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86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68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17CB-552F-4648-A3E3-02A1E021DBA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88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8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5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00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897994"/>
            <a:ext cx="54864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688" y="1401603"/>
            <a:ext cx="54864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9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245970" y="-2"/>
            <a:ext cx="8898029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2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245970" y="-2"/>
            <a:ext cx="8898029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897994"/>
            <a:ext cx="54864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688" y="1401603"/>
            <a:ext cx="54864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37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48746"/>
            <a:ext cx="54864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119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52355"/>
            <a:ext cx="54864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ård och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1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6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6" y="3476627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37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9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52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1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8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51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4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5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51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65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499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940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v-SE" ker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4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7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7721600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113585" y="612980"/>
            <a:ext cx="3960440" cy="32062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i="0" u="none" kern="100" cap="none" spc="0" baseline="0" noProof="0" dirty="0" smtClean="0">
                <a:solidFill>
                  <a:srgbClr val="000000"/>
                </a:solidFill>
                <a:latin typeface="Arial"/>
                <a:cs typeface="Arial"/>
              </a:rPr>
              <a:t>Förvaltning</a:t>
            </a:r>
            <a:endParaRPr lang="sv-SE" sz="900" b="1" i="0" u="none" kern="100" cap="none" spc="0" baseline="0" noProof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1" name="Bildobjekt 20" descr="HBG_logo_liggande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5973"/>
            <a:ext cx="1862210" cy="527170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1113585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Namn Efternamn 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lang="sv-S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Titel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3585" y="780653"/>
            <a:ext cx="3960440" cy="5545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b="0" i="0" u="none" kern="100" cap="none" spc="0" baseline="0" noProof="0" dirty="0" smtClean="0">
                <a:solidFill>
                  <a:srgbClr val="000000"/>
                </a:solidFill>
                <a:latin typeface="Arial"/>
                <a:cs typeface="Arial"/>
              </a:rPr>
              <a:t>Avdelning</a:t>
            </a:r>
            <a:endParaRPr lang="sv-SE" sz="900" b="0" i="0" u="none" kern="100" cap="none" spc="0" baseline="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7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/>
          <p:cNvSpPr txBox="1"/>
          <p:nvPr/>
        </p:nvSpPr>
        <p:spPr>
          <a:xfrm>
            <a:off x="7721600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1113585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Namn Efternamn </a:t>
            </a:r>
            <a:r>
              <a:rPr kumimoji="0" lang="sv-SE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lang="sv-S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Titel</a:t>
            </a:r>
          </a:p>
        </p:txBody>
      </p:sp>
      <p:pic>
        <p:nvPicPr>
          <p:cNvPr id="17" name="Bildobjekt 16" descr="HBG_logo_liggande_V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3335"/>
            <a:ext cx="1861185" cy="536158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113585" y="629803"/>
            <a:ext cx="3960440" cy="33744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i="0" u="none" kern="100" cap="none" spc="0" baseline="0" noProof="0" dirty="0" smtClean="0">
                <a:solidFill>
                  <a:schemeClr val="bg1"/>
                </a:solidFill>
                <a:latin typeface="Arial"/>
                <a:cs typeface="Arial"/>
              </a:rPr>
              <a:t>Förvaltning</a:t>
            </a:r>
            <a:endParaRPr lang="sv-SE" sz="900" b="1" i="0" u="none" kern="100" cap="none" spc="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13585" y="789065"/>
            <a:ext cx="3049469" cy="3043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b="0" i="0" u="none" kern="100" cap="none" spc="0" baseline="0" noProof="0" dirty="0" smtClean="0">
                <a:solidFill>
                  <a:schemeClr val="bg1"/>
                </a:solidFill>
                <a:latin typeface="Arial"/>
                <a:cs typeface="Arial"/>
              </a:rPr>
              <a:t>Avdelning</a:t>
            </a:r>
            <a:endParaRPr lang="sv-SE" sz="900" b="0" i="0" u="none" kern="100" cap="none" spc="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1" r:id="rId2"/>
    <p:sldLayoutId id="2147483713" r:id="rId3"/>
    <p:sldLayoutId id="214748371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154" y="6647449"/>
            <a:ext cx="2228246" cy="210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2017-04-21</a:t>
            </a:fld>
            <a:endParaRPr lang="en-US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64683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Presentationsnamn</a:t>
            </a:r>
            <a:endParaRPr kumimoji="0" lang="sv-SE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70" y="5994399"/>
            <a:ext cx="626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718" r:id="rId5"/>
    <p:sldLayoutId id="2147483719" r:id="rId6"/>
    <p:sldLayoutId id="2147483720" r:id="rId7"/>
    <p:sldLayoutId id="2147483721" r:id="rId8"/>
    <p:sldLayoutId id="2147483667" r:id="rId9"/>
    <p:sldLayoutId id="2147483680" r:id="rId10"/>
    <p:sldLayoutId id="2147483673" r:id="rId11"/>
    <p:sldLayoutId id="2147483679" r:id="rId12"/>
    <p:sldLayoutId id="2147483669" r:id="rId13"/>
    <p:sldLayoutId id="2147483674" r:id="rId14"/>
    <p:sldLayoutId id="2147483726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064683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Presentationsnamn</a:t>
            </a:r>
            <a:endParaRPr kumimoji="0" lang="sv-SE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40" y="6002866"/>
            <a:ext cx="626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22" r:id="rId5"/>
    <p:sldLayoutId id="2147483723" r:id="rId6"/>
    <p:sldLayoutId id="2147483724" r:id="rId7"/>
    <p:sldLayoutId id="2147483725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154" y="6647449"/>
            <a:ext cx="2228246" cy="210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2017-04-21</a:t>
            </a:fld>
            <a:endParaRPr lang="en-US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/>
          <p:cNvSpPr txBox="1"/>
          <p:nvPr/>
        </p:nvSpPr>
        <p:spPr>
          <a:xfrm>
            <a:off x="7721600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2017-04-21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1113585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defTabSz="914400">
              <a:defRPr/>
            </a:pPr>
            <a:r>
              <a:rPr lang="sv-SE" sz="1050" b="1" kern="0" dirty="0" smtClean="0">
                <a:solidFill>
                  <a:srgbClr val="FFFFFF"/>
                </a:solidFill>
                <a:latin typeface="Arial"/>
                <a:cs typeface="Arial"/>
              </a:rPr>
              <a:t>Namn Efternamn </a:t>
            </a:r>
            <a:r>
              <a:rPr lang="sv-SE" sz="1050" kern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sv-SE" sz="1000" kern="0" dirty="0" smtClean="0">
                <a:solidFill>
                  <a:srgbClr val="FFFFFF"/>
                </a:solidFill>
                <a:latin typeface="Arial"/>
                <a:cs typeface="Arial"/>
              </a:rPr>
              <a:t> Titel</a:t>
            </a:r>
          </a:p>
        </p:txBody>
      </p:sp>
      <p:pic>
        <p:nvPicPr>
          <p:cNvPr id="17" name="Bildobjekt 16" descr="HBG_logo_liggande_V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3335"/>
            <a:ext cx="1861185" cy="536158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113585" y="629803"/>
            <a:ext cx="3960440" cy="33744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kern="100" dirty="0" smtClean="0">
                <a:solidFill>
                  <a:prstClr val="white"/>
                </a:solidFill>
                <a:latin typeface="Arial"/>
                <a:cs typeface="Arial"/>
              </a:rPr>
              <a:t>Förvaltning</a:t>
            </a:r>
            <a:endParaRPr lang="sv-SE" sz="900" b="1" kern="1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13585" y="789065"/>
            <a:ext cx="3049469" cy="3043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kern="100" dirty="0" smtClean="0">
                <a:solidFill>
                  <a:prstClr val="white"/>
                </a:solidFill>
                <a:latin typeface="Arial"/>
                <a:cs typeface="Arial"/>
              </a:rPr>
              <a:t>Avdelning</a:t>
            </a:r>
            <a:endParaRPr lang="sv-SE" sz="900" kern="1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3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ngfald.helsingborg.se/anmal-ditt-ev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xlapiren@helsingborg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miljenhelsingborg.se/evenemangsstod" TargetMode="External"/><Relationship Id="rId3" Type="http://schemas.openxmlformats.org/officeDocument/2006/relationships/hyperlink" Target="http://www.helsingborg.se/startsida/kommun-och-politik/helsingborg-2035/visionsfonden/" TargetMode="External"/><Relationship Id="rId7" Type="http://schemas.openxmlformats.org/officeDocument/2006/relationships/hyperlink" Target="http://utveckling.skane.se/utvecklingsomraden/kulturutveckling/kulturbidra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helsingborg.se/startsida/uppleva-och-gora/kultur-och-museer/soka-kulturstod/kulturstod/en-snabb-slant/" TargetMode="External"/><Relationship Id="rId5" Type="http://schemas.openxmlformats.org/officeDocument/2006/relationships/hyperlink" Target="http://www.helsingborg.se/startsida/uppleva-och-gora/kultur-och-museer/soka-kulturstod/" TargetMode="External"/><Relationship Id="rId4" Type="http://schemas.openxmlformats.org/officeDocument/2006/relationships/hyperlink" Target="https://foretagare.helsingborg.se/event-och-turism/sok-ekonomiskt-stod-till-ditt-evenemang/ansok-om-stod-fran-evenemangsfond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953182" y="4295442"/>
            <a:ext cx="7907867" cy="2562558"/>
          </a:xfrm>
        </p:spPr>
        <p:txBody>
          <a:bodyPr/>
          <a:lstStyle/>
          <a:p>
            <a:r>
              <a:rPr lang="sv-SE" sz="4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Mångfaldsveckan</a:t>
            </a:r>
          </a:p>
          <a:p>
            <a:r>
              <a:rPr lang="sv-SE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 september-1 </a:t>
            </a: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oktober 2017</a:t>
            </a:r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43" y="862781"/>
            <a:ext cx="591026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567813" y="5877232"/>
            <a:ext cx="8495071" cy="825910"/>
          </a:xfrm>
          <a:prstGeom prst="rect">
            <a:avLst/>
          </a:prstGeom>
          <a:solidFill>
            <a:srgbClr val="0F81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3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68525"/>
            <a:ext cx="667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Mångfaldsveckan - kontakt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71949" y="1588683"/>
            <a:ext cx="45130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600" dirty="0"/>
              <a:t>m</a:t>
            </a:r>
            <a:r>
              <a:rPr lang="sv-SE" sz="2600" dirty="0" smtClean="0"/>
              <a:t>angfald.helsingborg.se</a:t>
            </a:r>
          </a:p>
          <a:p>
            <a:pPr lvl="0"/>
            <a:endParaRPr lang="sv-SE" sz="2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mangfaldsveckan@gmail.com</a:t>
            </a:r>
          </a:p>
          <a:p>
            <a:pPr lvl="0"/>
            <a:endParaRPr lang="sv-SE" sz="2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#</a:t>
            </a:r>
            <a:r>
              <a:rPr lang="sv-SE" sz="2600" dirty="0" err="1" smtClean="0"/>
              <a:t>mångfaldhbg</a:t>
            </a:r>
            <a:endParaRPr lang="sv-SE" sz="2600" dirty="0"/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31" y="1583380"/>
            <a:ext cx="3870895" cy="47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521515" y="710199"/>
            <a:ext cx="7598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4800" dirty="0"/>
              <a:t>Infoträff 11/5 klockan 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4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4800" dirty="0" err="1"/>
              <a:t>Peppträff</a:t>
            </a:r>
            <a:r>
              <a:rPr lang="sv-SE" sz="4800" dirty="0"/>
              <a:t> 23/8 klockan 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4800" dirty="0"/>
          </a:p>
          <a:p>
            <a:endParaRPr lang="sv-SE" sz="4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4800" dirty="0"/>
              <a:t>Event på Facebook: Mångfaldsveckan2017</a:t>
            </a:r>
          </a:p>
        </p:txBody>
      </p:sp>
    </p:spTree>
    <p:extLst>
      <p:ext uri="{BB962C8B-B14F-4D97-AF65-F5344CB8AC3E}">
        <p14:creationId xmlns:p14="http://schemas.microsoft.com/office/powerpoint/2010/main" val="2175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953182" y="4295442"/>
            <a:ext cx="7907867" cy="2562558"/>
          </a:xfrm>
        </p:spPr>
        <p:txBody>
          <a:bodyPr/>
          <a:lstStyle/>
          <a:p>
            <a:r>
              <a:rPr lang="sv-SE" sz="4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Mångfaldsveckan</a:t>
            </a:r>
          </a:p>
          <a:p>
            <a:r>
              <a:rPr lang="sv-SE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 september-1 </a:t>
            </a:r>
            <a:r>
              <a:rPr lang="sv-SE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oktober 2017</a:t>
            </a:r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43" y="862781"/>
            <a:ext cx="591026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4574" y="5958348"/>
            <a:ext cx="8502445" cy="759542"/>
          </a:xfrm>
          <a:prstGeom prst="rect">
            <a:avLst/>
          </a:prstGeom>
          <a:solidFill>
            <a:srgbClr val="0F81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8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68525"/>
            <a:ext cx="667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Mångfaldsveckan – diskutera!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29567" y="1872003"/>
            <a:ext cx="6596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Hur arbetar ni med  inkludering, mångfald och mänskliga rättigheter?</a:t>
            </a:r>
          </a:p>
          <a:p>
            <a:pPr lvl="0"/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Idéer på arrangemang</a:t>
            </a:r>
          </a:p>
          <a:p>
            <a:pPr lvl="0"/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Tankar/tips?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62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33429"/>
            <a:ext cx="667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Mångfaldsveckan - bakgrund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09182" y="1514754"/>
            <a:ext cx="6187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Initiativtagare: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Verksamma på </a:t>
            </a:r>
            <a:r>
              <a:rPr lang="sv-SE" sz="2000" i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Equality</a:t>
            </a:r>
            <a:r>
              <a:rPr lang="sv-SE" sz="20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000" i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diversity</a:t>
            </a:r>
            <a:r>
              <a:rPr lang="sv-SE" sz="20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management </a:t>
            </a: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på Campus Helsingborg</a:t>
            </a:r>
            <a:endParaRPr lang="sv-SE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Antidiskrimineringsbyrån Helsingborg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Sensus</a:t>
            </a: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studieförbund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RFSL Helsingborg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r>
              <a:rPr lang="sv-SE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 samarbete med Helsingborgs stad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endParaRPr lang="sv-SE" sz="2000" dirty="0" smtClean="0">
              <a:cs typeface="Arial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</a:pPr>
            <a:r>
              <a:rPr lang="sv-SE" sz="2000" dirty="0" smtClean="0">
                <a:cs typeface="Arial"/>
              </a:rPr>
              <a:t>Varför?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cs typeface="Arial"/>
              </a:rPr>
              <a:t>Hylla mångfald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cs typeface="Arial"/>
              </a:rPr>
              <a:t>Visa upp vad som görs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cs typeface="Arial"/>
              </a:rPr>
              <a:t>Inspireras och lära av varandra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9" y="773551"/>
            <a:ext cx="1061324" cy="91838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394" y="4711717"/>
            <a:ext cx="1355008" cy="13620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68" y="2337387"/>
            <a:ext cx="1338334" cy="35500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13" y="3459775"/>
            <a:ext cx="1495044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68525"/>
            <a:ext cx="667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Mångfaldsveckan 2016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12476" y="1443270"/>
            <a:ext cx="5929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40 </a:t>
            </a:r>
            <a:r>
              <a:rPr lang="sv-SE" sz="2000" dirty="0"/>
              <a:t>olika </a:t>
            </a:r>
            <a:r>
              <a:rPr lang="sv-SE" sz="2000" dirty="0" smtClean="0"/>
              <a:t>arrangemang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2</a:t>
            </a:r>
            <a:r>
              <a:rPr lang="sv-SE" sz="2000" dirty="0" smtClean="0"/>
              <a:t>5 </a:t>
            </a:r>
            <a:r>
              <a:rPr lang="sv-SE" sz="2000" dirty="0"/>
              <a:t>aktörer utöver </a:t>
            </a:r>
            <a:r>
              <a:rPr lang="sv-SE" sz="2000" dirty="0" smtClean="0"/>
              <a:t>oss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Stadens </a:t>
            </a:r>
            <a:r>
              <a:rPr lang="sv-SE" sz="2000" dirty="0" err="1" smtClean="0"/>
              <a:t>instagram</a:t>
            </a:r>
            <a:r>
              <a:rPr lang="sv-SE" sz="2000" dirty="0" smtClean="0"/>
              <a:t>-konto </a:t>
            </a:r>
            <a:r>
              <a:rPr lang="sv-SE" sz="2000" dirty="0"/>
              <a:t>under </a:t>
            </a:r>
            <a:r>
              <a:rPr lang="sv-SE" sz="2000" dirty="0" smtClean="0"/>
              <a:t>veckan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Regnbågsflaggor vid </a:t>
            </a:r>
            <a:r>
              <a:rPr lang="sv-SE" sz="2000" dirty="0" err="1" smtClean="0"/>
              <a:t>Dunkers</a:t>
            </a:r>
            <a:r>
              <a:rPr lang="sv-SE" sz="2000" dirty="0" smtClean="0"/>
              <a:t> och Knutpunkten</a:t>
            </a:r>
          </a:p>
          <a:p>
            <a:pPr lvl="0"/>
            <a:r>
              <a:rPr lang="sv-SE" sz="2000" dirty="0" smtClean="0"/>
              <a:t> </a:t>
            </a: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Större genomslag i media 2015 än 2016</a:t>
            </a:r>
            <a:endParaRPr lang="sv-SE" sz="2000" dirty="0"/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24" y="1114856"/>
            <a:ext cx="3201524" cy="42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68525"/>
            <a:ext cx="734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Mångfaldsveckan 2016 - exempel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25577" y="1583379"/>
            <a:ext cx="72944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Filmvisning KIKI med panelsamtal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err="1" smtClean="0"/>
              <a:t>You</a:t>
            </a:r>
            <a:r>
              <a:rPr lang="sv-SE" sz="2800" dirty="0" smtClean="0"/>
              <a:t> go </a:t>
            </a:r>
            <a:r>
              <a:rPr lang="sv-SE" sz="2800" dirty="0" err="1" smtClean="0"/>
              <a:t>girl</a:t>
            </a:r>
            <a:r>
              <a:rPr lang="sv-SE" sz="2800" dirty="0" smtClean="0"/>
              <a:t>! – Workshop med </a:t>
            </a:r>
            <a:r>
              <a:rPr lang="sv-SE" sz="2800" dirty="0" err="1" smtClean="0"/>
              <a:t>FreeZone</a:t>
            </a:r>
            <a:endParaRPr lang="sv-SE" sz="28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Mångfald på ungdomsmottagningen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Språkcaféer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Afrikanska trummor och dans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Tillgänglighetsmarsch</a:t>
            </a:r>
          </a:p>
          <a:p>
            <a:pPr lvl="0"/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93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68525"/>
            <a:ext cx="753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Mångfaldsveckan – varför och hur?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68231" y="1198822"/>
            <a:ext cx="59297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000" dirty="0" smtClean="0"/>
              <a:t>Varför?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Ta ställning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Kul!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lvl="0"/>
            <a:r>
              <a:rPr lang="sv-SE" sz="2000" dirty="0" smtClean="0"/>
              <a:t>Hur?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Idé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Anmäl på </a:t>
            </a:r>
            <a:r>
              <a:rPr lang="sv-SE" sz="2000" dirty="0" smtClean="0">
                <a:hlinkClick r:id="rId3"/>
              </a:rPr>
              <a:t>mangfald.helsingborg.se</a:t>
            </a:r>
            <a:endParaRPr lang="sv-S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Varje arrangör ansvarar för planering och genomförande av sitt event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Marknadsför och bjud in publik till ditt event</a:t>
            </a:r>
            <a:endParaRPr lang="sv-S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lvl="0"/>
            <a:endParaRPr lang="sv-S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Anmäl </a:t>
            </a:r>
            <a:r>
              <a:rPr lang="sv-SE" sz="2000" dirty="0" smtClean="0"/>
              <a:t>ditt event på hemsidan senast 1 september för att komma med i </a:t>
            </a:r>
            <a:r>
              <a:rPr lang="sv-SE" sz="2000" dirty="0" smtClean="0"/>
              <a:t>PDF-programmet </a:t>
            </a:r>
            <a:endParaRPr lang="sv-SE" sz="2000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91" y="997002"/>
            <a:ext cx="3793618" cy="63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761344" y="759010"/>
            <a:ext cx="59297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Mångfaldsveckan – Utbildning</a:t>
            </a:r>
            <a:endParaRPr lang="sv-SE" sz="3600" dirty="0"/>
          </a:p>
          <a:p>
            <a:endParaRPr lang="sv-SE" sz="4800" dirty="0" smtClean="0"/>
          </a:p>
          <a:p>
            <a:r>
              <a:rPr lang="sv-SE" sz="3200" dirty="0" smtClean="0"/>
              <a:t>Marknadsföring </a:t>
            </a:r>
            <a:r>
              <a:rPr lang="sv-SE" sz="3200" dirty="0"/>
              <a:t>för ideella organisationer</a:t>
            </a:r>
          </a:p>
          <a:p>
            <a:endParaRPr lang="sv-SE" sz="3200" dirty="0"/>
          </a:p>
          <a:p>
            <a:r>
              <a:rPr lang="sv-SE" sz="3200" dirty="0"/>
              <a:t>18 maj 18.00-20.00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115475"/>
              </p:ext>
            </p:extLst>
          </p:nvPr>
        </p:nvGraphicFramePr>
        <p:xfrm>
          <a:off x="5855110" y="1338596"/>
          <a:ext cx="3153423" cy="458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667232" imgH="8019881" progId="AcroExch.Document.11">
                  <p:embed/>
                </p:oleObj>
              </mc:Choice>
              <mc:Fallback>
                <p:oleObj name="Acrobat Document" r:id="rId4" imgW="5667232" imgH="801988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5110" y="1338596"/>
                        <a:ext cx="3153423" cy="4585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6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761344" y="759010"/>
            <a:ext cx="7468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Tips på lokaler</a:t>
            </a:r>
            <a:endParaRPr lang="sv-SE" sz="3600" dirty="0"/>
          </a:p>
          <a:p>
            <a:endParaRPr lang="sv-SE" sz="4800" dirty="0" smtClean="0"/>
          </a:p>
          <a:p>
            <a:r>
              <a:rPr lang="sv-SE" sz="3200" dirty="0"/>
              <a:t>Följande upplåter sina lokaler kostnadsfritt under veckan:</a:t>
            </a:r>
          </a:p>
          <a:p>
            <a:endParaRPr lang="sv-SE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3200" dirty="0"/>
              <a:t>Stadsbiblioteket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3200" dirty="0" err="1"/>
              <a:t>Sensus</a:t>
            </a:r>
            <a:endParaRPr lang="sv-SE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3200" dirty="0"/>
              <a:t>Medborgarskolan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3200" dirty="0" err="1"/>
              <a:t>Pixla</a:t>
            </a:r>
            <a:r>
              <a:rPr lang="sv-SE" sz="3200" dirty="0"/>
              <a:t> piren</a:t>
            </a:r>
          </a:p>
        </p:txBody>
      </p:sp>
    </p:spTree>
    <p:extLst>
      <p:ext uri="{BB962C8B-B14F-4D97-AF65-F5344CB8AC3E}">
        <p14:creationId xmlns:p14="http://schemas.microsoft.com/office/powerpoint/2010/main" val="18240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29567" y="468525"/>
            <a:ext cx="667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Pixla</a:t>
            </a: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Piren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425" y="1583380"/>
            <a:ext cx="59297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hlinkClick r:id="rId3"/>
              </a:rPr>
              <a:t>pixlapiren@helsingborg.se</a:t>
            </a:r>
            <a:endParaRPr lang="sv-SE" sz="2000" dirty="0" smtClean="0"/>
          </a:p>
          <a:p>
            <a:pPr lvl="0"/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helsingborg.se/</a:t>
            </a:r>
            <a:r>
              <a:rPr lang="sv-SE" sz="2000" dirty="0" err="1" smtClean="0"/>
              <a:t>pixlapiren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lvl="0"/>
            <a:endParaRPr lang="sv-SE" sz="2000" dirty="0"/>
          </a:p>
          <a:p>
            <a:endParaRPr lang="sv-SE" dirty="0"/>
          </a:p>
        </p:txBody>
      </p:sp>
      <p:pic>
        <p:nvPicPr>
          <p:cNvPr id="1026" name="Picture 2" descr="movium.slu.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8" y="3179707"/>
            <a:ext cx="3030560" cy="30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76" y="3476626"/>
            <a:ext cx="2115389" cy="282051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76" y="359189"/>
            <a:ext cx="2115389" cy="28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47135" y="0"/>
            <a:ext cx="8896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761344" y="1600202"/>
            <a:ext cx="7844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Visionsfonden </a:t>
            </a:r>
          </a:p>
          <a:p>
            <a:r>
              <a:rPr lang="sv-SE" u="sng" dirty="0">
                <a:hlinkClick r:id="rId3"/>
              </a:rPr>
              <a:t>http://www.helsingborg.se/startsida/kommun-och-politik/helsingborg-2035/visionsfonden/</a:t>
            </a:r>
            <a:r>
              <a:rPr lang="sv-SE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dirty="0"/>
              <a:t>Evenemangsfonden</a:t>
            </a:r>
          </a:p>
          <a:p>
            <a:pPr lvl="0"/>
            <a:r>
              <a:rPr lang="sv-SE" dirty="0">
                <a:hlinkClick r:id="rId4"/>
              </a:rPr>
              <a:t>https://foretagare.helsingborg.se/event-och-turism/sok-ekonomiskt-stod-till-ditt-evenemang/ansok-om-stod-fran-evenemangsfonden/</a:t>
            </a:r>
            <a:r>
              <a:rPr lang="sv-SE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dirty="0"/>
              <a:t>Kulturförvaltningens bidrag</a:t>
            </a:r>
          </a:p>
          <a:p>
            <a:pPr lvl="0"/>
            <a:r>
              <a:rPr lang="sv-SE" dirty="0">
                <a:hlinkClick r:id="rId5"/>
              </a:rPr>
              <a:t>http://www.helsingborg.se/startsida/uppleva-och-gora/kultur-och-museer/soka-kulturstod/</a:t>
            </a:r>
            <a:r>
              <a:rPr lang="sv-SE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dirty="0"/>
              <a:t>En snabb slant (för unga)</a:t>
            </a:r>
          </a:p>
          <a:p>
            <a:pPr lvl="0"/>
            <a:r>
              <a:rPr lang="sv-SE" dirty="0">
                <a:hlinkClick r:id="rId6"/>
              </a:rPr>
              <a:t>http://www.helsingborg.se/startsida/uppleva-och-gora/kultur-och-museer/soka-kulturstod/kulturstod/en-snabb-slant/</a:t>
            </a:r>
            <a:r>
              <a:rPr lang="sv-SE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/>
              <a:t>Region Skånes kulturbidrag</a:t>
            </a:r>
          </a:p>
          <a:p>
            <a:r>
              <a:rPr lang="sv-SE" dirty="0">
                <a:hlinkClick r:id="rId7"/>
              </a:rPr>
              <a:t>http://utveckling.skane.se/utvecklingsomraden/kulturutveckling/kulturbidrag/</a:t>
            </a:r>
            <a:r>
              <a:rPr lang="sv-SE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Familjen Helsingborgs mångfaldsinitiativ</a:t>
            </a:r>
          </a:p>
          <a:p>
            <a:r>
              <a:rPr lang="sv-SE" u="sng" dirty="0">
                <a:hlinkClick r:id="rId8"/>
              </a:rPr>
              <a:t>http://www.familjenhelsingborg.se/evenemangsstod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14400" y="412955"/>
            <a:ext cx="687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Vart kan du söka pengar?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1109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 Hbg Ny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örsta sida med färgad bakgrund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öljande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öljande sidor med färgad bakgr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om 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örsta sida med färgad bakgrund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0C1BF24619FB47809B6595F9AECFB0" ma:contentTypeVersion="0" ma:contentTypeDescription="Skapa ett nytt dokument." ma:contentTypeScope="" ma:versionID="9d45c0013541f1f15988e508be82309c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8809CD-79EC-41EE-BAEE-A279EA17A25C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711E73-CE5E-49DB-A204-7D6BB8B0C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15B3C-5436-4279-92AC-2C5DA2293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Hbg Ny</Template>
  <TotalTime>65</TotalTime>
  <Words>278</Words>
  <Application>Microsoft Office PowerPoint</Application>
  <PresentationFormat>Bildspel på skärmen (4:3)</PresentationFormat>
  <Paragraphs>110</Paragraphs>
  <Slides>13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Mall Hbg Ny</vt:lpstr>
      <vt:lpstr>Första sida med färgad bakgrund</vt:lpstr>
      <vt:lpstr>Följande sidor</vt:lpstr>
      <vt:lpstr>Följande sidor med färgad bakgrund</vt:lpstr>
      <vt:lpstr>Tom sida</vt:lpstr>
      <vt:lpstr>1_Första sida med färgad bakgrund</vt:lpstr>
      <vt:lpstr>Acrobat Document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Helsingborgs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Westerlund Anna - SLF</dc:creator>
  <cp:lastModifiedBy>Norberg Maria - SLF</cp:lastModifiedBy>
  <cp:revision>17</cp:revision>
  <dcterms:created xsi:type="dcterms:W3CDTF">2015-11-05T09:31:38Z</dcterms:created>
  <dcterms:modified xsi:type="dcterms:W3CDTF">2017-04-21T12:34:34Z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0x010100A60C1BF24619FB47809B6595F9AECFB0</vt:lpwstr>
  </property>
</Properties>
</file>