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1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2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4"/>
    <p:sldMasterId id="2147483696" r:id="rId5"/>
    <p:sldMasterId id="2147483660" r:id="rId6"/>
    <p:sldMasterId id="2147483689" r:id="rId7"/>
    <p:sldMasterId id="2147483716" r:id="rId8"/>
    <p:sldMasterId id="2147483732" r:id="rId9"/>
    <p:sldMasterId id="2147483750" r:id="rId10"/>
    <p:sldMasterId id="2147483765" r:id="rId11"/>
    <p:sldMasterId id="2147483770" r:id="rId12"/>
    <p:sldMasterId id="2147483785" r:id="rId13"/>
    <p:sldMasterId id="2147483800" r:id="rId14"/>
    <p:sldMasterId id="2147483815" r:id="rId15"/>
    <p:sldMasterId id="2147483830" r:id="rId16"/>
  </p:sldMasterIdLst>
  <p:notesMasterIdLst>
    <p:notesMasterId r:id="rId34"/>
  </p:notesMasterIdLst>
  <p:handoutMasterIdLst>
    <p:handoutMasterId r:id="rId35"/>
  </p:handoutMasterIdLst>
  <p:sldIdLst>
    <p:sldId id="341" r:id="rId17"/>
    <p:sldId id="342" r:id="rId18"/>
    <p:sldId id="348" r:id="rId19"/>
    <p:sldId id="344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47" r:id="rId30"/>
    <p:sldId id="339" r:id="rId31"/>
    <p:sldId id="346" r:id="rId32"/>
    <p:sldId id="350" r:id="rId33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0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0C6F"/>
    <a:srgbClr val="C63686"/>
    <a:srgbClr val="93006D"/>
    <a:srgbClr val="CF418F"/>
    <a:srgbClr val="D35098"/>
    <a:srgbClr val="A84C98"/>
    <a:srgbClr val="0F81D3"/>
    <a:srgbClr val="D9000F"/>
    <a:srgbClr val="65AE1E"/>
    <a:srgbClr val="CE0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61" autoAdjust="0"/>
    <p:restoredTop sz="94578" autoAdjust="0"/>
  </p:normalViewPr>
  <p:slideViewPr>
    <p:cSldViewPr snapToGrid="0" snapToObjects="1">
      <p:cViewPr>
        <p:scale>
          <a:sx n="90" d="100"/>
          <a:sy n="90" d="100"/>
        </p:scale>
        <p:origin x="-2400" y="-804"/>
      </p:cViewPr>
      <p:guideLst>
        <p:guide orient="horz" pos="4000"/>
        <p:guide pos="2880"/>
      </p:guideLst>
    </p:cSldViewPr>
  </p:slideViewPr>
  <p:outlineViewPr>
    <p:cViewPr>
      <p:scale>
        <a:sx n="33" d="100"/>
        <a:sy n="33" d="100"/>
      </p:scale>
      <p:origin x="0" y="323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5" y="1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A9E8DD2D-8089-CB4A-9CA2-D843C3E4E3A1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1286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8C60A6D2-622B-B147-BFC1-C7E2847060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6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83364AAF-72DB-F048-98F7-55EEB6F93801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4" tIns="45377" rIns="90754" bIns="453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754" tIns="45377" rIns="90754" bIns="45377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03759761-9EC3-BC46-AA52-FD0C8C7C84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432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 sida med vit bakgr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113585" y="1122364"/>
            <a:ext cx="7006431" cy="22193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113585" y="3476625"/>
            <a:ext cx="7006431" cy="1781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07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Grö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17197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Grö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362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uta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54193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u. bård m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897994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5688" y="1401603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5" name="textruta 4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4476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me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idx="1"/>
          </p:nvPr>
        </p:nvSpPr>
        <p:spPr>
          <a:xfrm>
            <a:off x="245970" y="-2"/>
            <a:ext cx="8898029" cy="6858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ruta 7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66090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m. bård m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idx="1"/>
          </p:nvPr>
        </p:nvSpPr>
        <p:spPr>
          <a:xfrm>
            <a:off x="245970" y="-2"/>
            <a:ext cx="8898029" cy="6858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897994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5688" y="1401603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10" name="textruta 9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10497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48746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1119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52355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15" name="textruta 14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37490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bård och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ruta 10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Rektangel 11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3" name="Rektangel 12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4" name="Rektangel 13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5" name="Rektangel 14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03202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Rö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66873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Lila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64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Blå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866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Rö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08462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Grö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0787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Rö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5108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Lila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73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Blå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09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Grö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7862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uta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93644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u. bård m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897994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5688" y="1401603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5" name="textruta 4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182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me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idx="1"/>
          </p:nvPr>
        </p:nvSpPr>
        <p:spPr>
          <a:xfrm>
            <a:off x="245970" y="-2"/>
            <a:ext cx="8898029" cy="6858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ruta 7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62700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m. bård m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idx="1"/>
          </p:nvPr>
        </p:nvSpPr>
        <p:spPr>
          <a:xfrm>
            <a:off x="245970" y="-2"/>
            <a:ext cx="8898029" cy="6858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897994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5688" y="1401603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10" name="textruta 9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95737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48746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1119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52355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15" name="textruta 14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7180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Lila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15356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bård och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ruta 10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Rektangel 11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3" name="Rektangel 12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4" name="Rektangel 13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5" name="Rektangel 14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91612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Rö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6226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Lila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35283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Blå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0544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Grö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625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Rö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5954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Lila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0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Blå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807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Grö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9415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uta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0058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Blå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35963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u. bård m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897994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5688" y="1401603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5" name="textruta 4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7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me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idx="1"/>
          </p:nvPr>
        </p:nvSpPr>
        <p:spPr>
          <a:xfrm>
            <a:off x="245970" y="-2"/>
            <a:ext cx="8898029" cy="6858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ruta 7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11709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m. bård m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idx="1"/>
          </p:nvPr>
        </p:nvSpPr>
        <p:spPr>
          <a:xfrm>
            <a:off x="245970" y="-2"/>
            <a:ext cx="8898029" cy="6858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897994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5688" y="1401603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10" name="textruta 9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235882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48746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1119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52355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15" name="textruta 14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07504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bård och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ruta 10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Rektangel 11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3" name="Rektangel 12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4" name="Rektangel 13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5" name="Rektangel 14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3916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Grö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32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uta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3" name="textruta 2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4003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u. bård m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897994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5688" y="1401603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5" name="textruta 4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6699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me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idx="1"/>
          </p:nvPr>
        </p:nvSpPr>
        <p:spPr>
          <a:xfrm>
            <a:off x="245970" y="-2"/>
            <a:ext cx="8898029" cy="6858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ruta 7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26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m. bård m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idx="1"/>
          </p:nvPr>
        </p:nvSpPr>
        <p:spPr>
          <a:xfrm>
            <a:off x="245970" y="-2"/>
            <a:ext cx="8898029" cy="6858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897994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5688" y="1401603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10" name="textruta 9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0375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48746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1119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52355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15" name="textruta 14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96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 sida med röd bakgrund">
    <p:bg>
      <p:bgPr>
        <a:solidFill>
          <a:srgbClr val="D900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113585" y="1122364"/>
            <a:ext cx="7006431" cy="22193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113585" y="3476625"/>
            <a:ext cx="7006431" cy="1781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  <p:sp>
        <p:nvSpPr>
          <p:cNvPr id="6" name="Rektangel 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713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bård och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ruta 10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2" name="Rektangel 11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ktangel 12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ktangel 13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ktangel 14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712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Röd bård med röd bakgrund">
    <p:bg>
      <p:bgPr>
        <a:solidFill>
          <a:srgbClr val="D900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srgbClr val="FFFFFF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159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Lila bård med lila bakgrund">
    <p:bg>
      <p:bgPr>
        <a:solidFill>
          <a:srgbClr val="93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370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Blå bård med blå bakgrund">
    <p:bg>
      <p:bgPr>
        <a:solidFill>
          <a:srgbClr val="0F8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ruta 14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srgbClr val="FFFFFF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052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Grön bård med grön bakgrund">
    <p:bg>
      <p:bgPr>
        <a:solidFill>
          <a:srgbClr val="65A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ruta 14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srgbClr val="FFFFFF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201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Röd bård med röd bakgrund">
    <p:bg>
      <p:bgPr>
        <a:solidFill>
          <a:srgbClr val="D900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srgbClr val="FFFFFF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178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Lila bård med lila bakgrund">
    <p:bg>
      <p:bgPr>
        <a:solidFill>
          <a:srgbClr val="93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srgbClr val="FFFFFF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41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Blå bård med blå bakgrund">
    <p:bg>
      <p:bgPr>
        <a:solidFill>
          <a:srgbClr val="0F8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ruta 14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srgbClr val="FFFFFF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451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Grön bård med grön bakgrund">
    <p:bg>
      <p:bgPr>
        <a:solidFill>
          <a:srgbClr val="65A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ruta 14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srgbClr val="FFFFFF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184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856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 sida med lila bakgrund">
    <p:bg>
      <p:bgPr>
        <a:solidFill>
          <a:srgbClr val="93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113585" y="1122364"/>
            <a:ext cx="7006431" cy="22193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113585" y="3476625"/>
            <a:ext cx="7006431" cy="1781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  <p:sp>
        <p:nvSpPr>
          <p:cNvPr id="6" name="Rektangel 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5187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Rö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41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Lila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92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Blå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0324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Grö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4810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Rö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1279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Lila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664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Blå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6869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Grö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990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uta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3" name="textruta 2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13803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u. bård m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897994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5688" y="1401603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5" name="textruta 4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6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 sida med blå bakgrund">
    <p:bg>
      <p:bgPr>
        <a:solidFill>
          <a:srgbClr val="0F8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113585" y="1122364"/>
            <a:ext cx="7006431" cy="22193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113585" y="3476625"/>
            <a:ext cx="7006431" cy="1781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  <p:sp>
        <p:nvSpPr>
          <p:cNvPr id="6" name="Rektangel 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5331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me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idx="1"/>
          </p:nvPr>
        </p:nvSpPr>
        <p:spPr>
          <a:xfrm>
            <a:off x="245970" y="-2"/>
            <a:ext cx="8898029" cy="6858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ruta 7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63475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m. bård m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idx="1"/>
          </p:nvPr>
        </p:nvSpPr>
        <p:spPr>
          <a:xfrm>
            <a:off x="245970" y="-2"/>
            <a:ext cx="8898029" cy="6858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897994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5688" y="1401603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10" name="textruta 9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77435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48746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1119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52355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15" name="textruta 14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59889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bård och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ruta 10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Rektangel 11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3" name="Rektangel 12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4" name="Rektangel 13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5" name="Rektangel 14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13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363D1B8-C8F6-4D88-9DAE-1BA65AA7CB0D}" type="datetimeFigureOut">
              <a:rPr lang="sv-SE" smtClean="0"/>
              <a:t>2018-10-30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9C94CE-B8E8-4B06-AF00-E8C9F6DBDF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65627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363D1B8-C8F6-4D88-9DAE-1BA65AA7CB0D}" type="datetimeFigureOut">
              <a:rPr lang="sv-SE" smtClean="0"/>
              <a:t>2018-10-30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9C94CE-B8E8-4B06-AF00-E8C9F6DBDF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24778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brödtext - Lila bård med lila bakgrund">
    <p:bg>
      <p:bgPr>
        <a:solidFill>
          <a:srgbClr val="93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61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Rö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7188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Lila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3" name="textruta 12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082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Blå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697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 sida med grön bakgrund">
    <p:bg>
      <p:bgPr>
        <a:solidFill>
          <a:srgbClr val="65A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113585" y="1122364"/>
            <a:ext cx="7006431" cy="22193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113585" y="3476625"/>
            <a:ext cx="7006431" cy="1781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  <p:sp>
        <p:nvSpPr>
          <p:cNvPr id="6" name="Rektangel 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168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Grö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1631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Rö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7621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Lila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3" name="textruta 12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7676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Blå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3336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Grö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3974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uta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3" name="textruta 2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4407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u. bård m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897994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5688" y="1401603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5" name="textruta 4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61263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me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idx="1"/>
          </p:nvPr>
        </p:nvSpPr>
        <p:spPr>
          <a:xfrm>
            <a:off x="245970" y="-2"/>
            <a:ext cx="8898029" cy="6858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ruta 7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2009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m. bård m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idx="1"/>
          </p:nvPr>
        </p:nvSpPr>
        <p:spPr>
          <a:xfrm>
            <a:off x="245970" y="-2"/>
            <a:ext cx="8898029" cy="6858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897994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5688" y="1401603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10" name="textruta 9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7255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48746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1119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52355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15" name="textruta 14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178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2021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829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bård och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ruta 10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Rektangel 11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3" name="Rektangel 12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4" name="Rektangel 13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5" name="Rektangel 14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69745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 sida med röd bakgrund">
    <p:bg>
      <p:bgPr>
        <a:solidFill>
          <a:srgbClr val="D900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113585" y="1122364"/>
            <a:ext cx="7006431" cy="22193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113585" y="3476625"/>
            <a:ext cx="7006431" cy="1781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  <p:sp>
        <p:nvSpPr>
          <p:cNvPr id="6" name="Rektangel 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9808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 sida med lila bakgrund">
    <p:bg>
      <p:bgPr>
        <a:solidFill>
          <a:srgbClr val="93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113585" y="1122364"/>
            <a:ext cx="7006431" cy="22193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113585" y="3476625"/>
            <a:ext cx="7006431" cy="1781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  <p:sp>
        <p:nvSpPr>
          <p:cNvPr id="6" name="Rektangel 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10394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 sida med blå bakgrund">
    <p:bg>
      <p:bgPr>
        <a:solidFill>
          <a:srgbClr val="0F8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113585" y="1122364"/>
            <a:ext cx="7006431" cy="22193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113585" y="3476625"/>
            <a:ext cx="7006431" cy="1781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  <p:sp>
        <p:nvSpPr>
          <p:cNvPr id="6" name="Rektangel 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57982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 sida med grön bakgrund">
    <p:bg>
      <p:bgPr>
        <a:solidFill>
          <a:srgbClr val="65A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113585" y="1122364"/>
            <a:ext cx="7006431" cy="22193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113585" y="3476625"/>
            <a:ext cx="7006431" cy="1781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en-US" dirty="0"/>
          </a:p>
        </p:txBody>
      </p:sp>
      <p:sp>
        <p:nvSpPr>
          <p:cNvPr id="6" name="Rektangel 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72747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Rö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1024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Lila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0793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Blå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4616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Grö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9157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Rö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7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Rö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300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Lila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976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Blå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569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Grö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069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uta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73000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u. bård m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897994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5688" y="1401603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5" name="textruta 4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336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me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idx="1"/>
          </p:nvPr>
        </p:nvSpPr>
        <p:spPr>
          <a:xfrm>
            <a:off x="245970" y="-2"/>
            <a:ext cx="8898029" cy="6858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ruta 7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0383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m. bård m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idx="1"/>
          </p:nvPr>
        </p:nvSpPr>
        <p:spPr>
          <a:xfrm>
            <a:off x="245970" y="-2"/>
            <a:ext cx="8898029" cy="6858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897994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5688" y="1401603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10" name="textruta 9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04716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48746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1119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52355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15" name="textruta 14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70181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bård och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ruta 10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Rektangel 11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3" name="Rektangel 12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4" name="Rektangel 13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5" name="Rektangel 14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42904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Rö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495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Lila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2398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Lila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9246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Blå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218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Grö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742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Rö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7517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Lila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68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Blå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01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Grö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7034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uta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0340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u. bård m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897994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5688" y="1401603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5" name="textruta 4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272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me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idx="1"/>
          </p:nvPr>
        </p:nvSpPr>
        <p:spPr>
          <a:xfrm>
            <a:off x="245970" y="-2"/>
            <a:ext cx="8898029" cy="6858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ruta 7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7245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Blå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7771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m. bård m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idx="1"/>
          </p:nvPr>
        </p:nvSpPr>
        <p:spPr>
          <a:xfrm>
            <a:off x="245970" y="-2"/>
            <a:ext cx="8898029" cy="6858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897994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5688" y="1401603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10" name="textruta 9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63712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48746"/>
            <a:ext cx="5486400" cy="473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1119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52355"/>
            <a:ext cx="5486400" cy="337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15" name="textruta 14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1683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bård och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ruta 10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Rektangel 11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3" name="Rektangel 12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4" name="Rektangel 13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5" name="Rektangel 14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82448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Rö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6153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Lila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241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Blå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5319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Grö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1523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Rö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6787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Lila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14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Blå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4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r"/>
            <a:r>
              <a:rPr lang="sv-SE" sz="900" dirty="0" smtClean="0">
                <a:solidFill>
                  <a:prstClr val="black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prstClr val="black"/>
                </a:solidFill>
                <a:latin typeface="Arial"/>
                <a:cs typeface="Arial"/>
              </a:rPr>
              <a:pPr algn="r"/>
              <a:t>‹#›</a:t>
            </a:fld>
            <a:endParaRPr lang="sv-SE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sv-SE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202113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6" y="274639"/>
            <a:ext cx="7907867" cy="1143000"/>
          </a:xfrm>
          <a:prstGeom prst="rect">
            <a:avLst/>
          </a:prstGeom>
        </p:spPr>
        <p:txBody>
          <a:bodyPr anchor="b"/>
          <a:lstStyle/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659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6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-1679" y="1"/>
            <a:ext cx="247650" cy="13716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-3357" y="1371600"/>
            <a:ext cx="247650" cy="13716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-3357" y="2743199"/>
            <a:ext cx="247650" cy="13716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-3357" y="4114798"/>
            <a:ext cx="247650" cy="13716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-3357" y="5486399"/>
            <a:ext cx="247650" cy="13716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ruta 17"/>
          <p:cNvSpPr txBox="1"/>
          <p:nvPr/>
        </p:nvSpPr>
        <p:spPr>
          <a:xfrm>
            <a:off x="7721600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endParaRPr lang="sv-SE" sz="9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9" name="TextBox 14"/>
          <p:cNvSpPr txBox="1"/>
          <p:nvPr/>
        </p:nvSpPr>
        <p:spPr>
          <a:xfrm>
            <a:off x="1113585" y="612980"/>
            <a:ext cx="3960440" cy="320625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lnSpc>
                <a:spcPts val="1500"/>
              </a:lnSpc>
            </a:pPr>
            <a:r>
              <a:rPr lang="sv-SE" sz="1050" b="1" i="0" u="none" kern="100" cap="none" spc="0" baseline="0" noProof="0" dirty="0" smtClean="0">
                <a:solidFill>
                  <a:srgbClr val="000000"/>
                </a:solidFill>
                <a:latin typeface="Arial"/>
                <a:cs typeface="Arial"/>
              </a:rPr>
              <a:t>Förvaltning</a:t>
            </a:r>
            <a:endParaRPr lang="sv-SE" sz="900" b="1" i="0" u="none" kern="100" cap="none" spc="0" baseline="0" noProof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1" name="Bildobjekt 20" descr="HBG_logo_liggande_CMY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" y="235973"/>
            <a:ext cx="1862210" cy="527170"/>
          </a:xfrm>
          <a:prstGeom prst="rect">
            <a:avLst/>
          </a:prstGeom>
        </p:spPr>
      </p:pic>
      <p:sp>
        <p:nvSpPr>
          <p:cNvPr id="24" name="textruta 23"/>
          <p:cNvSpPr txBox="1"/>
          <p:nvPr/>
        </p:nvSpPr>
        <p:spPr>
          <a:xfrm>
            <a:off x="1113585" y="6483350"/>
            <a:ext cx="2847975" cy="20478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Maria Norberg </a:t>
            </a:r>
            <a:r>
              <a:rPr kumimoji="0" lang="sv-SE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–</a:t>
            </a:r>
            <a:r>
              <a:rPr kumimoji="0" lang="sv-SE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 Strategisk samhällsplanerare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3585" y="763143"/>
            <a:ext cx="3960440" cy="55457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lnSpc>
                <a:spcPts val="1500"/>
              </a:lnSpc>
            </a:pPr>
            <a:r>
              <a:rPr lang="sv-SE" sz="900" b="0" i="0" u="none" kern="100" cap="none" spc="0" baseline="0" noProof="0" dirty="0" smtClean="0">
                <a:solidFill>
                  <a:srgbClr val="000000"/>
                </a:solidFill>
                <a:latin typeface="Arial"/>
                <a:cs typeface="Arial"/>
              </a:rPr>
              <a:t>Avdelningen för strategisk samhällsutveckling</a:t>
            </a:r>
            <a:endParaRPr lang="sv-SE" sz="900" b="0" i="0" u="none" kern="100" cap="none" spc="0" baseline="0" noProof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977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10154" y="6647449"/>
            <a:ext cx="2228246" cy="21055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defRPr/>
            </a:pPr>
            <a:fld id="{BC93184F-B175-4846-9DF4-4602C06F09C4}" type="datetime1">
              <a:rPr lang="sv-SE" sz="900" b="1" smtClean="0">
                <a:solidFill>
                  <a:prstClr val="white"/>
                </a:solidFill>
                <a:latin typeface="HelveticaNeueLT Std" pitchFamily="34" charset="0"/>
              </a:rPr>
              <a:pPr>
                <a:defRPr/>
              </a:pPr>
              <a:t>2018-10-30</a:t>
            </a:fld>
            <a:endParaRPr lang="en-US" b="1" dirty="0">
              <a:solidFill>
                <a:prstClr val="white"/>
              </a:solidFill>
              <a:latin typeface="HelveticaNeueLT Std" pitchFamily="34" charset="0"/>
            </a:endParaRPr>
          </a:p>
        </p:txBody>
      </p:sp>
      <p:pic>
        <p:nvPicPr>
          <p:cNvPr id="4" name="Bildobjekt 3"/>
          <p:cNvPicPr>
            <a:picLocks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70" y="5994399"/>
            <a:ext cx="626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9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10154" y="6647449"/>
            <a:ext cx="2228246" cy="21055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defRPr/>
            </a:pPr>
            <a:fld id="{BC93184F-B175-4846-9DF4-4602C06F09C4}" type="datetime1">
              <a:rPr lang="sv-SE" sz="900" b="1" smtClean="0">
                <a:solidFill>
                  <a:prstClr val="white"/>
                </a:solidFill>
                <a:latin typeface="HelveticaNeueLT Std" pitchFamily="34" charset="0"/>
              </a:rPr>
              <a:pPr>
                <a:defRPr/>
              </a:pPr>
              <a:t>2018-10-30</a:t>
            </a:fld>
            <a:endParaRPr lang="en-US" b="1" dirty="0">
              <a:solidFill>
                <a:prstClr val="white"/>
              </a:solidFill>
              <a:latin typeface="HelveticaNeueLT Std" pitchFamily="34" charset="0"/>
            </a:endParaRPr>
          </a:p>
        </p:txBody>
      </p:sp>
      <p:pic>
        <p:nvPicPr>
          <p:cNvPr id="4" name="Bildobjekt 3"/>
          <p:cNvPicPr>
            <a:picLocks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70" y="5994399"/>
            <a:ext cx="626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4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10154" y="6647449"/>
            <a:ext cx="2228246" cy="21055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defRPr/>
            </a:pPr>
            <a:fld id="{BC93184F-B175-4846-9DF4-4602C06F09C4}" type="datetime1">
              <a:rPr lang="sv-SE" sz="900" b="1" smtClean="0">
                <a:solidFill>
                  <a:prstClr val="white"/>
                </a:solidFill>
                <a:latin typeface="HelveticaNeueLT Std" pitchFamily="34" charset="0"/>
              </a:rPr>
              <a:pPr>
                <a:defRPr/>
              </a:pPr>
              <a:t>2018-10-30</a:t>
            </a:fld>
            <a:endParaRPr lang="en-US" b="1" dirty="0">
              <a:solidFill>
                <a:prstClr val="white"/>
              </a:solidFill>
              <a:latin typeface="HelveticaNeueLT Std" pitchFamily="34" charset="0"/>
            </a:endParaRPr>
          </a:p>
        </p:txBody>
      </p:sp>
      <p:pic>
        <p:nvPicPr>
          <p:cNvPr id="4" name="Bildobjekt 3"/>
          <p:cNvPicPr>
            <a:picLocks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70" y="5994399"/>
            <a:ext cx="626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5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70" y="5994399"/>
            <a:ext cx="626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94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900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ruta 17"/>
          <p:cNvSpPr txBox="1"/>
          <p:nvPr/>
        </p:nvSpPr>
        <p:spPr>
          <a:xfrm>
            <a:off x="7721600" y="6356350"/>
            <a:ext cx="949325" cy="33813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2018-10-30</a:t>
            </a:fld>
            <a:endParaRPr lang="sv-SE" sz="1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r"/>
            <a:endParaRPr lang="sv-SE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4" name="textruta 23"/>
          <p:cNvSpPr txBox="1"/>
          <p:nvPr/>
        </p:nvSpPr>
        <p:spPr>
          <a:xfrm>
            <a:off x="1113585" y="6483350"/>
            <a:ext cx="2847975" cy="20478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Maria Norberg </a:t>
            </a:r>
            <a:r>
              <a:rPr kumimoji="0" lang="sv-SE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–</a:t>
            </a:r>
            <a:r>
              <a:rPr kumimoji="0" lang="sv-S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Strategisk samhällsplanerare</a:t>
            </a:r>
          </a:p>
        </p:txBody>
      </p:sp>
      <p:pic>
        <p:nvPicPr>
          <p:cNvPr id="17" name="Bildobjekt 16" descr="HBG_logo_liggande_VI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" y="233335"/>
            <a:ext cx="1861185" cy="536158"/>
          </a:xfrm>
          <a:prstGeom prst="rect">
            <a:avLst/>
          </a:prstGeom>
        </p:spPr>
      </p:pic>
      <p:sp>
        <p:nvSpPr>
          <p:cNvPr id="20" name="TextBox 14"/>
          <p:cNvSpPr txBox="1"/>
          <p:nvPr/>
        </p:nvSpPr>
        <p:spPr>
          <a:xfrm>
            <a:off x="1113585" y="629803"/>
            <a:ext cx="3960440" cy="33744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lnSpc>
                <a:spcPts val="1500"/>
              </a:lnSpc>
            </a:pPr>
            <a:r>
              <a:rPr lang="sv-SE" sz="1050" b="1" i="0" u="none" kern="100" cap="none" spc="0" baseline="0" noProof="0" dirty="0" smtClean="0">
                <a:solidFill>
                  <a:schemeClr val="bg1"/>
                </a:solidFill>
                <a:latin typeface="Arial"/>
                <a:cs typeface="Arial"/>
              </a:rPr>
              <a:t>STADSLEDNINGSFÖRVALTNINGEN</a:t>
            </a:r>
            <a:endParaRPr lang="sv-SE" sz="900" b="1" i="0" u="none" kern="100" cap="none" spc="0" baseline="0" noProof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14"/>
          <p:cNvSpPr txBox="1"/>
          <p:nvPr userDrawn="1"/>
        </p:nvSpPr>
        <p:spPr>
          <a:xfrm>
            <a:off x="1113585" y="789065"/>
            <a:ext cx="3049469" cy="3043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lnSpc>
                <a:spcPts val="1500"/>
              </a:lnSpc>
            </a:pPr>
            <a:r>
              <a:rPr lang="sv-SE" sz="900" b="0" i="0" u="none" kern="100" cap="none" spc="0" baseline="0" noProof="0" dirty="0" smtClean="0">
                <a:solidFill>
                  <a:schemeClr val="bg1"/>
                </a:solidFill>
                <a:latin typeface="Arial"/>
                <a:cs typeface="Arial"/>
              </a:rPr>
              <a:t>Avdelningen för strategisk samhällsutveckling</a:t>
            </a:r>
            <a:endParaRPr lang="sv-SE" sz="900" b="0" i="0" u="none" kern="100" cap="none" spc="0" baseline="0" noProof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882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1" r:id="rId2"/>
    <p:sldLayoutId id="2147483713" r:id="rId3"/>
    <p:sldLayoutId id="2147483715" r:id="rId4"/>
    <p:sldLayoutId id="2147483726" r:id="rId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10154" y="6647449"/>
            <a:ext cx="2228246" cy="21055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3184F-B175-4846-9DF4-4602C06F09C4}" type="datetime1">
              <a:rPr kumimoji="0" lang="sv-SE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NeueLT Std" pitchFamily="34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2018-10-30</a:t>
            </a:fld>
            <a:endParaRPr lang="en-US" b="1" dirty="0">
              <a:solidFill>
                <a:schemeClr val="bg1"/>
              </a:solidFill>
              <a:effectLst/>
              <a:latin typeface="HelveticaNeueLT Std" pitchFamily="34" charset="0"/>
            </a:endParaRPr>
          </a:p>
        </p:txBody>
      </p:sp>
      <p:pic>
        <p:nvPicPr>
          <p:cNvPr id="4" name="Bildobjekt 3"/>
          <p:cNvPicPr>
            <a:picLocks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70" y="5994399"/>
            <a:ext cx="626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5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6" r:id="rId2"/>
    <p:sldLayoutId id="2147483677" r:id="rId3"/>
    <p:sldLayoutId id="2147483678" r:id="rId4"/>
    <p:sldLayoutId id="2147483718" r:id="rId5"/>
    <p:sldLayoutId id="2147483719" r:id="rId6"/>
    <p:sldLayoutId id="2147483720" r:id="rId7"/>
    <p:sldLayoutId id="2147483721" r:id="rId8"/>
    <p:sldLayoutId id="2147483667" r:id="rId9"/>
    <p:sldLayoutId id="2147483680" r:id="rId10"/>
    <p:sldLayoutId id="2147483673" r:id="rId11"/>
    <p:sldLayoutId id="2147483679" r:id="rId12"/>
    <p:sldLayoutId id="2147483669" r:id="rId13"/>
    <p:sldLayoutId id="2147483674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900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640" y="6002866"/>
            <a:ext cx="626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1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722" r:id="rId5"/>
    <p:sldLayoutId id="2147483723" r:id="rId6"/>
    <p:sldLayoutId id="2147483724" r:id="rId7"/>
    <p:sldLayoutId id="2147483725" r:id="rId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10154" y="6647449"/>
            <a:ext cx="2228246" cy="21055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3184F-B175-4846-9DF4-4602C06F09C4}" type="datetime1">
              <a:rPr kumimoji="0" lang="sv-SE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NeueLT Std" pitchFamily="34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2018-10-30</a:t>
            </a:fld>
            <a:endParaRPr lang="en-US" b="1" dirty="0">
              <a:solidFill>
                <a:schemeClr val="bg1"/>
              </a:solidFill>
              <a:effectLst/>
              <a:latin typeface="HelveticaNeueL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18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70" y="5994399"/>
            <a:ext cx="626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7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8" r:id="rId15"/>
    <p:sldLayoutId id="2147483749" r:id="rId16"/>
    <p:sldLayoutId id="214748384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10154" y="6647449"/>
            <a:ext cx="2228246" cy="21055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defRPr/>
            </a:pPr>
            <a:fld id="{BC93184F-B175-4846-9DF4-4602C06F09C4}" type="datetime1">
              <a:rPr lang="sv-SE" sz="900" b="1" smtClean="0">
                <a:solidFill>
                  <a:prstClr val="white"/>
                </a:solidFill>
                <a:latin typeface="HelveticaNeueLT Std" pitchFamily="34" charset="0"/>
              </a:rPr>
              <a:pPr>
                <a:defRPr/>
              </a:pPr>
              <a:t>2018-10-30</a:t>
            </a:fld>
            <a:endParaRPr lang="en-US" b="1" dirty="0">
              <a:solidFill>
                <a:prstClr val="white"/>
              </a:solidFill>
              <a:latin typeface="HelveticaNeueLT Std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1064683" y="6483350"/>
            <a:ext cx="2847975" cy="20478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defTabSz="914400">
              <a:defRPr/>
            </a:pPr>
            <a:r>
              <a:rPr lang="sv-SE" sz="1050" b="1" kern="0" dirty="0" smtClean="0">
                <a:solidFill>
                  <a:prstClr val="black"/>
                </a:solidFill>
                <a:latin typeface="Arial"/>
                <a:cs typeface="Arial"/>
              </a:rPr>
              <a:t>Plan för lika möjligheter</a:t>
            </a:r>
            <a:endParaRPr lang="sv-SE" sz="1000" kern="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Bildobjekt 3"/>
          <p:cNvPicPr>
            <a:picLocks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70" y="5994399"/>
            <a:ext cx="626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7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900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 descr="HBG_logo_liggande_VI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" y="233335"/>
            <a:ext cx="1861185" cy="53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10154" y="6647449"/>
            <a:ext cx="2228246" cy="21055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defRPr/>
            </a:pPr>
            <a:fld id="{BC93184F-B175-4846-9DF4-4602C06F09C4}" type="datetime1">
              <a:rPr lang="sv-SE" sz="900" b="1" smtClean="0">
                <a:solidFill>
                  <a:prstClr val="white"/>
                </a:solidFill>
                <a:latin typeface="HelveticaNeueLT Std" pitchFamily="34" charset="0"/>
              </a:rPr>
              <a:pPr>
                <a:defRPr/>
              </a:pPr>
              <a:t>2018-10-30</a:t>
            </a:fld>
            <a:endParaRPr lang="en-US" b="1" dirty="0">
              <a:solidFill>
                <a:prstClr val="white"/>
              </a:solidFill>
              <a:latin typeface="HelveticaNeueLT Std" pitchFamily="34" charset="0"/>
            </a:endParaRPr>
          </a:p>
        </p:txBody>
      </p:sp>
      <p:pic>
        <p:nvPicPr>
          <p:cNvPr id="4" name="Bildobjekt 3"/>
          <p:cNvPicPr>
            <a:picLocks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70" y="5994399"/>
            <a:ext cx="626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9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1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hr/att-vara-chef-i-helsingborgs-stad/likaolika/" TargetMode="External"/><Relationship Id="rId2" Type="http://schemas.openxmlformats.org/officeDocument/2006/relationships/hyperlink" Target="https://likamojligheter.helsingborg.se/" TargetMode="External"/><Relationship Id="rId1" Type="http://schemas.openxmlformats.org/officeDocument/2006/relationships/slideLayout" Target="../slideLayouts/slideLayout122.xml"/><Relationship Id="rId5" Type="http://schemas.openxmlformats.org/officeDocument/2006/relationships/hyperlink" Target="mailto:mia.norbergnguyen@helsingborg.se" TargetMode="External"/><Relationship Id="rId4" Type="http://schemas.openxmlformats.org/officeDocument/2006/relationships/hyperlink" Target="mailto:elin.turesson@helsingborg.s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youtu.be/o-jYzSGo3HE" TargetMode="Externa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youtu.be/TL-gip4X3GU" TargetMode="Externa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4.png"/><Relationship Id="rId7" Type="http://schemas.openxmlformats.org/officeDocument/2006/relationships/slide" Target="slide5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13.xml"/><Relationship Id="rId5" Type="http://schemas.openxmlformats.org/officeDocument/2006/relationships/slide" Target="slide9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HBG_film1_Fina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" r="17022"/>
          <a:stretch/>
        </p:blipFill>
        <p:spPr>
          <a:xfrm>
            <a:off x="0" y="0"/>
            <a:ext cx="9155545" cy="6858000"/>
          </a:xfrm>
          <a:prstGeom prst="rect">
            <a:avLst/>
          </a:prstGeom>
        </p:spPr>
      </p:pic>
      <p:sp>
        <p:nvSpPr>
          <p:cNvPr id="9" name="Rubrik 1"/>
          <p:cNvSpPr txBox="1">
            <a:spLocks/>
          </p:cNvSpPr>
          <p:nvPr/>
        </p:nvSpPr>
        <p:spPr>
          <a:xfrm>
            <a:off x="-1296090" y="5793222"/>
            <a:ext cx="9143551" cy="11096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sv-SE" sz="4000" dirty="0" smtClean="0">
                <a:solidFill>
                  <a:schemeClr val="bg1"/>
                </a:solidFill>
              </a:rPr>
              <a:t>Plan för lika möjligheter</a:t>
            </a:r>
            <a:endParaRPr lang="sv-SE" sz="4000" dirty="0">
              <a:solidFill>
                <a:schemeClr val="bg1"/>
              </a:solidFill>
            </a:endParaRPr>
          </a:p>
        </p:txBody>
      </p:sp>
      <p:pic>
        <p:nvPicPr>
          <p:cNvPr id="16" name="Bildobjekt 1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640" y="6002866"/>
            <a:ext cx="626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6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/>
        </p:nvSpPr>
        <p:spPr>
          <a:xfrm>
            <a:off x="926699" y="3240593"/>
            <a:ext cx="50240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Vilka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tankar väcker berättelsen hos dig?</a:t>
            </a:r>
          </a:p>
          <a:p>
            <a:pPr marL="342900" lvl="0" indent="-342900">
              <a:buFont typeface="+mj-lt"/>
              <a:buAutoNum type="arabicPeriod"/>
            </a:pPr>
            <a:endParaRPr lang="sv-S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Verkar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vi aktivt mot diskriminering i våra samarbeten och bedömningar?</a:t>
            </a:r>
          </a:p>
          <a:p>
            <a:pPr marL="342900" lvl="0" indent="-342900">
              <a:buFont typeface="+mj-lt"/>
              <a:buAutoNum type="arabicPeriod"/>
            </a:pPr>
            <a:endParaRPr lang="sv-S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Vad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kan vi göra på vår arbetsplats för att stärka arbetet 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med antidiskriminering och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mänskliga rättigheter i vår 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kontakt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med 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andra? 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ubrik 2"/>
          <p:cNvSpPr txBox="1">
            <a:spLocks/>
          </p:cNvSpPr>
          <p:nvPr/>
        </p:nvSpPr>
        <p:spPr>
          <a:xfrm>
            <a:off x="926700" y="669637"/>
            <a:ext cx="5550300" cy="2342356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sv-SE" sz="1800" b="0" dirty="0" smtClean="0"/>
              <a:t>Åtgärd 3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Värderingar i relationer med andra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SE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800" dirty="0"/>
              <a:t>Vi ska beakta antidiskriminering och mänskliga rättigheter vid upphandling, avtal och ekonomiskt stöd. </a:t>
            </a:r>
          </a:p>
        </p:txBody>
      </p:sp>
      <p:grpSp>
        <p:nvGrpSpPr>
          <p:cNvPr id="11" name="Grupp 10"/>
          <p:cNvGrpSpPr/>
          <p:nvPr/>
        </p:nvGrpSpPr>
        <p:grpSpPr>
          <a:xfrm>
            <a:off x="5581169" y="2447750"/>
            <a:ext cx="3562831" cy="3260083"/>
            <a:chOff x="5922822" y="2413000"/>
            <a:chExt cx="3140363" cy="2873514"/>
          </a:xfrm>
        </p:grpSpPr>
        <p:sp>
          <p:nvSpPr>
            <p:cNvPr id="12" name="Ellips 11"/>
            <p:cNvSpPr/>
            <p:nvPr/>
          </p:nvSpPr>
          <p:spPr>
            <a:xfrm>
              <a:off x="6096000" y="2413000"/>
              <a:ext cx="2724727" cy="2724727"/>
            </a:xfrm>
            <a:prstGeom prst="ellipse">
              <a:avLst/>
            </a:prstGeom>
            <a:solidFill>
              <a:srgbClr val="D3509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Rektangel 12"/>
            <p:cNvSpPr/>
            <p:nvPr/>
          </p:nvSpPr>
          <p:spPr>
            <a:xfrm>
              <a:off x="5922822" y="2593469"/>
              <a:ext cx="3140363" cy="2693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1400" dirty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Fundera på </a:t>
              </a:r>
              <a: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frågorna utifrån </a:t>
              </a:r>
              <a:r>
                <a:rPr lang="sv-SE" sz="1400" dirty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olika </a:t>
              </a:r>
              <a: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diskrimineringsgrunder</a:t>
              </a:r>
              <a:endParaRPr lang="sv-SE" sz="1400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sv-SE" sz="10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Kön</a:t>
              </a:r>
            </a:p>
            <a:p>
              <a:pPr algn="ctr"/>
              <a:endParaRPr lang="sv-SE" sz="400" b="1" dirty="0" smtClean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Ålder</a:t>
              </a:r>
              <a:endParaRPr lang="sv-SE" sz="11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Etnisk tillhörighet</a:t>
              </a: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Religion eller annan trosuppfattning</a:t>
              </a: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Funktionsvariation</a:t>
              </a: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Sexuell läggning</a:t>
              </a: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Könsidentitet </a:t>
              </a:r>
              <a:b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och </a:t>
              </a:r>
              <a:r>
                <a:rPr lang="sv-SE" sz="1100" b="1" dirty="0" err="1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könsuttryck</a:t>
              </a:r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sv-SE" sz="11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Femhörning 14">
            <a:hlinkClick r:id="rId2" action="ppaction://hlinksldjump"/>
          </p:cNvPr>
          <p:cNvSpPr/>
          <p:nvPr/>
        </p:nvSpPr>
        <p:spPr>
          <a:xfrm>
            <a:off x="4132930" y="6106654"/>
            <a:ext cx="1807012" cy="523219"/>
          </a:xfrm>
          <a:prstGeom prst="homePlate">
            <a:avLst/>
          </a:prstGeom>
          <a:solidFill>
            <a:srgbClr val="9300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/>
          <p:cNvSpPr/>
          <p:nvPr/>
        </p:nvSpPr>
        <p:spPr>
          <a:xfrm>
            <a:off x="4127867" y="6106653"/>
            <a:ext cx="16511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400" dirty="0" smtClean="0">
                <a:solidFill>
                  <a:schemeClr val="bg1"/>
                </a:solidFill>
                <a:latin typeface="Arial"/>
                <a:cs typeface="Arial"/>
                <a:hlinkClick r:id="rId2" action="ppaction://hlinksldjump"/>
              </a:rPr>
              <a:t>Avsluta</a:t>
            </a:r>
            <a:br>
              <a:rPr lang="sv-SE" sz="1400" dirty="0" smtClean="0">
                <a:solidFill>
                  <a:schemeClr val="bg1"/>
                </a:solidFill>
                <a:latin typeface="Arial"/>
                <a:cs typeface="Arial"/>
                <a:hlinkClick r:id="rId2" action="ppaction://hlinksldjump"/>
              </a:rPr>
            </a:br>
            <a:r>
              <a:rPr lang="sv-SE" sz="1400" dirty="0" smtClean="0">
                <a:solidFill>
                  <a:schemeClr val="bg1"/>
                </a:solidFill>
                <a:latin typeface="Arial"/>
                <a:cs typeface="Arial"/>
                <a:hlinkClick r:id="rId2" action="ppaction://hlinksldjump"/>
              </a:rPr>
              <a:t>övningen</a:t>
            </a:r>
            <a:endParaRPr lang="sv-SE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Femhörning 16">
            <a:hlinkClick r:id="rId3" action="ppaction://hlinksldjump"/>
          </p:cNvPr>
          <p:cNvSpPr/>
          <p:nvPr/>
        </p:nvSpPr>
        <p:spPr>
          <a:xfrm flipH="1">
            <a:off x="2257813" y="6106654"/>
            <a:ext cx="1807012" cy="523219"/>
          </a:xfrm>
          <a:prstGeom prst="homePlate">
            <a:avLst/>
          </a:prstGeom>
          <a:solidFill>
            <a:srgbClr val="9300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/>
          <p:cNvSpPr/>
          <p:nvPr/>
        </p:nvSpPr>
        <p:spPr>
          <a:xfrm>
            <a:off x="2413684" y="6106654"/>
            <a:ext cx="16511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400" dirty="0" smtClean="0">
                <a:solidFill>
                  <a:schemeClr val="bg1"/>
                </a:solidFill>
                <a:latin typeface="Arial"/>
                <a:cs typeface="Arial"/>
                <a:hlinkClick r:id="rId3" action="ppaction://hlinksldjump"/>
              </a:rPr>
              <a:t>Tillbaka till åtgärdsmenyn</a:t>
            </a:r>
            <a:endParaRPr lang="sv-SE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787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777394" y="3172548"/>
            <a:ext cx="7907867" cy="1143000"/>
          </a:xfrm>
        </p:spPr>
        <p:txBody>
          <a:bodyPr/>
          <a:lstStyle/>
          <a:p>
            <a:pPr algn="ctr"/>
            <a:r>
              <a:rPr lang="sv-SE" sz="6600" dirty="0" smtClean="0"/>
              <a:t>Samverkan </a:t>
            </a:r>
            <a:br>
              <a:rPr lang="sv-SE" sz="6600" dirty="0" smtClean="0"/>
            </a:br>
            <a:r>
              <a:rPr lang="sv-SE" sz="6600" dirty="0" smtClean="0"/>
              <a:t>och dialog</a:t>
            </a:r>
            <a:endParaRPr lang="sv-SE" sz="6600" dirty="0"/>
          </a:p>
        </p:txBody>
      </p:sp>
      <p:pic>
        <p:nvPicPr>
          <p:cNvPr id="2" name="Homosexuell Osk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594" y="6078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5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/>
        </p:nvSpPr>
        <p:spPr>
          <a:xfrm>
            <a:off x="822791" y="3264831"/>
            <a:ext cx="5006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Vilka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tankar väcker berättelsen hos dig?</a:t>
            </a:r>
          </a:p>
          <a:p>
            <a:pPr marL="342900" lvl="0" indent="-342900">
              <a:buFont typeface="+mj-lt"/>
              <a:buAutoNum type="arabicPeriod"/>
            </a:pPr>
            <a:endParaRPr lang="sv-S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Hur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kan samverkan med andra aktörer främja lika 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möjligheter?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sv-S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3"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Vilka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aktörer kan vi stärka samarbetet med för att främja vår verksamhets arbete för lika möjligheter?</a:t>
            </a:r>
          </a:p>
        </p:txBody>
      </p:sp>
      <p:sp>
        <p:nvSpPr>
          <p:cNvPr id="6" name="Rubrik 2"/>
          <p:cNvSpPr txBox="1">
            <a:spLocks/>
          </p:cNvSpPr>
          <p:nvPr/>
        </p:nvSpPr>
        <p:spPr>
          <a:xfrm>
            <a:off x="822791" y="796637"/>
            <a:ext cx="5550300" cy="2342356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sv-SE" sz="1800" b="0" dirty="0" smtClean="0"/>
              <a:t>Åtgärd 4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Samverkan och dialog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SE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800" dirty="0"/>
              <a:t>Vi ska öka samverkan inom staden samt med andra aktörer för att uppmuntra möten, dialog och aktiviteter som främjar lika möjligheter i Helsingborg.</a:t>
            </a:r>
          </a:p>
        </p:txBody>
      </p:sp>
      <p:grpSp>
        <p:nvGrpSpPr>
          <p:cNvPr id="8" name="Grupp 7"/>
          <p:cNvGrpSpPr/>
          <p:nvPr/>
        </p:nvGrpSpPr>
        <p:grpSpPr>
          <a:xfrm>
            <a:off x="5581169" y="2447750"/>
            <a:ext cx="3562831" cy="3260083"/>
            <a:chOff x="5922822" y="2413000"/>
            <a:chExt cx="3140363" cy="2873514"/>
          </a:xfrm>
        </p:grpSpPr>
        <p:sp>
          <p:nvSpPr>
            <p:cNvPr id="9" name="Ellips 8"/>
            <p:cNvSpPr/>
            <p:nvPr/>
          </p:nvSpPr>
          <p:spPr>
            <a:xfrm>
              <a:off x="6096000" y="2413000"/>
              <a:ext cx="2724727" cy="2724727"/>
            </a:xfrm>
            <a:prstGeom prst="ellipse">
              <a:avLst/>
            </a:prstGeom>
            <a:solidFill>
              <a:srgbClr val="D3509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Rektangel 12"/>
            <p:cNvSpPr/>
            <p:nvPr/>
          </p:nvSpPr>
          <p:spPr>
            <a:xfrm>
              <a:off x="5922822" y="2593469"/>
              <a:ext cx="3140363" cy="2693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1400" dirty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Fundera på </a:t>
              </a:r>
              <a: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frågorna utifrån </a:t>
              </a:r>
              <a:r>
                <a:rPr lang="sv-SE" sz="1400" dirty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olika </a:t>
              </a:r>
              <a: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diskrimineringsgrunder</a:t>
              </a:r>
              <a:endParaRPr lang="sv-SE" sz="1400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sv-SE" sz="10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Kön</a:t>
              </a:r>
            </a:p>
            <a:p>
              <a:pPr algn="ctr"/>
              <a:endParaRPr lang="sv-SE" sz="400" b="1" dirty="0" smtClean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Ålder</a:t>
              </a:r>
              <a:endParaRPr lang="sv-SE" sz="11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Etnisk tillhörighet</a:t>
              </a: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Religion eller annan trosuppfattning</a:t>
              </a: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Funktionsvariation</a:t>
              </a: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Sexuell läggning</a:t>
              </a: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Könsidentitet </a:t>
              </a:r>
              <a:b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och </a:t>
              </a:r>
              <a:r>
                <a:rPr lang="sv-SE" sz="1100" b="1" dirty="0" err="1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könsuttryck</a:t>
              </a:r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sv-SE" sz="11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Femhörning 14">
            <a:hlinkClick r:id="rId2" action="ppaction://hlinksldjump"/>
          </p:cNvPr>
          <p:cNvSpPr/>
          <p:nvPr/>
        </p:nvSpPr>
        <p:spPr>
          <a:xfrm>
            <a:off x="4132930" y="6106654"/>
            <a:ext cx="1807012" cy="523219"/>
          </a:xfrm>
          <a:prstGeom prst="homePlate">
            <a:avLst/>
          </a:prstGeom>
          <a:solidFill>
            <a:srgbClr val="9300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/>
          <p:cNvSpPr/>
          <p:nvPr/>
        </p:nvSpPr>
        <p:spPr>
          <a:xfrm>
            <a:off x="4127867" y="6106653"/>
            <a:ext cx="16511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400" dirty="0" smtClean="0">
                <a:solidFill>
                  <a:schemeClr val="bg1"/>
                </a:solidFill>
                <a:latin typeface="Arial"/>
                <a:cs typeface="Arial"/>
                <a:hlinkClick r:id="rId2" action="ppaction://hlinksldjump"/>
              </a:rPr>
              <a:t>Avsluta</a:t>
            </a:r>
            <a:br>
              <a:rPr lang="sv-SE" sz="1400" dirty="0" smtClean="0">
                <a:solidFill>
                  <a:schemeClr val="bg1"/>
                </a:solidFill>
                <a:latin typeface="Arial"/>
                <a:cs typeface="Arial"/>
                <a:hlinkClick r:id="rId2" action="ppaction://hlinksldjump"/>
              </a:rPr>
            </a:br>
            <a:r>
              <a:rPr lang="sv-SE" sz="1400" dirty="0" smtClean="0">
                <a:solidFill>
                  <a:schemeClr val="bg1"/>
                </a:solidFill>
                <a:latin typeface="Arial"/>
                <a:cs typeface="Arial"/>
                <a:hlinkClick r:id="rId2" action="ppaction://hlinksldjump"/>
              </a:rPr>
              <a:t>övningen</a:t>
            </a:r>
            <a:endParaRPr lang="sv-SE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Femhörning 16">
            <a:hlinkClick r:id="rId3" action="ppaction://hlinksldjump"/>
          </p:cNvPr>
          <p:cNvSpPr/>
          <p:nvPr/>
        </p:nvSpPr>
        <p:spPr>
          <a:xfrm flipH="1">
            <a:off x="2257813" y="6106654"/>
            <a:ext cx="1807012" cy="523219"/>
          </a:xfrm>
          <a:prstGeom prst="homePlate">
            <a:avLst/>
          </a:prstGeom>
          <a:solidFill>
            <a:srgbClr val="9300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/>
          <p:cNvSpPr/>
          <p:nvPr/>
        </p:nvSpPr>
        <p:spPr>
          <a:xfrm>
            <a:off x="2413684" y="6106654"/>
            <a:ext cx="16511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400" dirty="0" smtClean="0">
                <a:solidFill>
                  <a:schemeClr val="bg1"/>
                </a:solidFill>
                <a:latin typeface="Arial"/>
                <a:cs typeface="Arial"/>
                <a:hlinkClick r:id="rId3" action="ppaction://hlinksldjump"/>
              </a:rPr>
              <a:t>Tillbaka till åtgärdsmenyn</a:t>
            </a:r>
            <a:endParaRPr lang="sv-SE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966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765847" y="2537548"/>
            <a:ext cx="7907867" cy="1143000"/>
          </a:xfrm>
        </p:spPr>
        <p:txBody>
          <a:bodyPr/>
          <a:lstStyle/>
          <a:p>
            <a:pPr algn="ctr"/>
            <a:r>
              <a:rPr lang="sv-SE" sz="7200" dirty="0" smtClean="0"/>
              <a:t>Stadens rum</a:t>
            </a:r>
            <a:endParaRPr lang="sv-SE" sz="7200" dirty="0"/>
          </a:p>
        </p:txBody>
      </p:sp>
      <p:pic>
        <p:nvPicPr>
          <p:cNvPr id="4" name="Kvinna 45 a╠èr ver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047" y="6086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6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987170" y="607645"/>
            <a:ext cx="5550300" cy="1724024"/>
          </a:xfrm>
        </p:spPr>
        <p:txBody>
          <a:bodyPr/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sz="1800" b="0" dirty="0" smtClean="0"/>
              <a:t>Åtgärd 5</a:t>
            </a: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>Stadens rum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SE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800" dirty="0"/>
              <a:t>Vi ska göra Helsingborg tillgängligt och inkluderande.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987170" y="2866288"/>
            <a:ext cx="47394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Vilka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tankar väcker berättelsen hos dig?</a:t>
            </a:r>
          </a:p>
          <a:p>
            <a:pPr marL="342900" lvl="0" indent="-342900">
              <a:buFont typeface="+mj-lt"/>
              <a:buAutoNum type="arabicPeriod"/>
            </a:pPr>
            <a:endParaRPr lang="sv-S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Finns det några platser eller miljöer i staden som inte är tillgängliga för alla? 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sv-S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Hur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kan vi i vår verksamhet göra Helsingborg 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mer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tillgängligt och inkluderande, både ur 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socialt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och fysiskt perspektiv?</a:t>
            </a:r>
          </a:p>
          <a:p>
            <a:pPr marL="342900" lvl="0" indent="-342900">
              <a:buFont typeface="+mj-lt"/>
              <a:buAutoNum type="arabicPeriod"/>
            </a:pP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 7"/>
          <p:cNvGrpSpPr/>
          <p:nvPr/>
        </p:nvGrpSpPr>
        <p:grpSpPr>
          <a:xfrm>
            <a:off x="5581169" y="2447750"/>
            <a:ext cx="3562831" cy="3260083"/>
            <a:chOff x="5922822" y="2413000"/>
            <a:chExt cx="3140363" cy="2873514"/>
          </a:xfrm>
        </p:grpSpPr>
        <p:sp>
          <p:nvSpPr>
            <p:cNvPr id="10" name="Ellips 9"/>
            <p:cNvSpPr/>
            <p:nvPr/>
          </p:nvSpPr>
          <p:spPr>
            <a:xfrm>
              <a:off x="6096000" y="2413000"/>
              <a:ext cx="2724727" cy="2724727"/>
            </a:xfrm>
            <a:prstGeom prst="ellipse">
              <a:avLst/>
            </a:prstGeom>
            <a:solidFill>
              <a:srgbClr val="D3509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" name="Rektangel 10"/>
            <p:cNvSpPr/>
            <p:nvPr/>
          </p:nvSpPr>
          <p:spPr>
            <a:xfrm>
              <a:off x="5922822" y="2593469"/>
              <a:ext cx="3140363" cy="2693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1400" dirty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Fundera på </a:t>
              </a:r>
              <a: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frågorna utifrån </a:t>
              </a:r>
              <a:r>
                <a:rPr lang="sv-SE" sz="1400" dirty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olika </a:t>
              </a:r>
              <a: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diskrimineringsgrunder</a:t>
              </a:r>
              <a:endParaRPr lang="sv-SE" sz="1400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sv-SE" sz="10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Kön</a:t>
              </a:r>
            </a:p>
            <a:p>
              <a:pPr algn="ctr"/>
              <a:endParaRPr lang="sv-SE" sz="400" b="1" dirty="0" smtClean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Ålder</a:t>
              </a:r>
              <a:endParaRPr lang="sv-SE" sz="11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Etnisk tillhörighet</a:t>
              </a: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Religion eller annan trosuppfattning</a:t>
              </a: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Funktionsvariation</a:t>
              </a: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Sexuell läggning</a:t>
              </a: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Könsidentitet </a:t>
              </a:r>
              <a:b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och </a:t>
              </a:r>
              <a:r>
                <a:rPr lang="sv-SE" sz="1100" b="1" dirty="0" err="1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könsuttryck</a:t>
              </a:r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sv-SE" sz="11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Femhörning 14">
            <a:hlinkClick r:id="rId2" action="ppaction://hlinksldjump"/>
          </p:cNvPr>
          <p:cNvSpPr/>
          <p:nvPr/>
        </p:nvSpPr>
        <p:spPr>
          <a:xfrm>
            <a:off x="4132930" y="6106654"/>
            <a:ext cx="1807012" cy="523219"/>
          </a:xfrm>
          <a:prstGeom prst="homePlate">
            <a:avLst/>
          </a:prstGeom>
          <a:solidFill>
            <a:srgbClr val="9300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/>
          <p:cNvSpPr/>
          <p:nvPr/>
        </p:nvSpPr>
        <p:spPr>
          <a:xfrm>
            <a:off x="4127867" y="6106653"/>
            <a:ext cx="16511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400" dirty="0" smtClean="0">
                <a:solidFill>
                  <a:schemeClr val="bg1"/>
                </a:solidFill>
                <a:latin typeface="Arial"/>
                <a:cs typeface="Arial"/>
                <a:hlinkClick r:id="rId2" action="ppaction://hlinksldjump"/>
              </a:rPr>
              <a:t>Avsluta</a:t>
            </a:r>
            <a:br>
              <a:rPr lang="sv-SE" sz="1400" dirty="0" smtClean="0">
                <a:solidFill>
                  <a:schemeClr val="bg1"/>
                </a:solidFill>
                <a:latin typeface="Arial"/>
                <a:cs typeface="Arial"/>
                <a:hlinkClick r:id="rId2" action="ppaction://hlinksldjump"/>
              </a:rPr>
            </a:br>
            <a:r>
              <a:rPr lang="sv-SE" sz="1400" dirty="0" smtClean="0">
                <a:solidFill>
                  <a:schemeClr val="bg1"/>
                </a:solidFill>
                <a:latin typeface="Arial"/>
                <a:cs typeface="Arial"/>
                <a:hlinkClick r:id="rId2" action="ppaction://hlinksldjump"/>
              </a:rPr>
              <a:t>övningen</a:t>
            </a:r>
            <a:endParaRPr lang="sv-SE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Femhörning 16">
            <a:hlinkClick r:id="rId3" action="ppaction://hlinksldjump"/>
          </p:cNvPr>
          <p:cNvSpPr/>
          <p:nvPr/>
        </p:nvSpPr>
        <p:spPr>
          <a:xfrm flipH="1">
            <a:off x="2257813" y="6106654"/>
            <a:ext cx="1807012" cy="523219"/>
          </a:xfrm>
          <a:prstGeom prst="homePlate">
            <a:avLst/>
          </a:prstGeom>
          <a:solidFill>
            <a:srgbClr val="9300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/>
          <p:cNvSpPr/>
          <p:nvPr/>
        </p:nvSpPr>
        <p:spPr>
          <a:xfrm>
            <a:off x="2413684" y="6106654"/>
            <a:ext cx="16511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400" dirty="0" smtClean="0">
                <a:solidFill>
                  <a:schemeClr val="bg1"/>
                </a:solidFill>
                <a:latin typeface="Arial"/>
                <a:cs typeface="Arial"/>
                <a:hlinkClick r:id="rId3" action="ppaction://hlinksldjump"/>
              </a:rPr>
              <a:t>Tillbaka till åtgärdsmenyn</a:t>
            </a:r>
            <a:endParaRPr lang="sv-SE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236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219364" y="-20774"/>
            <a:ext cx="8924636" cy="6878774"/>
          </a:xfrm>
          <a:prstGeom prst="rect">
            <a:avLst/>
          </a:prstGeom>
          <a:solidFill>
            <a:srgbClr val="C6368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endParaRPr lang="sv-S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4782125"/>
          </a:xfrm>
        </p:spPr>
        <p:txBody>
          <a:bodyPr/>
          <a:lstStyle/>
          <a:p>
            <a:r>
              <a:rPr lang="sv-SE" b="1" dirty="0">
                <a:solidFill>
                  <a:schemeClr val="bg1"/>
                </a:solidFill>
              </a:rPr>
              <a:t>Läs mer och få inspiration </a:t>
            </a:r>
            <a:r>
              <a:rPr lang="sv-SE" b="1" dirty="0" smtClean="0">
                <a:solidFill>
                  <a:schemeClr val="bg1"/>
                </a:solidFill>
              </a:rPr>
              <a:t>på </a:t>
            </a:r>
            <a:br>
              <a:rPr lang="sv-SE" b="1" dirty="0" smtClean="0">
                <a:solidFill>
                  <a:schemeClr val="bg1"/>
                </a:solidFill>
              </a:rPr>
            </a:br>
            <a:r>
              <a:rPr lang="sv-SE" dirty="0" smtClean="0">
                <a:solidFill>
                  <a:schemeClr val="bg1"/>
                </a:solidFill>
                <a:hlinkClick r:id="rId2"/>
              </a:rPr>
              <a:t>likamojligheter.helsingborg.se</a:t>
            </a:r>
            <a:endParaRPr lang="sv-SE" dirty="0" smtClean="0">
              <a:solidFill>
                <a:schemeClr val="bg1"/>
              </a:solidFill>
            </a:endParaRPr>
          </a:p>
          <a:p>
            <a:endParaRPr lang="sv-SE" dirty="0">
              <a:solidFill>
                <a:schemeClr val="bg1"/>
              </a:solidFill>
            </a:endParaRPr>
          </a:p>
          <a:p>
            <a:r>
              <a:rPr lang="sv-SE" b="1" dirty="0">
                <a:solidFill>
                  <a:schemeClr val="bg1"/>
                </a:solidFill>
              </a:rPr>
              <a:t>Läs mer om hur ni kan arbeta med frågorna på din arbetsplats</a:t>
            </a:r>
          </a:p>
          <a:p>
            <a:r>
              <a:rPr lang="sv-SE" dirty="0">
                <a:solidFill>
                  <a:schemeClr val="bg1"/>
                </a:solidFill>
                <a:hlinkClick r:id="rId3"/>
              </a:rPr>
              <a:t>http://hr/att-vara-chef-i-helsingborgs-stad/likaolika/</a:t>
            </a:r>
            <a:r>
              <a:rPr lang="sv-SE" dirty="0">
                <a:solidFill>
                  <a:schemeClr val="bg1"/>
                </a:solidFill>
              </a:rPr>
              <a:t>  </a:t>
            </a:r>
          </a:p>
          <a:p>
            <a:endParaRPr lang="sv-SE" dirty="0" smtClean="0">
              <a:solidFill>
                <a:schemeClr val="bg1"/>
              </a:solidFill>
            </a:endParaRPr>
          </a:p>
          <a:p>
            <a:r>
              <a:rPr lang="sv-SE" dirty="0">
                <a:solidFill>
                  <a:schemeClr val="bg1"/>
                </a:solidFill>
              </a:rPr>
              <a:t>Vill din arbetsgrupp ha </a:t>
            </a:r>
            <a:r>
              <a:rPr lang="sv-SE" dirty="0" smtClean="0">
                <a:solidFill>
                  <a:schemeClr val="bg1"/>
                </a:solidFill>
              </a:rPr>
              <a:t>stöd i arbetet med</a:t>
            </a:r>
            <a:endParaRPr lang="sv-SE" dirty="0">
              <a:solidFill>
                <a:schemeClr val="bg1"/>
              </a:solidFill>
            </a:endParaRPr>
          </a:p>
          <a:p>
            <a:r>
              <a:rPr lang="sv-SE" b="1" dirty="0">
                <a:solidFill>
                  <a:schemeClr val="bg1"/>
                </a:solidFill>
              </a:rPr>
              <a:t>Plan för lika möjligheter </a:t>
            </a:r>
            <a:r>
              <a:rPr lang="sv-SE" dirty="0">
                <a:solidFill>
                  <a:schemeClr val="bg1"/>
                </a:solidFill>
              </a:rPr>
              <a:t>så kommer vi gärna ut till er. </a:t>
            </a:r>
          </a:p>
          <a:p>
            <a:endParaRPr lang="sv-SE" dirty="0">
              <a:solidFill>
                <a:schemeClr val="bg1"/>
              </a:solidFill>
            </a:endParaRPr>
          </a:p>
          <a:p>
            <a:r>
              <a:rPr lang="sv-SE" b="1" dirty="0" smtClean="0">
                <a:solidFill>
                  <a:schemeClr val="bg1"/>
                </a:solidFill>
              </a:rPr>
              <a:t>Kontaktpersoner</a:t>
            </a:r>
            <a:endParaRPr lang="sv-SE" b="1" dirty="0">
              <a:solidFill>
                <a:schemeClr val="bg1"/>
              </a:solidFill>
            </a:endParaRPr>
          </a:p>
          <a:p>
            <a:r>
              <a:rPr lang="sv-SE" dirty="0" smtClean="0">
                <a:solidFill>
                  <a:schemeClr val="bg1"/>
                </a:solidFill>
              </a:rPr>
              <a:t>Elin Turesson 	</a:t>
            </a:r>
            <a:r>
              <a:rPr lang="sv-SE" dirty="0" smtClean="0">
                <a:solidFill>
                  <a:schemeClr val="bg1"/>
                </a:solidFill>
                <a:hlinkClick r:id="rId4"/>
              </a:rPr>
              <a:t>elin.turesson@helsingborg.se</a:t>
            </a:r>
            <a:r>
              <a:rPr lang="sv-SE" dirty="0" smtClean="0">
                <a:solidFill>
                  <a:schemeClr val="bg1"/>
                </a:solidFill>
              </a:rPr>
              <a:t> </a:t>
            </a:r>
            <a:endParaRPr lang="sv-SE" dirty="0">
              <a:solidFill>
                <a:schemeClr val="bg1"/>
              </a:solidFill>
            </a:endParaRPr>
          </a:p>
          <a:p>
            <a:r>
              <a:rPr lang="sv-SE" dirty="0" smtClean="0">
                <a:solidFill>
                  <a:schemeClr val="bg1"/>
                </a:solidFill>
              </a:rPr>
              <a:t>Mia Norberg Nguyen   </a:t>
            </a:r>
            <a:r>
              <a:rPr lang="sv-SE" dirty="0" smtClean="0">
                <a:solidFill>
                  <a:schemeClr val="bg1"/>
                </a:solidFill>
                <a:hlinkClick r:id="rId5"/>
              </a:rPr>
              <a:t>mia.norbergnguyen@helsingborg.se</a:t>
            </a:r>
            <a:r>
              <a:rPr lang="sv-SE" dirty="0" smtClean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FF"/>
                </a:solidFill>
              </a:rPr>
              <a:t>Tips, inspiration och mer kunskap</a:t>
            </a:r>
          </a:p>
        </p:txBody>
      </p:sp>
    </p:spTree>
    <p:extLst>
      <p:ext uri="{BB962C8B-B14F-4D97-AF65-F5344CB8AC3E}">
        <p14:creationId xmlns:p14="http://schemas.microsoft.com/office/powerpoint/2010/main" val="105654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HBG_film12_Fina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r="432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Bildobjekt 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640" y="6002866"/>
            <a:ext cx="626400" cy="662400"/>
          </a:xfrm>
          <a:prstGeom prst="rect">
            <a:avLst/>
          </a:prstGeom>
        </p:spPr>
      </p:pic>
      <p:sp>
        <p:nvSpPr>
          <p:cNvPr id="7" name="Rubrik 2"/>
          <p:cNvSpPr>
            <a:spLocks noGrp="1"/>
          </p:cNvSpPr>
          <p:nvPr>
            <p:ph type="title"/>
          </p:nvPr>
        </p:nvSpPr>
        <p:spPr>
          <a:xfrm>
            <a:off x="2278299" y="2805546"/>
            <a:ext cx="1647152" cy="540184"/>
          </a:xfrm>
        </p:spPr>
        <p:txBody>
          <a:bodyPr/>
          <a:lstStyle/>
          <a:p>
            <a:r>
              <a:rPr lang="sv-SE" sz="2400" dirty="0" smtClean="0">
                <a:solidFill>
                  <a:schemeClr val="bg1"/>
                </a:solidFill>
              </a:rPr>
              <a:t>Tack!</a:t>
            </a:r>
            <a:endParaRPr lang="sv-S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64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2"/>
          <p:cNvSpPr>
            <a:spLocks noGrp="1"/>
          </p:cNvSpPr>
          <p:nvPr>
            <p:ph type="title"/>
          </p:nvPr>
        </p:nvSpPr>
        <p:spPr>
          <a:xfrm>
            <a:off x="1100665" y="274639"/>
            <a:ext cx="7907867" cy="1143000"/>
          </a:xfrm>
        </p:spPr>
        <p:txBody>
          <a:bodyPr/>
          <a:lstStyle/>
          <a:p>
            <a:r>
              <a:rPr lang="sv-SE" dirty="0"/>
              <a:t>S.T.I.C.S. – Lika möjligheter? </a:t>
            </a:r>
          </a:p>
        </p:txBody>
      </p:sp>
      <p:sp>
        <p:nvSpPr>
          <p:cNvPr id="6" name="textruta 5"/>
          <p:cNvSpPr txBox="1"/>
          <p:nvPr/>
        </p:nvSpPr>
        <p:spPr>
          <a:xfrm rot="936579">
            <a:off x="4672996" y="186722"/>
            <a:ext cx="6343752" cy="646331"/>
          </a:xfrm>
          <a:prstGeom prst="rect">
            <a:avLst/>
          </a:prstGeom>
          <a:solidFill>
            <a:srgbClr val="CF418F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</a:t>
            </a:r>
            <a:endParaRPr lang="sv-SE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858243" y="5894470"/>
            <a:ext cx="8150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filmen och diskutera i grupp vilka tankar och känslor som väcks i dig?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 kan er arbetsgrupp bidra till att skapa lika möjligheter för de vi är till för? </a:t>
            </a:r>
            <a:endParaRPr lang="sv-S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"/>
          <a:stretch/>
        </p:blipFill>
        <p:spPr bwMode="auto">
          <a:xfrm>
            <a:off x="1100665" y="1812374"/>
            <a:ext cx="6395288" cy="34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ktangel 8"/>
          <p:cNvSpPr/>
          <p:nvPr/>
        </p:nvSpPr>
        <p:spPr>
          <a:xfrm>
            <a:off x="5184145" y="5234312"/>
            <a:ext cx="2390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v-SE" sz="1400" dirty="0">
                <a:hlinkClick r:id="rId2"/>
              </a:rPr>
              <a:t>https://</a:t>
            </a:r>
            <a:r>
              <a:rPr lang="sv-SE" sz="1400" dirty="0">
                <a:solidFill>
                  <a:srgbClr val="5C0C6F"/>
                </a:solidFill>
                <a:hlinkClick r:id="rId2"/>
              </a:rPr>
              <a:t>youtu.be/o-jYzSGo3HE</a:t>
            </a:r>
            <a:endParaRPr lang="sv-SE" sz="1400" dirty="0">
              <a:solidFill>
                <a:srgbClr val="5C0C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57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1100666" y="1563798"/>
            <a:ext cx="7907867" cy="2417162"/>
          </a:xfrm>
        </p:spPr>
        <p:txBody>
          <a:bodyPr/>
          <a:lstStyle/>
          <a:p>
            <a:pPr marL="0" indent="0">
              <a:buNone/>
            </a:pPr>
            <a:r>
              <a:rPr lang="sv-SE" sz="1800" b="1" dirty="0" smtClean="0"/>
              <a:t>Övningen kring plan för lika möjligheter baseras på de fem åtgärderna </a:t>
            </a:r>
            <a:r>
              <a:rPr lang="sv-SE" sz="1800" b="1" dirty="0"/>
              <a:t>och </a:t>
            </a:r>
            <a:r>
              <a:rPr lang="sv-SE" sz="1800" b="1" dirty="0" smtClean="0"/>
              <a:t>uppskattad </a:t>
            </a:r>
            <a:r>
              <a:rPr lang="sv-SE" sz="1800" b="1" dirty="0"/>
              <a:t>tidsåtgång för varje </a:t>
            </a:r>
            <a:r>
              <a:rPr lang="sv-SE" sz="1800" b="1" dirty="0" smtClean="0"/>
              <a:t>åtgärdsdel är 30 </a:t>
            </a:r>
            <a:r>
              <a:rPr lang="sv-SE" sz="1800" b="1" dirty="0"/>
              <a:t>minuter</a:t>
            </a:r>
            <a:r>
              <a:rPr lang="sv-SE" sz="1800" b="1" dirty="0" smtClean="0"/>
              <a:t>.</a:t>
            </a:r>
            <a:r>
              <a:rPr lang="sv-SE" sz="1800" dirty="0" smtClean="0"/>
              <a:t/>
            </a:r>
            <a:br>
              <a:rPr lang="sv-SE" sz="1800" dirty="0" smtClean="0"/>
            </a:br>
            <a:endParaRPr lang="sv-SE" sz="1800" dirty="0"/>
          </a:p>
          <a:p>
            <a:pPr marL="0" indent="0">
              <a:buNone/>
            </a:pPr>
            <a:r>
              <a:rPr lang="sv-SE" sz="1800" dirty="0" smtClean="0"/>
              <a:t>Beroende på arbetsgruppens storlek går övningen att genomföra på två sätt.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1800" dirty="0" smtClean="0"/>
              <a:t>Hela arbetsgruppen går gemensamt igenom varje åtgärd med tillhörande samtalsfrågor. Genomförs vid ett eller flera tillfällen.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1800" dirty="0" smtClean="0"/>
              <a:t>Dela upp arbetsgruppen i mindre grupper. Varje grupp diskuterar en eller flera åtgärder. Därefter görs en kort gemensam reflektion. </a:t>
            </a:r>
            <a:br>
              <a:rPr lang="sv-SE" sz="1800" dirty="0" smtClean="0"/>
            </a:br>
            <a:endParaRPr lang="sv-SE" sz="1800" dirty="0">
              <a:solidFill>
                <a:schemeClr val="bg1"/>
              </a:solidFill>
            </a:endParaRP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 smtClean="0"/>
              <a:t>Instruktioner till kommande övning</a:t>
            </a:r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406576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1100666" y="1600202"/>
            <a:ext cx="7907867" cy="674075"/>
          </a:xfrm>
        </p:spPr>
        <p:txBody>
          <a:bodyPr/>
          <a:lstStyle/>
          <a:p>
            <a:r>
              <a:rPr lang="sv-SE" dirty="0" smtClean="0"/>
              <a:t>Klicka på bilden nedan för att se filmen via </a:t>
            </a:r>
            <a:r>
              <a:rPr lang="sv-SE" dirty="0" err="1" smtClean="0"/>
              <a:t>youtube</a:t>
            </a:r>
            <a:r>
              <a:rPr lang="sv-SE" dirty="0" smtClean="0"/>
              <a:t>. </a:t>
            </a:r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Introfilm</a:t>
            </a:r>
            <a:endParaRPr lang="sv-SE" dirty="0"/>
          </a:p>
        </p:txBody>
      </p:sp>
      <p:sp>
        <p:nvSpPr>
          <p:cNvPr id="4" name="Rektangel 3"/>
          <p:cNvSpPr/>
          <p:nvPr/>
        </p:nvSpPr>
        <p:spPr>
          <a:xfrm>
            <a:off x="4510908" y="5454501"/>
            <a:ext cx="255230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sv-S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https://youtu.be/TL-gip4X3GU</a:t>
            </a:r>
            <a:endParaRPr lang="sv-S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Bildobjekt 9" descr="HBG_film1_Final.jpg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" r="55"/>
          <a:stretch/>
        </p:blipFill>
        <p:spPr>
          <a:xfrm>
            <a:off x="1222743" y="2155354"/>
            <a:ext cx="5840466" cy="329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4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HBG_film11_Fina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9" b="10356"/>
          <a:stretch/>
        </p:blipFill>
        <p:spPr>
          <a:xfrm>
            <a:off x="0" y="-2"/>
            <a:ext cx="9144000" cy="6858001"/>
          </a:xfrm>
          <a:prstGeom prst="rect">
            <a:avLst/>
          </a:prstGeom>
        </p:spPr>
      </p:pic>
      <p:pic>
        <p:nvPicPr>
          <p:cNvPr id="21" name="Bildobjekt 20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640" y="6002866"/>
            <a:ext cx="626400" cy="662400"/>
          </a:xfrm>
          <a:prstGeom prst="rect">
            <a:avLst/>
          </a:prstGeom>
        </p:spPr>
      </p:pic>
      <p:sp>
        <p:nvSpPr>
          <p:cNvPr id="2" name="Rektangel 1">
            <a:hlinkClick r:id="rId4" action="ppaction://hlinksldjump"/>
          </p:cNvPr>
          <p:cNvSpPr/>
          <p:nvPr/>
        </p:nvSpPr>
        <p:spPr>
          <a:xfrm>
            <a:off x="2734574" y="1595887"/>
            <a:ext cx="2165230" cy="47445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hlinkClick r:id="rId5" action="ppaction://hlinksldjump"/>
          </p:cNvPr>
          <p:cNvSpPr/>
          <p:nvPr/>
        </p:nvSpPr>
        <p:spPr>
          <a:xfrm>
            <a:off x="1023668" y="2748951"/>
            <a:ext cx="4514490" cy="5377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>
            <a:hlinkClick r:id="rId6" action="ppaction://hlinksldjump"/>
          </p:cNvPr>
          <p:cNvSpPr/>
          <p:nvPr/>
        </p:nvSpPr>
        <p:spPr>
          <a:xfrm>
            <a:off x="7341078" y="2416629"/>
            <a:ext cx="1256581" cy="71476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hlinkClick r:id="rId7" action="ppaction://hlinksldjump"/>
          </p:cNvPr>
          <p:cNvSpPr/>
          <p:nvPr/>
        </p:nvSpPr>
        <p:spPr>
          <a:xfrm>
            <a:off x="5854683" y="3572494"/>
            <a:ext cx="1347701" cy="47699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hlinkClick r:id="rId8" action="ppaction://hlinksldjump"/>
          </p:cNvPr>
          <p:cNvSpPr/>
          <p:nvPr/>
        </p:nvSpPr>
        <p:spPr>
          <a:xfrm rot="21202473">
            <a:off x="814425" y="3717781"/>
            <a:ext cx="1688928" cy="74621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009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742757" y="2456730"/>
            <a:ext cx="7907867" cy="1143000"/>
          </a:xfrm>
        </p:spPr>
        <p:txBody>
          <a:bodyPr/>
          <a:lstStyle/>
          <a:p>
            <a:pPr algn="ctr"/>
            <a:r>
              <a:rPr lang="sv-SE" sz="8000" dirty="0" smtClean="0"/>
              <a:t>Kunskap</a:t>
            </a:r>
            <a:endParaRPr lang="sv-SE" sz="8000" dirty="0"/>
          </a:p>
        </p:txBody>
      </p:sp>
      <p:pic>
        <p:nvPicPr>
          <p:cNvPr id="5" name="Invandrare ver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60889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9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1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923123" y="2796023"/>
            <a:ext cx="4815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Vilka tankar 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väcker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berättelsen hos 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dig?</a:t>
            </a:r>
          </a:p>
          <a:p>
            <a:pPr marL="342900" lvl="0" indent="-342900">
              <a:buFont typeface="+mj-lt"/>
              <a:buAutoNum type="arabicPeriod"/>
            </a:pPr>
            <a:endParaRPr lang="sv-S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Hur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kan brist på kunskap leda till att personer uppfattar verksamheter som exkluderande?</a:t>
            </a:r>
          </a:p>
          <a:p>
            <a:pPr marL="342900" lvl="0" indent="-342900">
              <a:buFont typeface="+mj-lt"/>
              <a:buAutoNum type="arabicPeriod"/>
            </a:pPr>
            <a:endParaRPr lang="sv-S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Vad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kan vi göra på vår arbetsplats för att öka kunskapen om diskriminering och normer, med 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syftet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att göra verksamheten inkluderande?</a:t>
            </a:r>
          </a:p>
        </p:txBody>
      </p:sp>
      <p:sp>
        <p:nvSpPr>
          <p:cNvPr id="5" name="Rubrik 2"/>
          <p:cNvSpPr txBox="1">
            <a:spLocks/>
          </p:cNvSpPr>
          <p:nvPr/>
        </p:nvSpPr>
        <p:spPr>
          <a:xfrm>
            <a:off x="818550" y="572720"/>
            <a:ext cx="5550300" cy="2066924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sz="1800" b="0" dirty="0" smtClean="0"/>
              <a:t>Åtgärd 1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Kunskap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SE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Vi ska arrangera och möjliggöra aktiviteter och utbildningsinsatser för att öka kunskapen om diskriminering, normer och dess effekter.</a:t>
            </a:r>
            <a:endParaRPr lang="sv-SE" sz="1800" dirty="0"/>
          </a:p>
        </p:txBody>
      </p:sp>
      <p:grpSp>
        <p:nvGrpSpPr>
          <p:cNvPr id="7" name="Grupp 6"/>
          <p:cNvGrpSpPr/>
          <p:nvPr/>
        </p:nvGrpSpPr>
        <p:grpSpPr>
          <a:xfrm>
            <a:off x="5581169" y="2447750"/>
            <a:ext cx="3562831" cy="3260083"/>
            <a:chOff x="5922822" y="2413000"/>
            <a:chExt cx="3140363" cy="2873514"/>
          </a:xfrm>
        </p:grpSpPr>
        <p:sp>
          <p:nvSpPr>
            <p:cNvPr id="8" name="Ellips 7"/>
            <p:cNvSpPr/>
            <p:nvPr/>
          </p:nvSpPr>
          <p:spPr>
            <a:xfrm>
              <a:off x="6096000" y="2413000"/>
              <a:ext cx="2724727" cy="2724727"/>
            </a:xfrm>
            <a:prstGeom prst="ellipse">
              <a:avLst/>
            </a:prstGeom>
            <a:solidFill>
              <a:srgbClr val="D3509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Rektangel 8"/>
            <p:cNvSpPr/>
            <p:nvPr/>
          </p:nvSpPr>
          <p:spPr>
            <a:xfrm>
              <a:off x="5922822" y="2593469"/>
              <a:ext cx="3140363" cy="2693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1400" dirty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Fundera på </a:t>
              </a:r>
              <a: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frågorna utifrån </a:t>
              </a:r>
              <a:r>
                <a:rPr lang="sv-SE" sz="1400" dirty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olika </a:t>
              </a:r>
              <a: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diskrimineringsgrunder</a:t>
              </a:r>
              <a:endParaRPr lang="sv-SE" sz="1400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sv-SE" sz="10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Kön</a:t>
              </a:r>
            </a:p>
            <a:p>
              <a:pPr algn="ctr"/>
              <a:endParaRPr lang="sv-SE" sz="400" b="1" dirty="0" smtClean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Ålder</a:t>
              </a:r>
              <a:endParaRPr lang="sv-SE" sz="11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Etnisk tillhörighet</a:t>
              </a: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Religion eller annan trosuppfattning</a:t>
              </a: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Funktionsvariation</a:t>
              </a: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Sexuell läggning</a:t>
              </a: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Könsidentitet </a:t>
              </a:r>
              <a:b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och </a:t>
              </a:r>
              <a:r>
                <a:rPr lang="sv-SE" sz="1100" b="1" dirty="0" err="1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könsuttryck</a:t>
              </a:r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sv-SE" sz="11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Femhörning 10">
            <a:hlinkClick r:id="rId2" action="ppaction://hlinksldjump"/>
          </p:cNvPr>
          <p:cNvSpPr/>
          <p:nvPr/>
        </p:nvSpPr>
        <p:spPr>
          <a:xfrm>
            <a:off x="4132930" y="6106654"/>
            <a:ext cx="1807012" cy="523219"/>
          </a:xfrm>
          <a:prstGeom prst="homePlate">
            <a:avLst/>
          </a:prstGeom>
          <a:solidFill>
            <a:srgbClr val="9300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/>
          <p:cNvSpPr/>
          <p:nvPr/>
        </p:nvSpPr>
        <p:spPr>
          <a:xfrm>
            <a:off x="4127867" y="6106653"/>
            <a:ext cx="16511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400" dirty="0" smtClean="0">
                <a:solidFill>
                  <a:schemeClr val="bg1"/>
                </a:solidFill>
                <a:latin typeface="Arial"/>
                <a:cs typeface="Arial"/>
                <a:hlinkClick r:id="rId2" action="ppaction://hlinksldjump"/>
              </a:rPr>
              <a:t>Avsluta</a:t>
            </a:r>
            <a:br>
              <a:rPr lang="sv-SE" sz="1400" dirty="0" smtClean="0">
                <a:solidFill>
                  <a:schemeClr val="bg1"/>
                </a:solidFill>
                <a:latin typeface="Arial"/>
                <a:cs typeface="Arial"/>
                <a:hlinkClick r:id="rId2" action="ppaction://hlinksldjump"/>
              </a:rPr>
            </a:br>
            <a:r>
              <a:rPr lang="sv-SE" sz="1400" dirty="0" smtClean="0">
                <a:solidFill>
                  <a:schemeClr val="bg1"/>
                </a:solidFill>
                <a:latin typeface="Arial"/>
                <a:cs typeface="Arial"/>
                <a:hlinkClick r:id="rId2" action="ppaction://hlinksldjump"/>
              </a:rPr>
              <a:t>övningen</a:t>
            </a:r>
            <a:endParaRPr lang="sv-SE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Femhörning 9">
            <a:hlinkClick r:id="rId3" action="ppaction://hlinksldjump"/>
          </p:cNvPr>
          <p:cNvSpPr/>
          <p:nvPr/>
        </p:nvSpPr>
        <p:spPr>
          <a:xfrm flipH="1">
            <a:off x="2257813" y="6106654"/>
            <a:ext cx="1807012" cy="523219"/>
          </a:xfrm>
          <a:prstGeom prst="homePlate">
            <a:avLst/>
          </a:prstGeom>
          <a:solidFill>
            <a:srgbClr val="9300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/>
          <p:cNvSpPr/>
          <p:nvPr/>
        </p:nvSpPr>
        <p:spPr>
          <a:xfrm>
            <a:off x="2413684" y="6106654"/>
            <a:ext cx="16511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400" dirty="0" smtClean="0">
                <a:solidFill>
                  <a:schemeClr val="bg1"/>
                </a:solidFill>
                <a:latin typeface="Arial"/>
                <a:cs typeface="Arial"/>
                <a:hlinkClick r:id="rId3" action="ppaction://hlinksldjump"/>
              </a:rPr>
              <a:t>Tillbaka till åtgärdsmenyn</a:t>
            </a:r>
            <a:endParaRPr lang="sv-SE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05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0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742757" y="2664548"/>
            <a:ext cx="7907867" cy="1143000"/>
          </a:xfrm>
        </p:spPr>
        <p:txBody>
          <a:bodyPr/>
          <a:lstStyle/>
          <a:p>
            <a:pPr algn="ctr"/>
            <a:r>
              <a:rPr lang="sv-SE" sz="6600" dirty="0" smtClean="0"/>
              <a:t>Kommunikation</a:t>
            </a:r>
            <a:endParaRPr lang="sv-SE" sz="6600" dirty="0"/>
          </a:p>
        </p:txBody>
      </p:sp>
      <p:pic>
        <p:nvPicPr>
          <p:cNvPr id="4" name="Rullstolsburen Mart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677" y="6078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1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/>
          <p:cNvSpPr txBox="1"/>
          <p:nvPr/>
        </p:nvSpPr>
        <p:spPr>
          <a:xfrm>
            <a:off x="923122" y="2910453"/>
            <a:ext cx="48677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Vilka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tankar väcker berättelsen hos dig?</a:t>
            </a:r>
          </a:p>
          <a:p>
            <a:pPr marL="342900" lvl="0" indent="-342900">
              <a:buFont typeface="+mj-lt"/>
              <a:buAutoNum type="arabicPeriod"/>
            </a:pPr>
            <a:endParaRPr lang="sv-S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Hur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kan användandet av bilder och språk bidra 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till att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personer inte kan ta del av vår kommunikation? </a:t>
            </a:r>
            <a:endParaRPr lang="sv-S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sv-S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3"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Hur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kan vi 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utveckla kommunikationen på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vår arbetsplats för att nå och inkludera fler? </a:t>
            </a:r>
          </a:p>
        </p:txBody>
      </p:sp>
      <p:sp>
        <p:nvSpPr>
          <p:cNvPr id="5" name="Rubrik 2"/>
          <p:cNvSpPr txBox="1">
            <a:spLocks/>
          </p:cNvSpPr>
          <p:nvPr/>
        </p:nvSpPr>
        <p:spPr>
          <a:xfrm>
            <a:off x="818550" y="692696"/>
            <a:ext cx="5550300" cy="2066924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sv-SE" sz="1800" b="0" dirty="0" smtClean="0"/>
              <a:t>Åtgärd 2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Kommunikation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SE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800" dirty="0"/>
              <a:t>Vi ska kommunicera på ett tillgängligt, jämlikt och normkritiskt sätt.</a:t>
            </a:r>
          </a:p>
        </p:txBody>
      </p:sp>
      <p:grpSp>
        <p:nvGrpSpPr>
          <p:cNvPr id="8" name="Grupp 7"/>
          <p:cNvGrpSpPr/>
          <p:nvPr/>
        </p:nvGrpSpPr>
        <p:grpSpPr>
          <a:xfrm>
            <a:off x="5581169" y="2447750"/>
            <a:ext cx="3562831" cy="3260083"/>
            <a:chOff x="5922822" y="2413000"/>
            <a:chExt cx="3140363" cy="2873514"/>
          </a:xfrm>
        </p:grpSpPr>
        <p:sp>
          <p:nvSpPr>
            <p:cNvPr id="11" name="Ellips 10"/>
            <p:cNvSpPr/>
            <p:nvPr/>
          </p:nvSpPr>
          <p:spPr>
            <a:xfrm>
              <a:off x="6096000" y="2413000"/>
              <a:ext cx="2724727" cy="2724727"/>
            </a:xfrm>
            <a:prstGeom prst="ellipse">
              <a:avLst/>
            </a:prstGeom>
            <a:solidFill>
              <a:srgbClr val="D3509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" name="Rektangel 11"/>
            <p:cNvSpPr/>
            <p:nvPr/>
          </p:nvSpPr>
          <p:spPr>
            <a:xfrm>
              <a:off x="5922822" y="2593469"/>
              <a:ext cx="3140363" cy="2693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1400" dirty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Fundera på </a:t>
              </a:r>
              <a: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frågorna utifrån </a:t>
              </a:r>
              <a:r>
                <a:rPr lang="sv-SE" sz="1400" dirty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olika </a:t>
              </a:r>
              <a: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400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diskrimineringsgrunder</a:t>
              </a:r>
              <a:endParaRPr lang="sv-SE" sz="1400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sv-SE" sz="10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Kön</a:t>
              </a:r>
            </a:p>
            <a:p>
              <a:pPr algn="ctr"/>
              <a:endParaRPr lang="sv-SE" sz="400" b="1" dirty="0" smtClean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Ålder</a:t>
              </a:r>
              <a:endParaRPr lang="sv-SE" sz="11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Etnisk tillhörighet</a:t>
              </a: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Religion eller annan trosuppfattning</a:t>
              </a: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Funktionsvariation</a:t>
              </a: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Sexuell läggning</a:t>
              </a:r>
            </a:p>
            <a:p>
              <a:pPr algn="ctr"/>
              <a:endParaRPr lang="sv-SE" sz="5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Könsidentitet </a:t>
              </a:r>
              <a:b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och </a:t>
              </a:r>
              <a:r>
                <a:rPr lang="sv-SE" sz="1100" b="1" dirty="0" err="1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könsuttryck</a:t>
              </a:r>
              <a:r>
                <a:rPr lang="sv-SE" sz="1100" b="1" dirty="0" smtClean="0">
                  <a:solidFill>
                    <a:srgbClr val="9300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sv-SE" sz="1100" b="1" dirty="0">
                <a:solidFill>
                  <a:srgbClr val="9300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Femhörning 18">
            <a:hlinkClick r:id="rId2" action="ppaction://hlinksldjump"/>
          </p:cNvPr>
          <p:cNvSpPr/>
          <p:nvPr/>
        </p:nvSpPr>
        <p:spPr>
          <a:xfrm>
            <a:off x="4132930" y="6106654"/>
            <a:ext cx="1807012" cy="523219"/>
          </a:xfrm>
          <a:prstGeom prst="homePlate">
            <a:avLst/>
          </a:prstGeom>
          <a:solidFill>
            <a:srgbClr val="9300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ktangel 19"/>
          <p:cNvSpPr/>
          <p:nvPr/>
        </p:nvSpPr>
        <p:spPr>
          <a:xfrm>
            <a:off x="4127867" y="6106653"/>
            <a:ext cx="16511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400" dirty="0" smtClean="0">
                <a:solidFill>
                  <a:schemeClr val="bg1"/>
                </a:solidFill>
                <a:latin typeface="Arial"/>
                <a:cs typeface="Arial"/>
                <a:hlinkClick r:id="rId2" action="ppaction://hlinksldjump"/>
              </a:rPr>
              <a:t>Avsluta</a:t>
            </a:r>
            <a:br>
              <a:rPr lang="sv-SE" sz="1400" dirty="0" smtClean="0">
                <a:solidFill>
                  <a:schemeClr val="bg1"/>
                </a:solidFill>
                <a:latin typeface="Arial"/>
                <a:cs typeface="Arial"/>
                <a:hlinkClick r:id="rId2" action="ppaction://hlinksldjump"/>
              </a:rPr>
            </a:br>
            <a:r>
              <a:rPr lang="sv-SE" sz="1400" dirty="0" smtClean="0">
                <a:solidFill>
                  <a:schemeClr val="bg1"/>
                </a:solidFill>
                <a:latin typeface="Arial"/>
                <a:cs typeface="Arial"/>
                <a:hlinkClick r:id="rId2" action="ppaction://hlinksldjump"/>
              </a:rPr>
              <a:t>övningen</a:t>
            </a:r>
            <a:endParaRPr lang="sv-SE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Femhörning 20">
            <a:hlinkClick r:id="rId3" action="ppaction://hlinksldjump"/>
          </p:cNvPr>
          <p:cNvSpPr/>
          <p:nvPr/>
        </p:nvSpPr>
        <p:spPr>
          <a:xfrm flipH="1">
            <a:off x="2257813" y="6106654"/>
            <a:ext cx="1807012" cy="523219"/>
          </a:xfrm>
          <a:prstGeom prst="homePlate">
            <a:avLst/>
          </a:prstGeom>
          <a:solidFill>
            <a:srgbClr val="9300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 21"/>
          <p:cNvSpPr/>
          <p:nvPr/>
        </p:nvSpPr>
        <p:spPr>
          <a:xfrm>
            <a:off x="2413684" y="6106654"/>
            <a:ext cx="16511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400" dirty="0" smtClean="0">
                <a:solidFill>
                  <a:schemeClr val="bg1"/>
                </a:solidFill>
                <a:latin typeface="Arial"/>
                <a:cs typeface="Arial"/>
                <a:hlinkClick r:id="rId3" action="ppaction://hlinksldjump"/>
              </a:rPr>
              <a:t>Tillbaka till åtgärdsmenyn</a:t>
            </a:r>
            <a:endParaRPr lang="sv-SE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32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765848" y="2987821"/>
            <a:ext cx="7907867" cy="1143000"/>
          </a:xfrm>
        </p:spPr>
        <p:txBody>
          <a:bodyPr/>
          <a:lstStyle/>
          <a:p>
            <a:pPr algn="ctr"/>
            <a:r>
              <a:rPr lang="sv-SE" sz="5400" dirty="0" smtClean="0"/>
              <a:t>Värderingar i </a:t>
            </a:r>
            <a:br>
              <a:rPr lang="sv-SE" sz="5400" dirty="0" smtClean="0"/>
            </a:br>
            <a:r>
              <a:rPr lang="sv-SE" sz="5400" dirty="0" smtClean="0"/>
              <a:t>relationer med andra</a:t>
            </a:r>
            <a:endParaRPr lang="sv-SE" sz="5400" dirty="0"/>
          </a:p>
        </p:txBody>
      </p:sp>
      <p:pic>
        <p:nvPicPr>
          <p:cNvPr id="4" name="Fotbollstjej ver 2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048" y="6101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ll Hbg Ny">
  <a:themeElements>
    <a:clrScheme name="Helsingborg">
      <a:dk1>
        <a:sysClr val="windowText" lastClr="000000"/>
      </a:dk1>
      <a:lt1>
        <a:sysClr val="window" lastClr="FFFFFF"/>
      </a:lt1>
      <a:dk2>
        <a:srgbClr val="45697D"/>
      </a:dk2>
      <a:lt2>
        <a:srgbClr val="DDE8EC"/>
      </a:lt2>
      <a:accent1>
        <a:srgbClr val="81A1C1"/>
      </a:accent1>
      <a:accent2>
        <a:srgbClr val="45697D"/>
      </a:accent2>
      <a:accent3>
        <a:srgbClr val="DDE8EC"/>
      </a:accent3>
      <a:accent4>
        <a:srgbClr val="E1CD00"/>
      </a:accent4>
      <a:accent5>
        <a:srgbClr val="665547"/>
      </a:accent5>
      <a:accent6>
        <a:srgbClr val="A3AE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4_Följande sid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5_Följande sid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6_Följande sid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7_Följande sidor">
  <a:themeElements>
    <a:clrScheme name="Anpassa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örsta sida med färgad bakgrund">
  <a:themeElements>
    <a:clrScheme name="Helsingborg">
      <a:dk1>
        <a:sysClr val="windowText" lastClr="000000"/>
      </a:dk1>
      <a:lt1>
        <a:sysClr val="window" lastClr="FFFFFF"/>
      </a:lt1>
      <a:dk2>
        <a:srgbClr val="45697D"/>
      </a:dk2>
      <a:lt2>
        <a:srgbClr val="DDE8EC"/>
      </a:lt2>
      <a:accent1>
        <a:srgbClr val="81A1C1"/>
      </a:accent1>
      <a:accent2>
        <a:srgbClr val="45697D"/>
      </a:accent2>
      <a:accent3>
        <a:srgbClr val="DDE8EC"/>
      </a:accent3>
      <a:accent4>
        <a:srgbClr val="E1CD00"/>
      </a:accent4>
      <a:accent5>
        <a:srgbClr val="665547"/>
      </a:accent5>
      <a:accent6>
        <a:srgbClr val="A3AE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öljande sid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Följande sidor med färgad bakgr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om sid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Följande sidor">
  <a:themeElements>
    <a:clrScheme name="Anpassa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Följande sid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Första sida med färgad bakgrund">
  <a:themeElements>
    <a:clrScheme name="Helsingborg">
      <a:dk1>
        <a:sysClr val="windowText" lastClr="000000"/>
      </a:dk1>
      <a:lt1>
        <a:sysClr val="window" lastClr="FFFFFF"/>
      </a:lt1>
      <a:dk2>
        <a:srgbClr val="45697D"/>
      </a:dk2>
      <a:lt2>
        <a:srgbClr val="DDE8EC"/>
      </a:lt2>
      <a:accent1>
        <a:srgbClr val="81A1C1"/>
      </a:accent1>
      <a:accent2>
        <a:srgbClr val="45697D"/>
      </a:accent2>
      <a:accent3>
        <a:srgbClr val="DDE8EC"/>
      </a:accent3>
      <a:accent4>
        <a:srgbClr val="E1CD00"/>
      </a:accent4>
      <a:accent5>
        <a:srgbClr val="665547"/>
      </a:accent5>
      <a:accent6>
        <a:srgbClr val="A3AE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3_Följande sid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60C1BF24619FB47809B6595F9AECFB0" ma:contentTypeVersion="0" ma:contentTypeDescription="Skapa ett nytt dokument." ma:contentTypeScope="" ma:versionID="9d45c0013541f1f15988e508be82309c">
  <xsd:schema xmlns:xsd="http://www.w3.org/2001/XMLSchema" xmlns:p="http://schemas.microsoft.com/office/2006/metadata/properties" targetNamespace="http://schemas.microsoft.com/office/2006/metadata/properties" ma:root="true" ma:fieldsID="0972d9b87414d3d716947ba00104245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 ma:readOnly="true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B2115B3C-5436-4279-92AC-2C5DA2293E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55711E73-CE5E-49DB-A204-7D6BB8B0CF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8809CD-79EC-41EE-BAEE-A279EA17A25C}">
  <ds:schemaRefs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Mall Hbg Ny</Template>
  <TotalTime>3829</TotalTime>
  <Words>344</Words>
  <Application>Microsoft Office PowerPoint</Application>
  <PresentationFormat>Bildspel på skärmen (4:3)</PresentationFormat>
  <Paragraphs>147</Paragraphs>
  <Slides>17</Slides>
  <Notes>0</Notes>
  <HiddenSlides>0</HiddenSlides>
  <MMClips>5</MMClips>
  <ScaleCrop>false</ScaleCrop>
  <HeadingPairs>
    <vt:vector size="4" baseType="variant">
      <vt:variant>
        <vt:lpstr>Tema</vt:lpstr>
      </vt:variant>
      <vt:variant>
        <vt:i4>13</vt:i4>
      </vt:variant>
      <vt:variant>
        <vt:lpstr>Bildrubriker</vt:lpstr>
      </vt:variant>
      <vt:variant>
        <vt:i4>17</vt:i4>
      </vt:variant>
    </vt:vector>
  </HeadingPairs>
  <TitlesOfParts>
    <vt:vector size="30" baseType="lpstr">
      <vt:lpstr>Mall Hbg Ny</vt:lpstr>
      <vt:lpstr>Första sida med färgad bakgrund</vt:lpstr>
      <vt:lpstr>Följande sidor</vt:lpstr>
      <vt:lpstr>Följande sidor med färgad bakgrund</vt:lpstr>
      <vt:lpstr>Tom sida</vt:lpstr>
      <vt:lpstr>1_Följande sidor</vt:lpstr>
      <vt:lpstr>2_Följande sidor</vt:lpstr>
      <vt:lpstr>1_Första sida med färgad bakgrund</vt:lpstr>
      <vt:lpstr>3_Följande sidor</vt:lpstr>
      <vt:lpstr>4_Följande sidor</vt:lpstr>
      <vt:lpstr>5_Följande sidor</vt:lpstr>
      <vt:lpstr>6_Följande sidor</vt:lpstr>
      <vt:lpstr>7_Följande sidor</vt:lpstr>
      <vt:lpstr>PowerPoint-presentation</vt:lpstr>
      <vt:lpstr>Instruktioner till kommande övning</vt:lpstr>
      <vt:lpstr>Introfilm</vt:lpstr>
      <vt:lpstr>PowerPoint-presentation</vt:lpstr>
      <vt:lpstr>Kunskap</vt:lpstr>
      <vt:lpstr>PowerPoint-presentation</vt:lpstr>
      <vt:lpstr>Kommunikation</vt:lpstr>
      <vt:lpstr>PowerPoint-presentation</vt:lpstr>
      <vt:lpstr>Värderingar i  relationer med andra</vt:lpstr>
      <vt:lpstr>PowerPoint-presentation</vt:lpstr>
      <vt:lpstr>Samverkan  och dialog</vt:lpstr>
      <vt:lpstr>PowerPoint-presentation</vt:lpstr>
      <vt:lpstr>Stadens rum</vt:lpstr>
      <vt:lpstr> Åtgärd 5 Stadens rum  Vi ska göra Helsingborg tillgängligt och inkluderande.</vt:lpstr>
      <vt:lpstr>Tips, inspiration och mer kunskap</vt:lpstr>
      <vt:lpstr>Tack!</vt:lpstr>
      <vt:lpstr>S.T.I.C.S. – Lika möjligheter? </vt:lpstr>
    </vt:vector>
  </TitlesOfParts>
  <Company>Helsingborgs Stad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Westerlund Anna - SLF</dc:creator>
  <cp:lastModifiedBy>Friberg Ida - SLF</cp:lastModifiedBy>
  <cp:revision>156</cp:revision>
  <cp:lastPrinted>2017-05-03T10:46:25Z</cp:lastPrinted>
  <dcterms:created xsi:type="dcterms:W3CDTF">2015-11-05T09:31:38Z</dcterms:created>
  <dcterms:modified xsi:type="dcterms:W3CDTF">2018-10-30T14:36:33Z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0x010100A60C1BF24619FB47809B6595F9AECFB0</vt:lpwstr>
  </property>
</Properties>
</file>