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 id="2147483696" r:id="rId5"/>
    <p:sldMasterId id="2147483660" r:id="rId6"/>
    <p:sldMasterId id="2147483689" r:id="rId7"/>
    <p:sldMasterId id="2147483716" r:id="rId8"/>
  </p:sldMasterIdLst>
  <p:notesMasterIdLst>
    <p:notesMasterId r:id="rId42"/>
  </p:notesMasterIdLst>
  <p:handoutMasterIdLst>
    <p:handoutMasterId r:id="rId43"/>
  </p:handoutMasterIdLst>
  <p:sldIdLst>
    <p:sldId id="269" r:id="rId9"/>
    <p:sldId id="268" r:id="rId10"/>
    <p:sldId id="292" r:id="rId11"/>
    <p:sldId id="270" r:id="rId12"/>
    <p:sldId id="271" r:id="rId13"/>
    <p:sldId id="272" r:id="rId14"/>
    <p:sldId id="273" r:id="rId15"/>
    <p:sldId id="274" r:id="rId16"/>
    <p:sldId id="275" r:id="rId17"/>
    <p:sldId id="276" r:id="rId18"/>
    <p:sldId id="277" r:id="rId19"/>
    <p:sldId id="287" r:id="rId20"/>
    <p:sldId id="288" r:id="rId21"/>
    <p:sldId id="289" r:id="rId22"/>
    <p:sldId id="290" r:id="rId23"/>
    <p:sldId id="291" r:id="rId24"/>
    <p:sldId id="279" r:id="rId25"/>
    <p:sldId id="281" r:id="rId26"/>
    <p:sldId id="283" r:id="rId27"/>
    <p:sldId id="293" r:id="rId28"/>
    <p:sldId id="305" r:id="rId29"/>
    <p:sldId id="294" r:id="rId30"/>
    <p:sldId id="295" r:id="rId31"/>
    <p:sldId id="296" r:id="rId32"/>
    <p:sldId id="297" r:id="rId33"/>
    <p:sldId id="298" r:id="rId34"/>
    <p:sldId id="299" r:id="rId35"/>
    <p:sldId id="300" r:id="rId36"/>
    <p:sldId id="301" r:id="rId37"/>
    <p:sldId id="302" r:id="rId38"/>
    <p:sldId id="303" r:id="rId39"/>
    <p:sldId id="304" r:id="rId40"/>
    <p:sldId id="306" r:id="rId4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00">
          <p15:clr>
            <a:srgbClr val="A4A3A4"/>
          </p15:clr>
        </p15:guide>
        <p15:guide id="2" pos="2880">
          <p15:clr>
            <a:srgbClr val="A4A3A4"/>
          </p15:clr>
        </p15:guide>
        <p15:guide id="3" orient="horz" pos="16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85"/>
    <a:srgbClr val="0F81D3"/>
    <a:srgbClr val="0953A5"/>
    <a:srgbClr val="AED1EC"/>
    <a:srgbClr val="537EA7"/>
    <a:srgbClr val="084973"/>
    <a:srgbClr val="E6E6E6"/>
    <a:srgbClr val="4B8ECF"/>
    <a:srgbClr val="D9000F"/>
    <a:srgbClr val="65AE1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25" autoAdjust="0"/>
    <p:restoredTop sz="75971" autoAdjust="0"/>
  </p:normalViewPr>
  <p:slideViewPr>
    <p:cSldViewPr snapToGrid="0" snapToObjects="1">
      <p:cViewPr varScale="1">
        <p:scale>
          <a:sx n="127" d="100"/>
          <a:sy n="127" d="100"/>
        </p:scale>
        <p:origin x="1236" y="90"/>
      </p:cViewPr>
      <p:guideLst>
        <p:guide orient="horz" pos="4000"/>
        <p:guide pos="2880"/>
        <p:guide orient="horz" pos="161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E8DD2D-8089-CB4A-9CA2-D843C3E4E3A1}" type="datetimeFigureOut">
              <a:rPr lang="en-US" smtClean="0"/>
              <a:pPr/>
              <a:t>3/2/2020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60A6D2-622B-B147-BFC1-C7E2847060DB}" type="slidenum">
              <a:rPr lang="en-US" smtClean="0"/>
              <a:pPr/>
              <a:t>‹#›</a:t>
            </a:fld>
            <a:endParaRPr lang="en-US"/>
          </a:p>
        </p:txBody>
      </p:sp>
    </p:spTree>
    <p:extLst>
      <p:ext uri="{BB962C8B-B14F-4D97-AF65-F5344CB8AC3E}">
        <p14:creationId xmlns:p14="http://schemas.microsoft.com/office/powerpoint/2010/main" val="1719169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364AAF-72DB-F048-98F7-55EEB6F93801}" type="datetimeFigureOut">
              <a:rPr lang="en-US" smtClean="0"/>
              <a:pPr/>
              <a:t>3/2/2020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759761-9EC3-BC46-AA52-FD0C8C7C84B7}" type="slidenum">
              <a:rPr lang="en-US" smtClean="0"/>
              <a:pPr/>
              <a:t>‹#›</a:t>
            </a:fld>
            <a:endParaRPr lang="en-US"/>
          </a:p>
        </p:txBody>
      </p:sp>
    </p:spTree>
    <p:extLst>
      <p:ext uri="{BB962C8B-B14F-4D97-AF65-F5344CB8AC3E}">
        <p14:creationId xmlns:p14="http://schemas.microsoft.com/office/powerpoint/2010/main" val="26147432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baseline="0" dirty="0" smtClean="0"/>
              <a:t>Välkomna till denna workshop där vi tillsammans ska bryta ner och diskutera brännpunkterna som presenteras i årets trend- och omvärldsanalys</a:t>
            </a:r>
          </a:p>
          <a:p>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a:t>
            </a:fld>
            <a:endParaRPr lang="en-US"/>
          </a:p>
        </p:txBody>
      </p:sp>
    </p:spTree>
    <p:extLst>
      <p:ext uri="{BB962C8B-B14F-4D97-AF65-F5344CB8AC3E}">
        <p14:creationId xmlns:p14="http://schemas.microsoft.com/office/powerpoint/2010/main" val="3824728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dirty="0" smtClean="0"/>
              <a:t>Varje</a:t>
            </a:r>
            <a:r>
              <a:rPr lang="sv-SE" baseline="0" dirty="0" smtClean="0"/>
              <a:t> år när vi gör vår nulägesanalys (nulägeskoll) i samband med verksamhetsplaneringen (eller affärsplan för bolag och förbund) tittar vi på trender och omvärlden.</a:t>
            </a:r>
          </a:p>
          <a:p>
            <a:pPr marL="172719" indent="-172719">
              <a:buFont typeface="Arial" charset="0"/>
              <a:buChar char="•"/>
            </a:pPr>
            <a:r>
              <a:rPr lang="sv-SE" baseline="0" dirty="0" smtClean="0"/>
              <a:t>Det vi får fram hjälper oss att göra rätt prioriteringar i verksamheten, i rätt tid. </a:t>
            </a:r>
          </a:p>
          <a:p>
            <a:pPr marL="172719" indent="-172719">
              <a:buFont typeface="Arial" charset="0"/>
              <a:buChar char="•"/>
            </a:pPr>
            <a:r>
              <a:rPr lang="sv-SE" dirty="0" smtClean="0"/>
              <a:t>Nulägesanalysen utgör även ett underlag för politiska mål</a:t>
            </a:r>
          </a:p>
          <a:p>
            <a:endParaRPr lang="sv-SE" dirty="0" smtClean="0"/>
          </a:p>
          <a:p>
            <a:r>
              <a:rPr lang="sv-SE" b="1" dirty="0" smtClean="0"/>
              <a:t>Tips!</a:t>
            </a:r>
            <a:r>
              <a:rPr lang="sv-SE" b="1" baseline="0" dirty="0" smtClean="0"/>
              <a:t> </a:t>
            </a:r>
            <a:r>
              <a:rPr lang="sv-SE" baseline="0" dirty="0" smtClean="0"/>
              <a:t>Här finns mer stöd och råd om verksamhetsplanering: https://intranat.helsingborg.se/styrning-och-ekonomi/verksamhetsstyrning/</a:t>
            </a:r>
          </a:p>
          <a:p>
            <a:endParaRPr lang="sv-SE" dirty="0" smtClean="0"/>
          </a:p>
          <a:p>
            <a:r>
              <a:rPr lang="sv-SE" dirty="0" smtClean="0"/>
              <a:t>För att politiken ska kunna formulera få och tydliga mål behöver de få bra underlag från tjänsteorganisationen. </a:t>
            </a:r>
          </a:p>
          <a:p>
            <a:r>
              <a:rPr lang="sv-SE" dirty="0" smtClean="0"/>
              <a:t>Stödfunktionen inom styrning; processledarna för mål och resultat leder detta arbete på respektive förvaltning. I november har alla förvaltningar tagit fram en nulägeskarta som den nya nämnden kan ta del av i. </a:t>
            </a:r>
          </a:p>
          <a:p>
            <a:endParaRPr lang="sv-SE" dirty="0" smtClean="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10</a:t>
            </a:fld>
            <a:endParaRPr lang="en-US"/>
          </a:p>
        </p:txBody>
      </p:sp>
    </p:spTree>
    <p:extLst>
      <p:ext uri="{BB962C8B-B14F-4D97-AF65-F5344CB8AC3E}">
        <p14:creationId xmlns:p14="http://schemas.microsoft.com/office/powerpoint/2010/main" val="8676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baseline="0" dirty="0" smtClean="0"/>
              <a:t>För att kunna synliggöra konsekvenser av brännpunkten för den egna verksamheten ska vi använda denna mall. </a:t>
            </a:r>
          </a:p>
          <a:p>
            <a:pPr marL="172719" indent="-172719">
              <a:buFont typeface="Arial" charset="0"/>
              <a:buChar char="•"/>
            </a:pPr>
            <a:r>
              <a:rPr lang="sv-SE" baseline="0" dirty="0" smtClean="0"/>
              <a:t>Den ska fyllas ifrån vänster till höger för var och en av de utvalda brännpunkterna, och jag ska nu gå igenom de olika delarna </a:t>
            </a:r>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11</a:t>
            </a:fld>
            <a:endParaRPr lang="en-US"/>
          </a:p>
        </p:txBody>
      </p:sp>
    </p:spTree>
    <p:extLst>
      <p:ext uri="{BB962C8B-B14F-4D97-AF65-F5344CB8AC3E}">
        <p14:creationId xmlns:p14="http://schemas.microsoft.com/office/powerpoint/2010/main" val="2099871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b="1" dirty="0" smtClean="0"/>
              <a:t>Presentationsanvi</a:t>
            </a:r>
            <a:r>
              <a:rPr lang="sv-SE" b="1" baseline="0" dirty="0" smtClean="0"/>
              <a:t>sning: </a:t>
            </a:r>
          </a:p>
          <a:p>
            <a:endParaRPr lang="sv-SE" dirty="0" smtClean="0"/>
          </a:p>
          <a:p>
            <a:pPr marL="171450" indent="-171450">
              <a:buFont typeface="Arial" charset="0"/>
              <a:buChar char="•"/>
            </a:pPr>
            <a:r>
              <a:rPr lang="sv-SE" dirty="0" smtClean="0"/>
              <a:t>De tol</a:t>
            </a:r>
            <a:r>
              <a:rPr lang="sv-SE" baseline="0" dirty="0" smtClean="0"/>
              <a:t>v </a:t>
            </a:r>
            <a:r>
              <a:rPr lang="sv-SE" dirty="0" smtClean="0"/>
              <a:t>brännpunkterna känner vi till redan</a:t>
            </a:r>
            <a:r>
              <a:rPr lang="sv-SE" baseline="0" dirty="0" smtClean="0"/>
              <a:t> (ni har ju fått läshänvisningar utskickade). Ni ska nu fokusera på en (eller två) i varje grupp. </a:t>
            </a:r>
          </a:p>
          <a:p>
            <a:pPr marL="171450" indent="-171450">
              <a:buFont typeface="Arial" charset="0"/>
              <a:buChar char="•"/>
            </a:pPr>
            <a:endParaRPr lang="sv-SE" baseline="0" dirty="0" smtClean="0"/>
          </a:p>
          <a:p>
            <a:pPr marL="171450" indent="-171450">
              <a:buFont typeface="Arial" charset="0"/>
              <a:buChar char="•"/>
            </a:pPr>
            <a:r>
              <a:rPr lang="sv-SE" baseline="0" dirty="0" smtClean="0"/>
              <a:t>De är trender i den nära omvärlden som påverkar Helsingborg på vägen mot 2035. De påverkar inte bara Helsingborg och dess invånare och näringsliv, utan många av stadens verksamheter direkt.</a:t>
            </a:r>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12</a:t>
            </a:fld>
            <a:endParaRPr lang="en-US"/>
          </a:p>
        </p:txBody>
      </p:sp>
    </p:spTree>
    <p:extLst>
      <p:ext uri="{BB962C8B-B14F-4D97-AF65-F5344CB8AC3E}">
        <p14:creationId xmlns:p14="http://schemas.microsoft.com/office/powerpoint/2010/main" val="24064490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dirty="0" smtClean="0"/>
              <a:t>Det ni ska börja med är att fundera på är hur utvecklingen i brännpunkten</a:t>
            </a:r>
            <a:r>
              <a:rPr lang="sv-SE" baseline="0" dirty="0" smtClean="0"/>
              <a:t> påverkar Helsingborgs stad, och då också hur t ex invånarna, näringslivet, arbetsmarknaden m </a:t>
            </a:r>
            <a:r>
              <a:rPr lang="sv-SE" baseline="0" dirty="0" err="1" smtClean="0"/>
              <a:t>m</a:t>
            </a:r>
            <a:r>
              <a:rPr lang="sv-SE" baseline="0" dirty="0" smtClean="0"/>
              <a:t> i platsen Helsingborg påverkas.</a:t>
            </a:r>
            <a:endParaRPr lang="sv-SE" dirty="0" smtClean="0"/>
          </a:p>
          <a:p>
            <a:pPr marL="172719" indent="-172719">
              <a:buFont typeface="Arial" charset="0"/>
              <a:buChar char="•"/>
            </a:pPr>
            <a:r>
              <a:rPr lang="sv-SE" dirty="0" smtClean="0"/>
              <a:t>Vänta med att diskutera</a:t>
            </a:r>
            <a:r>
              <a:rPr lang="sv-SE" baseline="0" dirty="0" smtClean="0"/>
              <a:t> den egna verksamheten mer specifikt och undgå att tala om lösningar och hur ni ska agera.</a:t>
            </a:r>
          </a:p>
          <a:p>
            <a:pPr marL="172719" indent="-172719">
              <a:buFont typeface="Arial" charset="0"/>
              <a:buChar char="•"/>
            </a:pPr>
            <a:r>
              <a:rPr lang="sv-SE" baseline="0" dirty="0" smtClean="0"/>
              <a:t>Utgå från den utvalda brännpunkten och fyll på med konsekvenser för staden som ni tycker är viktigast och mest relevanta att ta upp</a:t>
            </a:r>
          </a:p>
          <a:p>
            <a:pPr marL="172719" indent="-172719">
              <a:buFont typeface="Arial" charset="0"/>
              <a:buChar char="•"/>
            </a:pPr>
            <a:r>
              <a:rPr lang="sv-SE" baseline="0" dirty="0" smtClean="0"/>
              <a:t>Saknar ni något i texten om brännpunkten får ni så klart ta med det också!</a:t>
            </a:r>
          </a:p>
          <a:p>
            <a:pPr marL="172719" indent="-172719">
              <a:buFont typeface="Arial" charset="0"/>
              <a:buChar char="•"/>
            </a:pPr>
            <a:r>
              <a:rPr lang="sv-SE" baseline="0" dirty="0" smtClean="0"/>
              <a:t>Avsluta med att fundera på vilka delar som är mest relevanta för just er verksamhet.</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13</a:t>
            </a:fld>
            <a:endParaRPr lang="en-US"/>
          </a:p>
        </p:txBody>
      </p:sp>
    </p:spTree>
    <p:extLst>
      <p:ext uri="{BB962C8B-B14F-4D97-AF65-F5344CB8AC3E}">
        <p14:creationId xmlns:p14="http://schemas.microsoft.com/office/powerpoint/2010/main" val="1503321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baseline="0" dirty="0" smtClean="0"/>
              <a:t>I nästa steg ska ni fundera kring vad konsekvensen för Helsingborg och staden innebär för just er verksamhet</a:t>
            </a:r>
          </a:p>
          <a:p>
            <a:pPr marL="172719" indent="-172719">
              <a:buFont typeface="Arial" charset="0"/>
              <a:buChar char="•"/>
            </a:pPr>
            <a:r>
              <a:rPr lang="sv-SE" baseline="0" dirty="0" smtClean="0"/>
              <a:t>Vad behöver vi förstå/göra eller kanske </a:t>
            </a:r>
            <a:r>
              <a:rPr lang="sv-SE" b="1" i="1" baseline="0" dirty="0" smtClean="0"/>
              <a:t>inte</a:t>
            </a:r>
            <a:r>
              <a:rPr lang="sv-SE" baseline="0" dirty="0" smtClean="0"/>
              <a:t> göra utifrån det som sker</a:t>
            </a:r>
          </a:p>
          <a:p>
            <a:pPr marL="172719" indent="-172719">
              <a:buFont typeface="Arial" charset="0"/>
              <a:buChar char="•"/>
            </a:pPr>
            <a:r>
              <a:rPr lang="sv-SE" baseline="0" dirty="0" smtClean="0"/>
              <a:t>Tidsramen här är 1-3 år, alltså samma som för verksamhetsplanen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14</a:t>
            </a:fld>
            <a:endParaRPr lang="en-US"/>
          </a:p>
        </p:txBody>
      </p:sp>
    </p:spTree>
    <p:extLst>
      <p:ext uri="{BB962C8B-B14F-4D97-AF65-F5344CB8AC3E}">
        <p14:creationId xmlns:p14="http://schemas.microsoft.com/office/powerpoint/2010/main" val="1758446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dirty="0" smtClean="0"/>
              <a:t>I den</a:t>
            </a:r>
            <a:r>
              <a:rPr lang="sv-SE" baseline="0" dirty="0" smtClean="0"/>
              <a:t> sista kolumnen ska ni sedan försöka prioritera vad som är mest relevant att ta med i den kommande verksamhetsplanen</a:t>
            </a:r>
          </a:p>
          <a:p>
            <a:pPr marL="172719" indent="-172719">
              <a:buFont typeface="Arial" charset="0"/>
              <a:buChar char="•"/>
            </a:pPr>
            <a:r>
              <a:rPr lang="sv-SE" baseline="0" dirty="0" smtClean="0"/>
              <a:t>Eller att ta med från övning till de kommande diskussionerna inom organisationen</a:t>
            </a:r>
          </a:p>
          <a:p>
            <a:pPr marL="172719" indent="-172719">
              <a:buFont typeface="Arial" charset="0"/>
              <a:buChar char="•"/>
            </a:pPr>
            <a:r>
              <a:rPr lang="sv-SE" baseline="0" dirty="0" smtClean="0"/>
              <a:t>Prioritera konsekvenserna efter hur stor påverkan de har på verksamheten och hur brådskande det är att agera på dem</a:t>
            </a:r>
          </a:p>
          <a:p>
            <a:endParaRPr lang="sv-SE" baseline="0" dirty="0" smtClean="0"/>
          </a:p>
          <a:p>
            <a:endParaRPr lang="sv-SE" baseline="0" dirty="0" smtClean="0"/>
          </a:p>
          <a:p>
            <a:r>
              <a:rPr lang="sv-SE" b="1" baseline="0" dirty="0" smtClean="0"/>
              <a:t>Tips! </a:t>
            </a:r>
            <a:r>
              <a:rPr lang="sv-SE" baseline="0" dirty="0" smtClean="0"/>
              <a:t>Som stöd i prioriteringar finns Palles tre medskick samt stadens styrdokument. Under delen Helsingborg idag (https://trendomvarld.helsingborg.se/helsingborg-idag/) finner ni ett bra underlag för att skapa en fördjupad nulägesbild.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15</a:t>
            </a:fld>
            <a:endParaRPr lang="en-US"/>
          </a:p>
        </p:txBody>
      </p:sp>
    </p:spTree>
    <p:extLst>
      <p:ext uri="{BB962C8B-B14F-4D97-AF65-F5344CB8AC3E}">
        <p14:creationId xmlns:p14="http://schemas.microsoft.com/office/powerpoint/2010/main" val="4246035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1450" indent="-171450">
              <a:buFont typeface="Arial" panose="020B0604020202020204" pitchFamily="34" charset="0"/>
              <a:buChar char="•"/>
            </a:pPr>
            <a:r>
              <a:rPr lang="sv-SE" baseline="0" dirty="0" smtClean="0"/>
              <a:t>I vissa fall har vi bara begränsade möjligheter att själva hantera de identifierade konsekvenserna, trots att de kan ha stor betydelse för verksamheten. Då kan det ofta ge mening att inleda samarbete med andra enheter, förvaltningar eller bolag inom eller utanför Helsingborgs stad </a:t>
            </a:r>
          </a:p>
          <a:p>
            <a:pPr marL="171450" indent="-171450">
              <a:buFont typeface="Arial" panose="020B0604020202020204" pitchFamily="34" charset="0"/>
              <a:buChar char="•"/>
            </a:pPr>
            <a:r>
              <a:rPr lang="sv-SE" baseline="0" dirty="0" smtClean="0"/>
              <a:t>Syftet med ett samarbete bör då vara att ge oss möjlighet att agera mer effektivt på konsekvenserna</a:t>
            </a:r>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16</a:t>
            </a:fld>
            <a:endParaRPr lang="en-US"/>
          </a:p>
        </p:txBody>
      </p:sp>
    </p:spTree>
    <p:extLst>
      <p:ext uri="{BB962C8B-B14F-4D97-AF65-F5344CB8AC3E}">
        <p14:creationId xmlns:p14="http://schemas.microsoft.com/office/powerpoint/2010/main" val="4048486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pPr defTabSz="460583">
              <a:defRPr/>
            </a:pPr>
            <a:endParaRPr lang="sv-SE" b="1" baseline="0" dirty="0" smtClean="0"/>
          </a:p>
          <a:p>
            <a:pPr marL="0" indent="0" defTabSz="460583">
              <a:buFont typeface="Arial" charset="0"/>
              <a:buNone/>
              <a:defRPr/>
            </a:pPr>
            <a:r>
              <a:rPr lang="sv-SE" b="0" baseline="0" dirty="0" smtClean="0"/>
              <a:t>Fundera och diskutera gärna de här frågorna under övningen. </a:t>
            </a:r>
          </a:p>
          <a:p>
            <a:pPr marL="172719" indent="-172719" defTabSz="460583">
              <a:buFont typeface="Arial" charset="0"/>
              <a:buChar char="•"/>
              <a:defRPr/>
            </a:pPr>
            <a:endParaRPr lang="sv-SE" b="0" baseline="0" dirty="0" smtClean="0"/>
          </a:p>
          <a:p>
            <a:pPr marL="172719" indent="-172719" defTabSz="460583">
              <a:buFont typeface="Arial" charset="0"/>
              <a:buChar char="•"/>
              <a:defRPr/>
            </a:pPr>
            <a:r>
              <a:rPr lang="sv-SE" b="0" baseline="0" dirty="0" smtClean="0"/>
              <a:t>Tror vi att konsekvensen har större eller mindre påverkan på verksamheten inom planeringshorisonten (1-3 år)? Ska vi tänka proaktivt eller reaktivt?</a:t>
            </a:r>
          </a:p>
          <a:p>
            <a:pPr marL="172719" indent="-172719" defTabSz="460583">
              <a:buFont typeface="Arial" charset="0"/>
              <a:buChar char="•"/>
              <a:defRPr/>
            </a:pPr>
            <a:r>
              <a:rPr lang="sv-SE" b="0" baseline="0" dirty="0" smtClean="0"/>
              <a:t>Är konsekvensen något som drabbar oss, eller har vi en möjlighet att påverka utvecklingen i någon riktning?</a:t>
            </a:r>
          </a:p>
          <a:p>
            <a:pPr marL="172719" indent="-172719" defTabSz="460583">
              <a:buFont typeface="Arial" charset="0"/>
              <a:buChar char="•"/>
              <a:defRPr/>
            </a:pPr>
            <a:r>
              <a:rPr lang="sv-SE" b="0" baseline="0" dirty="0" smtClean="0"/>
              <a:t>Innebär konsekvensen bara hot, eller kan vi dra nytta av det som sker? </a:t>
            </a:r>
          </a:p>
          <a:p>
            <a:pPr marL="172719" indent="-172719" defTabSz="460583">
              <a:buFont typeface="Arial" charset="0"/>
              <a:buChar char="•"/>
              <a:defRPr/>
            </a:pPr>
            <a:r>
              <a:rPr lang="sv-SE" b="0" baseline="0" dirty="0" smtClean="0"/>
              <a:t>Vilka konsekvenser bör vi prioritera att agera på inom ramen för verksamhetsplaneringen (1-3 år)?</a:t>
            </a:r>
          </a:p>
          <a:p>
            <a:pPr marL="172719" indent="-172719" defTabSz="460583">
              <a:buFont typeface="Arial" charset="0"/>
              <a:buChar char="•"/>
              <a:defRPr/>
            </a:pPr>
            <a:r>
              <a:rPr lang="sv-SE" b="0" baseline="0" dirty="0" smtClean="0"/>
              <a:t>Vilka andra aktörer inom och utanför Helsingborgs stad (t ex annan förvaltning eller bolag, eller annan kommun eller Region Skåne) bör vi inleda samarbete med för att agera effektivt på de identifierade konsekvenserna?</a:t>
            </a:r>
          </a:p>
          <a:p>
            <a:pPr defTabSz="460583">
              <a:defRPr/>
            </a:pPr>
            <a:endParaRPr lang="sv-SE" b="0" baseline="0"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17</a:t>
            </a:fld>
            <a:endParaRPr lang="en-US"/>
          </a:p>
        </p:txBody>
      </p:sp>
    </p:spTree>
    <p:extLst>
      <p:ext uri="{BB962C8B-B14F-4D97-AF65-F5344CB8AC3E}">
        <p14:creationId xmlns:p14="http://schemas.microsoft.com/office/powerpoint/2010/main" val="2523613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dirty="0" smtClean="0"/>
              <a:t>Exempel på gruppindelning och val av brännpunkter att arbeta med</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18</a:t>
            </a:fld>
            <a:endParaRPr lang="en-US"/>
          </a:p>
        </p:txBody>
      </p:sp>
    </p:spTree>
    <p:extLst>
      <p:ext uri="{BB962C8B-B14F-4D97-AF65-F5344CB8AC3E}">
        <p14:creationId xmlns:p14="http://schemas.microsoft.com/office/powerpoint/2010/main" val="3639503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(Juster</a:t>
            </a:r>
            <a:r>
              <a:rPr lang="sv-SE" baseline="0" dirty="0" smtClean="0"/>
              <a:t>a efter eget workshopupplägg, t ex kan punkten prioritering och samarbetsmöjligheter överlåtas till en mindre grupp vid ett senare tillfälle)</a:t>
            </a:r>
          </a:p>
          <a:p>
            <a:endParaRPr lang="sv-SE" baseline="0" dirty="0" smtClean="0"/>
          </a:p>
          <a:p>
            <a:endParaRPr lang="sv-SE" baseline="0" dirty="0" smtClean="0"/>
          </a:p>
          <a:p>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19</a:t>
            </a:fld>
            <a:endParaRPr lang="en-US"/>
          </a:p>
        </p:txBody>
      </p:sp>
    </p:spTree>
    <p:extLst>
      <p:ext uri="{BB962C8B-B14F-4D97-AF65-F5344CB8AC3E}">
        <p14:creationId xmlns:p14="http://schemas.microsoft.com/office/powerpoint/2010/main" val="2048733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DENNA SLIDE ÄR INTE</a:t>
            </a:r>
            <a:r>
              <a:rPr lang="sv-SE" b="1" baseline="0" dirty="0" smtClean="0"/>
              <a:t> EN DEL AV PRESENTATIONEN</a:t>
            </a:r>
          </a:p>
          <a:p>
            <a:endParaRPr lang="sv-SE" b="1" baseline="0" dirty="0" smtClean="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a:t>
            </a:fld>
            <a:endParaRPr lang="en-US"/>
          </a:p>
        </p:txBody>
      </p:sp>
    </p:spTree>
    <p:extLst>
      <p:ext uri="{BB962C8B-B14F-4D97-AF65-F5344CB8AC3E}">
        <p14:creationId xmlns:p14="http://schemas.microsoft.com/office/powerpoint/2010/main" val="19694900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DENNA SLIDE ÄR INTE</a:t>
            </a:r>
            <a:r>
              <a:rPr lang="sv-SE" b="1" baseline="0" dirty="0" smtClean="0"/>
              <a:t> EN DEL AV PRESENTATIONEN</a:t>
            </a:r>
            <a:endParaRPr lang="sv-SE" b="1" dirty="0" smtClean="0"/>
          </a:p>
          <a:p>
            <a:endParaRPr lang="sv-SE" b="1" dirty="0" smtClean="0"/>
          </a:p>
          <a:p>
            <a:endParaRPr lang="sv-SE" dirty="0" smtClean="0"/>
          </a:p>
          <a:p>
            <a:pPr defTabSz="460583">
              <a:defRPr/>
            </a:pPr>
            <a:endParaRPr lang="sv-SE" baseline="0" dirty="0" smtClean="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20</a:t>
            </a:fld>
            <a:endParaRPr lang="en-US"/>
          </a:p>
        </p:txBody>
      </p:sp>
    </p:spTree>
    <p:extLst>
      <p:ext uri="{BB962C8B-B14F-4D97-AF65-F5344CB8AC3E}">
        <p14:creationId xmlns:p14="http://schemas.microsoft.com/office/powerpoint/2010/main" val="17609774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21</a:t>
            </a:fld>
            <a:endParaRPr lang="en-US"/>
          </a:p>
        </p:txBody>
      </p:sp>
    </p:spTree>
    <p:extLst>
      <p:ext uri="{BB962C8B-B14F-4D97-AF65-F5344CB8AC3E}">
        <p14:creationId xmlns:p14="http://schemas.microsoft.com/office/powerpoint/2010/main" val="4106622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22</a:t>
            </a:fld>
            <a:endParaRPr lang="en-US"/>
          </a:p>
        </p:txBody>
      </p:sp>
    </p:spTree>
    <p:extLst>
      <p:ext uri="{BB962C8B-B14F-4D97-AF65-F5344CB8AC3E}">
        <p14:creationId xmlns:p14="http://schemas.microsoft.com/office/powerpoint/2010/main" val="30288625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23</a:t>
            </a:fld>
            <a:endParaRPr lang="en-US"/>
          </a:p>
        </p:txBody>
      </p:sp>
    </p:spTree>
    <p:extLst>
      <p:ext uri="{BB962C8B-B14F-4D97-AF65-F5344CB8AC3E}">
        <p14:creationId xmlns:p14="http://schemas.microsoft.com/office/powerpoint/2010/main" val="40292572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24</a:t>
            </a:fld>
            <a:endParaRPr lang="en-US"/>
          </a:p>
        </p:txBody>
      </p:sp>
    </p:spTree>
    <p:extLst>
      <p:ext uri="{BB962C8B-B14F-4D97-AF65-F5344CB8AC3E}">
        <p14:creationId xmlns:p14="http://schemas.microsoft.com/office/powerpoint/2010/main" val="19373743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25</a:t>
            </a:fld>
            <a:endParaRPr lang="en-US"/>
          </a:p>
        </p:txBody>
      </p:sp>
    </p:spTree>
    <p:extLst>
      <p:ext uri="{BB962C8B-B14F-4D97-AF65-F5344CB8AC3E}">
        <p14:creationId xmlns:p14="http://schemas.microsoft.com/office/powerpoint/2010/main" val="32195270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26</a:t>
            </a:fld>
            <a:endParaRPr lang="en-US"/>
          </a:p>
        </p:txBody>
      </p:sp>
    </p:spTree>
    <p:extLst>
      <p:ext uri="{BB962C8B-B14F-4D97-AF65-F5344CB8AC3E}">
        <p14:creationId xmlns:p14="http://schemas.microsoft.com/office/powerpoint/2010/main" val="15124885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27</a:t>
            </a:fld>
            <a:endParaRPr lang="en-US"/>
          </a:p>
        </p:txBody>
      </p:sp>
    </p:spTree>
    <p:extLst>
      <p:ext uri="{BB962C8B-B14F-4D97-AF65-F5344CB8AC3E}">
        <p14:creationId xmlns:p14="http://schemas.microsoft.com/office/powerpoint/2010/main" val="11522433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28</a:t>
            </a:fld>
            <a:endParaRPr lang="en-US"/>
          </a:p>
        </p:txBody>
      </p:sp>
    </p:spTree>
    <p:extLst>
      <p:ext uri="{BB962C8B-B14F-4D97-AF65-F5344CB8AC3E}">
        <p14:creationId xmlns:p14="http://schemas.microsoft.com/office/powerpoint/2010/main" val="1228872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29</a:t>
            </a:fld>
            <a:endParaRPr lang="en-US"/>
          </a:p>
        </p:txBody>
      </p:sp>
    </p:spTree>
    <p:extLst>
      <p:ext uri="{BB962C8B-B14F-4D97-AF65-F5344CB8AC3E}">
        <p14:creationId xmlns:p14="http://schemas.microsoft.com/office/powerpoint/2010/main" val="1061680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DENNA SLIDE ÄR INTE</a:t>
            </a:r>
            <a:r>
              <a:rPr lang="sv-SE" b="1" baseline="0" dirty="0" smtClean="0"/>
              <a:t> EN DEL AV PRESENTATIONEN</a:t>
            </a:r>
          </a:p>
          <a:p>
            <a:endParaRPr lang="sv-SE" b="1"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Du som leder workshopen ska på förhand välja ut den eller de brännpunkter som har störst relevans för verksamheten. I samband med detta kan det också vara bra att titta på angränsade brännpunkter som det länkas till i de olika texterna.</a:t>
            </a:r>
          </a:p>
          <a:p>
            <a:endParaRPr lang="sv-SE" b="1" baseline="0" dirty="0" smtClean="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a:t>
            </a:fld>
            <a:endParaRPr lang="en-US"/>
          </a:p>
        </p:txBody>
      </p:sp>
    </p:spTree>
    <p:extLst>
      <p:ext uri="{BB962C8B-B14F-4D97-AF65-F5344CB8AC3E}">
        <p14:creationId xmlns:p14="http://schemas.microsoft.com/office/powerpoint/2010/main" val="3179114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30</a:t>
            </a:fld>
            <a:endParaRPr lang="en-US"/>
          </a:p>
        </p:txBody>
      </p:sp>
    </p:spTree>
    <p:extLst>
      <p:ext uri="{BB962C8B-B14F-4D97-AF65-F5344CB8AC3E}">
        <p14:creationId xmlns:p14="http://schemas.microsoft.com/office/powerpoint/2010/main" val="10185601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31</a:t>
            </a:fld>
            <a:endParaRPr lang="en-US"/>
          </a:p>
        </p:txBody>
      </p:sp>
    </p:spTree>
    <p:extLst>
      <p:ext uri="{BB962C8B-B14F-4D97-AF65-F5344CB8AC3E}">
        <p14:creationId xmlns:p14="http://schemas.microsoft.com/office/powerpoint/2010/main" val="21824732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32</a:t>
            </a:fld>
            <a:endParaRPr lang="en-US"/>
          </a:p>
        </p:txBody>
      </p:sp>
    </p:spTree>
    <p:extLst>
      <p:ext uri="{BB962C8B-B14F-4D97-AF65-F5344CB8AC3E}">
        <p14:creationId xmlns:p14="http://schemas.microsoft.com/office/powerpoint/2010/main" val="28974048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pPr defTabSz="460583">
              <a:defRPr/>
            </a:pPr>
            <a:endParaRPr lang="sv-SE" b="1" baseline="0" dirty="0" smtClean="0"/>
          </a:p>
          <a:p>
            <a:pPr marL="0" indent="0" defTabSz="460583">
              <a:buFont typeface="Arial" charset="0"/>
              <a:buNone/>
              <a:defRPr/>
            </a:pPr>
            <a:r>
              <a:rPr lang="sv-SE" b="0" baseline="0" dirty="0" smtClean="0"/>
              <a:t>Fundera och diskutera gärna de här frågorna under övningen. </a:t>
            </a:r>
          </a:p>
          <a:p>
            <a:pPr marL="172719" indent="-172719" defTabSz="460583">
              <a:buFont typeface="Arial" charset="0"/>
              <a:buChar char="•"/>
              <a:defRPr/>
            </a:pPr>
            <a:endParaRPr lang="sv-SE" b="0" baseline="0" dirty="0" smtClean="0"/>
          </a:p>
          <a:p>
            <a:pPr marL="172719" indent="-172719" defTabSz="460583">
              <a:buFont typeface="Arial" charset="0"/>
              <a:buChar char="•"/>
              <a:defRPr/>
            </a:pPr>
            <a:r>
              <a:rPr lang="sv-SE" b="0" baseline="0" dirty="0" smtClean="0"/>
              <a:t>Tror vi att konsekvensen har större eller mindre påverkan på verksamheten inom planeringshorisonten (1-3 år)? Ska vi tänka proaktivt eller reaktivt?</a:t>
            </a:r>
          </a:p>
          <a:p>
            <a:pPr marL="172719" indent="-172719" defTabSz="460583">
              <a:buFont typeface="Arial" charset="0"/>
              <a:buChar char="•"/>
              <a:defRPr/>
            </a:pPr>
            <a:r>
              <a:rPr lang="sv-SE" b="0" baseline="0" dirty="0" smtClean="0"/>
              <a:t>Är konsekvensen något som drabbar oss, eller har vi en möjlighet att påverka utvecklingen i någon riktning?</a:t>
            </a:r>
          </a:p>
          <a:p>
            <a:pPr marL="172719" indent="-172719" defTabSz="460583">
              <a:buFont typeface="Arial" charset="0"/>
              <a:buChar char="•"/>
              <a:defRPr/>
            </a:pPr>
            <a:r>
              <a:rPr lang="sv-SE" b="0" baseline="0" dirty="0" smtClean="0"/>
              <a:t>Innebär konsekvensen bara hot, eller kan vi dra nytta av det som sker? </a:t>
            </a:r>
          </a:p>
          <a:p>
            <a:pPr marL="172719" indent="-172719" defTabSz="460583">
              <a:buFont typeface="Arial" charset="0"/>
              <a:buChar char="•"/>
              <a:defRPr/>
            </a:pPr>
            <a:r>
              <a:rPr lang="sv-SE" b="0" baseline="0" dirty="0" smtClean="0"/>
              <a:t>Vilka konsekvenser bör vi prioritera att agera på inom ramen för verksamhetsplaneringen (1-3 år)?</a:t>
            </a:r>
          </a:p>
          <a:p>
            <a:pPr marL="172719" indent="-172719" defTabSz="460583">
              <a:buFont typeface="Arial" charset="0"/>
              <a:buChar char="•"/>
              <a:defRPr/>
            </a:pPr>
            <a:r>
              <a:rPr lang="sv-SE" b="0" baseline="0" dirty="0" smtClean="0"/>
              <a:t>Vilka andra aktörer inom och utanför Helsingborgs stad (t ex annan förvaltning eller bolag, eller annan kommun eller Region Skåne) bör vi inleda samarbete med för att agera effektivt på de identifierade konsekvenserna?</a:t>
            </a:r>
          </a:p>
          <a:p>
            <a:pPr defTabSz="460583">
              <a:defRPr/>
            </a:pPr>
            <a:endParaRPr lang="sv-SE" b="0" baseline="0"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33</a:t>
            </a:fld>
            <a:endParaRPr lang="en-US"/>
          </a:p>
        </p:txBody>
      </p:sp>
    </p:spTree>
    <p:extLst>
      <p:ext uri="{BB962C8B-B14F-4D97-AF65-F5344CB8AC3E}">
        <p14:creationId xmlns:p14="http://schemas.microsoft.com/office/powerpoint/2010/main" val="3821917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DENNA SLIDE ÄR INTE</a:t>
            </a:r>
            <a:r>
              <a:rPr lang="sv-SE" b="1" baseline="0" dirty="0" smtClean="0"/>
              <a:t> EN DEL AV PRESENTATIONEN</a:t>
            </a:r>
            <a:endParaRPr lang="sv-SE" b="1" dirty="0" smtClean="0"/>
          </a:p>
          <a:p>
            <a:endParaRPr lang="sv-SE" b="1"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4</a:t>
            </a:fld>
            <a:endParaRPr lang="en-US"/>
          </a:p>
        </p:txBody>
      </p:sp>
    </p:spTree>
    <p:extLst>
      <p:ext uri="{BB962C8B-B14F-4D97-AF65-F5344CB8AC3E}">
        <p14:creationId xmlns:p14="http://schemas.microsoft.com/office/powerpoint/2010/main" val="1356835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DENNA SLIDE ÄR INTE</a:t>
            </a:r>
            <a:r>
              <a:rPr lang="sv-SE" b="1" baseline="0" dirty="0" smtClean="0"/>
              <a:t> EN DEL AV PRESENTATIONEN</a:t>
            </a:r>
            <a:endParaRPr lang="sv-SE" b="1" dirty="0" smtClean="0"/>
          </a:p>
          <a:p>
            <a:endParaRPr lang="sv-SE" b="1"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5</a:t>
            </a:fld>
            <a:endParaRPr lang="en-US"/>
          </a:p>
        </p:txBody>
      </p:sp>
    </p:spTree>
    <p:extLst>
      <p:ext uri="{BB962C8B-B14F-4D97-AF65-F5344CB8AC3E}">
        <p14:creationId xmlns:p14="http://schemas.microsoft.com/office/powerpoint/2010/main" val="1306320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baseline="0" dirty="0" smtClean="0"/>
              <a:t>Vi ska diskutera och bryta ner brännpunkterna och göra dem konkreta för vår verksamhet</a:t>
            </a:r>
          </a:p>
          <a:p>
            <a:pPr marL="172719" indent="-172719">
              <a:buFont typeface="Arial" charset="0"/>
              <a:buChar char="•"/>
            </a:pPr>
            <a:r>
              <a:rPr lang="sv-SE" baseline="0" dirty="0" smtClean="0"/>
              <a:t>Resultatet kommer användas vid framtagandet av vår verksamhetsplan</a:t>
            </a:r>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6</a:t>
            </a:fld>
            <a:endParaRPr lang="en-US"/>
          </a:p>
        </p:txBody>
      </p:sp>
    </p:spTree>
    <p:extLst>
      <p:ext uri="{BB962C8B-B14F-4D97-AF65-F5344CB8AC3E}">
        <p14:creationId xmlns:p14="http://schemas.microsoft.com/office/powerpoint/2010/main" val="2202509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dirty="0" smtClean="0"/>
          </a:p>
          <a:p>
            <a:pPr marL="172719" indent="-172719">
              <a:buFont typeface="Arial" charset="0"/>
              <a:buChar char="•"/>
            </a:pPr>
            <a:r>
              <a:rPr lang="sv-SE" dirty="0" smtClean="0"/>
              <a:t>Helsingborg</a:t>
            </a:r>
            <a:r>
              <a:rPr lang="sv-SE" baseline="0" dirty="0" smtClean="0"/>
              <a:t> stads trend- och omvärldsanalys är webbaserad och hittas här</a:t>
            </a:r>
          </a:p>
          <a:p>
            <a:pPr marL="172719" indent="-172719">
              <a:buFont typeface="Arial" charset="0"/>
              <a:buChar char="•"/>
            </a:pPr>
            <a:r>
              <a:rPr lang="sv-SE" baseline="0" dirty="0" smtClean="0"/>
              <a:t>Ni har ju alla varit inne och läst era delar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7</a:t>
            </a:fld>
            <a:endParaRPr lang="en-US"/>
          </a:p>
        </p:txBody>
      </p:sp>
    </p:spTree>
    <p:extLst>
      <p:ext uri="{BB962C8B-B14F-4D97-AF65-F5344CB8AC3E}">
        <p14:creationId xmlns:p14="http://schemas.microsoft.com/office/powerpoint/2010/main" val="3780604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Presentationsanvi</a:t>
            </a:r>
            <a:r>
              <a:rPr lang="sv-SE" b="1" baseline="0" dirty="0" smtClean="0"/>
              <a:t>sning: </a:t>
            </a:r>
          </a:p>
          <a:p>
            <a:endParaRPr lang="sv-SE" b="1" baseline="0" dirty="0" smtClean="0"/>
          </a:p>
          <a:p>
            <a:pPr marL="172719" indent="-172719" fontAlgn="base">
              <a:buFont typeface="Arial" charset="0"/>
              <a:buChar char="•"/>
            </a:pPr>
            <a:r>
              <a:rPr lang="sv-SE" b="0" baseline="0" dirty="0" smtClean="0"/>
              <a:t>Trend- och omvärldsanalysen börjar med ett </a:t>
            </a:r>
            <a:r>
              <a:rPr lang="sv-SE" b="1" baseline="0" dirty="0" smtClean="0"/>
              <a:t>förord</a:t>
            </a:r>
            <a:r>
              <a:rPr lang="sv-SE" b="0" baseline="0" dirty="0" smtClean="0"/>
              <a:t> samt tre </a:t>
            </a:r>
            <a:r>
              <a:rPr lang="sv-SE" b="1" baseline="0" dirty="0" smtClean="0"/>
              <a:t>medskick</a:t>
            </a:r>
            <a:r>
              <a:rPr lang="sv-SE" b="0" baseline="0" dirty="0" smtClean="0"/>
              <a:t> av stadsdirektör Palle Lundberg. </a:t>
            </a:r>
            <a:r>
              <a:rPr lang="sv-SE" dirty="0" smtClean="0"/>
              <a:t>I medskicken summerar stadsdirektören de viktigaste iakttagelserna utifrån trend- och omvärldsanalysen. Syftet med medskicken är att ta oss vidare från insikt till handling på vägen mot</a:t>
            </a:r>
            <a:r>
              <a:rPr lang="sv-SE" baseline="0" dirty="0" smtClean="0"/>
              <a:t> förverkligandet av Vision Helsingborg 2035</a:t>
            </a:r>
            <a:endParaRPr lang="sv-SE" dirty="0" smtClean="0"/>
          </a:p>
          <a:p>
            <a:pPr marL="172719" indent="-172719" fontAlgn="base">
              <a:buFont typeface="Arial" charset="0"/>
              <a:buChar char="•"/>
            </a:pPr>
            <a:r>
              <a:rPr lang="sv-SE" dirty="0" smtClean="0"/>
              <a:t>Därefter följer de tolv </a:t>
            </a:r>
            <a:r>
              <a:rPr lang="sv-SE" b="1" dirty="0" smtClean="0"/>
              <a:t>brännpunkterna</a:t>
            </a:r>
            <a:r>
              <a:rPr lang="sv-SE" dirty="0" smtClean="0"/>
              <a:t>. Varje brännpunkt </a:t>
            </a:r>
            <a:r>
              <a:rPr lang="sv-SE" baseline="0" dirty="0" smtClean="0"/>
              <a:t>beskriver trender i den nära omvärlden med tydlig koppling till staden och många av dess verksamheter. </a:t>
            </a:r>
            <a:endParaRPr lang="sv-SE" dirty="0" smtClean="0"/>
          </a:p>
          <a:p>
            <a:pPr marL="172719" indent="-172719" fontAlgn="base">
              <a:buFont typeface="Arial" charset="0"/>
              <a:buChar char="•"/>
            </a:pPr>
            <a:r>
              <a:rPr lang="sv-SE" dirty="0" smtClean="0"/>
              <a:t>Därefter följer de fem </a:t>
            </a:r>
            <a:r>
              <a:rPr lang="sv-SE" b="1" dirty="0" smtClean="0"/>
              <a:t>megatrenderna</a:t>
            </a:r>
            <a:r>
              <a:rPr lang="sv-SE" dirty="0" smtClean="0"/>
              <a:t> – efter en summering av trenden redovisas sammanfattade </a:t>
            </a:r>
            <a:r>
              <a:rPr lang="sv-SE" b="0" dirty="0" smtClean="0"/>
              <a:t>konsekvenser för Helsingborg </a:t>
            </a:r>
            <a:r>
              <a:rPr lang="sv-SE" dirty="0" smtClean="0"/>
              <a:t>i punktform med länkar till relevanta brännpunkter. Därefter finns en</a:t>
            </a:r>
            <a:r>
              <a:rPr lang="sv-SE" b="0" dirty="0" smtClean="0"/>
              <a:t> fördjupningsdel </a:t>
            </a:r>
            <a:r>
              <a:rPr lang="sv-SE" dirty="0" smtClean="0"/>
              <a:t>som ger en bakgrund och en nulägesbild. Megatrenderna utgör</a:t>
            </a:r>
            <a:r>
              <a:rPr lang="sv-SE" baseline="0" dirty="0" smtClean="0"/>
              <a:t> drivkrafter för de </a:t>
            </a:r>
            <a:r>
              <a:rPr lang="sv-SE" baseline="0" dirty="0" err="1" smtClean="0"/>
              <a:t>närtrender</a:t>
            </a:r>
            <a:r>
              <a:rPr lang="sv-SE" baseline="0" dirty="0" smtClean="0"/>
              <a:t> som beskrivs i brännpunkterna.</a:t>
            </a:r>
            <a:r>
              <a:rPr lang="sv-SE" dirty="0" smtClean="0"/>
              <a:t> </a:t>
            </a:r>
          </a:p>
          <a:p>
            <a:pPr marL="172719" indent="-172719" fontAlgn="base">
              <a:buFont typeface="Arial" charset="0"/>
              <a:buChar char="•"/>
            </a:pPr>
            <a:r>
              <a:rPr lang="sv-SE" dirty="0" smtClean="0"/>
              <a:t>Dessa tre delarna är själv </a:t>
            </a:r>
            <a:r>
              <a:rPr lang="sv-SE" b="1" dirty="0" smtClean="0"/>
              <a:t>analysdelen</a:t>
            </a:r>
            <a:r>
              <a:rPr lang="sv-SE" dirty="0" smtClean="0"/>
              <a:t>. </a:t>
            </a:r>
          </a:p>
          <a:p>
            <a:pPr fontAlgn="base"/>
            <a:endParaRPr lang="sv-SE" dirty="0" smtClean="0"/>
          </a:p>
          <a:p>
            <a:pPr marL="172719" indent="-172719" fontAlgn="base">
              <a:buFont typeface="Arial" charset="0"/>
              <a:buChar char="•"/>
            </a:pPr>
            <a:r>
              <a:rPr lang="sv-SE" dirty="0" smtClean="0"/>
              <a:t>Under </a:t>
            </a:r>
            <a:r>
              <a:rPr lang="sv-SE" b="1" dirty="0" smtClean="0"/>
              <a:t>Helsingborg idag </a:t>
            </a:r>
            <a:r>
              <a:rPr lang="sv-SE" dirty="0" smtClean="0"/>
              <a:t>finns en sammanställning över ytterligare material som beskriver Helsingborg. Tanken är att det ska vara lätt att göra ytterligare fördjupningar i specifika ämnesområden. </a:t>
            </a:r>
          </a:p>
          <a:p>
            <a:pPr marL="172719" indent="-172719" fontAlgn="base">
              <a:buFont typeface="Arial" charset="0"/>
              <a:buChar char="•"/>
            </a:pPr>
            <a:r>
              <a:rPr lang="sv-SE" dirty="0" smtClean="0"/>
              <a:t>Under </a:t>
            </a:r>
            <a:r>
              <a:rPr lang="sv-SE" b="1" dirty="0" smtClean="0"/>
              <a:t>Helsingborg 2035 </a:t>
            </a:r>
            <a:r>
              <a:rPr lang="sv-SE" dirty="0" smtClean="0"/>
              <a:t>presenteras Vision Helsingborg 2035 – som pekar ut riktningen för vårt arbete</a:t>
            </a:r>
            <a:r>
              <a:rPr lang="sv-SE" baseline="0" dirty="0" smtClean="0"/>
              <a:t> </a:t>
            </a:r>
            <a:r>
              <a:rPr lang="sv-SE" dirty="0" smtClean="0"/>
              <a:t>mot 2035. </a:t>
            </a:r>
          </a:p>
          <a:p>
            <a:pPr marL="172719" indent="-172719" fontAlgn="base">
              <a:buFont typeface="Arial" charset="0"/>
              <a:buChar char="•"/>
            </a:pPr>
            <a:r>
              <a:rPr lang="sv-SE" dirty="0" smtClean="0"/>
              <a:t>Under </a:t>
            </a:r>
            <a:r>
              <a:rPr lang="sv-SE" b="1" dirty="0" smtClean="0"/>
              <a:t>Att använda analysen </a:t>
            </a:r>
            <a:r>
              <a:rPr lang="sv-SE" dirty="0" smtClean="0"/>
              <a:t>finns stöd och råd för att använda Trend- och omvärldsanalysen i verksamhetsplanering,</a:t>
            </a:r>
            <a:r>
              <a:rPr lang="sv-SE" baseline="0" dirty="0" smtClean="0"/>
              <a:t> projektplanering eller förändringsarbete av olika slag. </a:t>
            </a:r>
            <a:r>
              <a:rPr lang="sv-SE" dirty="0" smtClean="0"/>
              <a:t> Utöver detta går det även att få rapporten i en enkel </a:t>
            </a:r>
            <a:r>
              <a:rPr lang="sv-SE" dirty="0" err="1" smtClean="0"/>
              <a:t>pdf</a:t>
            </a:r>
            <a:r>
              <a:rPr lang="sv-SE" dirty="0" smtClean="0"/>
              <a:t>-version samt att nå de äldre rapporterna.  </a:t>
            </a:r>
          </a:p>
          <a:p>
            <a:endParaRPr lang="sv-SE"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8</a:t>
            </a:fld>
            <a:endParaRPr lang="en-US"/>
          </a:p>
        </p:txBody>
      </p:sp>
    </p:spTree>
    <p:extLst>
      <p:ext uri="{BB962C8B-B14F-4D97-AF65-F5344CB8AC3E}">
        <p14:creationId xmlns:p14="http://schemas.microsoft.com/office/powerpoint/2010/main" val="1695612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460583">
              <a:defRPr/>
            </a:pPr>
            <a:r>
              <a:rPr lang="sv-SE" b="1" dirty="0" smtClean="0"/>
              <a:t>Presentationsanvi</a:t>
            </a:r>
            <a:r>
              <a:rPr lang="sv-SE" b="1" baseline="0" dirty="0" smtClean="0"/>
              <a:t>sning: </a:t>
            </a:r>
          </a:p>
          <a:p>
            <a:endParaRPr lang="sv-SE" b="0" baseline="0" dirty="0" smtClean="0"/>
          </a:p>
          <a:p>
            <a:pPr marL="172719" indent="-172719">
              <a:buFont typeface="Arial" charset="0"/>
              <a:buChar char="•"/>
            </a:pPr>
            <a:r>
              <a:rPr lang="sv-SE" b="0" baseline="0" dirty="0" smtClean="0"/>
              <a:t>Vår resa mot visionen påverkas av omvärlden.</a:t>
            </a:r>
          </a:p>
          <a:p>
            <a:pPr marL="172719" indent="-172719">
              <a:buFont typeface="Arial" charset="0"/>
              <a:buChar char="•"/>
            </a:pPr>
            <a:r>
              <a:rPr lang="sv-SE" b="0" baseline="0" dirty="0" smtClean="0"/>
              <a:t>Trend och omvärldsanalysen hjälper oss att förstå och ta höjd för påverkan. Den ger oss ett proaktivt förhållningssätt. </a:t>
            </a:r>
          </a:p>
          <a:p>
            <a:pPr marL="172719" indent="-172719">
              <a:buFont typeface="Arial" charset="0"/>
              <a:buChar char="•"/>
            </a:pPr>
            <a:r>
              <a:rPr lang="sv-SE" b="0" baseline="0" dirty="0" smtClean="0"/>
              <a:t>Genom hur vi verksamhetsplanerar, genom våra mål och aktiviteter – skapar vi en genare och mer resurseffektiv väg mot visionen.   </a:t>
            </a:r>
            <a:endParaRPr lang="sv-SE" b="0" dirty="0"/>
          </a:p>
        </p:txBody>
      </p:sp>
      <p:sp>
        <p:nvSpPr>
          <p:cNvPr id="4" name="Platshållare för bildnummer 3"/>
          <p:cNvSpPr>
            <a:spLocks noGrp="1"/>
          </p:cNvSpPr>
          <p:nvPr>
            <p:ph type="sldNum" sz="quarter" idx="10"/>
          </p:nvPr>
        </p:nvSpPr>
        <p:spPr/>
        <p:txBody>
          <a:bodyPr/>
          <a:lstStyle/>
          <a:p>
            <a:fld id="{03759761-9EC3-BC46-AA52-FD0C8C7C84B7}" type="slidenum">
              <a:rPr lang="en-US" smtClean="0"/>
              <a:pPr/>
              <a:t>9</a:t>
            </a:fld>
            <a:endParaRPr lang="en-US"/>
          </a:p>
        </p:txBody>
      </p:sp>
    </p:spTree>
    <p:extLst>
      <p:ext uri="{BB962C8B-B14F-4D97-AF65-F5344CB8AC3E}">
        <p14:creationId xmlns:p14="http://schemas.microsoft.com/office/powerpoint/2010/main" val="221169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 sida med vit bakgrund">
    <p:bg>
      <p:bgPr>
        <a:solidFill>
          <a:schemeClr val="bg1"/>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chemeClr val="tx1"/>
                </a:solidFill>
              </a:defRPr>
            </a:lvl1pPr>
          </a:lstStyle>
          <a:p>
            <a:r>
              <a:rPr lang="sv-SE"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en-US" dirty="0"/>
          </a:p>
        </p:txBody>
      </p:sp>
    </p:spTree>
    <p:extLst>
      <p:ext uri="{BB962C8B-B14F-4D97-AF65-F5344CB8AC3E}">
        <p14:creationId xmlns:p14="http://schemas.microsoft.com/office/powerpoint/2010/main" val="3890207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31084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extruta 12"/>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829153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098359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907867"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63032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tfallande bild utan bård">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5143500"/>
          </a:xfrm>
          <a:prstGeom prst="rect">
            <a:avLst/>
          </a:prstGeom>
        </p:spPr>
        <p:txBody>
          <a:bodyPr/>
          <a:lstStyle/>
          <a:p>
            <a:endParaRPr lang="sv-SE" dirty="0"/>
          </a:p>
        </p:txBody>
      </p:sp>
      <p:sp>
        <p:nvSpPr>
          <p:cNvPr id="3" name="textruta 2"/>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924003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tfallande bild u. bård m. text">
    <p:spTree>
      <p:nvGrpSpPr>
        <p:cNvPr id="1" name=""/>
        <p:cNvGrpSpPr/>
        <p:nvPr/>
      </p:nvGrpSpPr>
      <p:grpSpPr>
        <a:xfrm>
          <a:off x="0" y="0"/>
          <a:ext cx="0" cy="0"/>
          <a:chOff x="0" y="0"/>
          <a:chExt cx="0" cy="0"/>
        </a:xfrm>
      </p:grpSpPr>
      <p:sp>
        <p:nvSpPr>
          <p:cNvPr id="15" name="Platshållare för bild 14"/>
          <p:cNvSpPr>
            <a:spLocks noGrp="1"/>
          </p:cNvSpPr>
          <p:nvPr>
            <p:ph type="pic" sz="quarter" idx="10"/>
          </p:nvPr>
        </p:nvSpPr>
        <p:spPr>
          <a:xfrm>
            <a:off x="0" y="0"/>
            <a:ext cx="9144000" cy="5143500"/>
          </a:xfrm>
          <a:prstGeom prst="rect">
            <a:avLst/>
          </a:prstGeom>
        </p:spPr>
        <p:txBody>
          <a:bodyPr/>
          <a:lstStyle/>
          <a:p>
            <a:endParaRPr lang="sv-SE"/>
          </a:p>
        </p:txBody>
      </p:sp>
      <p:sp>
        <p:nvSpPr>
          <p:cNvPr id="3" name="Title 1"/>
          <p:cNvSpPr>
            <a:spLocks noGrp="1"/>
          </p:cNvSpPr>
          <p:nvPr>
            <p:ph type="title" hasCustomPrompt="1"/>
          </p:nvPr>
        </p:nvSpPr>
        <p:spPr>
          <a:xfrm>
            <a:off x="1055688" y="673496"/>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4" name="Text Placeholder 3"/>
          <p:cNvSpPr>
            <a:spLocks noGrp="1"/>
          </p:cNvSpPr>
          <p:nvPr>
            <p:ph type="body" sz="half" idx="2"/>
          </p:nvPr>
        </p:nvSpPr>
        <p:spPr>
          <a:xfrm>
            <a:off x="1055688" y="1051203"/>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5" name="textruta 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4096699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tfallande bild med bård">
    <p:spTree>
      <p:nvGrpSpPr>
        <p:cNvPr id="1" name=""/>
        <p:cNvGrpSpPr/>
        <p:nvPr/>
      </p:nvGrpSpPr>
      <p:grpSpPr>
        <a:xfrm>
          <a:off x="0" y="0"/>
          <a:ext cx="0" cy="0"/>
          <a:chOff x="0" y="0"/>
          <a:chExt cx="0" cy="0"/>
        </a:xfrm>
      </p:grpSpPr>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1" y="-2"/>
            <a:ext cx="8898029" cy="51435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extruta 7"/>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426026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Utfallande bild m. bård m. text">
    <p:spTree>
      <p:nvGrpSpPr>
        <p:cNvPr id="1" name=""/>
        <p:cNvGrpSpPr/>
        <p:nvPr/>
      </p:nvGrpSpPr>
      <p:grpSpPr>
        <a:xfrm>
          <a:off x="0" y="0"/>
          <a:ext cx="0" cy="0"/>
          <a:chOff x="0" y="0"/>
          <a:chExt cx="0" cy="0"/>
        </a:xfrm>
      </p:grpSpPr>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Picture Placeholder 2"/>
          <p:cNvSpPr>
            <a:spLocks noGrp="1"/>
          </p:cNvSpPr>
          <p:nvPr>
            <p:ph type="pic" idx="1"/>
          </p:nvPr>
        </p:nvSpPr>
        <p:spPr>
          <a:xfrm>
            <a:off x="245971" y="-2"/>
            <a:ext cx="8898029" cy="514350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8" name="Title 1"/>
          <p:cNvSpPr>
            <a:spLocks noGrp="1"/>
          </p:cNvSpPr>
          <p:nvPr>
            <p:ph type="title" hasCustomPrompt="1"/>
          </p:nvPr>
        </p:nvSpPr>
        <p:spPr>
          <a:xfrm>
            <a:off x="1055688" y="673496"/>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9" name="Text Placeholder 3"/>
          <p:cNvSpPr>
            <a:spLocks noGrp="1"/>
          </p:cNvSpPr>
          <p:nvPr>
            <p:ph type="body" sz="half" idx="2"/>
          </p:nvPr>
        </p:nvSpPr>
        <p:spPr>
          <a:xfrm>
            <a:off x="1055688" y="1051203"/>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10" name="textruta 9"/>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Tree>
    <p:extLst>
      <p:ext uri="{BB962C8B-B14F-4D97-AF65-F5344CB8AC3E}">
        <p14:creationId xmlns:p14="http://schemas.microsoft.com/office/powerpoint/2010/main" val="2870375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3636560"/>
            <a:ext cx="5486400" cy="355205"/>
          </a:xfrm>
          <a:prstGeom prst="rect">
            <a:avLst/>
          </a:prstGeom>
        </p:spPr>
        <p:txBody>
          <a:bodyPr anchor="b">
            <a:noAutofit/>
          </a:bodyPr>
          <a:lstStyle>
            <a:lvl1pPr algn="l">
              <a:defRPr sz="1400" b="1"/>
            </a:lvl1pPr>
          </a:lstStyle>
          <a:p>
            <a:pPr lvl="0"/>
            <a:r>
              <a:rPr lang="sv-SE" dirty="0" smtClean="0"/>
              <a:t>Klicka här för att ändra format på bakgrundstexten</a:t>
            </a:r>
          </a:p>
        </p:txBody>
      </p:sp>
      <p:sp>
        <p:nvSpPr>
          <p:cNvPr id="3" name="Picture Placeholder 2"/>
          <p:cNvSpPr>
            <a:spLocks noGrp="1"/>
          </p:cNvSpPr>
          <p:nvPr>
            <p:ph type="pic" idx="1"/>
          </p:nvPr>
        </p:nvSpPr>
        <p:spPr>
          <a:xfrm>
            <a:off x="1792288" y="533399"/>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14267"/>
            <a:ext cx="5486400" cy="252934"/>
          </a:xfrm>
          <a:prstGeom prst="rect">
            <a:avLst/>
          </a:prstGeom>
        </p:spPr>
        <p:txBody>
          <a:bodyPr>
            <a:noAutofit/>
          </a:bodyPr>
          <a:lstStyle>
            <a:lvl1pPr marL="0" indent="0">
              <a:buNone/>
              <a:defRPr sz="1200" b="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smtClean="0"/>
              <a:t>Klicka här för att ändra format på bakgrundstexten</a:t>
            </a: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6" name="Rektangel 1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7" name="Rektangel 1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Rektangel 1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95996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om med bård och logga">
    <p:spTree>
      <p:nvGrpSpPr>
        <p:cNvPr id="1" name=""/>
        <p:cNvGrpSpPr/>
        <p:nvPr/>
      </p:nvGrpSpPr>
      <p:grpSpPr>
        <a:xfrm>
          <a:off x="0" y="0"/>
          <a:ext cx="0" cy="0"/>
          <a:chOff x="0" y="0"/>
          <a:chExt cx="0" cy="0"/>
        </a:xfrm>
      </p:grpSpPr>
      <p:sp>
        <p:nvSpPr>
          <p:cNvPr id="11" name="textruta 10"/>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2" name="Rektangel 11"/>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Rektangel 14"/>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6" name="Rektangel 15"/>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74271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örsta sida med röd bakgrund">
    <p:bg>
      <p:bgPr>
        <a:solidFill>
          <a:srgbClr val="D9000F"/>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1341713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8" y="205979"/>
            <a:ext cx="7152530"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8" y="1200152"/>
            <a:ext cx="7152530"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90159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Content Placeholder 2"/>
          <p:cNvSpPr>
            <a:spLocks noGrp="1"/>
          </p:cNvSpPr>
          <p:nvPr>
            <p:ph idx="1"/>
          </p:nvPr>
        </p:nvSpPr>
        <p:spPr>
          <a:xfrm>
            <a:off x="1100668" y="1200152"/>
            <a:ext cx="7193826"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8" y="205979"/>
            <a:ext cx="7193826"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4083370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8" y="1200152"/>
            <a:ext cx="7211524"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211524"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318705257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pic>
        <p:nvPicPr>
          <p:cNvPr id="28" name="Picture 2" descr="https://trendomvarld.helsingborg.se/wp-content/uploads/sites/89/2020/02/2035-illustration-3-1024x583.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33468" y="777239"/>
            <a:ext cx="6303868" cy="3589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92860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Content Placeholder 2"/>
          <p:cNvSpPr>
            <a:spLocks noGrp="1"/>
          </p:cNvSpPr>
          <p:nvPr>
            <p:ph idx="1"/>
          </p:nvPr>
        </p:nvSpPr>
        <p:spPr>
          <a:xfrm>
            <a:off x="1100667" y="1200152"/>
            <a:ext cx="7235121" cy="3151585"/>
          </a:xfrm>
          <a:prstGeom prst="rect">
            <a:avLst/>
          </a:prstGeom>
        </p:spPr>
        <p:txBody>
          <a:bodyPr/>
          <a:lstStyle>
            <a:lvl1pP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235121"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1762017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Röd bård med röd bakgrund">
    <p:bg>
      <p:bgPr>
        <a:solidFill>
          <a:srgbClr val="D9000F"/>
        </a:solidFill>
        <a:effectLst/>
      </p:bgPr>
    </p:bg>
    <p:spTree>
      <p:nvGrpSpPr>
        <p:cNvPr id="1" name=""/>
        <p:cNvGrpSpPr/>
        <p:nvPr/>
      </p:nvGrpSpPr>
      <p:grpSpPr>
        <a:xfrm>
          <a:off x="0" y="0"/>
          <a:ext cx="0" cy="0"/>
          <a:chOff x="0" y="0"/>
          <a:chExt cx="0" cy="0"/>
        </a:xfrm>
      </p:grpSpPr>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2020-03-02</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26011785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Lila bård med lila bakgrund">
    <p:bg>
      <p:bgPr>
        <a:solidFill>
          <a:srgbClr val="93006D"/>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textruta 11"/>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2020-03-02</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4"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0"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587413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Blå bård med blå bakgrund">
    <p:bg>
      <p:bgPr>
        <a:solidFill>
          <a:srgbClr val="084973"/>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2020-03-02</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27514519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unktlista, Rubrik och brödtext - Grön bård med grön bakgrund">
    <p:bg>
      <p:bgPr>
        <a:solidFill>
          <a:srgbClr val="65AE1E"/>
        </a:solidFill>
        <a:effectLst/>
      </p:bgPr>
    </p:bg>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5" name="textruta 14"/>
          <p:cNvSpPr txBox="1"/>
          <p:nvPr userDrawn="1"/>
        </p:nvSpPr>
        <p:spPr>
          <a:xfrm>
            <a:off x="6706925"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rgbClr val="FFFFFF"/>
                </a:solidFill>
                <a:latin typeface="Arial"/>
                <a:cs typeface="Arial"/>
              </a:rPr>
              <a:pPr algn="r"/>
              <a:t>2020-03-02</a:t>
            </a:fld>
            <a:endParaRPr lang="sv-SE" sz="1000" dirty="0" smtClean="0">
              <a:solidFill>
                <a:srgbClr val="FFFFFF"/>
              </a:solidFill>
              <a:latin typeface="Arial"/>
              <a:cs typeface="Arial"/>
            </a:endParaRPr>
          </a:p>
          <a:p>
            <a:pPr algn="r"/>
            <a:r>
              <a:rPr lang="sv-SE" sz="900" dirty="0" smtClean="0">
                <a:solidFill>
                  <a:srgbClr val="FFFFFF"/>
                </a:solidFill>
                <a:latin typeface="Arial"/>
                <a:cs typeface="Arial"/>
              </a:rPr>
              <a:t>Sida </a:t>
            </a:r>
            <a:fld id="{DB8626CC-5B25-4DDA-833E-9A441BDD6043}" type="slidenum">
              <a:rPr lang="sv-SE" sz="900" smtClean="0">
                <a:solidFill>
                  <a:srgbClr val="FFFFFF"/>
                </a:solidFill>
                <a:latin typeface="Arial"/>
                <a:cs typeface="Arial"/>
              </a:rPr>
              <a:pPr algn="r"/>
              <a:t>‹#›</a:t>
            </a:fld>
            <a:endParaRPr lang="sv-SE" sz="900" dirty="0">
              <a:solidFill>
                <a:srgbClr val="FFFFFF"/>
              </a:solidFill>
              <a:latin typeface="Arial"/>
              <a:cs typeface="Arial"/>
            </a:endParaRPr>
          </a:p>
        </p:txBody>
      </p:sp>
      <p:sp>
        <p:nvSpPr>
          <p:cNvPr id="11" name="Content Placeholder 2"/>
          <p:cNvSpPr>
            <a:spLocks noGrp="1"/>
          </p:cNvSpPr>
          <p:nvPr>
            <p:ph idx="1"/>
          </p:nvPr>
        </p:nvSpPr>
        <p:spPr>
          <a:xfrm>
            <a:off x="1100667" y="1200152"/>
            <a:ext cx="7907867" cy="3151585"/>
          </a:xfrm>
          <a:prstGeom prst="rect">
            <a:avLst/>
          </a:prstGeom>
        </p:spPr>
        <p:txBody>
          <a:bodyPr/>
          <a:lstStyle>
            <a:lvl1pPr marL="288000" indent="-288000">
              <a:buFont typeface="Arial" panose="020B0604020202020204" pitchFamily="34" charset="0"/>
              <a:buChar char="•"/>
              <a:defRPr sz="2000" b="0">
                <a:solidFill>
                  <a:srgbClr val="FFFFFF"/>
                </a:solidFill>
                <a:latin typeface="Arial"/>
                <a:cs typeface="Arial"/>
              </a:defRPr>
            </a:lvl1pPr>
            <a:lvl2pPr>
              <a:defRPr sz="1800">
                <a:solidFill>
                  <a:srgbClr val="FFFFFF"/>
                </a:solidFill>
                <a:latin typeface="Arial"/>
                <a:cs typeface="Arial"/>
              </a:defRPr>
            </a:lvl2pPr>
            <a:lvl3pPr>
              <a:defRPr sz="1600">
                <a:solidFill>
                  <a:srgbClr val="FFFFFF"/>
                </a:solidFill>
                <a:latin typeface="Arial"/>
                <a:cs typeface="Arial"/>
              </a:defRPr>
            </a:lvl3pPr>
            <a:lvl4pPr>
              <a:defRPr sz="1400">
                <a:solidFill>
                  <a:srgbClr val="FFFFFF"/>
                </a:solidFill>
                <a:latin typeface="Arial"/>
                <a:cs typeface="Arial"/>
              </a:defRPr>
            </a:lvl4pPr>
            <a:lvl5pPr>
              <a:defRPr sz="1200">
                <a:solidFill>
                  <a:srgbClr val="FFFFFF"/>
                </a:solidFill>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7" y="205979"/>
            <a:ext cx="7907867" cy="857250"/>
          </a:xfrm>
          <a:prstGeom prst="rect">
            <a:avLst/>
          </a:prstGeom>
        </p:spPr>
        <p:txBody>
          <a:bodyPr anchor="b"/>
          <a:lstStyle>
            <a:lvl1pPr>
              <a:defRPr>
                <a:solidFill>
                  <a:srgbClr val="FFFFFF"/>
                </a:solidFill>
              </a:defRPr>
            </a:lvl1pPr>
          </a:lstStyle>
          <a:p>
            <a:r>
              <a:rPr lang="sv-SE" dirty="0" smtClean="0"/>
              <a:t>Klicka här för att ändra format</a:t>
            </a:r>
            <a:endParaRPr lang="en-US" dirty="0"/>
          </a:p>
        </p:txBody>
      </p:sp>
    </p:spTree>
    <p:extLst>
      <p:ext uri="{BB962C8B-B14F-4D97-AF65-F5344CB8AC3E}">
        <p14:creationId xmlns:p14="http://schemas.microsoft.com/office/powerpoint/2010/main" val="16521840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856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örsta sida med lila bakgrund">
    <p:bg>
      <p:bgPr>
        <a:solidFill>
          <a:srgbClr val="93006D"/>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351551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örsta sida med blå bakgrund">
    <p:bg>
      <p:bgPr>
        <a:solidFill>
          <a:srgbClr val="084973"/>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336533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örsta sida med grön bakgrund">
    <p:bg>
      <p:bgPr>
        <a:solidFill>
          <a:srgbClr val="65AE1E"/>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1113586" y="841773"/>
            <a:ext cx="7006431" cy="1664493"/>
          </a:xfrm>
          <a:prstGeom prst="rect">
            <a:avLst/>
          </a:prstGeom>
        </p:spPr>
        <p:txBody>
          <a:bodyPr anchor="b">
            <a:noAutofit/>
          </a:bodyPr>
          <a:lstStyle>
            <a:lvl1pPr algn="l">
              <a:defRPr sz="4800">
                <a:solidFill>
                  <a:srgbClr val="FFFFFF"/>
                </a:solidFill>
              </a:defRPr>
            </a:lvl1pPr>
          </a:lstStyle>
          <a:p>
            <a:r>
              <a:rPr lang="sv-SE" dirty="0" smtClean="0"/>
              <a:t>Klicka här för att ändra format</a:t>
            </a:r>
            <a:endParaRPr lang="en-US" dirty="0"/>
          </a:p>
        </p:txBody>
      </p:sp>
      <p:sp>
        <p:nvSpPr>
          <p:cNvPr id="5" name="Subtitle 2"/>
          <p:cNvSpPr>
            <a:spLocks noGrp="1"/>
          </p:cNvSpPr>
          <p:nvPr>
            <p:ph type="subTitle" idx="1"/>
          </p:nvPr>
        </p:nvSpPr>
        <p:spPr>
          <a:xfrm>
            <a:off x="1113586" y="2607469"/>
            <a:ext cx="7006431" cy="1335881"/>
          </a:xfrm>
          <a:prstGeom prst="rect">
            <a:avLst/>
          </a:prstGeom>
        </p:spPr>
        <p:txBody>
          <a:bodyPr>
            <a:noAutofit/>
          </a:bodyPr>
          <a:lstStyle>
            <a:lvl1pPr marL="0" indent="0" algn="l">
              <a:buNone/>
              <a:defRPr sz="2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smtClean="0"/>
              <a:t>Klicka här för att ändra format på underrubrik i bakgrunden</a:t>
            </a:r>
            <a:endParaRPr lang="en-US" dirty="0"/>
          </a:p>
        </p:txBody>
      </p:sp>
      <p:sp>
        <p:nvSpPr>
          <p:cNvPr id="6" name="Rektangel 5"/>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7" name="Rektangel 6"/>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8" name="Rektangel 7"/>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9" name="Rektangel 8"/>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0" name="Rektangel 9"/>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Tree>
    <p:extLst>
      <p:ext uri="{BB962C8B-B14F-4D97-AF65-F5344CB8AC3E}">
        <p14:creationId xmlns:p14="http://schemas.microsoft.com/office/powerpoint/2010/main" val="270416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brödtext - Röd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Title 1"/>
          <p:cNvSpPr>
            <a:spLocks noGrp="1"/>
          </p:cNvSpPr>
          <p:nvPr>
            <p:ph type="title"/>
          </p:nvPr>
        </p:nvSpPr>
        <p:spPr>
          <a:xfrm>
            <a:off x="1100667" y="205979"/>
            <a:ext cx="7182027" cy="857250"/>
          </a:xfrm>
          <a:prstGeom prst="rect">
            <a:avLst/>
          </a:prstGeom>
        </p:spPr>
        <p:txBody>
          <a:bodyPr anchor="b"/>
          <a:lstStyle/>
          <a:p>
            <a:r>
              <a:rPr lang="sv-SE" dirty="0" smtClean="0"/>
              <a:t>Klicka här för att ändra format</a:t>
            </a:r>
            <a:endParaRPr lang="en-US" dirty="0"/>
          </a:p>
        </p:txBody>
      </p:sp>
      <p:sp>
        <p:nvSpPr>
          <p:cNvPr id="14" name="Content Placeholder 2"/>
          <p:cNvSpPr>
            <a:spLocks noGrp="1"/>
          </p:cNvSpPr>
          <p:nvPr>
            <p:ph idx="1"/>
          </p:nvPr>
        </p:nvSpPr>
        <p:spPr>
          <a:xfrm>
            <a:off x="1100667" y="1200152"/>
            <a:ext cx="7182027"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Tree>
    <p:extLst>
      <p:ext uri="{BB962C8B-B14F-4D97-AF65-F5344CB8AC3E}">
        <p14:creationId xmlns:p14="http://schemas.microsoft.com/office/powerpoint/2010/main" val="34113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brödtext - Lila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C736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5C0C6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6348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66004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93006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8" y="1200152"/>
            <a:ext cx="7170228"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2" name="Title 1"/>
          <p:cNvSpPr>
            <a:spLocks noGrp="1"/>
          </p:cNvSpPr>
          <p:nvPr>
            <p:ph type="title"/>
          </p:nvPr>
        </p:nvSpPr>
        <p:spPr>
          <a:xfrm>
            <a:off x="1100668" y="205979"/>
            <a:ext cx="7170228"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73223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brödtext - Blå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40A4E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0953A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4B8EC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08497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0F81D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164329"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164329"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662777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brödtext - Grön bård">
    <p:spTree>
      <p:nvGrpSpPr>
        <p:cNvPr id="1" name=""/>
        <p:cNvGrpSpPr/>
        <p:nvPr/>
      </p:nvGrpSpPr>
      <p:grpSpPr>
        <a:xfrm>
          <a:off x="0" y="0"/>
          <a:ext cx="0" cy="0"/>
          <a:chOff x="0" y="0"/>
          <a:chExt cx="0" cy="0"/>
        </a:xfrm>
      </p:grpSpPr>
      <p:sp>
        <p:nvSpPr>
          <p:cNvPr id="18" name="Rektangel 17"/>
          <p:cNvSpPr/>
          <p:nvPr userDrawn="1"/>
        </p:nvSpPr>
        <p:spPr>
          <a:xfrm>
            <a:off x="-1679" y="1"/>
            <a:ext cx="247650" cy="1028700"/>
          </a:xfrm>
          <a:prstGeom prst="rect">
            <a:avLst/>
          </a:prstGeom>
          <a:solidFill>
            <a:srgbClr val="A1C3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9" name="Rektangel 18"/>
          <p:cNvSpPr/>
          <p:nvPr userDrawn="1"/>
        </p:nvSpPr>
        <p:spPr>
          <a:xfrm>
            <a:off x="-3357" y="1028700"/>
            <a:ext cx="247650" cy="1028700"/>
          </a:xfrm>
          <a:prstGeom prst="rect">
            <a:avLst/>
          </a:prstGeom>
          <a:solidFill>
            <a:srgbClr val="199A2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0" name="Rektangel 19"/>
          <p:cNvSpPr/>
          <p:nvPr userDrawn="1"/>
        </p:nvSpPr>
        <p:spPr>
          <a:xfrm>
            <a:off x="-3357" y="2057399"/>
            <a:ext cx="247650" cy="1028700"/>
          </a:xfrm>
          <a:prstGeom prst="rect">
            <a:avLst/>
          </a:prstGeom>
          <a:solidFill>
            <a:srgbClr val="90C04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1" name="Rektangel 20"/>
          <p:cNvSpPr/>
          <p:nvPr userDrawn="1"/>
        </p:nvSpPr>
        <p:spPr>
          <a:xfrm>
            <a:off x="-3357" y="3086099"/>
            <a:ext cx="247650" cy="1028700"/>
          </a:xfrm>
          <a:prstGeom prst="rect">
            <a:avLst/>
          </a:prstGeom>
          <a:solidFill>
            <a:srgbClr val="40701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2" name="Rektangel 21"/>
          <p:cNvSpPr/>
          <p:nvPr userDrawn="1"/>
        </p:nvSpPr>
        <p:spPr>
          <a:xfrm>
            <a:off x="-3357" y="4114799"/>
            <a:ext cx="247650" cy="1028700"/>
          </a:xfrm>
          <a:prstGeom prst="rect">
            <a:avLst/>
          </a:prstGeom>
          <a:solidFill>
            <a:srgbClr val="65A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23" name="Content Placeholder 2"/>
          <p:cNvSpPr>
            <a:spLocks noGrp="1"/>
          </p:cNvSpPr>
          <p:nvPr>
            <p:ph idx="1"/>
          </p:nvPr>
        </p:nvSpPr>
        <p:spPr>
          <a:xfrm>
            <a:off x="1100667" y="1200152"/>
            <a:ext cx="7199725" cy="3151585"/>
          </a:xfrm>
          <a:prstGeom prst="rect">
            <a:avLst/>
          </a:prstGeom>
        </p:spPr>
        <p:txBody>
          <a:bodyPr/>
          <a:lstStyle>
            <a:lvl1pPr>
              <a:defRPr sz="2000" b="0">
                <a:latin typeface="Arial"/>
                <a:cs typeface="Arial"/>
              </a:defRPr>
            </a:lvl1pPr>
            <a:lvl2pPr>
              <a:defRPr sz="1800">
                <a:latin typeface="Arial"/>
                <a:cs typeface="Arial"/>
              </a:defRPr>
            </a:lvl2pPr>
            <a:lvl3pPr>
              <a:defRPr sz="1600">
                <a:latin typeface="Arial"/>
                <a:cs typeface="Arial"/>
              </a:defRPr>
            </a:lvl3pPr>
            <a:lvl4pPr>
              <a:defRPr sz="1400">
                <a:latin typeface="Arial"/>
                <a:cs typeface="Arial"/>
              </a:defRPr>
            </a:lvl4pPr>
            <a:lvl5pPr>
              <a:defRPr sz="1200">
                <a:latin typeface="Arial"/>
                <a:cs typeface="Arial"/>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US" dirty="0"/>
          </a:p>
        </p:txBody>
      </p:sp>
      <p:sp>
        <p:nvSpPr>
          <p:cNvPr id="13" name="Title 1"/>
          <p:cNvSpPr>
            <a:spLocks noGrp="1"/>
          </p:cNvSpPr>
          <p:nvPr>
            <p:ph type="title"/>
          </p:nvPr>
        </p:nvSpPr>
        <p:spPr>
          <a:xfrm>
            <a:off x="1100667" y="205979"/>
            <a:ext cx="7199725" cy="857250"/>
          </a:xfrm>
          <a:prstGeom prst="rect">
            <a:avLst/>
          </a:prstGeom>
        </p:spPr>
        <p:txBody>
          <a:bodyPr anchor="b"/>
          <a:lstStyle/>
          <a:p>
            <a:r>
              <a:rPr lang="sv-SE" dirty="0" smtClean="0"/>
              <a:t>Klicka här för att ändra format</a:t>
            </a:r>
            <a:endParaRPr lang="en-US" dirty="0"/>
          </a:p>
        </p:txBody>
      </p:sp>
    </p:spTree>
    <p:extLst>
      <p:ext uri="{BB962C8B-B14F-4D97-AF65-F5344CB8AC3E}">
        <p14:creationId xmlns:p14="http://schemas.microsoft.com/office/powerpoint/2010/main" val="24191719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6"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theme" Target="../theme/theme3.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5.png"/><Relationship Id="rId5" Type="http://schemas.openxmlformats.org/officeDocument/2006/relationships/slideLayout" Target="../slideLayouts/slideLayout24.xml"/><Relationship Id="rId10" Type="http://schemas.openxmlformats.org/officeDocument/2006/relationships/theme" Target="../theme/theme4.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p:cNvSpPr/>
          <p:nvPr/>
        </p:nvSpPr>
        <p:spPr>
          <a:xfrm>
            <a:off x="-1679" y="1"/>
            <a:ext cx="247650" cy="1028700"/>
          </a:xfrm>
          <a:prstGeom prst="rect">
            <a:avLst/>
          </a:prstGeom>
          <a:solidFill>
            <a:srgbClr val="F7A6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1" name="Rektangel 10"/>
          <p:cNvSpPr/>
          <p:nvPr/>
        </p:nvSpPr>
        <p:spPr>
          <a:xfrm>
            <a:off x="-3357" y="1028700"/>
            <a:ext cx="247650" cy="1028700"/>
          </a:xfrm>
          <a:prstGeom prst="rect">
            <a:avLst/>
          </a:prstGeom>
          <a:solidFill>
            <a:srgbClr val="BD003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2" name="Rektangel 11"/>
          <p:cNvSpPr/>
          <p:nvPr/>
        </p:nvSpPr>
        <p:spPr>
          <a:xfrm>
            <a:off x="-3357" y="2057399"/>
            <a:ext cx="247650" cy="1028700"/>
          </a:xfrm>
          <a:prstGeom prst="rect">
            <a:avLst/>
          </a:prstGeom>
          <a:solidFill>
            <a:srgbClr val="EC670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3" name="Rektangel 12"/>
          <p:cNvSpPr/>
          <p:nvPr/>
        </p:nvSpPr>
        <p:spPr>
          <a:xfrm>
            <a:off x="-3357" y="3086099"/>
            <a:ext cx="247650" cy="1028700"/>
          </a:xfrm>
          <a:prstGeom prst="rect">
            <a:avLst/>
          </a:prstGeom>
          <a:solidFill>
            <a:srgbClr val="9C000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4" name="Rektangel 13"/>
          <p:cNvSpPr/>
          <p:nvPr/>
        </p:nvSpPr>
        <p:spPr>
          <a:xfrm>
            <a:off x="-3357" y="4114799"/>
            <a:ext cx="247650" cy="1028700"/>
          </a:xfrm>
          <a:prstGeom prst="rect">
            <a:avLst/>
          </a:prstGeom>
          <a:solidFill>
            <a:srgbClr val="D9000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sv-SE" sz="1800" b="0" i="0" u="none" strike="noStrike" kern="0" cap="none" spc="0" normalizeH="0" baseline="0" noProof="0">
              <a:ln>
                <a:noFill/>
              </a:ln>
              <a:solidFill>
                <a:sysClr val="window" lastClr="FFFFFF"/>
              </a:solidFill>
              <a:effectLst/>
              <a:uLnTx/>
              <a:uFillTx/>
              <a:latin typeface="Arial"/>
              <a:ea typeface="+mn-ea"/>
              <a:cs typeface="+mn-cs"/>
            </a:endParaRPr>
          </a:p>
        </p:txBody>
      </p:sp>
      <p:sp>
        <p:nvSpPr>
          <p:cNvPr id="18" name="textruta 17"/>
          <p:cNvSpPr txBox="1"/>
          <p:nvPr/>
        </p:nvSpPr>
        <p:spPr>
          <a:xfrm>
            <a:off x="7721601" y="4767262"/>
            <a:ext cx="949325" cy="253604"/>
          </a:xfrm>
          <a:prstGeom prst="rect">
            <a:avLst/>
          </a:prstGeom>
          <a:noFill/>
        </p:spPr>
        <p:txBody>
          <a:bodyPr wrap="square" lIns="0" rIns="0" rtlCol="0" anchor="ctr" anchorCtr="0">
            <a:noAutofit/>
          </a:bodyPr>
          <a:lstStyle/>
          <a:p>
            <a:pPr algn="r"/>
            <a:fld id="{6436A833-0D65-4636-8D77-8C76B506C22D}" type="datetime1">
              <a:rPr lang="sv-SE" sz="1000" smtClean="0">
                <a:solidFill>
                  <a:schemeClr val="tx1"/>
                </a:solidFill>
                <a:latin typeface="Arial"/>
                <a:cs typeface="Arial"/>
              </a:rPr>
              <a:pPr algn="r"/>
              <a:t>2020-03-02</a:t>
            </a:fld>
            <a:endParaRPr lang="sv-SE" sz="1000" dirty="0" smtClean="0">
              <a:solidFill>
                <a:schemeClr val="tx1"/>
              </a:solidFill>
              <a:latin typeface="Arial"/>
              <a:cs typeface="Arial"/>
            </a:endParaRPr>
          </a:p>
          <a:p>
            <a:pPr algn="r"/>
            <a:r>
              <a:rPr lang="sv-SE" sz="900" dirty="0" smtClean="0">
                <a:solidFill>
                  <a:schemeClr val="tx1"/>
                </a:solidFill>
                <a:latin typeface="Arial"/>
                <a:cs typeface="Arial"/>
              </a:rPr>
              <a:t>Sida </a:t>
            </a:r>
            <a:fld id="{DB8626CC-5B25-4DDA-833E-9A441BDD6043}" type="slidenum">
              <a:rPr lang="sv-SE" sz="900" smtClean="0">
                <a:solidFill>
                  <a:schemeClr val="tx1"/>
                </a:solidFill>
                <a:latin typeface="Arial"/>
                <a:cs typeface="Arial"/>
              </a:rPr>
              <a:pPr algn="r"/>
              <a:t>‹#›</a:t>
            </a:fld>
            <a:endParaRPr lang="sv-SE" sz="900" dirty="0">
              <a:solidFill>
                <a:schemeClr val="tx1"/>
              </a:solidFill>
              <a:latin typeface="Arial"/>
              <a:cs typeface="Arial"/>
            </a:endParaRPr>
          </a:p>
        </p:txBody>
      </p:sp>
      <p:sp>
        <p:nvSpPr>
          <p:cNvPr id="19" name="TextBox 14"/>
          <p:cNvSpPr txBox="1"/>
          <p:nvPr/>
        </p:nvSpPr>
        <p:spPr>
          <a:xfrm>
            <a:off x="1113585" y="459735"/>
            <a:ext cx="3960440" cy="240469"/>
          </a:xfrm>
          <a:prstGeom prst="rect">
            <a:avLst/>
          </a:prstGeom>
          <a:noFill/>
        </p:spPr>
        <p:txBody>
          <a:bodyPr wrap="none" lIns="0" tIns="0" rIns="0" bIns="0" rtlCol="0" anchor="t" anchorCtr="0">
            <a:noAutofit/>
          </a:bodyPr>
          <a:lstStyle/>
          <a:p>
            <a:pPr>
              <a:lnSpc>
                <a:spcPts val="1500"/>
              </a:lnSpc>
            </a:pPr>
            <a:r>
              <a:rPr lang="sv-SE" sz="1050" b="1" i="0" u="none" kern="100" cap="none" spc="0" baseline="0" noProof="0" dirty="0" smtClean="0">
                <a:solidFill>
                  <a:srgbClr val="000000"/>
                </a:solidFill>
                <a:latin typeface="Arial"/>
                <a:cs typeface="Arial"/>
              </a:rPr>
              <a:t>Förvaltning</a:t>
            </a:r>
            <a:endParaRPr lang="sv-SE" sz="900" b="1" i="0" u="none" kern="100" cap="none" spc="0" baseline="0" noProof="0" dirty="0" smtClean="0">
              <a:solidFill>
                <a:srgbClr val="000000"/>
              </a:solidFill>
              <a:latin typeface="Arial"/>
              <a:cs typeface="Arial"/>
            </a:endParaRPr>
          </a:p>
        </p:txBody>
      </p:sp>
      <p:sp>
        <p:nvSpPr>
          <p:cNvPr id="24" name="textruta 23"/>
          <p:cNvSpPr txBox="1"/>
          <p:nvPr/>
        </p:nvSpPr>
        <p:spPr>
          <a:xfrm>
            <a:off x="1113586" y="4862513"/>
            <a:ext cx="2847975" cy="153591"/>
          </a:xfrm>
          <a:prstGeom prst="rect">
            <a:avLst/>
          </a:prstGeom>
          <a:noFill/>
        </p:spPr>
        <p:txBody>
          <a:bodyPr wrap="square" lIns="0" r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0" cap="none" spc="0" normalizeH="0" baseline="0" noProof="0" dirty="0" smtClean="0">
                <a:ln>
                  <a:noFill/>
                </a:ln>
                <a:solidFill>
                  <a:schemeClr val="tx1"/>
                </a:solidFill>
                <a:effectLst/>
                <a:uLnTx/>
                <a:uFillTx/>
                <a:latin typeface="Arial"/>
                <a:cs typeface="Arial"/>
              </a:rPr>
              <a:t>Namn Efternamn </a:t>
            </a:r>
            <a:r>
              <a:rPr kumimoji="0" lang="sv-SE" sz="1050" b="0" i="0" u="none" strike="noStrike" kern="0" cap="none" spc="0" normalizeH="0" baseline="0" noProof="0" dirty="0" smtClean="0">
                <a:ln>
                  <a:noFill/>
                </a:ln>
                <a:solidFill>
                  <a:schemeClr val="tx1"/>
                </a:solidFill>
                <a:effectLst/>
                <a:uLnTx/>
                <a:uFillTx/>
                <a:latin typeface="Arial"/>
                <a:cs typeface="Arial"/>
              </a:rPr>
              <a:t>-</a:t>
            </a:r>
            <a:r>
              <a:rPr kumimoji="0" lang="sv-SE" sz="1000" b="0" i="0" u="none" strike="noStrike" kern="0" cap="none" spc="0" normalizeH="0" baseline="0" noProof="0" dirty="0" smtClean="0">
                <a:ln>
                  <a:noFill/>
                </a:ln>
                <a:solidFill>
                  <a:schemeClr val="tx1"/>
                </a:solidFill>
                <a:effectLst/>
                <a:uLnTx/>
                <a:uFillTx/>
                <a:latin typeface="Arial"/>
                <a:cs typeface="Arial"/>
              </a:rPr>
              <a:t> Titel</a:t>
            </a:r>
          </a:p>
        </p:txBody>
      </p:sp>
      <p:sp>
        <p:nvSpPr>
          <p:cNvPr id="15" name="TextBox 14"/>
          <p:cNvSpPr txBox="1"/>
          <p:nvPr/>
        </p:nvSpPr>
        <p:spPr>
          <a:xfrm>
            <a:off x="1113585" y="585490"/>
            <a:ext cx="3960440" cy="415934"/>
          </a:xfrm>
          <a:prstGeom prst="rect">
            <a:avLst/>
          </a:prstGeom>
          <a:noFill/>
        </p:spPr>
        <p:txBody>
          <a:bodyPr wrap="none" lIns="0" tIns="0" rIns="0" bIns="0" rtlCol="0" anchor="t" anchorCtr="0">
            <a:noAutofit/>
          </a:bodyPr>
          <a:lstStyle/>
          <a:p>
            <a:pPr>
              <a:lnSpc>
                <a:spcPts val="1500"/>
              </a:lnSpc>
            </a:pPr>
            <a:r>
              <a:rPr lang="sv-SE" sz="900" b="0" i="0" u="none" kern="100" cap="none" spc="0" baseline="0" noProof="0" dirty="0" smtClean="0">
                <a:solidFill>
                  <a:srgbClr val="000000"/>
                </a:solidFill>
                <a:latin typeface="Arial"/>
                <a:cs typeface="Arial"/>
              </a:rPr>
              <a:t>Avdelning</a:t>
            </a:r>
            <a:endParaRPr lang="sv-SE" sz="900" b="0" i="0" u="none" kern="100" cap="none" spc="0" baseline="0" noProof="0" dirty="0">
              <a:solidFill>
                <a:srgbClr val="000000"/>
              </a:solidFill>
              <a:latin typeface="Arial"/>
              <a:cs typeface="Arial"/>
            </a:endParaRPr>
          </a:p>
        </p:txBody>
      </p:sp>
      <p:pic>
        <p:nvPicPr>
          <p:cNvPr id="16" name="Bildobjekt 15" descr="HBG_logo_liggande_CMYK.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094" y="114525"/>
            <a:ext cx="1862210" cy="527170"/>
          </a:xfrm>
          <a:prstGeom prst="rect">
            <a:avLst/>
          </a:prstGeom>
        </p:spPr>
      </p:pic>
    </p:spTree>
    <p:extLst>
      <p:ext uri="{BB962C8B-B14F-4D97-AF65-F5344CB8AC3E}">
        <p14:creationId xmlns:p14="http://schemas.microsoft.com/office/powerpoint/2010/main" val="1319773295"/>
      </p:ext>
    </p:extLst>
  </p:cSld>
  <p:clrMap bg1="lt1" tx1="dk1" bg2="lt2" tx2="dk2" accent1="accent1" accent2="accent2" accent3="accent3" accent4="accent4" accent5="accent5" accent6="accent6" hlink="hlink" folHlink="folHlink"/>
  <p:sldLayoutIdLst>
    <p:sldLayoutId id="2147483687" r:id="rId1"/>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8" name="Bildobjekt 7"/>
          <p:cNvPicPr>
            <a:picLocks noChangeAspect="1"/>
          </p:cNvPicPr>
          <p:nvPr userDrawn="1"/>
        </p:nvPicPr>
        <p:blipFill rotWithShape="1">
          <a:blip r:embed="rId6" cstate="print">
            <a:extLst>
              <a:ext uri="{28A0092B-C50C-407E-A947-70E740481C1C}">
                <a14:useLocalDpi xmlns:a14="http://schemas.microsoft.com/office/drawing/2010/main" val="0"/>
              </a:ext>
            </a:extLst>
          </a:blip>
          <a:srcRect r="43847" b="29952"/>
          <a:stretch/>
        </p:blipFill>
        <p:spPr>
          <a:xfrm>
            <a:off x="5083371" y="342380"/>
            <a:ext cx="4060630" cy="4801120"/>
          </a:xfrm>
          <a:prstGeom prst="rect">
            <a:avLst/>
          </a:prstGeom>
          <a:ln>
            <a:noFill/>
          </a:ln>
          <a:effectLst>
            <a:outerShdw blurRad="190500" algn="tl" rotWithShape="0">
              <a:srgbClr val="000000">
                <a:alpha val="70000"/>
              </a:srgbClr>
            </a:outerShdw>
          </a:effectLst>
        </p:spPr>
      </p:pic>
      <p:pic>
        <p:nvPicPr>
          <p:cNvPr id="7" name="Bildobjekt 6" descr="HBG_logo_liggande_VIT.pn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623094" y="119031"/>
            <a:ext cx="1861185" cy="536158"/>
          </a:xfrm>
          <a:prstGeom prst="rect">
            <a:avLst/>
          </a:prstGeom>
        </p:spPr>
      </p:pic>
    </p:spTree>
    <p:extLst>
      <p:ext uri="{BB962C8B-B14F-4D97-AF65-F5344CB8AC3E}">
        <p14:creationId xmlns:p14="http://schemas.microsoft.com/office/powerpoint/2010/main" val="4188822141"/>
      </p:ext>
    </p:extLst>
  </p:cSld>
  <p:clrMap bg1="lt1" tx1="dk1" bg2="lt2" tx2="dk2" accent1="accent1" accent2="accent2" accent3="accent3" accent4="accent4" accent5="accent5" accent6="accent6" hlink="hlink" folHlink="folHlink"/>
  <p:sldLayoutIdLst>
    <p:sldLayoutId id="2147483697" r:id="rId1"/>
    <p:sldLayoutId id="2147483711" r:id="rId2"/>
    <p:sldLayoutId id="2147483713" r:id="rId3"/>
    <p:sldLayoutId id="2147483715" r:id="rId4"/>
  </p:sldLayoutIdLst>
  <p:hf sldNum="0" hdr="0" ftr="0" dt="0"/>
  <p:txStyles>
    <p:titleStyle>
      <a:lvl1pPr algn="l" defTabSz="457200" rtl="0" eaLnBrk="1" latinLnBrk="0" hangingPunct="1">
        <a:spcBef>
          <a:spcPct val="0"/>
        </a:spcBef>
        <a:buNone/>
        <a:defRPr sz="40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ildobjekt 4"/>
          <p:cNvPicPr>
            <a:picLocks/>
          </p:cNvPicPr>
          <p:nvPr/>
        </p:nvPicPr>
        <p:blipFill>
          <a:blip r:embed="rId16" cstate="print">
            <a:extLst>
              <a:ext uri="{28A0092B-C50C-407E-A947-70E740481C1C}">
                <a14:useLocalDpi xmlns:a14="http://schemas.microsoft.com/office/drawing/2010/main" val="0"/>
              </a:ext>
            </a:extLst>
          </a:blip>
          <a:stretch>
            <a:fillRect/>
          </a:stretch>
        </p:blipFill>
        <p:spPr>
          <a:xfrm>
            <a:off x="8329454" y="4317798"/>
            <a:ext cx="626400" cy="662400"/>
          </a:xfrm>
          <a:prstGeom prst="rect">
            <a:avLst/>
          </a:prstGeom>
        </p:spPr>
      </p:pic>
    </p:spTree>
    <p:extLst>
      <p:ext uri="{BB962C8B-B14F-4D97-AF65-F5344CB8AC3E}">
        <p14:creationId xmlns:p14="http://schemas.microsoft.com/office/powerpoint/2010/main" val="2892551757"/>
      </p:ext>
    </p:extLst>
  </p:cSld>
  <p:clrMap bg1="lt1" tx1="dk1" bg2="lt2" tx2="dk2" accent1="accent1" accent2="accent2" accent3="accent3" accent4="accent4" accent5="accent5" accent6="accent6" hlink="hlink" folHlink="folHlink"/>
  <p:sldLayoutIdLst>
    <p:sldLayoutId id="2147483662" r:id="rId1"/>
    <p:sldLayoutId id="2147483676" r:id="rId2"/>
    <p:sldLayoutId id="2147483677" r:id="rId3"/>
    <p:sldLayoutId id="2147483678" r:id="rId4"/>
    <p:sldLayoutId id="2147483718" r:id="rId5"/>
    <p:sldLayoutId id="2147483719" r:id="rId6"/>
    <p:sldLayoutId id="2147483720" r:id="rId7"/>
    <p:sldLayoutId id="2147483721" r:id="rId8"/>
    <p:sldLayoutId id="2147483667" r:id="rId9"/>
    <p:sldLayoutId id="2147483680" r:id="rId10"/>
    <p:sldLayoutId id="2147483673" r:id="rId11"/>
    <p:sldLayoutId id="2147483679" r:id="rId12"/>
    <p:sldLayoutId id="2147483669" r:id="rId13"/>
    <p:sldLayoutId id="2147483674" r:id="rId14"/>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D9000F"/>
        </a:solidFill>
        <a:effectLst/>
      </p:bgPr>
    </p:bg>
    <p:spTree>
      <p:nvGrpSpPr>
        <p:cNvPr id="1" name=""/>
        <p:cNvGrpSpPr/>
        <p:nvPr/>
      </p:nvGrpSpPr>
      <p:grpSpPr>
        <a:xfrm>
          <a:off x="0" y="0"/>
          <a:ext cx="0" cy="0"/>
          <a:chOff x="0" y="0"/>
          <a:chExt cx="0" cy="0"/>
        </a:xfrm>
      </p:grpSpPr>
      <p:pic>
        <p:nvPicPr>
          <p:cNvPr id="5" name="Bildobjekt 4"/>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8333688" y="4319119"/>
            <a:ext cx="626400" cy="662400"/>
          </a:xfrm>
          <a:prstGeom prst="rect">
            <a:avLst/>
          </a:prstGeom>
        </p:spPr>
      </p:pic>
    </p:spTree>
    <p:extLst>
      <p:ext uri="{BB962C8B-B14F-4D97-AF65-F5344CB8AC3E}">
        <p14:creationId xmlns:p14="http://schemas.microsoft.com/office/powerpoint/2010/main" val="8207159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726" r:id="rId4"/>
    <p:sldLayoutId id="2147483693" r:id="rId5"/>
    <p:sldLayoutId id="2147483722" r:id="rId6"/>
    <p:sldLayoutId id="2147483723" r:id="rId7"/>
    <p:sldLayoutId id="2147483724" r:id="rId8"/>
    <p:sldLayoutId id="2147483725" r:id="rId9"/>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extBox 14"/>
          <p:cNvSpPr txBox="1"/>
          <p:nvPr/>
        </p:nvSpPr>
        <p:spPr>
          <a:xfrm>
            <a:off x="210154" y="4985587"/>
            <a:ext cx="2228246" cy="157914"/>
          </a:xfrm>
          <a:prstGeom prst="rect">
            <a:avLst/>
          </a:prstGeom>
          <a:noFill/>
        </p:spPr>
        <p:txBody>
          <a:bodyPr wrap="square" lIns="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C93184F-B175-4846-9DF4-4602C06F09C4}" type="datetime1">
              <a:rPr kumimoji="0" lang="sv-SE" sz="900" b="1" i="0" u="none" strike="noStrike" kern="1200" cap="none" spc="0" normalizeH="0" baseline="0" noProof="0" smtClean="0">
                <a:ln>
                  <a:noFill/>
                </a:ln>
                <a:solidFill>
                  <a:schemeClr val="bg1"/>
                </a:solidFill>
                <a:effectLst/>
                <a:uLnTx/>
                <a:uFillTx/>
                <a:latin typeface="HelveticaNeueLT Std" pitchFamily="34" charset="0"/>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2020-03-02</a:t>
            </a:fld>
            <a:endParaRPr lang="en-US" b="1" dirty="0">
              <a:solidFill>
                <a:schemeClr val="bg1"/>
              </a:solidFill>
              <a:effectLst/>
              <a:latin typeface="HelveticaNeueLT Std" pitchFamily="34" charset="0"/>
            </a:endParaRPr>
          </a:p>
        </p:txBody>
      </p:sp>
    </p:spTree>
    <p:extLst>
      <p:ext uri="{BB962C8B-B14F-4D97-AF65-F5344CB8AC3E}">
        <p14:creationId xmlns:p14="http://schemas.microsoft.com/office/powerpoint/2010/main" val="1402180591"/>
      </p:ext>
    </p:extLst>
  </p:cSld>
  <p:clrMap bg1="lt1" tx1="dk1" bg2="lt2" tx2="dk2" accent1="accent1" accent2="accent2" accent3="accent3" accent4="accent4" accent5="accent5" accent6="accent6" hlink="hlink" folHlink="folHlink"/>
  <p:sldLayoutIdLst>
    <p:sldLayoutId id="2147483717" r:id="rId1"/>
  </p:sldLayoutIdLst>
  <p:hf sldNum="0" hdr="0" ftr="0" dt="0"/>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2400" b="1"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hyperlink" Target="http://www.trendomvarld.helsingborg.se/" TargetMode="External"/><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Klassikern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2" name="Underrubrik 1"/>
          <p:cNvSpPr>
            <a:spLocks noGrp="1"/>
          </p:cNvSpPr>
          <p:nvPr>
            <p:ph type="subTitle" idx="1"/>
          </p:nvPr>
        </p:nvSpPr>
        <p:spPr/>
        <p:txBody>
          <a:bodyPr/>
          <a:lstStyle/>
          <a:p>
            <a:pPr fontAlgn="base"/>
            <a:r>
              <a:rPr lang="sv-SE" i="1" dirty="0">
                <a:solidFill>
                  <a:schemeClr val="bg1"/>
                </a:solidFill>
              </a:rPr>
              <a:t>Heja gruppen visa </a:t>
            </a:r>
            <a:r>
              <a:rPr lang="sv-SE" i="1" dirty="0" err="1">
                <a:solidFill>
                  <a:schemeClr val="bg1"/>
                </a:solidFill>
              </a:rPr>
              <a:t>glödet</a:t>
            </a:r>
            <a:r>
              <a:rPr lang="sv-SE" i="1" dirty="0">
                <a:solidFill>
                  <a:schemeClr val="bg1"/>
                </a:solidFill>
              </a:rPr>
              <a:t> – </a:t>
            </a:r>
            <a:r>
              <a:rPr lang="sv-SE" i="1" dirty="0">
                <a:solidFill>
                  <a:schemeClr val="bg1"/>
                </a:solidFill>
              </a:rPr>
              <a:t/>
            </a:r>
            <a:br>
              <a:rPr lang="sv-SE" i="1" dirty="0">
                <a:solidFill>
                  <a:schemeClr val="bg1"/>
                </a:solidFill>
              </a:rPr>
            </a:br>
            <a:r>
              <a:rPr lang="sv-SE" i="1" dirty="0">
                <a:solidFill>
                  <a:schemeClr val="bg1"/>
                </a:solidFill>
              </a:rPr>
              <a:t>här </a:t>
            </a:r>
            <a:r>
              <a:rPr lang="sv-SE" i="1" dirty="0">
                <a:solidFill>
                  <a:schemeClr val="bg1"/>
                </a:solidFill>
              </a:rPr>
              <a:t>på </a:t>
            </a:r>
            <a:r>
              <a:rPr lang="sv-SE" i="1" dirty="0" err="1">
                <a:solidFill>
                  <a:schemeClr val="bg1"/>
                </a:solidFill>
              </a:rPr>
              <a:t>läktarn</a:t>
            </a:r>
            <a:r>
              <a:rPr lang="sv-SE" i="1" dirty="0">
                <a:solidFill>
                  <a:schemeClr val="bg1"/>
                </a:solidFill>
              </a:rPr>
              <a:t> har ni stödet!</a:t>
            </a:r>
          </a:p>
        </p:txBody>
      </p:sp>
    </p:spTree>
    <p:extLst>
      <p:ext uri="{BB962C8B-B14F-4D97-AF65-F5344CB8AC3E}">
        <p14:creationId xmlns:p14="http://schemas.microsoft.com/office/powerpoint/2010/main" val="3715678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upp 26"/>
          <p:cNvGrpSpPr/>
          <p:nvPr/>
        </p:nvGrpSpPr>
        <p:grpSpPr>
          <a:xfrm>
            <a:off x="6689619" y="1528387"/>
            <a:ext cx="1899776" cy="1899776"/>
            <a:chOff x="6689620" y="1751663"/>
            <a:chExt cx="1899776" cy="1899776"/>
          </a:xfrm>
        </p:grpSpPr>
        <p:sp>
          <p:nvSpPr>
            <p:cNvPr id="16" name="Ellips 15"/>
            <p:cNvSpPr/>
            <p:nvPr/>
          </p:nvSpPr>
          <p:spPr>
            <a:xfrm>
              <a:off x="6689620" y="1751663"/>
              <a:ext cx="1899776" cy="1899776"/>
            </a:xfrm>
            <a:prstGeom prst="ellipse">
              <a:avLst/>
            </a:prstGeom>
            <a:solidFill>
              <a:srgbClr val="0953A5"/>
            </a:solidFill>
            <a:ln w="38100">
              <a:solidFill>
                <a:srgbClr val="0953A5"/>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15" name="Rektangel 14"/>
            <p:cNvSpPr/>
            <p:nvPr/>
          </p:nvSpPr>
          <p:spPr>
            <a:xfrm>
              <a:off x="6943690" y="2169646"/>
              <a:ext cx="1427124" cy="1200329"/>
            </a:xfrm>
            <a:prstGeom prst="rect">
              <a:avLst/>
            </a:prstGeom>
            <a:solidFill>
              <a:srgbClr val="0953A5"/>
            </a:solidFill>
            <a:ln>
              <a:solidFill>
                <a:srgbClr val="0953A5"/>
              </a:solidFill>
            </a:ln>
          </p:spPr>
          <p:txBody>
            <a:bodyPr wrap="square">
              <a:spAutoFit/>
            </a:bodyPr>
            <a:lstStyle/>
            <a:p>
              <a:pPr algn="ctr"/>
              <a:r>
                <a:rPr lang="sv-SE" b="1" dirty="0" smtClean="0">
                  <a:solidFill>
                    <a:schemeClr val="bg1"/>
                  </a:solidFill>
                  <a:latin typeface="Roboto" panose="02000000000000000000" pitchFamily="2" charset="0"/>
                  <a:ea typeface="Roboto" panose="02000000000000000000" pitchFamily="2" charset="0"/>
                  <a:cs typeface="Roboto" panose="02000000000000000000" pitchFamily="2" charset="0"/>
                </a:rPr>
                <a:t>Dialog, prioritering, förslag till mål</a:t>
              </a:r>
              <a:endParaRPr lang="sv-SE"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grpSp>
      <p:sp>
        <p:nvSpPr>
          <p:cNvPr id="4" name="Rubrik 3"/>
          <p:cNvSpPr>
            <a:spLocks noGrp="1"/>
          </p:cNvSpPr>
          <p:nvPr>
            <p:ph type="title"/>
          </p:nvPr>
        </p:nvSpPr>
        <p:spPr>
          <a:xfrm>
            <a:off x="443711" y="139391"/>
            <a:ext cx="8440067" cy="857250"/>
          </a:xfrm>
        </p:spPr>
        <p:txBody>
          <a:bodyPr/>
          <a:lstStyle/>
          <a:p>
            <a:r>
              <a:rPr lang="sv-SE" sz="3200" dirty="0" smtClean="0">
                <a:latin typeface="Roboto Black" panose="02000000000000000000" pitchFamily="2" charset="0"/>
                <a:ea typeface="Roboto Black" panose="02000000000000000000" pitchFamily="2" charset="0"/>
                <a:cs typeface="Roboto Black" panose="02000000000000000000" pitchFamily="2" charset="0"/>
              </a:rPr>
              <a:t>En del av den årliga verksamhetsplaneringen</a:t>
            </a:r>
            <a:endParaRPr lang="sv-SE" sz="3200"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2" name="Rektangel 1"/>
          <p:cNvSpPr/>
          <p:nvPr/>
        </p:nvSpPr>
        <p:spPr>
          <a:xfrm>
            <a:off x="1406690" y="1453773"/>
            <a:ext cx="2133759" cy="461665"/>
          </a:xfrm>
          <a:prstGeom prst="rect">
            <a:avLst/>
          </a:prstGeom>
        </p:spPr>
        <p:txBody>
          <a:bodyPr wrap="square">
            <a:spAutoFit/>
          </a:bodyPr>
          <a:lstStyle/>
          <a:p>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Vad säger planeringsanvisningarna?</a:t>
            </a:r>
            <a:endPar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endParaRPr>
          </a:p>
        </p:txBody>
      </p:sp>
      <p:sp>
        <p:nvSpPr>
          <p:cNvPr id="5" name="Rektangel 4"/>
          <p:cNvSpPr/>
          <p:nvPr/>
        </p:nvSpPr>
        <p:spPr>
          <a:xfrm>
            <a:off x="749746" y="2184018"/>
            <a:ext cx="1887415" cy="646331"/>
          </a:xfrm>
          <a:prstGeom prst="rect">
            <a:avLst/>
          </a:prstGeom>
        </p:spPr>
        <p:txBody>
          <a:bodyPr wrap="square">
            <a:spAutoFit/>
          </a:bodyPr>
          <a:lstStyle/>
          <a:p>
            <a:r>
              <a:rPr lang="sv-SE" sz="1200" b="1" dirty="0" smtClean="0">
                <a:solidFill>
                  <a:schemeClr val="bg1"/>
                </a:solidFill>
                <a:latin typeface="Roboto" panose="02000000000000000000" pitchFamily="2" charset="0"/>
                <a:ea typeface="Roboto" panose="02000000000000000000" pitchFamily="2" charset="0"/>
                <a:cs typeface="Roboto" panose="02000000000000000000" pitchFamily="2" charset="0"/>
              </a:rPr>
              <a:t>Vilka är våra största problem och viktigaste utmaningar?</a:t>
            </a:r>
            <a:endParaRPr lang="sv-SE" sz="12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6" name="Rektangel 5"/>
          <p:cNvSpPr/>
          <p:nvPr/>
        </p:nvSpPr>
        <p:spPr>
          <a:xfrm>
            <a:off x="703931" y="3115437"/>
            <a:ext cx="1330787" cy="646331"/>
          </a:xfrm>
          <a:prstGeom prst="rect">
            <a:avLst/>
          </a:prstGeom>
        </p:spPr>
        <p:txBody>
          <a:bodyPr wrap="square">
            <a:spAutoFit/>
          </a:bodyPr>
          <a:lstStyle/>
          <a:p>
            <a:r>
              <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Vilka är behoven hos de vi finns till för?</a:t>
            </a:r>
          </a:p>
        </p:txBody>
      </p:sp>
      <p:sp>
        <p:nvSpPr>
          <p:cNvPr id="7" name="Rektangel 6"/>
          <p:cNvSpPr/>
          <p:nvPr/>
        </p:nvSpPr>
        <p:spPr>
          <a:xfrm>
            <a:off x="1388599" y="3829748"/>
            <a:ext cx="1336430" cy="665897"/>
          </a:xfrm>
          <a:prstGeom prst="rect">
            <a:avLst/>
          </a:prstGeom>
        </p:spPr>
        <p:txBody>
          <a:bodyPr wrap="square">
            <a:spAutoFit/>
          </a:bodyPr>
          <a:lstStyle/>
          <a:p>
            <a:r>
              <a:rPr lang="sv-SE" sz="1200" b="1" dirty="0" smtClean="0">
                <a:solidFill>
                  <a:schemeClr val="bg1"/>
                </a:solidFill>
                <a:latin typeface="Roboto" panose="02000000000000000000" pitchFamily="2" charset="0"/>
                <a:ea typeface="Roboto" panose="02000000000000000000" pitchFamily="2" charset="0"/>
                <a:cs typeface="Roboto" panose="02000000000000000000" pitchFamily="2" charset="0"/>
              </a:rPr>
              <a:t>Dialog med medarbetare och chefer</a:t>
            </a:r>
            <a:endParaRPr lang="sv-SE" sz="12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8" name="Rektangel 7"/>
          <p:cNvSpPr/>
          <p:nvPr/>
        </p:nvSpPr>
        <p:spPr>
          <a:xfrm>
            <a:off x="2590167" y="4375222"/>
            <a:ext cx="1131277" cy="461665"/>
          </a:xfrm>
          <a:prstGeom prst="rect">
            <a:avLst/>
          </a:prstGeom>
        </p:spPr>
        <p:txBody>
          <a:bodyPr wrap="square">
            <a:spAutoFit/>
          </a:bodyPr>
          <a:lstStyle/>
          <a:p>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Hur ser våra resultat ut?</a:t>
            </a:r>
            <a:endPar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endParaRPr>
          </a:p>
        </p:txBody>
      </p:sp>
      <p:sp>
        <p:nvSpPr>
          <p:cNvPr id="9" name="Rektangel 8"/>
          <p:cNvSpPr/>
          <p:nvPr/>
        </p:nvSpPr>
        <p:spPr>
          <a:xfrm>
            <a:off x="3844241" y="4333211"/>
            <a:ext cx="1776366" cy="461665"/>
          </a:xfrm>
          <a:prstGeom prst="rect">
            <a:avLst/>
          </a:prstGeom>
        </p:spPr>
        <p:txBody>
          <a:bodyPr wrap="square">
            <a:spAutoFit/>
          </a:bodyPr>
          <a:lstStyle/>
          <a:p>
            <a:r>
              <a:rPr lang="sv-SE" sz="1200" b="1" dirty="0" smtClean="0">
                <a:solidFill>
                  <a:schemeClr val="bg1"/>
                </a:solidFill>
                <a:latin typeface="Roboto" panose="02000000000000000000" pitchFamily="2" charset="0"/>
                <a:ea typeface="Roboto" panose="02000000000000000000" pitchFamily="2" charset="0"/>
                <a:cs typeface="Roboto" panose="02000000000000000000" pitchFamily="2" charset="0"/>
              </a:rPr>
              <a:t>Vad händer i omvärlden?</a:t>
            </a:r>
            <a:endParaRPr lang="sv-SE" sz="12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10" name="Rektangel 9"/>
          <p:cNvSpPr/>
          <p:nvPr/>
        </p:nvSpPr>
        <p:spPr>
          <a:xfrm>
            <a:off x="4576092" y="3516534"/>
            <a:ext cx="1582616" cy="461665"/>
          </a:xfrm>
          <a:prstGeom prst="rect">
            <a:avLst/>
          </a:prstGeom>
        </p:spPr>
        <p:txBody>
          <a:bodyPr wrap="square">
            <a:spAutoFit/>
          </a:bodyPr>
          <a:lstStyle/>
          <a:p>
            <a:r>
              <a:rPr lang="sv-SE" sz="1200" b="1" dirty="0" smtClean="0">
                <a:solidFill>
                  <a:schemeClr val="bg1"/>
                </a:solidFill>
                <a:latin typeface="Roboto" panose="02000000000000000000" pitchFamily="2" charset="0"/>
                <a:ea typeface="Roboto" panose="02000000000000000000" pitchFamily="2" charset="0"/>
                <a:cs typeface="Roboto" panose="02000000000000000000" pitchFamily="2" charset="0"/>
              </a:rPr>
              <a:t>Vilka trender påverkar oss?</a:t>
            </a:r>
            <a:endParaRPr lang="sv-SE" sz="12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11" name="Rektangel 10"/>
          <p:cNvSpPr/>
          <p:nvPr/>
        </p:nvSpPr>
        <p:spPr>
          <a:xfrm>
            <a:off x="4845776" y="2864365"/>
            <a:ext cx="2105091" cy="461665"/>
          </a:xfrm>
          <a:prstGeom prst="rect">
            <a:avLst/>
          </a:prstGeom>
        </p:spPr>
        <p:txBody>
          <a:bodyPr wrap="square">
            <a:spAutoFit/>
          </a:bodyPr>
          <a:lstStyle/>
          <a:p>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Vad säger våra styrdokument?</a:t>
            </a:r>
            <a:endPar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endParaRPr>
          </a:p>
        </p:txBody>
      </p:sp>
      <p:sp>
        <p:nvSpPr>
          <p:cNvPr id="12" name="Rektangel 11"/>
          <p:cNvSpPr/>
          <p:nvPr/>
        </p:nvSpPr>
        <p:spPr>
          <a:xfrm>
            <a:off x="4812198" y="2466955"/>
            <a:ext cx="4572000" cy="461665"/>
          </a:xfrm>
          <a:prstGeom prst="rect">
            <a:avLst/>
          </a:prstGeom>
        </p:spPr>
        <p:txBody>
          <a:bodyPr>
            <a:spAutoFit/>
          </a:bodyPr>
          <a:lstStyle/>
          <a:p>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Vilka är våra </a:t>
            </a:r>
            <a:b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br>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ambitioner?</a:t>
            </a:r>
            <a:endPar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endParaRPr>
          </a:p>
        </p:txBody>
      </p:sp>
      <p:sp>
        <p:nvSpPr>
          <p:cNvPr id="13" name="Rektangel 12"/>
          <p:cNvSpPr/>
          <p:nvPr/>
        </p:nvSpPr>
        <p:spPr>
          <a:xfrm>
            <a:off x="4204372" y="1575414"/>
            <a:ext cx="2087348" cy="461665"/>
          </a:xfrm>
          <a:prstGeom prst="rect">
            <a:avLst/>
          </a:prstGeom>
        </p:spPr>
        <p:txBody>
          <a:bodyPr wrap="square">
            <a:spAutoFit/>
          </a:bodyPr>
          <a:lstStyle/>
          <a:p>
            <a:r>
              <a:rPr lang="sv-SE" sz="1200" dirty="0" smtClean="0">
                <a:solidFill>
                  <a:schemeClr val="bg1">
                    <a:lumMod val="65000"/>
                  </a:schemeClr>
                </a:solidFill>
                <a:latin typeface="Roboto" panose="02000000000000000000" pitchFamily="2" charset="0"/>
                <a:ea typeface="Roboto" panose="02000000000000000000" pitchFamily="2" charset="0"/>
                <a:cs typeface="Roboto" panose="02000000000000000000" pitchFamily="2" charset="0"/>
              </a:rPr>
              <a:t>Vilken är nämndens viljeinriktning?</a:t>
            </a:r>
            <a:endParaRPr lang="sv-SE" sz="1200" dirty="0">
              <a:solidFill>
                <a:schemeClr val="bg1">
                  <a:lumMod val="65000"/>
                </a:schemeClr>
              </a:solidFill>
              <a:latin typeface="Roboto" panose="02000000000000000000" pitchFamily="2" charset="0"/>
              <a:ea typeface="Roboto" panose="02000000000000000000" pitchFamily="2" charset="0"/>
              <a:cs typeface="Roboto" panose="02000000000000000000" pitchFamily="2" charset="0"/>
            </a:endParaRPr>
          </a:p>
        </p:txBody>
      </p:sp>
      <p:grpSp>
        <p:nvGrpSpPr>
          <p:cNvPr id="19" name="Grupp 18"/>
          <p:cNvGrpSpPr/>
          <p:nvPr/>
        </p:nvGrpSpPr>
        <p:grpSpPr>
          <a:xfrm>
            <a:off x="1137458" y="2094494"/>
            <a:ext cx="4572000" cy="1899776"/>
            <a:chOff x="2918729" y="3533221"/>
            <a:chExt cx="4572000" cy="1899776"/>
          </a:xfrm>
        </p:grpSpPr>
        <p:sp>
          <p:nvSpPr>
            <p:cNvPr id="18" name="Ellips 17"/>
            <p:cNvSpPr/>
            <p:nvPr/>
          </p:nvSpPr>
          <p:spPr>
            <a:xfrm>
              <a:off x="4254841" y="3533221"/>
              <a:ext cx="1899776" cy="1899776"/>
            </a:xfrm>
            <a:prstGeom prst="ellipse">
              <a:avLst/>
            </a:prstGeom>
            <a:solidFill>
              <a:srgbClr val="0F81D3"/>
            </a:solidFill>
            <a:ln w="38100">
              <a:solidFill>
                <a:srgbClr val="0F81D3"/>
              </a:solidFill>
            </a:ln>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sv-SE"/>
            </a:p>
          </p:txBody>
        </p:sp>
        <p:sp>
          <p:nvSpPr>
            <p:cNvPr id="14" name="Rektangel 13"/>
            <p:cNvSpPr/>
            <p:nvPr/>
          </p:nvSpPr>
          <p:spPr>
            <a:xfrm>
              <a:off x="2918729" y="4298443"/>
              <a:ext cx="4572000" cy="369332"/>
            </a:xfrm>
            <a:prstGeom prst="rect">
              <a:avLst/>
            </a:prstGeom>
          </p:spPr>
          <p:txBody>
            <a:bodyPr>
              <a:spAutoFit/>
            </a:bodyPr>
            <a:lstStyle/>
            <a:p>
              <a:pPr algn="ctr"/>
              <a:r>
                <a:rPr lang="sv-SE" b="1" dirty="0" smtClean="0">
                  <a:solidFill>
                    <a:schemeClr val="bg1"/>
                  </a:solidFill>
                  <a:latin typeface="Roboto" panose="02000000000000000000" pitchFamily="2" charset="0"/>
                  <a:ea typeface="Roboto" panose="02000000000000000000" pitchFamily="2" charset="0"/>
                  <a:cs typeface="Roboto" panose="02000000000000000000" pitchFamily="2" charset="0"/>
                </a:rPr>
                <a:t>Nulägesanalys</a:t>
              </a:r>
              <a:endParaRPr lang="sv-SE" sz="16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grpSp>
      <p:cxnSp>
        <p:nvCxnSpPr>
          <p:cNvPr id="22" name="Rak pilkoppling 21"/>
          <p:cNvCxnSpPr/>
          <p:nvPr/>
        </p:nvCxnSpPr>
        <p:spPr>
          <a:xfrm>
            <a:off x="2376434" y="1982188"/>
            <a:ext cx="328247" cy="327491"/>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3" name="Rak pilkoppling 22"/>
          <p:cNvCxnSpPr/>
          <p:nvPr/>
        </p:nvCxnSpPr>
        <p:spPr>
          <a:xfrm>
            <a:off x="1980528" y="2726323"/>
            <a:ext cx="395684" cy="182197"/>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5" name="Rak pilkoppling 24"/>
          <p:cNvCxnSpPr/>
          <p:nvPr/>
        </p:nvCxnSpPr>
        <p:spPr>
          <a:xfrm flipV="1">
            <a:off x="2340507" y="3740965"/>
            <a:ext cx="249660" cy="264390"/>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8" name="Rak pilkoppling 27"/>
          <p:cNvCxnSpPr/>
          <p:nvPr/>
        </p:nvCxnSpPr>
        <p:spPr>
          <a:xfrm flipV="1">
            <a:off x="1980528" y="3308421"/>
            <a:ext cx="395906" cy="58994"/>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1" name="Rak pilkoppling 30"/>
          <p:cNvCxnSpPr>
            <a:stCxn id="8" idx="0"/>
          </p:cNvCxnSpPr>
          <p:nvPr/>
        </p:nvCxnSpPr>
        <p:spPr>
          <a:xfrm flipV="1">
            <a:off x="3155806" y="4067104"/>
            <a:ext cx="49276" cy="308118"/>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4" name="Rak pilkoppling 33"/>
          <p:cNvCxnSpPr/>
          <p:nvPr/>
        </p:nvCxnSpPr>
        <p:spPr>
          <a:xfrm flipH="1" flipV="1">
            <a:off x="3845169" y="3994483"/>
            <a:ext cx="215972" cy="315472"/>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8" name="Rak pilkoppling 37"/>
          <p:cNvCxnSpPr/>
          <p:nvPr/>
        </p:nvCxnSpPr>
        <p:spPr>
          <a:xfrm flipH="1" flipV="1">
            <a:off x="4337059" y="3531696"/>
            <a:ext cx="231003" cy="205176"/>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0" name="Rak pilkoppling 39"/>
          <p:cNvCxnSpPr/>
          <p:nvPr/>
        </p:nvCxnSpPr>
        <p:spPr>
          <a:xfrm flipH="1">
            <a:off x="4459552" y="3079919"/>
            <a:ext cx="408384" cy="25997"/>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2" name="Rak pilkoppling 41"/>
          <p:cNvCxnSpPr/>
          <p:nvPr/>
        </p:nvCxnSpPr>
        <p:spPr>
          <a:xfrm flipH="1">
            <a:off x="4416421" y="2458815"/>
            <a:ext cx="395776" cy="175437"/>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4" name="Rak pilkoppling 43"/>
          <p:cNvCxnSpPr>
            <a:stCxn id="13" idx="1"/>
          </p:cNvCxnSpPr>
          <p:nvPr/>
        </p:nvCxnSpPr>
        <p:spPr>
          <a:xfrm flipH="1">
            <a:off x="3934092" y="1806247"/>
            <a:ext cx="270280" cy="305458"/>
          </a:xfrm>
          <a:prstGeom prst="straightConnector1">
            <a:avLst/>
          </a:prstGeom>
          <a:ln>
            <a:solidFill>
              <a:srgbClr val="AED1EC"/>
            </a:solidFill>
            <a:tailEnd type="triangle"/>
          </a:ln>
          <a:effectLst/>
        </p:spPr>
        <p:style>
          <a:lnRef idx="2">
            <a:schemeClr val="accent1"/>
          </a:lnRef>
          <a:fillRef idx="0">
            <a:schemeClr val="accent1"/>
          </a:fillRef>
          <a:effectRef idx="1">
            <a:schemeClr val="accent1"/>
          </a:effectRef>
          <a:fontRef idx="minor">
            <a:schemeClr val="tx1"/>
          </a:fontRef>
        </p:style>
      </p:cxnSp>
      <p:sp>
        <p:nvSpPr>
          <p:cNvPr id="58" name="Båge 57"/>
          <p:cNvSpPr/>
          <p:nvPr/>
        </p:nvSpPr>
        <p:spPr>
          <a:xfrm rot="18929995">
            <a:off x="2797509" y="1281478"/>
            <a:ext cx="4496524" cy="4305744"/>
          </a:xfrm>
          <a:prstGeom prst="arc">
            <a:avLst/>
          </a:prstGeom>
          <a:noFill/>
          <a:ln>
            <a:solidFill>
              <a:srgbClr val="0F81D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59" name="Likbent triangel 58"/>
          <p:cNvSpPr/>
          <p:nvPr/>
        </p:nvSpPr>
        <p:spPr>
          <a:xfrm rot="18690444" flipV="1">
            <a:off x="6581423" y="1801863"/>
            <a:ext cx="154061" cy="132811"/>
          </a:xfrm>
          <a:prstGeom prst="triangle">
            <a:avLst/>
          </a:prstGeom>
          <a:solidFill>
            <a:srgbClr val="0F81D3"/>
          </a:solidFill>
          <a:ln>
            <a:solidFill>
              <a:srgbClr val="0F81D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104881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4293136203"/>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242084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0862603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 Det är här ni kommer in. Hur agerar ni på konsekvenserna?</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3" name="Rektangel 2"/>
          <p:cNvSpPr/>
          <p:nvPr/>
        </p:nvSpPr>
        <p:spPr>
          <a:xfrm>
            <a:off x="1547446" y="-1"/>
            <a:ext cx="7596554"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4" name="Rektangel 3"/>
          <p:cNvSpPr/>
          <p:nvPr/>
        </p:nvSpPr>
        <p:spPr>
          <a:xfrm>
            <a:off x="3117850" y="1312863"/>
            <a:ext cx="3704981" cy="1512400"/>
          </a:xfrm>
          <a:prstGeom prst="rect">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sv-SE" sz="1600" b="1" dirty="0" smtClean="0">
                <a:solidFill>
                  <a:schemeClr val="tx1"/>
                </a:solidFill>
                <a:latin typeface="Roboto" panose="02000000000000000000" pitchFamily="2" charset="0"/>
                <a:ea typeface="Roboto" panose="02000000000000000000" pitchFamily="2" charset="0"/>
                <a:cs typeface="Roboto" panose="02000000000000000000" pitchFamily="2" charset="0"/>
              </a:rPr>
              <a:t>Brännpunkt</a:t>
            </a:r>
            <a:endParaRPr lang="sv-SE" sz="1600" dirty="0" smtClean="0">
              <a:solidFill>
                <a:schemeClr val="tx1"/>
              </a:solidFill>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600" dirty="0">
                <a:solidFill>
                  <a:schemeClr val="tx1"/>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 verksamheter </a:t>
            </a:r>
            <a:r>
              <a:rPr lang="sv-SE" sz="1600" dirty="0" smtClean="0">
                <a:solidFill>
                  <a:schemeClr val="tx1"/>
                </a:solidFill>
                <a:latin typeface="Roboto" panose="02000000000000000000" pitchFamily="2" charset="0"/>
                <a:ea typeface="Roboto" panose="02000000000000000000" pitchFamily="2" charset="0"/>
                <a:cs typeface="Roboto" panose="02000000000000000000" pitchFamily="2" charset="0"/>
              </a:rPr>
              <a:t>direkt</a:t>
            </a:r>
            <a:endParaRPr lang="sv-SE" sz="1600"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230003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0862603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 Det är här ni kommer in. Hur agerar ni på konsekvenserna?</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3" name="Rektangel 2"/>
          <p:cNvSpPr/>
          <p:nvPr/>
        </p:nvSpPr>
        <p:spPr>
          <a:xfrm>
            <a:off x="3505200" y="-1"/>
            <a:ext cx="5638800"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5" name="Rektangel 4"/>
          <p:cNvSpPr/>
          <p:nvPr/>
        </p:nvSpPr>
        <p:spPr>
          <a:xfrm>
            <a:off x="246183" y="-1"/>
            <a:ext cx="1312985"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4" name="Rektangel 3"/>
          <p:cNvSpPr/>
          <p:nvPr/>
        </p:nvSpPr>
        <p:spPr>
          <a:xfrm>
            <a:off x="3879851" y="914278"/>
            <a:ext cx="3376734" cy="1477230"/>
          </a:xfrm>
          <a:prstGeom prst="rect">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sv-SE" sz="1600" b="1" dirty="0">
                <a:solidFill>
                  <a:schemeClr val="tx1"/>
                </a:solidFill>
                <a:latin typeface="Roboto" panose="02000000000000000000" pitchFamily="2" charset="0"/>
                <a:ea typeface="Roboto" panose="02000000000000000000" pitchFamily="2" charset="0"/>
                <a:cs typeface="Roboto" panose="02000000000000000000" pitchFamily="2" charset="0"/>
              </a:rPr>
              <a:t>Konsekvenser för </a:t>
            </a:r>
            <a:r>
              <a:rPr lang="sv-SE" sz="1600" b="1" dirty="0" smtClean="0">
                <a:solidFill>
                  <a:schemeClr val="tx1"/>
                </a:solidFill>
                <a:latin typeface="Roboto" panose="02000000000000000000" pitchFamily="2" charset="0"/>
                <a:ea typeface="Roboto" panose="02000000000000000000" pitchFamily="2" charset="0"/>
                <a:cs typeface="Roboto" panose="02000000000000000000" pitchFamily="2" charset="0"/>
              </a:rPr>
              <a:t>staden</a:t>
            </a:r>
          </a:p>
          <a:p>
            <a:pPr>
              <a:spcBef>
                <a:spcPts val="1200"/>
              </a:spcBef>
            </a:pPr>
            <a:r>
              <a:rPr lang="sv-SE" sz="1600" dirty="0" smtClean="0">
                <a:solidFill>
                  <a:schemeClr val="tx1"/>
                </a:solidFill>
                <a:latin typeface="Roboto" panose="02000000000000000000" pitchFamily="2" charset="0"/>
                <a:ea typeface="Roboto" panose="02000000000000000000" pitchFamily="2" charset="0"/>
                <a:cs typeface="Roboto" panose="02000000000000000000" pitchFamily="2" charset="0"/>
              </a:rPr>
              <a:t>Centrala </a:t>
            </a:r>
            <a:r>
              <a:rPr lang="sv-SE" sz="1600" dirty="0">
                <a:solidFill>
                  <a:schemeClr val="tx1"/>
                </a:solidFill>
                <a:latin typeface="Roboto" panose="02000000000000000000" pitchFamily="2" charset="0"/>
                <a:ea typeface="Roboto" panose="02000000000000000000" pitchFamily="2" charset="0"/>
                <a:cs typeface="Roboto" panose="02000000000000000000" pitchFamily="2" charset="0"/>
              </a:rPr>
              <a:t>delar i brännpunkten som påverkar Helsingborg och staden direkt. Vilka delar är mest relevanta för just er verksamhet? </a:t>
            </a:r>
          </a:p>
          <a:p>
            <a:endParaRPr lang="sv-SE" sz="1600" b="1"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4045452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0862603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 Det är här ni kommer in. Hur agerar ni på konsekvenserna?</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3" name="Rektangel 2"/>
          <p:cNvSpPr/>
          <p:nvPr/>
        </p:nvSpPr>
        <p:spPr>
          <a:xfrm>
            <a:off x="6904892" y="-1"/>
            <a:ext cx="2239108"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5" name="Rektangel 4"/>
          <p:cNvSpPr/>
          <p:nvPr/>
        </p:nvSpPr>
        <p:spPr>
          <a:xfrm>
            <a:off x="246184" y="-1"/>
            <a:ext cx="3247294"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4" name="Rektangel 3"/>
          <p:cNvSpPr/>
          <p:nvPr/>
        </p:nvSpPr>
        <p:spPr>
          <a:xfrm>
            <a:off x="1869831" y="2051415"/>
            <a:ext cx="3763107" cy="1770307"/>
          </a:xfrm>
          <a:prstGeom prst="rect">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1200"/>
              </a:spcBef>
            </a:pPr>
            <a:r>
              <a:rPr lang="sv-SE" sz="1600" b="1" dirty="0">
                <a:solidFill>
                  <a:schemeClr val="tx1"/>
                </a:solidFill>
                <a:latin typeface="Roboto" panose="02000000000000000000" pitchFamily="2" charset="0"/>
                <a:ea typeface="Roboto" panose="02000000000000000000" pitchFamily="2" charset="0"/>
                <a:cs typeface="Roboto" panose="02000000000000000000" pitchFamily="2" charset="0"/>
              </a:rPr>
              <a:t>Konsekvenser för verksamheten 1-3 år </a:t>
            </a:r>
          </a:p>
          <a:p>
            <a:pPr>
              <a:spcBef>
                <a:spcPts val="1200"/>
              </a:spcBef>
            </a:pPr>
            <a:r>
              <a:rPr lang="sv-SE" sz="1600" dirty="0">
                <a:solidFill>
                  <a:schemeClr val="tx1"/>
                </a:solidFill>
                <a:latin typeface="Roboto" panose="02000000000000000000" pitchFamily="2" charset="0"/>
                <a:ea typeface="Roboto" panose="02000000000000000000" pitchFamily="2" charset="0"/>
                <a:cs typeface="Roboto" panose="02000000000000000000" pitchFamily="2" charset="0"/>
              </a:rPr>
              <a:t>Brännpunkternas konsekvenser kan vara synliga och relevanta. Vi behöver förhålla oss till dem redan idag. Det är här ni kommer in. Hur agerar ni på konsekvensen</a:t>
            </a:r>
            <a:r>
              <a:rPr lang="sv-SE" sz="1600" dirty="0" smtClean="0">
                <a:solidFill>
                  <a:schemeClr val="tx1"/>
                </a:solidFill>
                <a:latin typeface="Roboto" panose="02000000000000000000" pitchFamily="2" charset="0"/>
                <a:ea typeface="Roboto" panose="02000000000000000000" pitchFamily="2" charset="0"/>
                <a:cs typeface="Roboto" panose="02000000000000000000" pitchFamily="2" charset="0"/>
              </a:rPr>
              <a:t>?</a:t>
            </a:r>
            <a:endParaRPr lang="sv-SE" sz="1600"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758764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0862603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 Det är här ni kommer in. Hur agerar ni på konsekvenserna?</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3" name="Rektangel 2"/>
          <p:cNvSpPr/>
          <p:nvPr/>
        </p:nvSpPr>
        <p:spPr>
          <a:xfrm>
            <a:off x="7748954" y="-1"/>
            <a:ext cx="1395046"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5" name="Rektangel 4"/>
          <p:cNvSpPr/>
          <p:nvPr/>
        </p:nvSpPr>
        <p:spPr>
          <a:xfrm>
            <a:off x="246184" y="-1"/>
            <a:ext cx="6635262"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4" name="Rektangel 3"/>
          <p:cNvSpPr/>
          <p:nvPr/>
        </p:nvSpPr>
        <p:spPr>
          <a:xfrm>
            <a:off x="3124201" y="1723169"/>
            <a:ext cx="3628292" cy="1078647"/>
          </a:xfrm>
          <a:prstGeom prst="rect">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1200"/>
              </a:spcBef>
            </a:pPr>
            <a:r>
              <a:rPr lang="sv-SE" sz="1600" b="1" dirty="0" err="1" smtClean="0">
                <a:solidFill>
                  <a:schemeClr val="tx1"/>
                </a:solidFill>
                <a:latin typeface="Roboto" panose="02000000000000000000" pitchFamily="2" charset="0"/>
                <a:ea typeface="Roboto" panose="02000000000000000000" pitchFamily="2" charset="0"/>
                <a:cs typeface="Roboto" panose="02000000000000000000" pitchFamily="2" charset="0"/>
              </a:rPr>
              <a:t>Prio</a:t>
            </a:r>
            <a:endParaRPr lang="sv-SE" sz="1600" b="1" dirty="0">
              <a:solidFill>
                <a:schemeClr val="tx1"/>
              </a:solidFill>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600" dirty="0">
                <a:solidFill>
                  <a:schemeClr val="tx1"/>
                </a:solidFill>
                <a:latin typeface="Roboto" panose="02000000000000000000" pitchFamily="2" charset="0"/>
                <a:ea typeface="Roboto" panose="02000000000000000000" pitchFamily="2" charset="0"/>
                <a:cs typeface="Roboto" panose="02000000000000000000" pitchFamily="2" charset="0"/>
              </a:rPr>
              <a:t>Prioritera vad som är viktigast för verksamheten de kommande tre åren.</a:t>
            </a:r>
          </a:p>
        </p:txBody>
      </p:sp>
    </p:spTree>
    <p:extLst>
      <p:ext uri="{BB962C8B-B14F-4D97-AF65-F5344CB8AC3E}">
        <p14:creationId xmlns:p14="http://schemas.microsoft.com/office/powerpoint/2010/main" val="26753437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0862603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 Det är här ni kommer in. Hur agerar ni på konsekvenserna?</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5" name="Rektangel 4"/>
          <p:cNvSpPr/>
          <p:nvPr/>
        </p:nvSpPr>
        <p:spPr>
          <a:xfrm>
            <a:off x="246183" y="-1"/>
            <a:ext cx="7491048" cy="5147959"/>
          </a:xfrm>
          <a:prstGeom prst="rect">
            <a:avLst/>
          </a:prstGeom>
          <a:solidFill>
            <a:schemeClr val="bg1">
              <a:alpha val="7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
        <p:nvSpPr>
          <p:cNvPr id="4" name="Rektangel 3"/>
          <p:cNvSpPr/>
          <p:nvPr/>
        </p:nvSpPr>
        <p:spPr>
          <a:xfrm>
            <a:off x="3124200" y="1723170"/>
            <a:ext cx="4190999" cy="1266216"/>
          </a:xfrm>
          <a:prstGeom prst="rect">
            <a:avLst/>
          </a:prstGeom>
          <a:solidFill>
            <a:schemeClr val="bg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Bef>
                <a:spcPts val="1200"/>
              </a:spcBef>
            </a:pPr>
            <a:r>
              <a:rPr lang="sv-SE" sz="1600" b="1" dirty="0" smtClean="0">
                <a:solidFill>
                  <a:schemeClr val="tx1"/>
                </a:solidFill>
                <a:latin typeface="Roboto" panose="02000000000000000000" pitchFamily="2" charset="0"/>
                <a:ea typeface="Roboto" panose="02000000000000000000" pitchFamily="2" charset="0"/>
                <a:cs typeface="Roboto" panose="02000000000000000000" pitchFamily="2" charset="0"/>
              </a:rPr>
              <a:t>Samverkan</a:t>
            </a:r>
            <a:endParaRPr lang="sv-SE" sz="1600" b="1" dirty="0">
              <a:solidFill>
                <a:schemeClr val="tx1"/>
              </a:solidFill>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600" dirty="0">
                <a:solidFill>
                  <a:schemeClr val="tx1"/>
                </a:solidFill>
                <a:latin typeface="Roboto" panose="02000000000000000000" pitchFamily="2" charset="0"/>
                <a:ea typeface="Roboto" panose="02000000000000000000" pitchFamily="2" charset="0"/>
                <a:cs typeface="Roboto" panose="02000000000000000000" pitchFamily="2" charset="0"/>
              </a:rPr>
              <a:t>Vilka andra verksamheter inom och utanför Helsingborgs stad behöver vi samverka med för att hantera konsekvenserna?</a:t>
            </a:r>
          </a:p>
        </p:txBody>
      </p:sp>
    </p:spTree>
    <p:extLst>
      <p:ext uri="{BB962C8B-B14F-4D97-AF65-F5344CB8AC3E}">
        <p14:creationId xmlns:p14="http://schemas.microsoft.com/office/powerpoint/2010/main" val="16139811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610460"/>
            <a:ext cx="7211524" cy="3151585"/>
          </a:xfrm>
        </p:spPr>
        <p:txBody>
          <a:bodyPr/>
          <a:lstStyle/>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Större eller mindre påverkan</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Kan vi påverka utvecklingen</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Vad finns det för hot och möjligheter</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Vilka kan vi samarbeta med för att göra skillnad?</a:t>
            </a:r>
          </a:p>
        </p:txBody>
      </p:sp>
      <p:sp>
        <p:nvSpPr>
          <p:cNvPr id="3" name="Rubrik 2"/>
          <p:cNvSpPr>
            <a:spLocks noGrp="1"/>
          </p:cNvSpPr>
          <p:nvPr>
            <p:ph type="title"/>
          </p:nvPr>
        </p:nvSpPr>
        <p:spPr>
          <a:xfrm>
            <a:off x="1100668" y="592841"/>
            <a:ext cx="7211524" cy="857250"/>
          </a:xfrm>
        </p:spPr>
        <p:txBody>
          <a:bodyPr/>
          <a:lstStyle/>
          <a:p>
            <a:r>
              <a:rPr lang="sv-SE" sz="4800" dirty="0" smtClean="0">
                <a:latin typeface="Roboto Black" panose="02000000000000000000" pitchFamily="2" charset="0"/>
                <a:ea typeface="Roboto Black" panose="02000000000000000000" pitchFamily="2" charset="0"/>
                <a:cs typeface="Roboto Black" panose="02000000000000000000" pitchFamily="2" charset="0"/>
              </a:rPr>
              <a:t>Diskussionsfrågor</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403066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540121"/>
            <a:ext cx="7211524" cy="3151585"/>
          </a:xfrm>
        </p:spPr>
        <p:txBody>
          <a:bodyPr/>
          <a:lstStyle/>
          <a:p>
            <a:pPr>
              <a:spcBef>
                <a:spcPts val="1200"/>
              </a:spcBef>
            </a:pPr>
            <a:r>
              <a:rPr lang="sv-SE" b="1" dirty="0">
                <a:latin typeface="Roboto" panose="02000000000000000000" pitchFamily="2" charset="0"/>
                <a:ea typeface="Roboto" panose="02000000000000000000" pitchFamily="2" charset="0"/>
                <a:cs typeface="Roboto" panose="02000000000000000000" pitchFamily="2" charset="0"/>
              </a:rPr>
              <a:t>Grupp 1 (Deltagare A, B, C, D): </a:t>
            </a:r>
            <a:r>
              <a:rPr lang="sv-SE" dirty="0" smtClean="0">
                <a:latin typeface="Roboto" panose="02000000000000000000" pitchFamily="2" charset="0"/>
                <a:ea typeface="Roboto" panose="02000000000000000000" pitchFamily="2" charset="0"/>
                <a:cs typeface="Roboto" panose="02000000000000000000" pitchFamily="2" charset="0"/>
              </a:rPr>
              <a:t/>
            </a:r>
            <a:br>
              <a:rPr lang="sv-SE" dirty="0" smtClean="0">
                <a:latin typeface="Roboto" panose="02000000000000000000" pitchFamily="2" charset="0"/>
                <a:ea typeface="Roboto" panose="02000000000000000000" pitchFamily="2" charset="0"/>
                <a:cs typeface="Roboto" panose="02000000000000000000" pitchFamily="2" charset="0"/>
              </a:rPr>
            </a:br>
            <a:r>
              <a:rPr lang="sv-SE" dirty="0" smtClean="0">
                <a:latin typeface="Roboto" panose="02000000000000000000" pitchFamily="2" charset="0"/>
                <a:ea typeface="Roboto" panose="02000000000000000000" pitchFamily="2" charset="0"/>
                <a:cs typeface="Roboto" panose="02000000000000000000" pitchFamily="2" charset="0"/>
              </a:rPr>
              <a:t>Brännpunkt 1</a:t>
            </a:r>
            <a:endParaRPr lang="sv-SE"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b="1" dirty="0">
                <a:latin typeface="Roboto" panose="02000000000000000000" pitchFamily="2" charset="0"/>
                <a:ea typeface="Roboto" panose="02000000000000000000" pitchFamily="2" charset="0"/>
                <a:cs typeface="Roboto" panose="02000000000000000000" pitchFamily="2" charset="0"/>
              </a:rPr>
              <a:t>Grupp 2 (Deltagare E, F, G, H): </a:t>
            </a:r>
            <a:r>
              <a:rPr lang="sv-SE" dirty="0" smtClean="0">
                <a:latin typeface="Roboto" panose="02000000000000000000" pitchFamily="2" charset="0"/>
                <a:ea typeface="Roboto" panose="02000000000000000000" pitchFamily="2" charset="0"/>
                <a:cs typeface="Roboto" panose="02000000000000000000" pitchFamily="2" charset="0"/>
              </a:rPr>
              <a:t/>
            </a:r>
            <a:br>
              <a:rPr lang="sv-SE" dirty="0" smtClean="0">
                <a:latin typeface="Roboto" panose="02000000000000000000" pitchFamily="2" charset="0"/>
                <a:ea typeface="Roboto" panose="02000000000000000000" pitchFamily="2" charset="0"/>
                <a:cs typeface="Roboto" panose="02000000000000000000" pitchFamily="2" charset="0"/>
              </a:rPr>
            </a:br>
            <a:r>
              <a:rPr lang="sv-SE" dirty="0" smtClean="0">
                <a:latin typeface="Roboto" panose="02000000000000000000" pitchFamily="2" charset="0"/>
                <a:ea typeface="Roboto" panose="02000000000000000000" pitchFamily="2" charset="0"/>
                <a:cs typeface="Roboto" panose="02000000000000000000" pitchFamily="2" charset="0"/>
              </a:rPr>
              <a:t>Brännpunkt </a:t>
            </a:r>
            <a:r>
              <a:rPr lang="sv-SE" dirty="0">
                <a:latin typeface="Roboto" panose="02000000000000000000" pitchFamily="2" charset="0"/>
                <a:ea typeface="Roboto" panose="02000000000000000000" pitchFamily="2" charset="0"/>
                <a:cs typeface="Roboto" panose="02000000000000000000" pitchFamily="2" charset="0"/>
              </a:rPr>
              <a:t>2 och 3</a:t>
            </a:r>
          </a:p>
        </p:txBody>
      </p:sp>
      <p:sp>
        <p:nvSpPr>
          <p:cNvPr id="3" name="Rubrik 2"/>
          <p:cNvSpPr>
            <a:spLocks noGrp="1"/>
          </p:cNvSpPr>
          <p:nvPr>
            <p:ph type="title"/>
          </p:nvPr>
        </p:nvSpPr>
        <p:spPr>
          <a:xfrm>
            <a:off x="1100668" y="545948"/>
            <a:ext cx="7211524" cy="857250"/>
          </a:xfrm>
        </p:spPr>
        <p:txBody>
          <a:bodyPr/>
          <a:lstStyle/>
          <a:p>
            <a:r>
              <a:rPr lang="sv-SE" sz="4800" dirty="0" smtClean="0">
                <a:latin typeface="Roboto Black" panose="02000000000000000000" pitchFamily="2" charset="0"/>
                <a:ea typeface="Roboto Black" panose="02000000000000000000" pitchFamily="2" charset="0"/>
                <a:cs typeface="Roboto Black" panose="02000000000000000000" pitchFamily="2" charset="0"/>
              </a:rPr>
              <a:t>Gruppindelning</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9668178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540122"/>
            <a:ext cx="7937824" cy="3151585"/>
          </a:xfrm>
        </p:spPr>
        <p:txBody>
          <a:bodyPr/>
          <a:lstStyle/>
          <a:p>
            <a:pPr marL="457200" indent="-457200">
              <a:spcBef>
                <a:spcPts val="1200"/>
              </a:spcBef>
              <a:buFont typeface="+mj-lt"/>
              <a:buAutoNum type="arabicPeriod"/>
            </a:pPr>
            <a:r>
              <a:rPr lang="sv-SE" b="1" dirty="0">
                <a:latin typeface="Roboto" panose="02000000000000000000" pitchFamily="2" charset="0"/>
                <a:ea typeface="Roboto" panose="02000000000000000000" pitchFamily="2" charset="0"/>
                <a:cs typeface="Roboto" panose="02000000000000000000" pitchFamily="2" charset="0"/>
              </a:rPr>
              <a:t>Diskutera och fyll i konsekvenser för staden </a:t>
            </a:r>
            <a:r>
              <a:rPr lang="sv-SE" dirty="0">
                <a:latin typeface="Roboto" panose="02000000000000000000" pitchFamily="2" charset="0"/>
                <a:ea typeface="Roboto" panose="02000000000000000000" pitchFamily="2" charset="0"/>
                <a:cs typeface="Roboto" panose="02000000000000000000" pitchFamily="2" charset="0"/>
              </a:rPr>
              <a:t/>
            </a:r>
            <a:br>
              <a:rPr lang="sv-SE" dirty="0">
                <a:latin typeface="Roboto" panose="02000000000000000000" pitchFamily="2" charset="0"/>
                <a:ea typeface="Roboto" panose="02000000000000000000" pitchFamily="2" charset="0"/>
                <a:cs typeface="Roboto" panose="02000000000000000000" pitchFamily="2" charset="0"/>
              </a:rPr>
            </a:br>
            <a:r>
              <a:rPr lang="sv-SE" dirty="0">
                <a:latin typeface="Roboto" panose="02000000000000000000" pitchFamily="2" charset="0"/>
                <a:ea typeface="Roboto" panose="02000000000000000000" pitchFamily="2" charset="0"/>
                <a:cs typeface="Roboto" panose="02000000000000000000" pitchFamily="2" charset="0"/>
              </a:rPr>
              <a:t>30 </a:t>
            </a:r>
            <a:r>
              <a:rPr lang="sv-SE" dirty="0" smtClean="0">
                <a:latin typeface="Roboto" panose="02000000000000000000" pitchFamily="2" charset="0"/>
                <a:ea typeface="Roboto" panose="02000000000000000000" pitchFamily="2" charset="0"/>
                <a:cs typeface="Roboto" panose="02000000000000000000" pitchFamily="2" charset="0"/>
              </a:rPr>
              <a:t>minuter</a:t>
            </a:r>
            <a:endParaRPr lang="sv-SE" dirty="0">
              <a:latin typeface="Roboto" panose="02000000000000000000" pitchFamily="2" charset="0"/>
              <a:ea typeface="Roboto" panose="02000000000000000000" pitchFamily="2" charset="0"/>
              <a:cs typeface="Roboto" panose="02000000000000000000" pitchFamily="2" charset="0"/>
            </a:endParaRPr>
          </a:p>
          <a:p>
            <a:pPr marL="457200" indent="-457200">
              <a:spcBef>
                <a:spcPts val="1200"/>
              </a:spcBef>
              <a:buFont typeface="+mj-lt"/>
              <a:buAutoNum type="arabicPeriod"/>
            </a:pPr>
            <a:r>
              <a:rPr lang="sv-SE" b="1" dirty="0">
                <a:latin typeface="Roboto" panose="02000000000000000000" pitchFamily="2" charset="0"/>
                <a:ea typeface="Roboto" panose="02000000000000000000" pitchFamily="2" charset="0"/>
                <a:cs typeface="Roboto" panose="02000000000000000000" pitchFamily="2" charset="0"/>
              </a:rPr>
              <a:t>Diskutera och fyll i konsekvenser för verksamheten (</a:t>
            </a:r>
            <a:r>
              <a:rPr lang="sv-SE" b="1" dirty="0" smtClean="0">
                <a:latin typeface="Roboto" panose="02000000000000000000" pitchFamily="2" charset="0"/>
                <a:ea typeface="Roboto" panose="02000000000000000000" pitchFamily="2" charset="0"/>
                <a:cs typeface="Roboto" panose="02000000000000000000" pitchFamily="2" charset="0"/>
              </a:rPr>
              <a:t>1-3 år</a:t>
            </a:r>
            <a:r>
              <a:rPr lang="sv-SE" b="1" dirty="0">
                <a:latin typeface="Roboto" panose="02000000000000000000" pitchFamily="2" charset="0"/>
                <a:ea typeface="Roboto" panose="02000000000000000000" pitchFamily="2" charset="0"/>
                <a:cs typeface="Roboto" panose="02000000000000000000" pitchFamily="2" charset="0"/>
              </a:rPr>
              <a:t>) </a:t>
            </a:r>
            <a:r>
              <a:rPr lang="sv-SE" dirty="0">
                <a:latin typeface="Roboto" panose="02000000000000000000" pitchFamily="2" charset="0"/>
                <a:ea typeface="Roboto" panose="02000000000000000000" pitchFamily="2" charset="0"/>
                <a:cs typeface="Roboto" panose="02000000000000000000" pitchFamily="2" charset="0"/>
              </a:rPr>
              <a:t/>
            </a:r>
            <a:br>
              <a:rPr lang="sv-SE" dirty="0">
                <a:latin typeface="Roboto" panose="02000000000000000000" pitchFamily="2" charset="0"/>
                <a:ea typeface="Roboto" panose="02000000000000000000" pitchFamily="2" charset="0"/>
                <a:cs typeface="Roboto" panose="02000000000000000000" pitchFamily="2" charset="0"/>
              </a:rPr>
            </a:br>
            <a:r>
              <a:rPr lang="sv-SE" dirty="0">
                <a:latin typeface="Roboto" panose="02000000000000000000" pitchFamily="2" charset="0"/>
                <a:ea typeface="Roboto" panose="02000000000000000000" pitchFamily="2" charset="0"/>
                <a:cs typeface="Roboto" panose="02000000000000000000" pitchFamily="2" charset="0"/>
              </a:rPr>
              <a:t>60 </a:t>
            </a:r>
            <a:r>
              <a:rPr lang="sv-SE" dirty="0" smtClean="0">
                <a:latin typeface="Roboto" panose="02000000000000000000" pitchFamily="2" charset="0"/>
                <a:ea typeface="Roboto" panose="02000000000000000000" pitchFamily="2" charset="0"/>
                <a:cs typeface="Roboto" panose="02000000000000000000" pitchFamily="2" charset="0"/>
              </a:rPr>
              <a:t>minuter</a:t>
            </a:r>
            <a:endParaRPr lang="sv-SE" dirty="0">
              <a:latin typeface="Roboto" panose="02000000000000000000" pitchFamily="2" charset="0"/>
              <a:ea typeface="Roboto" panose="02000000000000000000" pitchFamily="2" charset="0"/>
              <a:cs typeface="Roboto" panose="02000000000000000000" pitchFamily="2" charset="0"/>
            </a:endParaRPr>
          </a:p>
          <a:p>
            <a:pPr marL="457200" indent="-457200">
              <a:spcBef>
                <a:spcPts val="1200"/>
              </a:spcBef>
              <a:buFont typeface="+mj-lt"/>
              <a:buAutoNum type="arabicPeriod"/>
            </a:pPr>
            <a:r>
              <a:rPr lang="sv-SE" b="1" dirty="0">
                <a:latin typeface="Roboto" panose="02000000000000000000" pitchFamily="2" charset="0"/>
                <a:ea typeface="Roboto" panose="02000000000000000000" pitchFamily="2" charset="0"/>
                <a:cs typeface="Roboto" panose="02000000000000000000" pitchFamily="2" charset="0"/>
              </a:rPr>
              <a:t>Diskutera prioritering och samarbetsmöjligheter </a:t>
            </a:r>
            <a:r>
              <a:rPr lang="sv-SE" dirty="0">
                <a:latin typeface="Roboto" panose="02000000000000000000" pitchFamily="2" charset="0"/>
                <a:ea typeface="Roboto" panose="02000000000000000000" pitchFamily="2" charset="0"/>
                <a:cs typeface="Roboto" panose="02000000000000000000" pitchFamily="2" charset="0"/>
              </a:rPr>
              <a:t/>
            </a:r>
            <a:br>
              <a:rPr lang="sv-SE" dirty="0">
                <a:latin typeface="Roboto" panose="02000000000000000000" pitchFamily="2" charset="0"/>
                <a:ea typeface="Roboto" panose="02000000000000000000" pitchFamily="2" charset="0"/>
                <a:cs typeface="Roboto" panose="02000000000000000000" pitchFamily="2" charset="0"/>
              </a:rPr>
            </a:br>
            <a:r>
              <a:rPr lang="sv-SE" dirty="0">
                <a:latin typeface="Roboto" panose="02000000000000000000" pitchFamily="2" charset="0"/>
                <a:ea typeface="Roboto" panose="02000000000000000000" pitchFamily="2" charset="0"/>
                <a:cs typeface="Roboto" panose="02000000000000000000" pitchFamily="2" charset="0"/>
              </a:rPr>
              <a:t>30 </a:t>
            </a:r>
            <a:r>
              <a:rPr lang="sv-SE" dirty="0" smtClean="0">
                <a:latin typeface="Roboto" panose="02000000000000000000" pitchFamily="2" charset="0"/>
                <a:ea typeface="Roboto" panose="02000000000000000000" pitchFamily="2" charset="0"/>
                <a:cs typeface="Roboto" panose="02000000000000000000" pitchFamily="2" charset="0"/>
              </a:rPr>
              <a:t>minuter</a:t>
            </a:r>
            <a:endParaRPr lang="sv-SE" dirty="0">
              <a:latin typeface="Roboto" panose="02000000000000000000" pitchFamily="2" charset="0"/>
              <a:ea typeface="Roboto" panose="02000000000000000000" pitchFamily="2" charset="0"/>
              <a:cs typeface="Roboto" panose="02000000000000000000" pitchFamily="2" charset="0"/>
            </a:endParaRPr>
          </a:p>
          <a:p>
            <a:pPr marL="457200" indent="-457200">
              <a:spcBef>
                <a:spcPts val="1200"/>
              </a:spcBef>
              <a:buFont typeface="+mj-lt"/>
              <a:buAutoNum type="arabicPeriod"/>
            </a:pPr>
            <a:r>
              <a:rPr lang="sv-SE" b="1" dirty="0">
                <a:latin typeface="Roboto" panose="02000000000000000000" pitchFamily="2" charset="0"/>
                <a:ea typeface="Roboto" panose="02000000000000000000" pitchFamily="2" charset="0"/>
                <a:cs typeface="Roboto" panose="02000000000000000000" pitchFamily="2" charset="0"/>
              </a:rPr>
              <a:t>Varje grupp redovisar sitt resultat </a:t>
            </a:r>
            <a:r>
              <a:rPr lang="sv-SE" dirty="0">
                <a:latin typeface="Roboto" panose="02000000000000000000" pitchFamily="2" charset="0"/>
                <a:ea typeface="Roboto" panose="02000000000000000000" pitchFamily="2" charset="0"/>
                <a:cs typeface="Roboto" panose="02000000000000000000" pitchFamily="2" charset="0"/>
              </a:rPr>
              <a:t/>
            </a:r>
            <a:br>
              <a:rPr lang="sv-SE" dirty="0">
                <a:latin typeface="Roboto" panose="02000000000000000000" pitchFamily="2" charset="0"/>
                <a:ea typeface="Roboto" panose="02000000000000000000" pitchFamily="2" charset="0"/>
                <a:cs typeface="Roboto" panose="02000000000000000000" pitchFamily="2" charset="0"/>
              </a:rPr>
            </a:br>
            <a:r>
              <a:rPr lang="sv-SE" dirty="0">
                <a:latin typeface="Roboto" panose="02000000000000000000" pitchFamily="2" charset="0"/>
                <a:ea typeface="Roboto" panose="02000000000000000000" pitchFamily="2" charset="0"/>
                <a:cs typeface="Roboto" panose="02000000000000000000" pitchFamily="2" charset="0"/>
              </a:rPr>
              <a:t>60 minuter</a:t>
            </a:r>
          </a:p>
          <a:p>
            <a:pPr>
              <a:spcBef>
                <a:spcPts val="1200"/>
              </a:spcBef>
            </a:pPr>
            <a:endParaRPr lang="sv-SE" dirty="0">
              <a:latin typeface="Roboto" panose="02000000000000000000" pitchFamily="2" charset="0"/>
              <a:ea typeface="Roboto" panose="02000000000000000000" pitchFamily="2" charset="0"/>
              <a:cs typeface="Roboto" panose="02000000000000000000" pitchFamily="2" charset="0"/>
            </a:endParaRPr>
          </a:p>
          <a:p>
            <a:pPr>
              <a:spcBef>
                <a:spcPts val="1200"/>
              </a:spcBef>
            </a:pPr>
            <a:endParaRPr lang="sv-SE" dirty="0">
              <a:latin typeface="Roboto" panose="02000000000000000000" pitchFamily="2" charset="0"/>
              <a:ea typeface="Roboto" panose="02000000000000000000" pitchFamily="2" charset="0"/>
              <a:cs typeface="Roboto" panose="02000000000000000000" pitchFamily="2" charset="0"/>
            </a:endParaRPr>
          </a:p>
        </p:txBody>
      </p:sp>
      <p:sp>
        <p:nvSpPr>
          <p:cNvPr id="3" name="Rubrik 2"/>
          <p:cNvSpPr>
            <a:spLocks noGrp="1"/>
          </p:cNvSpPr>
          <p:nvPr>
            <p:ph type="title"/>
          </p:nvPr>
        </p:nvSpPr>
        <p:spPr>
          <a:xfrm>
            <a:off x="1100668" y="545949"/>
            <a:ext cx="7211524" cy="857250"/>
          </a:xfrm>
        </p:spPr>
        <p:txBody>
          <a:bodyPr/>
          <a:lstStyle/>
          <a:p>
            <a:r>
              <a:rPr lang="sv-SE" sz="4800" dirty="0">
                <a:latin typeface="Roboto Black" panose="02000000000000000000" pitchFamily="2" charset="0"/>
                <a:ea typeface="Roboto Black" panose="02000000000000000000" pitchFamily="2" charset="0"/>
                <a:cs typeface="Roboto Black" panose="02000000000000000000" pitchFamily="2" charset="0"/>
              </a:rPr>
              <a:t>Workshop</a:t>
            </a:r>
          </a:p>
        </p:txBody>
      </p:sp>
    </p:spTree>
    <p:extLst>
      <p:ext uri="{BB962C8B-B14F-4D97-AF65-F5344CB8AC3E}">
        <p14:creationId xmlns:p14="http://schemas.microsoft.com/office/powerpoint/2010/main" val="2876226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a:xfrm>
            <a:off x="1100668" y="1200152"/>
            <a:ext cx="7211524" cy="3505960"/>
          </a:xfrm>
        </p:spPr>
        <p:txBody>
          <a:bodyPr/>
          <a:lstStyle/>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De dolda bilderna i den här presentationen är till för dig som workshopledare. De ger konkreta tips och råd både inför, under och efter workshopen. </a:t>
            </a:r>
          </a:p>
          <a:p>
            <a:pPr>
              <a:spcBef>
                <a:spcPts val="1200"/>
              </a:spcBef>
            </a:pPr>
            <a:r>
              <a:rPr lang="sv-SE" sz="1600" dirty="0" smtClean="0">
                <a:latin typeface="Roboto" panose="02000000000000000000" pitchFamily="2" charset="0"/>
                <a:ea typeface="Roboto" panose="02000000000000000000" pitchFamily="2" charset="0"/>
                <a:cs typeface="Roboto" panose="02000000000000000000" pitchFamily="2" charset="0"/>
              </a:rPr>
              <a:t>Klassikern </a:t>
            </a:r>
            <a:r>
              <a:rPr lang="sv-SE" sz="1600" dirty="0">
                <a:latin typeface="Roboto" panose="02000000000000000000" pitchFamily="2" charset="0"/>
                <a:ea typeface="Roboto" panose="02000000000000000000" pitchFamily="2" charset="0"/>
                <a:cs typeface="Roboto" panose="02000000000000000000" pitchFamily="2" charset="0"/>
              </a:rPr>
              <a:t>är ett workshopupplägg som hjälper dig att gå från den generella bilden av stadens nära omvärld ner till konsekvenser och slutsatser i ett kortare verksamhetsnära perspektiv</a:t>
            </a:r>
            <a:r>
              <a:rPr lang="sv-SE" sz="1600" dirty="0" smtClean="0">
                <a:latin typeface="Roboto" panose="02000000000000000000" pitchFamily="2" charset="0"/>
                <a:ea typeface="Roboto" panose="02000000000000000000" pitchFamily="2" charset="0"/>
                <a:cs typeface="Roboto" panose="02000000000000000000" pitchFamily="2" charset="0"/>
              </a:rPr>
              <a:t>. </a:t>
            </a:r>
            <a:r>
              <a:rPr lang="sv-SE" sz="1600" dirty="0">
                <a:latin typeface="Roboto" panose="02000000000000000000" pitchFamily="2" charset="0"/>
                <a:ea typeface="Roboto" panose="02000000000000000000" pitchFamily="2" charset="0"/>
                <a:cs typeface="Roboto" panose="02000000000000000000" pitchFamily="2" charset="0"/>
              </a:rPr>
              <a:t>Den här workshopen utgår från de 12 brännpunkterna. </a:t>
            </a:r>
          </a:p>
          <a:p>
            <a:pPr>
              <a:spcBef>
                <a:spcPts val="1200"/>
              </a:spcBef>
            </a:pPr>
            <a:r>
              <a:rPr lang="sv-SE" sz="1600" dirty="0">
                <a:latin typeface="Roboto" panose="02000000000000000000" pitchFamily="2" charset="0"/>
                <a:ea typeface="Roboto" panose="02000000000000000000" pitchFamily="2" charset="0"/>
                <a:cs typeface="Roboto" panose="02000000000000000000" pitchFamily="2" charset="0"/>
              </a:rPr>
              <a:t>Meningen är </a:t>
            </a:r>
            <a:r>
              <a:rPr lang="sv-SE" sz="1600" dirty="0" smtClean="0">
                <a:latin typeface="Roboto" panose="02000000000000000000" pitchFamily="2" charset="0"/>
                <a:ea typeface="Roboto" panose="02000000000000000000" pitchFamily="2" charset="0"/>
                <a:cs typeface="Roboto" panose="02000000000000000000" pitchFamily="2" charset="0"/>
              </a:rPr>
              <a:t>att fokusera </a:t>
            </a:r>
            <a:r>
              <a:rPr lang="sv-SE" sz="1600" dirty="0">
                <a:latin typeface="Roboto" panose="02000000000000000000" pitchFamily="2" charset="0"/>
                <a:ea typeface="Roboto" panose="02000000000000000000" pitchFamily="2" charset="0"/>
                <a:cs typeface="Roboto" panose="02000000000000000000" pitchFamily="2" charset="0"/>
              </a:rPr>
              <a:t>på konsekvenserna av förändringar i omvärlden. I vissa fall går det direkt att se konsekvenserna för den egna verksamheten, men tänk på att era diskussioner kan behöva silas ner och bearbetas vidare för att resultatet ska bli riktigt bra</a:t>
            </a:r>
            <a:r>
              <a:rPr lang="sv-SE" sz="1600" dirty="0" smtClean="0">
                <a:latin typeface="Roboto" panose="02000000000000000000" pitchFamily="2" charset="0"/>
                <a:ea typeface="Roboto" panose="02000000000000000000" pitchFamily="2" charset="0"/>
                <a:cs typeface="Roboto" panose="02000000000000000000" pitchFamily="2" charset="0"/>
              </a:rPr>
              <a:t>.</a:t>
            </a:r>
          </a:p>
        </p:txBody>
      </p:sp>
      <p:sp>
        <p:nvSpPr>
          <p:cNvPr id="4" name="Rubrik 3"/>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Till dig som är workshopledare</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218162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542908138"/>
              </p:ext>
            </p:extLst>
          </p:nvPr>
        </p:nvGraphicFramePr>
        <p:xfrm>
          <a:off x="246183" y="1"/>
          <a:ext cx="8897817" cy="5143501"/>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560554">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30821">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58823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lang="sv-SE" sz="800" dirty="0" smtClean="0"/>
                        <a:t>Utgifterna ökar snabbare än intäkterna men kraven från invånarna ökar samtidigt</a:t>
                      </a: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sv-SE" sz="800" kern="1200" baseline="0" dirty="0" smtClean="0">
                          <a:solidFill>
                            <a:schemeClr val="tx1"/>
                          </a:solidFill>
                          <a:latin typeface="+mn-lt"/>
                          <a:ea typeface="+mn-ea"/>
                          <a:cs typeface="+mn-cs"/>
                        </a:rPr>
                        <a:t>Vi behöver utveckla digitala lösningar för att effektivisera delar av verksamheten. Vi behöver då ha kundens fokus så att lösningarna både ger enklare service och lägre kostnader.</a:t>
                      </a: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dirty="0" smtClean="0">
                          <a:latin typeface="Roboto" panose="02000000000000000000" pitchFamily="2" charset="0"/>
                          <a:ea typeface="Roboto" panose="02000000000000000000" pitchFamily="2" charset="0"/>
                          <a:cs typeface="Roboto" panose="02000000000000000000" pitchFamily="2" charset="0"/>
                        </a:rPr>
                        <a:t>1</a:t>
                      </a: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sz="800" dirty="0" smtClean="0">
                          <a:latin typeface="Roboto" panose="02000000000000000000" pitchFamily="2" charset="0"/>
                          <a:ea typeface="Roboto" panose="02000000000000000000" pitchFamily="2" charset="0"/>
                          <a:cs typeface="Roboto" panose="02000000000000000000" pitchFamily="2" charset="0"/>
                        </a:rPr>
                        <a:t>Inled</a:t>
                      </a:r>
                      <a:r>
                        <a:rPr lang="sv-SE" sz="800" baseline="0" dirty="0" smtClean="0">
                          <a:latin typeface="Roboto" panose="02000000000000000000" pitchFamily="2" charset="0"/>
                          <a:ea typeface="Roboto" panose="02000000000000000000" pitchFamily="2" charset="0"/>
                          <a:cs typeface="Roboto" panose="02000000000000000000" pitchFamily="2" charset="0"/>
                        </a:rPr>
                        <a:t> dialog med Digitaliseringsavdelningen och </a:t>
                      </a:r>
                      <a:r>
                        <a:rPr lang="sv-SE" sz="800" baseline="0" dirty="0" err="1" smtClean="0">
                          <a:latin typeface="Roboto" panose="02000000000000000000" pitchFamily="2" charset="0"/>
                          <a:ea typeface="Roboto" panose="02000000000000000000" pitchFamily="2" charset="0"/>
                          <a:cs typeface="Roboto" panose="02000000000000000000" pitchFamily="2" charset="0"/>
                        </a:rPr>
                        <a:t>Öresundskraft</a:t>
                      </a:r>
                      <a:r>
                        <a:rPr lang="sv-SE" sz="800" baseline="0" dirty="0" smtClean="0">
                          <a:latin typeface="Roboto" panose="02000000000000000000" pitchFamily="2" charset="0"/>
                          <a:ea typeface="Roboto" panose="02000000000000000000" pitchFamily="2" charset="0"/>
                          <a:cs typeface="Roboto" panose="02000000000000000000" pitchFamily="2" charset="0"/>
                        </a:rPr>
                        <a:t> (Stadshubben)</a:t>
                      </a:r>
                      <a:endParaRPr lang="sv-SE" sz="800" dirty="0" smtClean="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643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sz="800" dirty="0" smtClean="0"/>
                        <a:t>Behovet av prioriteringar ökar inom</a:t>
                      </a:r>
                      <a:r>
                        <a:rPr lang="sv-SE" sz="800" baseline="0" dirty="0" smtClean="0"/>
                        <a:t> stadens olika verksamheter</a:t>
                      </a:r>
                      <a:endParaRPr lang="sv-SE" sz="800" dirty="0" smtClean="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sv-SE" sz="800" kern="1200" baseline="0" dirty="0" smtClean="0">
                          <a:solidFill>
                            <a:schemeClr val="tx1"/>
                          </a:solidFill>
                          <a:latin typeface="+mn-lt"/>
                          <a:ea typeface="+mn-ea"/>
                          <a:cs typeface="+mn-cs"/>
                        </a:rPr>
                        <a:t>Gäller även oss och får följande konsekvenser: XXX. Vi kan behöva att ytterligare utveckla samverkan med XXX för att upprätthålla en hög servicenivå </a:t>
                      </a: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dirty="0" smtClean="0">
                          <a:latin typeface="Roboto" panose="02000000000000000000" pitchFamily="2" charset="0"/>
                          <a:ea typeface="Roboto" panose="02000000000000000000" pitchFamily="2" charset="0"/>
                          <a:cs typeface="Roboto" panose="02000000000000000000" pitchFamily="2" charset="0"/>
                        </a:rPr>
                        <a:t>2</a:t>
                      </a: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sz="800" dirty="0" smtClean="0">
                          <a:latin typeface="Roboto" panose="02000000000000000000" pitchFamily="2" charset="0"/>
                          <a:ea typeface="Roboto" panose="02000000000000000000" pitchFamily="2" charset="0"/>
                          <a:cs typeface="Roboto" panose="02000000000000000000" pitchFamily="2" charset="0"/>
                        </a:rPr>
                        <a:t>Undersök</a:t>
                      </a:r>
                      <a:r>
                        <a:rPr lang="sv-SE" sz="800" baseline="0" dirty="0" smtClean="0">
                          <a:latin typeface="Roboto" panose="02000000000000000000" pitchFamily="2" charset="0"/>
                          <a:ea typeface="Roboto" panose="02000000000000000000" pitchFamily="2" charset="0"/>
                          <a:cs typeface="Roboto" panose="02000000000000000000" pitchFamily="2" charset="0"/>
                        </a:rPr>
                        <a:t> möjligheterna till fördjupat samarbete inom Familjen Helsingborg</a:t>
                      </a:r>
                      <a:endParaRPr lang="sv-SE" sz="800" dirty="0" smtClean="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7436">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7436">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7436">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37436">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37436">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37436">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37436">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37436">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
        <p:nvSpPr>
          <p:cNvPr id="3" name="Rektangel 2"/>
          <p:cNvSpPr/>
          <p:nvPr/>
        </p:nvSpPr>
        <p:spPr>
          <a:xfrm rot="20689516">
            <a:off x="2343514" y="2963590"/>
            <a:ext cx="6636369" cy="1015663"/>
          </a:xfrm>
          <a:prstGeom prst="rect">
            <a:avLst/>
          </a:prstGeom>
          <a:noFill/>
          <a:ln>
            <a:noFill/>
          </a:ln>
          <a:effectLst>
            <a:outerShdw sx="1000" sy="1000" algn="ctr" rotWithShape="0">
              <a:srgbClr val="000000"/>
            </a:outerShdw>
          </a:effectLst>
        </p:spPr>
        <p:txBody>
          <a:bodyPr wrap="square" lIns="91440" tIns="45720" rIns="91440" bIns="45720">
            <a:spAutoFit/>
          </a:bodyPr>
          <a:lstStyle/>
          <a:p>
            <a:pPr algn="ctr"/>
            <a:r>
              <a:rPr lang="sv-SE" sz="6000" b="1" cap="none" spc="0" dirty="0" smtClean="0">
                <a:ln w="10160">
                  <a:solidFill>
                    <a:srgbClr val="4DB4E7"/>
                  </a:solidFill>
                  <a:prstDash val="solid"/>
                </a:ln>
                <a:solidFill>
                  <a:srgbClr val="FFFFFF"/>
                </a:solidFill>
                <a:effectLst>
                  <a:outerShdw blurRad="38100" dist="22860" dir="5400000" algn="tl" rotWithShape="0">
                    <a:srgbClr val="000000">
                      <a:alpha val="30000"/>
                    </a:srgbClr>
                  </a:outerShdw>
                </a:effectLst>
              </a:rPr>
              <a:t>EXEMPEL</a:t>
            </a:r>
            <a:endParaRPr lang="sv-SE" sz="6000" b="1" cap="none" spc="0" dirty="0">
              <a:ln w="10160">
                <a:solidFill>
                  <a:srgbClr val="4DB4E7"/>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598848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3673122073"/>
              </p:ext>
            </p:extLst>
          </p:nvPr>
        </p:nvGraphicFramePr>
        <p:xfrm>
          <a:off x="246183" y="0"/>
          <a:ext cx="8897817" cy="514349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4989">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6679">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183">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välfärdskostnader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183">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183">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183">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183">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183">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183">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183">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183">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183">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7641945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58050271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Allt fler unga och äldre</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0982969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59825484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Ökade förväntningar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2020030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3352674028"/>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Rätt förmåga</a:t>
                      </a:r>
                      <a: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på rätt plats</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6195379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67870479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Integrationsutmaningar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76570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323230856"/>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Ökat fokus på trygghet</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569759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040137990"/>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Invånarna i skilda världar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2986803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155526539"/>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Nya krav på </a:t>
                      </a:r>
                      <a:b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b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kommunikation</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5021509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3600869298"/>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Omställning</a:t>
                      </a:r>
                      <a: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mot ett</a:t>
                      </a:r>
                      <a:b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br>
                      <a: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grönare samhälle</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540232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a:xfrm>
            <a:off x="1100668" y="1200152"/>
            <a:ext cx="7211524" cy="3505960"/>
          </a:xfrm>
        </p:spPr>
        <p:txBody>
          <a:bodyPr/>
          <a:lstStyle/>
          <a:p>
            <a:pPr marL="285750" indent="-28575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Läs i första hand stadsdirektörens medskick </a:t>
            </a:r>
            <a:r>
              <a:rPr lang="sv-SE" sz="1400" dirty="0">
                <a:latin typeface="Roboto" panose="02000000000000000000" pitchFamily="2" charset="0"/>
                <a:ea typeface="Roboto" panose="02000000000000000000" pitchFamily="2" charset="0"/>
                <a:cs typeface="Roboto" panose="02000000000000000000" pitchFamily="2" charset="0"/>
              </a:rPr>
              <a:t>och brännpunkterna som beskriver trender i den nära omvärlden. Ta också </a:t>
            </a:r>
            <a:r>
              <a:rPr lang="sv-SE" sz="1400" dirty="0" smtClean="0">
                <a:latin typeface="Roboto" panose="02000000000000000000" pitchFamily="2" charset="0"/>
                <a:ea typeface="Roboto" panose="02000000000000000000" pitchFamily="2" charset="0"/>
                <a:cs typeface="Roboto" panose="02000000000000000000" pitchFamily="2" charset="0"/>
              </a:rPr>
              <a:t>en </a:t>
            </a:r>
            <a:r>
              <a:rPr lang="sv-SE" sz="1400" dirty="0">
                <a:latin typeface="Roboto" panose="02000000000000000000" pitchFamily="2" charset="0"/>
                <a:ea typeface="Roboto" panose="02000000000000000000" pitchFamily="2" charset="0"/>
                <a:cs typeface="Roboto" panose="02000000000000000000" pitchFamily="2" charset="0"/>
              </a:rPr>
              <a:t>titt på megatrenderna, som är övergripande globala drivkrafter för brännpunkterna. </a:t>
            </a:r>
            <a:endParaRPr lang="sv-SE" sz="1400" dirty="0" smtClean="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400" dirty="0" smtClean="0">
                <a:latin typeface="Roboto" panose="02000000000000000000" pitchFamily="2" charset="0"/>
                <a:ea typeface="Roboto" panose="02000000000000000000" pitchFamily="2" charset="0"/>
                <a:cs typeface="Roboto" panose="02000000000000000000" pitchFamily="2" charset="0"/>
              </a:rPr>
              <a:t>Välj </a:t>
            </a:r>
            <a:r>
              <a:rPr lang="sv-SE" sz="1400" dirty="0">
                <a:latin typeface="Roboto" panose="02000000000000000000" pitchFamily="2" charset="0"/>
                <a:ea typeface="Roboto" panose="02000000000000000000" pitchFamily="2" charset="0"/>
                <a:cs typeface="Roboto" panose="02000000000000000000" pitchFamily="2" charset="0"/>
              </a:rPr>
              <a:t>ut de brännpunkter som är mest relevanta för er verksamhet. </a:t>
            </a:r>
          </a:p>
          <a:p>
            <a:pPr marL="285750" indent="-28575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Dela gärna upp deltagarna i grupper redan från början och avgränsa utifrån det, vilka som ska läsa vad. </a:t>
            </a:r>
            <a:endParaRPr lang="sv-SE" sz="1400" dirty="0" smtClean="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Det är viktigt att deltagarna läst på innan – skicka ut läshänvisningar med länkar i god tid! (se nästa sida för exempel på utskick</a:t>
            </a:r>
            <a:r>
              <a:rPr lang="sv-SE" sz="1400" dirty="0" smtClean="0">
                <a:latin typeface="Roboto" panose="02000000000000000000" pitchFamily="2" charset="0"/>
                <a:ea typeface="Roboto" panose="02000000000000000000" pitchFamily="2" charset="0"/>
                <a:cs typeface="Roboto" panose="02000000000000000000" pitchFamily="2" charset="0"/>
              </a:rPr>
              <a:t>)</a:t>
            </a:r>
            <a:endParaRPr lang="sv-SE" sz="1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200"/>
              </a:spcBef>
              <a:buFont typeface="Wingdings" panose="05000000000000000000" pitchFamily="2" charset="2"/>
              <a:buChar char="§"/>
            </a:pPr>
            <a:r>
              <a:rPr lang="sv-SE" sz="1400" dirty="0">
                <a:latin typeface="Roboto" panose="02000000000000000000" pitchFamily="2" charset="0"/>
                <a:ea typeface="Roboto" panose="02000000000000000000" pitchFamily="2" charset="0"/>
                <a:cs typeface="Roboto" panose="02000000000000000000" pitchFamily="2" charset="0"/>
              </a:rPr>
              <a:t>Dokumentera den avslutande presentationen från respektive grupp. Det gör det lättare att förstå och utveckla det som gruppen skrivit ned</a:t>
            </a:r>
            <a:r>
              <a:rPr lang="sv-SE" sz="1400" dirty="0" smtClean="0">
                <a:latin typeface="Roboto" panose="02000000000000000000" pitchFamily="2" charset="0"/>
                <a:ea typeface="Roboto" panose="02000000000000000000" pitchFamily="2" charset="0"/>
                <a:cs typeface="Roboto" panose="02000000000000000000" pitchFamily="2" charset="0"/>
              </a:rPr>
              <a:t>.</a:t>
            </a:r>
            <a:endParaRPr lang="sv-SE" sz="1400" dirty="0">
              <a:latin typeface="Roboto" panose="02000000000000000000" pitchFamily="2" charset="0"/>
              <a:ea typeface="Roboto" panose="02000000000000000000" pitchFamily="2" charset="0"/>
              <a:cs typeface="Roboto" panose="02000000000000000000" pitchFamily="2" charset="0"/>
            </a:endParaRPr>
          </a:p>
        </p:txBody>
      </p:sp>
      <p:sp>
        <p:nvSpPr>
          <p:cNvPr id="4" name="Rubrik 3"/>
          <p:cNvSpPr>
            <a:spLocks noGrp="1"/>
          </p:cNvSpPr>
          <p:nvPr>
            <p:ph type="title"/>
          </p:nvPr>
        </p:nvSpPr>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Tips inför workshop</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965284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708889087"/>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Ökad konkurrens om mark</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575045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2979638820"/>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Konkreta klimatkänningar</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5596203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ell 9"/>
          <p:cNvGraphicFramePr>
            <a:graphicFrameLocks noGrp="1"/>
          </p:cNvGraphicFramePr>
          <p:nvPr>
            <p:extLst>
              <p:ext uri="{D42A27DB-BD31-4B8C-83A1-F6EECF244321}">
                <p14:modId xmlns:p14="http://schemas.microsoft.com/office/powerpoint/2010/main" val="1227962015"/>
              </p:ext>
            </p:extLst>
          </p:nvPr>
        </p:nvGraphicFramePr>
        <p:xfrm>
          <a:off x="246183" y="0"/>
          <a:ext cx="8897817" cy="5147958"/>
        </p:xfrm>
        <a:graphic>
          <a:graphicData uri="http://schemas.openxmlformats.org/drawingml/2006/table">
            <a:tbl>
              <a:tblPr>
                <a:solidFill>
                  <a:schemeClr val="accent2">
                    <a:lumMod val="20000"/>
                    <a:lumOff val="80000"/>
                  </a:schemeClr>
                </a:solidFill>
              </a:tblPr>
              <a:tblGrid>
                <a:gridCol w="1312986">
                  <a:extLst>
                    <a:ext uri="{9D8B030D-6E8A-4147-A177-3AD203B41FA5}">
                      <a16:colId xmlns:a16="http://schemas.microsoft.com/office/drawing/2014/main" val="20000"/>
                    </a:ext>
                  </a:extLst>
                </a:gridCol>
                <a:gridCol w="1946031">
                  <a:extLst>
                    <a:ext uri="{9D8B030D-6E8A-4147-A177-3AD203B41FA5}">
                      <a16:colId xmlns:a16="http://schemas.microsoft.com/office/drawing/2014/main" val="20001"/>
                    </a:ext>
                  </a:extLst>
                </a:gridCol>
                <a:gridCol w="3387969">
                  <a:extLst>
                    <a:ext uri="{9D8B030D-6E8A-4147-A177-3AD203B41FA5}">
                      <a16:colId xmlns:a16="http://schemas.microsoft.com/office/drawing/2014/main" val="20002"/>
                    </a:ext>
                  </a:extLst>
                </a:gridCol>
                <a:gridCol w="844062">
                  <a:extLst>
                    <a:ext uri="{9D8B030D-6E8A-4147-A177-3AD203B41FA5}">
                      <a16:colId xmlns:a16="http://schemas.microsoft.com/office/drawing/2014/main" val="20003"/>
                    </a:ext>
                  </a:extLst>
                </a:gridCol>
                <a:gridCol w="1406769">
                  <a:extLst>
                    <a:ext uri="{9D8B030D-6E8A-4147-A177-3AD203B41FA5}">
                      <a16:colId xmlns:a16="http://schemas.microsoft.com/office/drawing/2014/main" val="3265516799"/>
                    </a:ext>
                  </a:extLst>
                </a:gridCol>
              </a:tblGrid>
              <a:tr h="605513">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Brännpunkt</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Konsekvenser för staden</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Konsekvenser</a:t>
                      </a:r>
                      <a:r>
                        <a:rPr lang="sv-SE" sz="1400" b="1" baseline="0" dirty="0" smtClean="0">
                          <a:solidFill>
                            <a:srgbClr val="005C85"/>
                          </a:solidFill>
                          <a:latin typeface="Roboto" panose="02000000000000000000" pitchFamily="2" charset="0"/>
                          <a:ea typeface="Roboto" panose="02000000000000000000" pitchFamily="2" charset="0"/>
                          <a:cs typeface="Roboto" panose="02000000000000000000" pitchFamily="2" charset="0"/>
                        </a:rPr>
                        <a:t> för v</a:t>
                      </a:r>
                      <a:r>
                        <a:rPr lang="sv-SE" sz="1400" b="1" dirty="0" smtClean="0">
                          <a:solidFill>
                            <a:srgbClr val="005C85"/>
                          </a:solidFill>
                          <a:latin typeface="Roboto" panose="02000000000000000000" pitchFamily="2" charset="0"/>
                          <a:ea typeface="Roboto" panose="02000000000000000000" pitchFamily="2" charset="0"/>
                          <a:cs typeface="Roboto" panose="02000000000000000000" pitchFamily="2" charset="0"/>
                        </a:rPr>
                        <a:t>erksamheten 1-3 år</a:t>
                      </a:r>
                      <a:endParaRPr lang="sv-SE" sz="1400" b="1" dirty="0">
                        <a:solidFill>
                          <a:srgbClr val="005C85"/>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r>
                        <a:rPr lang="sv-SE" sz="1400" b="1" dirty="0" err="1" smtClean="0">
                          <a:solidFill>
                            <a:srgbClr val="084973"/>
                          </a:solidFill>
                          <a:latin typeface="Roboto" panose="02000000000000000000" pitchFamily="2" charset="0"/>
                          <a:ea typeface="Roboto" panose="02000000000000000000" pitchFamily="2" charset="0"/>
                          <a:cs typeface="Roboto" panose="02000000000000000000" pitchFamily="2" charset="0"/>
                        </a:rPr>
                        <a:t>Prio</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r>
                        <a:rPr lang="sv-SE" sz="1400" b="1" dirty="0" smtClean="0">
                          <a:solidFill>
                            <a:srgbClr val="084973"/>
                          </a:solidFill>
                          <a:latin typeface="Roboto" panose="02000000000000000000" pitchFamily="2" charset="0"/>
                          <a:ea typeface="Roboto" panose="02000000000000000000" pitchFamily="2" charset="0"/>
                          <a:cs typeface="Roboto" panose="02000000000000000000" pitchFamily="2" charset="0"/>
                        </a:rPr>
                        <a:t>Samverkan</a:t>
                      </a:r>
                      <a:endParaRPr lang="sv-SE" sz="14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97455">
                <a:tc>
                  <a:txBody>
                    <a:bodyPr/>
                    <a:lstStyle/>
                    <a:p>
                      <a:pPr algn="ct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Närtrend som påverkar Helsingborg på vägen mot 2035. Påverkar många av stadens</a:t>
                      </a:r>
                      <a:r>
                        <a:rPr lang="sv-SE" sz="800" b="0" i="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verksamheter </a:t>
                      </a:r>
                      <a:r>
                        <a:rPr lang="sv-SE" sz="800" b="0" i="1" dirty="0" smtClean="0">
                          <a:solidFill>
                            <a:srgbClr val="084973"/>
                          </a:solidFill>
                          <a:latin typeface="Roboto" panose="02000000000000000000" pitchFamily="2" charset="0"/>
                          <a:ea typeface="Roboto" panose="02000000000000000000" pitchFamily="2" charset="0"/>
                          <a:cs typeface="Roboto" panose="02000000000000000000" pitchFamily="2" charset="0"/>
                        </a:rPr>
                        <a:t>direkt</a:t>
                      </a:r>
                      <a:endParaRPr lang="sv-SE" sz="700" b="0" i="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Centrala delar i brännpunkten som påverkar Helsingborg och staden direkt. Vilka är mest relevanta för just er verksamhet? </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1472958" rtl="0" eaLnBrk="1" fontAlgn="auto" latinLnBrk="0" hangingPunct="1">
                        <a:lnSpc>
                          <a:spcPct val="100000"/>
                        </a:lnSpc>
                        <a:spcBef>
                          <a:spcPts val="0"/>
                        </a:spcBef>
                        <a:spcAft>
                          <a:spcPts val="0"/>
                        </a:spcAft>
                        <a:buClrTx/>
                        <a:buSzTx/>
                        <a:buFontTx/>
                        <a:buNone/>
                        <a:tabLst/>
                        <a:defRPr/>
                      </a:pPr>
                      <a:r>
                        <a:rPr lang="sv-SE" sz="800" b="0" i="1" kern="1200" dirty="0" smtClean="0">
                          <a:solidFill>
                            <a:srgbClr val="005C85"/>
                          </a:solidFill>
                          <a:latin typeface="Roboto" panose="02000000000000000000" pitchFamily="2" charset="0"/>
                          <a:ea typeface="Roboto" panose="02000000000000000000" pitchFamily="2" charset="0"/>
                          <a:cs typeface="Roboto" panose="02000000000000000000" pitchFamily="2" charset="0"/>
                        </a:rPr>
                        <a:t>Brännpunktens konsekvenser kan vara synliga och relevanta på kortare eller längre sikt. Konsekvenserna varierar från brännpunkt till brännpunkt, men gemensamt är att vi i våra verksamheter behöver förhålla oss till många av dem redan idag.</a:t>
                      </a: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Vad är viktigast för verksamheten de kommande tre åren?</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sv-SE" sz="800" b="0" i="1" kern="1200" dirty="0" smtClean="0">
                          <a:solidFill>
                            <a:srgbClr val="084973"/>
                          </a:solidFill>
                          <a:latin typeface="Roboto" panose="02000000000000000000" pitchFamily="2" charset="0"/>
                          <a:ea typeface="Roboto" panose="02000000000000000000" pitchFamily="2" charset="0"/>
                          <a:cs typeface="Roboto" panose="02000000000000000000" pitchFamily="2" charset="0"/>
                        </a:rPr>
                        <a:t>Vilka</a:t>
                      </a:r>
                      <a:r>
                        <a:rPr lang="sv-SE" sz="800" b="0" i="1" kern="1200"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andra verksamheter inom och utanför Helsingborgs stad behöver vi samverka med för att  hantera konsekvenserna?</a:t>
                      </a:r>
                      <a:endParaRPr lang="sv-SE" sz="800" b="0" i="1" kern="1200"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extLst>
                  <a:ext uri="{0D108BD9-81ED-4DB2-BD59-A6C34878D82A}">
                    <a16:rowId xmlns:a16="http://schemas.microsoft.com/office/drawing/2014/main" val="10001"/>
                  </a:ext>
                </a:extLst>
              </a:tr>
              <a:tr h="364499">
                <a:tc rowSpan="10">
                  <a:txBody>
                    <a:bodyPr/>
                    <a:lstStyle/>
                    <a:p>
                      <a:pPr algn="ct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Ett samhälle med </a:t>
                      </a:r>
                      <a:b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br>
                      <a:r>
                        <a:rPr lang="sv-SE" sz="2200" b="1" dirty="0" smtClean="0">
                          <a:solidFill>
                            <a:srgbClr val="084973"/>
                          </a:solidFill>
                          <a:latin typeface="Roboto" panose="02000000000000000000" pitchFamily="2" charset="0"/>
                          <a:ea typeface="Roboto" panose="02000000000000000000" pitchFamily="2" charset="0"/>
                          <a:cs typeface="Roboto" panose="02000000000000000000" pitchFamily="2" charset="0"/>
                        </a:rPr>
                        <a:t>större</a:t>
                      </a:r>
                      <a:r>
                        <a:rPr lang="sv-SE" sz="2200" b="1" baseline="0" dirty="0" smtClean="0">
                          <a:solidFill>
                            <a:srgbClr val="084973"/>
                          </a:solidFill>
                          <a:latin typeface="Roboto" panose="02000000000000000000" pitchFamily="2" charset="0"/>
                          <a:ea typeface="Roboto" panose="02000000000000000000" pitchFamily="2" charset="0"/>
                          <a:cs typeface="Roboto" panose="02000000000000000000" pitchFamily="2" charset="0"/>
                        </a:rPr>
                        <a:t> sårbarhet</a:t>
                      </a:r>
                      <a:endParaRPr lang="sv-SE" sz="2200" b="1" dirty="0">
                        <a:solidFill>
                          <a:srgbClr val="084973"/>
                        </a:solidFill>
                        <a:latin typeface="Roboto" panose="02000000000000000000" pitchFamily="2" charset="0"/>
                        <a:ea typeface="Roboto" panose="02000000000000000000" pitchFamily="2" charset="0"/>
                        <a:cs typeface="Roboto" panose="02000000000000000000" pitchFamily="2" charset="0"/>
                      </a:endParaRPr>
                    </a:p>
                  </a:txBody>
                  <a:tcPr vert="vert27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fontAlgn="b"/>
                      <a:endParaRPr lang="sv-SE" sz="800" b="0" i="0" u="none" strike="noStrike" dirty="0">
                        <a:solidFill>
                          <a:srgbClr val="537EA7"/>
                        </a:solidFill>
                        <a:effectLst/>
                        <a:latin typeface="Calibri"/>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4499">
                <a:tc vMerge="1">
                  <a:txBody>
                    <a:bodyPr/>
                    <a:lstStyle/>
                    <a:p>
                      <a:pPr algn="ctr"/>
                      <a:endParaRPr lang="sv-SE" dirty="0"/>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64499">
                <a:tc vMerge="1">
                  <a:txBody>
                    <a:bodyPr/>
                    <a:lstStyle/>
                    <a:p>
                      <a:pPr algn="ctr"/>
                      <a:endParaRPr lang="sv-SE" dirty="0"/>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v-SE" sz="800" dirty="0"/>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endParaRPr lang="sv-SE" sz="800" dirty="0">
                        <a:solidFill>
                          <a:srgbClr val="537EA7"/>
                        </a:solidFill>
                      </a:endParaRPr>
                    </a:p>
                  </a:txBody>
                  <a:tcPr marL="9525" marR="9525" marT="9525" marB="0"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4499">
                <a:tc vMerge="1">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sv-SE" sz="1400" dirty="0" smtClean="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ap="flat" cmpd="sng" algn="ctr">
                      <a:solidFill>
                        <a:srgbClr val="08497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64499">
                <a:tc vMerge="1">
                  <a:txBody>
                    <a:bodyPr/>
                    <a:lstStyle/>
                    <a:p>
                      <a:pPr algn="ctr"/>
                      <a:endParaRPr lang="sv-SE" sz="1400" dirty="0">
                        <a:latin typeface="Roboto" panose="02000000000000000000" pitchFamily="2" charset="0"/>
                        <a:ea typeface="Roboto" panose="02000000000000000000" pitchFamily="2" charset="0"/>
                        <a:cs typeface="Roboto" panose="02000000000000000000" pitchFamily="2" charset="0"/>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solidFill>
                          <a:srgbClr val="537EA7"/>
                        </a:solidFill>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rgbClr val="AED1EC"/>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tc>
                  <a:txBody>
                    <a:bodyPr/>
                    <a:lstStyle/>
                    <a:p>
                      <a:pPr algn="ctr"/>
                      <a:endParaRPr lang="sv-SE" sz="800" dirty="0">
                        <a:latin typeface="Roboto" panose="02000000000000000000" pitchFamily="2" charset="0"/>
                        <a:ea typeface="Roboto" panose="02000000000000000000" pitchFamily="2" charset="0"/>
                        <a:cs typeface="Roboto" panose="02000000000000000000" pitchFamily="2" charset="0"/>
                      </a:endParaRPr>
                    </a:p>
                  </a:txBody>
                  <a:tcPr anchor="ctr">
                    <a:lnL w="12700" cap="flat" cmpd="sng" algn="ctr">
                      <a:solidFill>
                        <a:srgbClr val="084973"/>
                      </a:solidFill>
                      <a:prstDash val="solid"/>
                      <a:round/>
                      <a:headEnd type="none" w="med" len="med"/>
                      <a:tailEnd type="none" w="med" len="med"/>
                    </a:lnL>
                    <a:lnR w="12700" cap="flat" cmpd="sng" algn="ctr">
                      <a:solidFill>
                        <a:srgbClr val="084973"/>
                      </a:solidFill>
                      <a:prstDash val="solid"/>
                      <a:round/>
                      <a:headEnd type="none" w="med" len="med"/>
                      <a:tailEnd type="none" w="med" len="med"/>
                    </a:lnR>
                    <a:lnT w="12700" cap="flat" cmpd="sng" algn="ctr">
                      <a:solidFill>
                        <a:srgbClr val="084973"/>
                      </a:solidFill>
                      <a:prstDash val="solid"/>
                      <a:round/>
                      <a:headEnd type="none" w="med" len="med"/>
                      <a:tailEnd type="none" w="med" len="med"/>
                    </a:lnT>
                    <a:lnB w="12700" cmpd="sng">
                      <a:solidFill>
                        <a:schemeClr val="tx1"/>
                      </a:solidFill>
                      <a:prstDash val="solid"/>
                    </a:lnB>
                    <a:solidFill>
                      <a:schemeClr val="bg1"/>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852385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100668" y="1610460"/>
            <a:ext cx="7211524" cy="3151585"/>
          </a:xfrm>
        </p:spPr>
        <p:txBody>
          <a:bodyPr/>
          <a:lstStyle/>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Större eller mindre påverkan</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Kan vi påverka utvecklingen</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Vad finns det för hot och möjligheter</a:t>
            </a:r>
            <a:r>
              <a:rPr lang="sv-SE" sz="2400" dirty="0" smtClean="0">
                <a:latin typeface="Roboto" panose="02000000000000000000" pitchFamily="2" charset="0"/>
                <a:ea typeface="Roboto" panose="02000000000000000000" pitchFamily="2" charset="0"/>
                <a:cs typeface="Roboto" panose="02000000000000000000" pitchFamily="2" charset="0"/>
              </a:rPr>
              <a:t>?</a:t>
            </a:r>
            <a:endParaRPr lang="sv-SE" sz="2400" dirty="0">
              <a:latin typeface="Roboto" panose="02000000000000000000" pitchFamily="2" charset="0"/>
              <a:ea typeface="Roboto" panose="02000000000000000000" pitchFamily="2" charset="0"/>
              <a:cs typeface="Roboto" panose="02000000000000000000" pitchFamily="2" charset="0"/>
            </a:endParaRPr>
          </a:p>
          <a:p>
            <a:pPr marL="285750" indent="-285750">
              <a:spcBef>
                <a:spcPts val="1800"/>
              </a:spcBef>
              <a:buFont typeface="Wingdings" panose="05000000000000000000" pitchFamily="2" charset="2"/>
              <a:buChar char="§"/>
            </a:pPr>
            <a:r>
              <a:rPr lang="sv-SE" sz="2400" dirty="0">
                <a:latin typeface="Roboto" panose="02000000000000000000" pitchFamily="2" charset="0"/>
                <a:ea typeface="Roboto" panose="02000000000000000000" pitchFamily="2" charset="0"/>
                <a:cs typeface="Roboto" panose="02000000000000000000" pitchFamily="2" charset="0"/>
              </a:rPr>
              <a:t>Vilka kan vi samarbeta med för att göra skillnad?</a:t>
            </a:r>
          </a:p>
        </p:txBody>
      </p:sp>
      <p:sp>
        <p:nvSpPr>
          <p:cNvPr id="3" name="Rubrik 2"/>
          <p:cNvSpPr>
            <a:spLocks noGrp="1"/>
          </p:cNvSpPr>
          <p:nvPr>
            <p:ph type="title"/>
          </p:nvPr>
        </p:nvSpPr>
        <p:spPr>
          <a:xfrm>
            <a:off x="1100668" y="592841"/>
            <a:ext cx="7211524" cy="857250"/>
          </a:xfrm>
        </p:spPr>
        <p:txBody>
          <a:bodyPr/>
          <a:lstStyle/>
          <a:p>
            <a:r>
              <a:rPr lang="sv-SE" sz="4800" dirty="0" smtClean="0">
                <a:latin typeface="Roboto Black" panose="02000000000000000000" pitchFamily="2" charset="0"/>
                <a:ea typeface="Roboto Black" panose="02000000000000000000" pitchFamily="2" charset="0"/>
                <a:cs typeface="Roboto Black" panose="02000000000000000000" pitchFamily="2" charset="0"/>
              </a:rPr>
              <a:t>Diskussionsfrågor</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213567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ubrik 2"/>
          <p:cNvSpPr>
            <a:spLocks noGrp="1"/>
          </p:cNvSpPr>
          <p:nvPr>
            <p:ph type="title"/>
          </p:nvPr>
        </p:nvSpPr>
        <p:spPr>
          <a:xfrm>
            <a:off x="1088476" y="205979"/>
            <a:ext cx="7677572" cy="857250"/>
          </a:xfrm>
        </p:spPr>
        <p:txBody>
          <a:bodyPr/>
          <a:lstStyle/>
          <a:p>
            <a:r>
              <a:rPr lang="sv-SE" dirty="0" smtClean="0">
                <a:latin typeface="Roboto Black" panose="02000000000000000000" pitchFamily="2" charset="0"/>
                <a:ea typeface="Roboto Black" panose="02000000000000000000" pitchFamily="2" charset="0"/>
                <a:cs typeface="Roboto Black" panose="02000000000000000000" pitchFamily="2" charset="0"/>
              </a:rPr>
              <a:t>Exempel på utskick inför workshop</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4" name="Rektangel 3"/>
          <p:cNvSpPr/>
          <p:nvPr/>
        </p:nvSpPr>
        <p:spPr>
          <a:xfrm>
            <a:off x="1088476" y="1124189"/>
            <a:ext cx="7811684" cy="3754874"/>
          </a:xfrm>
          <a:prstGeom prst="rect">
            <a:avLst/>
          </a:prstGeom>
        </p:spPr>
        <p:txBody>
          <a:bodyPr wrap="square">
            <a:spAutoFit/>
          </a:bodyPr>
          <a:lstStyle/>
          <a:p>
            <a:pPr>
              <a:spcBef>
                <a:spcPts val="1200"/>
              </a:spcBef>
            </a:pP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Hej! </a:t>
            </a:r>
          </a:p>
          <a:p>
            <a:pPr>
              <a:spcBef>
                <a:spcPts val="1200"/>
              </a:spcBef>
            </a:pP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På måndag den 24 april är det dags för förvaltningens ledningsgrupp att hålla workshop på ämnet trend- och omvärld</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 </a:t>
            </a:r>
            <a:r>
              <a:rPr lang="sv-SE" sz="1200" i="1" dirty="0" smtClean="0">
                <a:solidFill>
                  <a:schemeClr val="bg1"/>
                </a:solidFill>
                <a:latin typeface="Roboto" panose="02000000000000000000" pitchFamily="2" charset="0"/>
                <a:ea typeface="Roboto" panose="02000000000000000000" pitchFamily="2" charset="0"/>
                <a:cs typeface="Roboto" panose="02000000000000000000" pitchFamily="2" charset="0"/>
              </a:rPr>
              <a:t>[</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ditt namn]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kommer att leda övningen tillsammans med </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[namn på den som skriver verksamhetsplan]</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 som kommer ta med sig resultatet in i arbetet med förvaltningens verksamhetsplan och nulägesanalys.  </a:t>
            </a:r>
          </a:p>
          <a:p>
            <a:pPr>
              <a:spcBef>
                <a:spcPts val="1200"/>
              </a:spcBef>
            </a:pP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Syftet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med workshopen är att ta fram konkreta inspel till årets nulägesanalys om hur trender- och omvärld påverkar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verksamheten. För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att vi ska hinna med detta behöver ni deltagare läsa valda delar av trend- och omvärldsanalysen. Det allra viktigaste är att ni läser de utvalda brännpunkterna och Palles förord och medskick. </a:t>
            </a:r>
          </a:p>
          <a:p>
            <a:pPr>
              <a:spcBef>
                <a:spcPts val="1200"/>
              </a:spcBef>
            </a:pP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Ni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kommer att vara uppdelade i två grupper som får 1 respektive 2 brännpunkter att arbeta med. </a:t>
            </a:r>
          </a:p>
          <a:p>
            <a:pPr>
              <a:spcBef>
                <a:spcPts val="1200"/>
              </a:spcBef>
            </a:pPr>
            <a:r>
              <a:rPr lang="sv-SE" sz="1200" i="1" dirty="0" smtClean="0">
                <a:solidFill>
                  <a:schemeClr val="bg1"/>
                </a:solidFill>
                <a:latin typeface="Roboto" panose="02000000000000000000" pitchFamily="2" charset="0"/>
                <a:ea typeface="Roboto" panose="02000000000000000000" pitchFamily="2" charset="0"/>
                <a:cs typeface="Roboto" panose="02000000000000000000" pitchFamily="2" charset="0"/>
              </a:rPr>
              <a:t>Gruppindelning </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och länk till de valda brännpunkterna: </a:t>
            </a:r>
            <a:endParaRPr lang="sv-SE" sz="1200" dirty="0">
              <a:solidFill>
                <a:schemeClr val="bg1"/>
              </a:solidFill>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Grupp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1 (Deltagare A, B, C, D osv…): Rätt förmåga på rätt plats [</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länk</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 </a:t>
            </a: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
            </a:r>
            <a:b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b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Grupp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2 (Deltagare E, F, G, H osv…): Ökade välfärdskostnader [</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länk</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 och Ökade förväntningar [</a:t>
            </a:r>
            <a:r>
              <a:rPr lang="sv-SE" sz="1200" i="1" dirty="0">
                <a:solidFill>
                  <a:schemeClr val="bg1"/>
                </a:solidFill>
                <a:latin typeface="Roboto" panose="02000000000000000000" pitchFamily="2" charset="0"/>
                <a:ea typeface="Roboto" panose="02000000000000000000" pitchFamily="2" charset="0"/>
                <a:cs typeface="Roboto" panose="02000000000000000000" pitchFamily="2" charset="0"/>
              </a:rPr>
              <a:t>länk</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a:t>
            </a:r>
          </a:p>
          <a:p>
            <a:pPr>
              <a:spcBef>
                <a:spcPts val="1200"/>
              </a:spcBef>
            </a:pP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När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ni läser brännpunkterna behöver ni fundera på hur dessa konkret påverkar förvaltningens arbete och uppdrag.    </a:t>
            </a:r>
          </a:p>
          <a:p>
            <a:pPr>
              <a:spcBef>
                <a:spcPts val="1200"/>
              </a:spcBef>
            </a:pPr>
            <a:r>
              <a:rPr lang="sv-SE" sz="1200" dirty="0" smtClean="0">
                <a:solidFill>
                  <a:schemeClr val="bg1"/>
                </a:solidFill>
                <a:latin typeface="Roboto" panose="02000000000000000000" pitchFamily="2" charset="0"/>
                <a:ea typeface="Roboto" panose="02000000000000000000" pitchFamily="2" charset="0"/>
                <a:cs typeface="Roboto" panose="02000000000000000000" pitchFamily="2" charset="0"/>
              </a:rPr>
              <a:t>Vänliga </a:t>
            </a:r>
            <a:r>
              <a:rPr lang="sv-SE" sz="1200" dirty="0">
                <a:solidFill>
                  <a:schemeClr val="bg1"/>
                </a:solidFill>
                <a:latin typeface="Roboto" panose="02000000000000000000" pitchFamily="2" charset="0"/>
                <a:ea typeface="Roboto" panose="02000000000000000000" pitchFamily="2" charset="0"/>
                <a:cs typeface="Roboto" panose="02000000000000000000" pitchFamily="2" charset="0"/>
              </a:rPr>
              <a:t>hälsningar </a:t>
            </a:r>
          </a:p>
        </p:txBody>
      </p:sp>
    </p:spTree>
    <p:extLst>
      <p:ext uri="{BB962C8B-B14F-4D97-AF65-F5344CB8AC3E}">
        <p14:creationId xmlns:p14="http://schemas.microsoft.com/office/powerpoint/2010/main" val="3095915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820251" y="1565912"/>
            <a:ext cx="8136179" cy="3151585"/>
          </a:xfrm>
        </p:spPr>
        <p:txBody>
          <a:bodyPr/>
          <a:lstStyle/>
          <a:p>
            <a:pPr marL="342900" indent="-34290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Har kommit </a:t>
            </a:r>
            <a:r>
              <a:rPr lang="sv-SE" sz="1600" dirty="0" smtClean="0">
                <a:latin typeface="Roboto" panose="02000000000000000000" pitchFamily="2" charset="0"/>
                <a:ea typeface="Roboto" panose="02000000000000000000" pitchFamily="2" charset="0"/>
                <a:cs typeface="Roboto" panose="02000000000000000000" pitchFamily="2" charset="0"/>
              </a:rPr>
              <a:t>ut årligen </a:t>
            </a:r>
            <a:r>
              <a:rPr lang="sv-SE" sz="1600" dirty="0">
                <a:latin typeface="Roboto" panose="02000000000000000000" pitchFamily="2" charset="0"/>
                <a:ea typeface="Roboto" panose="02000000000000000000" pitchFamily="2" charset="0"/>
                <a:cs typeface="Roboto" panose="02000000000000000000" pitchFamily="2" charset="0"/>
              </a:rPr>
              <a:t>sedan 2013, webbaserad sedan </a:t>
            </a:r>
            <a:r>
              <a:rPr lang="sv-SE" sz="1600" dirty="0" smtClean="0">
                <a:latin typeface="Roboto" panose="02000000000000000000" pitchFamily="2" charset="0"/>
                <a:ea typeface="Roboto" panose="02000000000000000000" pitchFamily="2" charset="0"/>
                <a:cs typeface="Roboto" panose="02000000000000000000" pitchFamily="2" charset="0"/>
              </a:rPr>
              <a:t>2015</a:t>
            </a:r>
            <a:endParaRPr lang="sv-SE" sz="16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Analysen genomförs av en projektgrupp på SLF och en referensgrupp med representanter från alla förvaltningar och bolag inom Helsingborgs </a:t>
            </a:r>
            <a:r>
              <a:rPr lang="sv-SE" sz="1600" dirty="0" smtClean="0">
                <a:latin typeface="Roboto" panose="02000000000000000000" pitchFamily="2" charset="0"/>
                <a:ea typeface="Roboto" panose="02000000000000000000" pitchFamily="2" charset="0"/>
                <a:cs typeface="Roboto" panose="02000000000000000000" pitchFamily="2" charset="0"/>
              </a:rPr>
              <a:t>stad</a:t>
            </a:r>
            <a:endParaRPr lang="sv-SE" sz="16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Analysen utgör ett planeringsunderlag och är inget politiskt behandlat </a:t>
            </a:r>
            <a:r>
              <a:rPr lang="sv-SE" sz="1600" dirty="0" smtClean="0">
                <a:latin typeface="Roboto" panose="02000000000000000000" pitchFamily="2" charset="0"/>
                <a:ea typeface="Roboto" panose="02000000000000000000" pitchFamily="2" charset="0"/>
                <a:cs typeface="Roboto" panose="02000000000000000000" pitchFamily="2" charset="0"/>
              </a:rPr>
              <a:t>styrdokument</a:t>
            </a:r>
            <a:endParaRPr lang="sv-SE" sz="1600" dirty="0">
              <a:latin typeface="Roboto" panose="02000000000000000000" pitchFamily="2" charset="0"/>
              <a:ea typeface="Roboto" panose="02000000000000000000" pitchFamily="2" charset="0"/>
              <a:cs typeface="Roboto" panose="02000000000000000000" pitchFamily="2" charset="0"/>
            </a:endParaRPr>
          </a:p>
          <a:p>
            <a:pPr marL="342900" indent="-342900">
              <a:spcBef>
                <a:spcPts val="1200"/>
              </a:spcBef>
              <a:buFont typeface="Wingdings" panose="05000000000000000000" pitchFamily="2" charset="2"/>
              <a:buChar char="§"/>
            </a:pPr>
            <a:r>
              <a:rPr lang="sv-SE" sz="1600" dirty="0">
                <a:latin typeface="Roboto" panose="02000000000000000000" pitchFamily="2" charset="0"/>
                <a:ea typeface="Roboto" panose="02000000000000000000" pitchFamily="2" charset="0"/>
                <a:cs typeface="Roboto" panose="02000000000000000000" pitchFamily="2" charset="0"/>
              </a:rPr>
              <a:t>Släpptes </a:t>
            </a:r>
            <a:r>
              <a:rPr lang="sv-SE" sz="1600" dirty="0" smtClean="0">
                <a:latin typeface="Roboto" panose="02000000000000000000" pitchFamily="2" charset="0"/>
                <a:ea typeface="Roboto" panose="02000000000000000000" pitchFamily="2" charset="0"/>
                <a:cs typeface="Roboto" panose="02000000000000000000" pitchFamily="2" charset="0"/>
              </a:rPr>
              <a:t>senast i mars 2020, </a:t>
            </a:r>
            <a:r>
              <a:rPr lang="sv-SE" sz="1600" dirty="0">
                <a:latin typeface="Roboto" panose="02000000000000000000" pitchFamily="2" charset="0"/>
                <a:ea typeface="Roboto" panose="02000000000000000000" pitchFamily="2" charset="0"/>
                <a:cs typeface="Roboto" panose="02000000000000000000" pitchFamily="2" charset="0"/>
              </a:rPr>
              <a:t>men delar av innehållet uppdateras löpande under året </a:t>
            </a:r>
          </a:p>
        </p:txBody>
      </p:sp>
      <p:sp>
        <p:nvSpPr>
          <p:cNvPr id="3" name="Rubrik 2"/>
          <p:cNvSpPr>
            <a:spLocks noGrp="1"/>
          </p:cNvSpPr>
          <p:nvPr>
            <p:ph type="title"/>
          </p:nvPr>
        </p:nvSpPr>
        <p:spPr>
          <a:xfrm>
            <a:off x="820252" y="547355"/>
            <a:ext cx="7211524" cy="857250"/>
          </a:xfrm>
        </p:spPr>
        <p:txBody>
          <a:bodyPr/>
          <a:lstStyle/>
          <a:p>
            <a:r>
              <a:rPr lang="sv-SE" dirty="0"/>
              <a:t>Korta fakta om trend- och omvärldsanalysen</a:t>
            </a:r>
            <a:endParaRPr lang="sv-SE" dirty="0">
              <a:latin typeface="Roboto Black" panose="02000000000000000000" pitchFamily="2" charset="0"/>
              <a:ea typeface="Roboto Black" panose="02000000000000000000" pitchFamily="2" charset="0"/>
              <a:cs typeface="Roboto Black" panose="02000000000000000000" pitchFamily="2" charset="0"/>
            </a:endParaRPr>
          </a:p>
        </p:txBody>
      </p:sp>
    </p:spTree>
    <p:extLst>
      <p:ext uri="{BB962C8B-B14F-4D97-AF65-F5344CB8AC3E}">
        <p14:creationId xmlns:p14="http://schemas.microsoft.com/office/powerpoint/2010/main" val="1836193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0" y="1132571"/>
            <a:ext cx="9144000" cy="857250"/>
          </a:xfrm>
        </p:spPr>
        <p:txBody>
          <a:bodyPr/>
          <a:lstStyle/>
          <a:p>
            <a:pPr algn="ctr"/>
            <a:r>
              <a:rPr lang="sv-SE" sz="4800" dirty="0" smtClean="0">
                <a:latin typeface="Roboto Black" panose="02000000000000000000" pitchFamily="2" charset="0"/>
                <a:ea typeface="Roboto Black" panose="02000000000000000000" pitchFamily="2" charset="0"/>
                <a:cs typeface="Roboto Black" panose="02000000000000000000" pitchFamily="2" charset="0"/>
              </a:rPr>
              <a:t>Syftet med workshopen</a:t>
            </a:r>
            <a:endParaRPr lang="sv-SE" sz="4800"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2" name="Rektangel 1"/>
          <p:cNvSpPr/>
          <p:nvPr/>
        </p:nvSpPr>
        <p:spPr>
          <a:xfrm>
            <a:off x="1051560" y="2119289"/>
            <a:ext cx="7040880" cy="954107"/>
          </a:xfrm>
          <a:prstGeom prst="rect">
            <a:avLst/>
          </a:prstGeom>
        </p:spPr>
        <p:txBody>
          <a:bodyPr wrap="square">
            <a:spAutoFit/>
          </a:bodyPr>
          <a:lstStyle/>
          <a:p>
            <a:pPr algn="ctr"/>
            <a:r>
              <a:rPr lang="sv-SE" sz="2800" i="1" dirty="0" smtClean="0">
                <a:solidFill>
                  <a:schemeClr val="bg1"/>
                </a:solidFill>
                <a:latin typeface="Roboto" panose="02000000000000000000" pitchFamily="2" charset="0"/>
                <a:ea typeface="Roboto" panose="02000000000000000000" pitchFamily="2" charset="0"/>
                <a:cs typeface="Roboto" panose="02000000000000000000" pitchFamily="2" charset="0"/>
              </a:rPr>
              <a:t>Att </a:t>
            </a:r>
            <a:r>
              <a:rPr lang="sv-SE" sz="2800" i="1" dirty="0">
                <a:solidFill>
                  <a:schemeClr val="bg1"/>
                </a:solidFill>
                <a:latin typeface="Roboto" panose="02000000000000000000" pitchFamily="2" charset="0"/>
                <a:ea typeface="Roboto" panose="02000000000000000000" pitchFamily="2" charset="0"/>
                <a:cs typeface="Roboto" panose="02000000000000000000" pitchFamily="2" charset="0"/>
              </a:rPr>
              <a:t>få en tydligare bild av hur förändringar i omvärlden påverkar verksamheten</a:t>
            </a:r>
          </a:p>
        </p:txBody>
      </p:sp>
    </p:spTree>
    <p:extLst>
      <p:ext uri="{BB962C8B-B14F-4D97-AF65-F5344CB8AC3E}">
        <p14:creationId xmlns:p14="http://schemas.microsoft.com/office/powerpoint/2010/main" val="95835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938784" y="2297431"/>
            <a:ext cx="7656576" cy="921255"/>
          </a:xfrm>
        </p:spPr>
        <p:txBody>
          <a:bodyPr/>
          <a:lstStyle/>
          <a:p>
            <a:r>
              <a:rPr lang="sv-SE" sz="3200" b="1" dirty="0" smtClean="0">
                <a:solidFill>
                  <a:schemeClr val="bg1"/>
                </a:solidFill>
                <a:latin typeface="Roboto" panose="02000000000000000000" pitchFamily="2" charset="0"/>
                <a:ea typeface="Roboto" panose="02000000000000000000" pitchFamily="2" charset="0"/>
                <a:cs typeface="Roboto" panose="02000000000000000000" pitchFamily="2" charset="0"/>
                <a:hlinkClick r:id="rId3"/>
              </a:rPr>
              <a:t>http://www.trendomvarld.helsingborg.se</a:t>
            </a:r>
            <a:endParaRPr lang="sv-SE" sz="3200" b="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109175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1047750" y="274036"/>
            <a:ext cx="7937754" cy="670614"/>
          </a:xfrm>
        </p:spPr>
        <p:txBody>
          <a:bodyPr/>
          <a:lstStyle/>
          <a:p>
            <a:r>
              <a:rPr lang="sv-SE" sz="3200" dirty="0"/>
              <a:t>Trend- och omvärldsanalysen </a:t>
            </a:r>
            <a:r>
              <a:rPr lang="sv-SE" sz="3200" dirty="0" smtClean="0"/>
              <a:t>2020</a:t>
            </a:r>
            <a:endParaRPr lang="sv-SE" sz="3200" dirty="0"/>
          </a:p>
        </p:txBody>
      </p:sp>
      <p:sp>
        <p:nvSpPr>
          <p:cNvPr id="3" name="Rektangel 2"/>
          <p:cNvSpPr/>
          <p:nvPr/>
        </p:nvSpPr>
        <p:spPr>
          <a:xfrm>
            <a:off x="1218438" y="1069339"/>
            <a:ext cx="5584698" cy="1783589"/>
          </a:xfrm>
          <a:prstGeom prst="rect">
            <a:avLst/>
          </a:prstGeom>
          <a:solidFill>
            <a:srgbClr val="0F81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5" name="Platshållare för innehåll 1"/>
          <p:cNvSpPr>
            <a:spLocks noGrp="1"/>
          </p:cNvSpPr>
          <p:nvPr>
            <p:ph idx="1"/>
          </p:nvPr>
        </p:nvSpPr>
        <p:spPr>
          <a:xfrm>
            <a:off x="1218438" y="1130299"/>
            <a:ext cx="7907867" cy="3527045"/>
          </a:xfrm>
        </p:spPr>
        <p:txBody>
          <a:bodyPr/>
          <a:lstStyle/>
          <a:p>
            <a:pPr>
              <a:spcBef>
                <a:spcPts val="1200"/>
              </a:spcBef>
            </a:pPr>
            <a:r>
              <a:rPr lang="sv-SE" sz="1400" b="1" dirty="0">
                <a:latin typeface="Roboto" panose="02000000000000000000" pitchFamily="2" charset="0"/>
                <a:ea typeface="Roboto" panose="02000000000000000000" pitchFamily="2" charset="0"/>
                <a:cs typeface="Roboto" panose="02000000000000000000" pitchFamily="2" charset="0"/>
              </a:rPr>
              <a:t>Förord</a:t>
            </a:r>
            <a:r>
              <a:rPr lang="sv-SE" sz="1400" dirty="0">
                <a:latin typeface="Roboto" panose="02000000000000000000" pitchFamily="2" charset="0"/>
                <a:ea typeface="Roboto" panose="02000000000000000000" pitchFamily="2" charset="0"/>
                <a:cs typeface="Roboto" panose="02000000000000000000" pitchFamily="2" charset="0"/>
              </a:rPr>
              <a:t> </a:t>
            </a:r>
            <a:r>
              <a:rPr lang="sv-SE" sz="1400" b="1" dirty="0" smtClean="0">
                <a:latin typeface="Roboto" panose="02000000000000000000" pitchFamily="2" charset="0"/>
                <a:ea typeface="Roboto" panose="02000000000000000000" pitchFamily="2" charset="0"/>
                <a:cs typeface="Roboto" panose="02000000000000000000" pitchFamily="2" charset="0"/>
              </a:rPr>
              <a:t>och</a:t>
            </a:r>
            <a:r>
              <a:rPr lang="sv-SE" sz="1400" dirty="0" smtClean="0">
                <a:latin typeface="Roboto" panose="02000000000000000000" pitchFamily="2" charset="0"/>
                <a:ea typeface="Roboto" panose="02000000000000000000" pitchFamily="2" charset="0"/>
                <a:cs typeface="Roboto" panose="02000000000000000000" pitchFamily="2" charset="0"/>
              </a:rPr>
              <a:t> </a:t>
            </a:r>
            <a:r>
              <a:rPr lang="sv-SE" sz="1400" b="1" dirty="0" smtClean="0">
                <a:latin typeface="Roboto" panose="02000000000000000000" pitchFamily="2" charset="0"/>
                <a:ea typeface="Roboto" panose="02000000000000000000" pitchFamily="2" charset="0"/>
                <a:cs typeface="Roboto" panose="02000000000000000000" pitchFamily="2" charset="0"/>
              </a:rPr>
              <a:t>tre</a:t>
            </a:r>
            <a:r>
              <a:rPr lang="sv-SE" sz="1400" dirty="0" smtClean="0">
                <a:latin typeface="Roboto" panose="02000000000000000000" pitchFamily="2" charset="0"/>
                <a:ea typeface="Roboto" panose="02000000000000000000" pitchFamily="2" charset="0"/>
                <a:cs typeface="Roboto" panose="02000000000000000000" pitchFamily="2" charset="0"/>
              </a:rPr>
              <a:t> </a:t>
            </a:r>
            <a:r>
              <a:rPr lang="sv-SE" sz="1400" b="1" dirty="0" smtClean="0">
                <a:latin typeface="Roboto" panose="02000000000000000000" pitchFamily="2" charset="0"/>
                <a:ea typeface="Roboto" panose="02000000000000000000" pitchFamily="2" charset="0"/>
                <a:cs typeface="Roboto" panose="02000000000000000000" pitchFamily="2" charset="0"/>
              </a:rPr>
              <a:t>medskick </a:t>
            </a:r>
            <a:r>
              <a:rPr lang="sv-SE" sz="1400" dirty="0">
                <a:latin typeface="Roboto" panose="02000000000000000000" pitchFamily="2" charset="0"/>
                <a:ea typeface="Roboto" panose="02000000000000000000" pitchFamily="2" charset="0"/>
                <a:cs typeface="Roboto" panose="02000000000000000000" pitchFamily="2" charset="0"/>
              </a:rPr>
              <a:t/>
            </a:r>
            <a:br>
              <a:rPr lang="sv-SE" sz="1400" dirty="0">
                <a:latin typeface="Roboto" panose="02000000000000000000" pitchFamily="2" charset="0"/>
                <a:ea typeface="Roboto" panose="02000000000000000000" pitchFamily="2" charset="0"/>
                <a:cs typeface="Roboto" panose="02000000000000000000" pitchFamily="2" charset="0"/>
              </a:rPr>
            </a:br>
            <a:r>
              <a:rPr lang="sv-SE" sz="1400" dirty="0">
                <a:latin typeface="Roboto" panose="02000000000000000000" pitchFamily="2" charset="0"/>
                <a:ea typeface="Roboto" panose="02000000000000000000" pitchFamily="2" charset="0"/>
                <a:cs typeface="Roboto" panose="02000000000000000000" pitchFamily="2" charset="0"/>
              </a:rPr>
              <a:t>F</a:t>
            </a:r>
            <a:r>
              <a:rPr lang="sv-SE" sz="1400" dirty="0" smtClean="0">
                <a:latin typeface="Roboto" panose="02000000000000000000" pitchFamily="2" charset="0"/>
                <a:ea typeface="Roboto" panose="02000000000000000000" pitchFamily="2" charset="0"/>
                <a:cs typeface="Roboto" panose="02000000000000000000" pitchFamily="2" charset="0"/>
              </a:rPr>
              <a:t>rån stadsdirekt</a:t>
            </a:r>
            <a:r>
              <a:rPr lang="sv-SE" sz="1400" dirty="0">
                <a:latin typeface="Roboto" panose="02000000000000000000" pitchFamily="2" charset="0"/>
                <a:ea typeface="Roboto" panose="02000000000000000000" pitchFamily="2" charset="0"/>
                <a:cs typeface="Roboto" panose="02000000000000000000" pitchFamily="2" charset="0"/>
              </a:rPr>
              <a:t>ör</a:t>
            </a:r>
            <a:r>
              <a:rPr lang="sv-SE" sz="1400" b="1" dirty="0" smtClean="0">
                <a:latin typeface="Roboto" panose="02000000000000000000" pitchFamily="2" charset="0"/>
                <a:ea typeface="Roboto" panose="02000000000000000000" pitchFamily="2" charset="0"/>
                <a:cs typeface="Roboto" panose="02000000000000000000" pitchFamily="2" charset="0"/>
              </a:rPr>
              <a:t> </a:t>
            </a:r>
            <a:r>
              <a:rPr lang="sv-SE" sz="1400" dirty="0" smtClean="0">
                <a:latin typeface="Roboto" panose="02000000000000000000" pitchFamily="2" charset="0"/>
                <a:ea typeface="Roboto" panose="02000000000000000000" pitchFamily="2" charset="0"/>
                <a:cs typeface="Roboto" panose="02000000000000000000" pitchFamily="2" charset="0"/>
              </a:rPr>
              <a:t>Palle Lundberg.</a:t>
            </a:r>
            <a:endParaRPr lang="sv-SE" sz="1400" b="1" dirty="0" smtClean="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400" b="1" dirty="0" smtClean="0">
                <a:latin typeface="Roboto" panose="02000000000000000000" pitchFamily="2" charset="0"/>
                <a:ea typeface="Roboto" panose="02000000000000000000" pitchFamily="2" charset="0"/>
                <a:cs typeface="Roboto" panose="02000000000000000000" pitchFamily="2" charset="0"/>
              </a:rPr>
              <a:t>Tolv brännpunkter</a:t>
            </a:r>
            <a:r>
              <a:rPr lang="sv-SE" sz="1400" b="1" dirty="0">
                <a:latin typeface="Roboto" panose="02000000000000000000" pitchFamily="2" charset="0"/>
                <a:ea typeface="Roboto" panose="02000000000000000000" pitchFamily="2" charset="0"/>
                <a:cs typeface="Roboto" panose="02000000000000000000" pitchFamily="2" charset="0"/>
              </a:rPr>
              <a:t/>
            </a:r>
            <a:br>
              <a:rPr lang="sv-SE" sz="1400" b="1" dirty="0">
                <a:latin typeface="Roboto" panose="02000000000000000000" pitchFamily="2" charset="0"/>
                <a:ea typeface="Roboto" panose="02000000000000000000" pitchFamily="2" charset="0"/>
                <a:cs typeface="Roboto" panose="02000000000000000000" pitchFamily="2" charset="0"/>
              </a:rPr>
            </a:br>
            <a:r>
              <a:rPr lang="sv-SE" sz="1400" dirty="0" err="1" smtClean="0">
                <a:latin typeface="Roboto" panose="02000000000000000000" pitchFamily="2" charset="0"/>
                <a:ea typeface="Roboto" panose="02000000000000000000" pitchFamily="2" charset="0"/>
                <a:cs typeface="Roboto" panose="02000000000000000000" pitchFamily="2" charset="0"/>
              </a:rPr>
              <a:t>Närtrender</a:t>
            </a:r>
            <a:r>
              <a:rPr lang="sv-SE" sz="1400" dirty="0" smtClean="0">
                <a:latin typeface="Roboto" panose="02000000000000000000" pitchFamily="2" charset="0"/>
                <a:ea typeface="Roboto" panose="02000000000000000000" pitchFamily="2" charset="0"/>
                <a:cs typeface="Roboto" panose="02000000000000000000" pitchFamily="2" charset="0"/>
              </a:rPr>
              <a:t> som påverkar Helsingborgs stad direkt.</a:t>
            </a:r>
            <a:endParaRPr lang="sv-SE" sz="1400" b="1" dirty="0" smtClean="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400" b="1" dirty="0" smtClean="0">
                <a:latin typeface="Roboto" panose="02000000000000000000" pitchFamily="2" charset="0"/>
                <a:ea typeface="Roboto" panose="02000000000000000000" pitchFamily="2" charset="0"/>
                <a:cs typeface="Roboto" panose="02000000000000000000" pitchFamily="2" charset="0"/>
              </a:rPr>
              <a:t>Fem megatrender</a:t>
            </a:r>
            <a:br>
              <a:rPr lang="sv-SE" sz="1400" b="1" dirty="0" smtClean="0">
                <a:latin typeface="Roboto" panose="02000000000000000000" pitchFamily="2" charset="0"/>
                <a:ea typeface="Roboto" panose="02000000000000000000" pitchFamily="2" charset="0"/>
                <a:cs typeface="Roboto" panose="02000000000000000000" pitchFamily="2" charset="0"/>
              </a:rPr>
            </a:br>
            <a:r>
              <a:rPr lang="sv-SE" sz="1400" dirty="0" smtClean="0">
                <a:latin typeface="Roboto" panose="02000000000000000000" pitchFamily="2" charset="0"/>
                <a:ea typeface="Roboto" panose="02000000000000000000" pitchFamily="2" charset="0"/>
                <a:cs typeface="Roboto" panose="02000000000000000000" pitchFamily="2" charset="0"/>
              </a:rPr>
              <a:t>Övergripande </a:t>
            </a:r>
            <a:r>
              <a:rPr lang="sv-SE" sz="1400" dirty="0">
                <a:latin typeface="Roboto" panose="02000000000000000000" pitchFamily="2" charset="0"/>
                <a:ea typeface="Roboto" panose="02000000000000000000" pitchFamily="2" charset="0"/>
                <a:cs typeface="Roboto" panose="02000000000000000000" pitchFamily="2" charset="0"/>
              </a:rPr>
              <a:t>globala trender som är drivkrafter </a:t>
            </a:r>
            <a:r>
              <a:rPr lang="sv-SE" sz="1400" dirty="0" smtClean="0">
                <a:latin typeface="Roboto" panose="02000000000000000000" pitchFamily="2" charset="0"/>
                <a:ea typeface="Roboto" panose="02000000000000000000" pitchFamily="2" charset="0"/>
                <a:cs typeface="Roboto" panose="02000000000000000000" pitchFamily="2" charset="0"/>
              </a:rPr>
              <a:t>för brännpunkterna.</a:t>
            </a:r>
            <a:endParaRPr lang="sv-SE" sz="1400" dirty="0">
              <a:latin typeface="Roboto" panose="02000000000000000000" pitchFamily="2" charset="0"/>
              <a:ea typeface="Roboto" panose="02000000000000000000" pitchFamily="2" charset="0"/>
              <a:cs typeface="Roboto" panose="02000000000000000000" pitchFamily="2" charset="0"/>
            </a:endParaRPr>
          </a:p>
          <a:p>
            <a:pPr>
              <a:spcBef>
                <a:spcPts val="1200"/>
              </a:spcBef>
            </a:pPr>
            <a:r>
              <a:rPr lang="sv-SE" sz="1400" b="1" dirty="0">
                <a:latin typeface="Roboto" panose="02000000000000000000" pitchFamily="2" charset="0"/>
                <a:ea typeface="Roboto" panose="02000000000000000000" pitchFamily="2" charset="0"/>
                <a:cs typeface="Roboto" panose="02000000000000000000" pitchFamily="2" charset="0"/>
              </a:rPr>
              <a:t>Helsingborg </a:t>
            </a:r>
            <a:r>
              <a:rPr lang="sv-SE" sz="1400" b="1" dirty="0" smtClean="0">
                <a:latin typeface="Roboto" panose="02000000000000000000" pitchFamily="2" charset="0"/>
                <a:ea typeface="Roboto" panose="02000000000000000000" pitchFamily="2" charset="0"/>
                <a:cs typeface="Roboto" panose="02000000000000000000" pitchFamily="2" charset="0"/>
              </a:rPr>
              <a:t>idag</a:t>
            </a:r>
            <a:br>
              <a:rPr lang="sv-SE" sz="1400" b="1" dirty="0" smtClean="0">
                <a:latin typeface="Roboto" panose="02000000000000000000" pitchFamily="2" charset="0"/>
                <a:ea typeface="Roboto" panose="02000000000000000000" pitchFamily="2" charset="0"/>
                <a:cs typeface="Roboto" panose="02000000000000000000" pitchFamily="2" charset="0"/>
              </a:rPr>
            </a:br>
            <a:r>
              <a:rPr lang="sv-SE" sz="1400" dirty="0" smtClean="0">
                <a:latin typeface="Roboto" panose="02000000000000000000" pitchFamily="2" charset="0"/>
                <a:ea typeface="Roboto" panose="02000000000000000000" pitchFamily="2" charset="0"/>
                <a:cs typeface="Roboto" panose="02000000000000000000" pitchFamily="2" charset="0"/>
              </a:rPr>
              <a:t>Sammanställning </a:t>
            </a:r>
            <a:r>
              <a:rPr lang="sv-SE" sz="1400" dirty="0">
                <a:latin typeface="Roboto" panose="02000000000000000000" pitchFamily="2" charset="0"/>
                <a:ea typeface="Roboto" panose="02000000000000000000" pitchFamily="2" charset="0"/>
                <a:cs typeface="Roboto" panose="02000000000000000000" pitchFamily="2" charset="0"/>
              </a:rPr>
              <a:t>av material som beskriver </a:t>
            </a:r>
            <a:r>
              <a:rPr lang="sv-SE" sz="1400" dirty="0" smtClean="0">
                <a:latin typeface="Roboto" panose="02000000000000000000" pitchFamily="2" charset="0"/>
                <a:ea typeface="Roboto" panose="02000000000000000000" pitchFamily="2" charset="0"/>
                <a:cs typeface="Roboto" panose="02000000000000000000" pitchFamily="2" charset="0"/>
              </a:rPr>
              <a:t>Helsingborg på olika sätt.</a:t>
            </a:r>
          </a:p>
          <a:p>
            <a:pPr>
              <a:spcBef>
                <a:spcPts val="1200"/>
              </a:spcBef>
            </a:pPr>
            <a:r>
              <a:rPr lang="sv-SE" sz="1400" b="1" dirty="0" smtClean="0">
                <a:latin typeface="Roboto" panose="02000000000000000000" pitchFamily="2" charset="0"/>
                <a:ea typeface="Roboto" panose="02000000000000000000" pitchFamily="2" charset="0"/>
                <a:cs typeface="Roboto" panose="02000000000000000000" pitchFamily="2" charset="0"/>
              </a:rPr>
              <a:t>Helsingborg 2035</a:t>
            </a:r>
            <a:br>
              <a:rPr lang="sv-SE" sz="1400" b="1" dirty="0" smtClean="0">
                <a:latin typeface="Roboto" panose="02000000000000000000" pitchFamily="2" charset="0"/>
                <a:ea typeface="Roboto" panose="02000000000000000000" pitchFamily="2" charset="0"/>
                <a:cs typeface="Roboto" panose="02000000000000000000" pitchFamily="2" charset="0"/>
              </a:rPr>
            </a:br>
            <a:r>
              <a:rPr lang="sv-SE" sz="1400" dirty="0" smtClean="0">
                <a:latin typeface="Roboto" panose="02000000000000000000" pitchFamily="2" charset="0"/>
                <a:ea typeface="Roboto" panose="02000000000000000000" pitchFamily="2" charset="0"/>
                <a:cs typeface="Roboto" panose="02000000000000000000" pitchFamily="2" charset="0"/>
              </a:rPr>
              <a:t>Vision </a:t>
            </a:r>
            <a:r>
              <a:rPr lang="sv-SE" sz="1400" dirty="0">
                <a:latin typeface="Roboto" panose="02000000000000000000" pitchFamily="2" charset="0"/>
                <a:ea typeface="Roboto" panose="02000000000000000000" pitchFamily="2" charset="0"/>
                <a:cs typeface="Roboto" panose="02000000000000000000" pitchFamily="2" charset="0"/>
              </a:rPr>
              <a:t>Helsingborg 2035 pekar ut vår riktning </a:t>
            </a:r>
            <a:r>
              <a:rPr lang="sv-SE" sz="1400" dirty="0" smtClean="0">
                <a:latin typeface="Roboto" panose="02000000000000000000" pitchFamily="2" charset="0"/>
                <a:ea typeface="Roboto" panose="02000000000000000000" pitchFamily="2" charset="0"/>
                <a:cs typeface="Roboto" panose="02000000000000000000" pitchFamily="2" charset="0"/>
              </a:rPr>
              <a:t>utifrån prioriterade områden.</a:t>
            </a:r>
          </a:p>
          <a:p>
            <a:pPr>
              <a:spcBef>
                <a:spcPts val="1200"/>
              </a:spcBef>
            </a:pPr>
            <a:r>
              <a:rPr lang="sv-SE" sz="1400" b="1" dirty="0" smtClean="0">
                <a:latin typeface="Roboto" panose="02000000000000000000" pitchFamily="2" charset="0"/>
                <a:ea typeface="Roboto" panose="02000000000000000000" pitchFamily="2" charset="0"/>
                <a:cs typeface="Roboto" panose="02000000000000000000" pitchFamily="2" charset="0"/>
              </a:rPr>
              <a:t>Att använda analysen</a:t>
            </a:r>
            <a:r>
              <a:rPr lang="sv-SE" sz="1400" b="1" dirty="0">
                <a:latin typeface="Roboto" panose="02000000000000000000" pitchFamily="2" charset="0"/>
                <a:ea typeface="Roboto" panose="02000000000000000000" pitchFamily="2" charset="0"/>
                <a:cs typeface="Roboto" panose="02000000000000000000" pitchFamily="2" charset="0"/>
              </a:rPr>
              <a:t/>
            </a:r>
            <a:br>
              <a:rPr lang="sv-SE" sz="1400" b="1" dirty="0">
                <a:latin typeface="Roboto" panose="02000000000000000000" pitchFamily="2" charset="0"/>
                <a:ea typeface="Roboto" panose="02000000000000000000" pitchFamily="2" charset="0"/>
                <a:cs typeface="Roboto" panose="02000000000000000000" pitchFamily="2" charset="0"/>
              </a:rPr>
            </a:br>
            <a:r>
              <a:rPr lang="sv-SE" sz="1400" dirty="0">
                <a:latin typeface="Roboto" panose="02000000000000000000" pitchFamily="2" charset="0"/>
                <a:ea typeface="Roboto" panose="02000000000000000000" pitchFamily="2" charset="0"/>
                <a:cs typeface="Roboto" panose="02000000000000000000" pitchFamily="2" charset="0"/>
              </a:rPr>
              <a:t>Tips och förslag på hur du kan använda trend- och omvärldsanalysen i ditt arbete. </a:t>
            </a:r>
          </a:p>
        </p:txBody>
      </p:sp>
      <p:sp>
        <p:nvSpPr>
          <p:cNvPr id="6" name="textruta 5"/>
          <p:cNvSpPr txBox="1"/>
          <p:nvPr/>
        </p:nvSpPr>
        <p:spPr>
          <a:xfrm rot="16200000">
            <a:off x="385196" y="1718821"/>
            <a:ext cx="1297150" cy="400110"/>
          </a:xfrm>
          <a:prstGeom prst="rect">
            <a:avLst/>
          </a:prstGeom>
          <a:noFill/>
        </p:spPr>
        <p:txBody>
          <a:bodyPr wrap="none" rtlCol="0">
            <a:spAutoFit/>
          </a:bodyPr>
          <a:lstStyle/>
          <a:p>
            <a:r>
              <a:rPr lang="sv-SE" sz="2000" b="1" i="1" dirty="0" smtClean="0">
                <a:solidFill>
                  <a:schemeClr val="bg1"/>
                </a:solidFill>
                <a:latin typeface="Roboto" panose="02000000000000000000" pitchFamily="2" charset="0"/>
                <a:ea typeface="Roboto" panose="02000000000000000000" pitchFamily="2" charset="0"/>
                <a:cs typeface="Roboto" panose="02000000000000000000" pitchFamily="2" charset="0"/>
              </a:rPr>
              <a:t>Analysdel</a:t>
            </a:r>
            <a:endParaRPr lang="sv-SE" sz="2000" b="1" i="1" dirty="0">
              <a:solidFill>
                <a:schemeClr val="bg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157222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3019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HBG_presentation_mall_widescreen">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örsta sida med färgad bakgrund">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öljande sidor">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Följande sidor med färgad bakgrund">
  <a:themeElements>
    <a:clrScheme name="Anpassat 1">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FFFFFF"/>
      </a:hlink>
      <a:folHlink>
        <a:srgbClr val="FFFFFF"/>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om sida">
  <a:themeElements>
    <a:clrScheme name="Persson">
      <a:dk1>
        <a:sysClr val="windowText" lastClr="000000"/>
      </a:dk1>
      <a:lt1>
        <a:sysClr val="window" lastClr="FFFFFF"/>
      </a:lt1>
      <a:dk2>
        <a:srgbClr val="595959"/>
      </a:dk2>
      <a:lt2>
        <a:srgbClr val="E7E6E6"/>
      </a:lt2>
      <a:accent1>
        <a:srgbClr val="E3000F"/>
      </a:accent1>
      <a:accent2>
        <a:srgbClr val="0095DB"/>
      </a:accent2>
      <a:accent3>
        <a:srgbClr val="A6A6A6"/>
      </a:accent3>
      <a:accent4>
        <a:srgbClr val="A61380"/>
      </a:accent4>
      <a:accent5>
        <a:srgbClr val="76B828"/>
      </a:accent5>
      <a:accent6>
        <a:srgbClr val="595959"/>
      </a:accent6>
      <a:hlink>
        <a:srgbClr val="0563C1"/>
      </a:hlink>
      <a:folHlink>
        <a:srgbClr val="954F72"/>
      </a:folHlink>
    </a:clrScheme>
    <a:fontScheme name="_Perss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60C1BF24619FB47809B6595F9AECFB0" ma:contentTypeVersion="0" ma:contentTypeDescription="Skapa ett nytt dokument." ma:contentTypeScope="" ma:versionID="9d45c0013541f1f15988e508be82309c">
  <xsd:schema xmlns:xsd="http://www.w3.org/2001/XMLSchema" xmlns:p="http://schemas.microsoft.com/office/2006/metadata/properties" targetNamespace="http://schemas.microsoft.com/office/2006/metadata/properties" ma:root="true" ma:fieldsID="0972d9b87414d3d716947ba00104245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ma:readOnly="true"/>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2115B3C-5436-4279-92AC-2C5DA2293E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5711E73-CE5E-49DB-A204-7D6BB8B0CFA2}">
  <ds:schemaRefs>
    <ds:schemaRef ds:uri="http://schemas.microsoft.com/sharepoint/v3/contenttype/forms"/>
  </ds:schemaRefs>
</ds:datastoreItem>
</file>

<file path=customXml/itemProps3.xml><?xml version="1.0" encoding="utf-8"?>
<ds:datastoreItem xmlns:ds="http://schemas.openxmlformats.org/officeDocument/2006/customXml" ds:itemID="{9D8809CD-79EC-41EE-BAEE-A279EA17A25C}">
  <ds:schemaRefs>
    <ds:schemaRef ds:uri="http://purl.org/dc/terms/"/>
    <ds:schemaRef ds:uri="http://schemas.microsoft.com/office/2006/documentManagement/types"/>
    <ds:schemaRef ds:uri="http://purl.org/dc/dcmitype/"/>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HBG_presentation_mall_widescreen.potx</Template>
  <TotalTime>1875</TotalTime>
  <Words>4529</Words>
  <Application>Microsoft Office PowerPoint</Application>
  <PresentationFormat>Bildspel på skärmen (16:9)</PresentationFormat>
  <Paragraphs>430</Paragraphs>
  <Slides>33</Slides>
  <Notes>33</Notes>
  <HiddenSlides>5</HiddenSlides>
  <MMClips>0</MMClips>
  <ScaleCrop>false</ScaleCrop>
  <HeadingPairs>
    <vt:vector size="6" baseType="variant">
      <vt:variant>
        <vt:lpstr>Använt teckensnitt</vt:lpstr>
      </vt:variant>
      <vt:variant>
        <vt:i4>6</vt:i4>
      </vt:variant>
      <vt:variant>
        <vt:lpstr>Tema</vt:lpstr>
      </vt:variant>
      <vt:variant>
        <vt:i4>5</vt:i4>
      </vt:variant>
      <vt:variant>
        <vt:lpstr>Bildrubriker</vt:lpstr>
      </vt:variant>
      <vt:variant>
        <vt:i4>33</vt:i4>
      </vt:variant>
    </vt:vector>
  </HeadingPairs>
  <TitlesOfParts>
    <vt:vector size="44" baseType="lpstr">
      <vt:lpstr>Arial</vt:lpstr>
      <vt:lpstr>Calibri</vt:lpstr>
      <vt:lpstr>HelveticaNeueLT Std</vt:lpstr>
      <vt:lpstr>Roboto</vt:lpstr>
      <vt:lpstr>Roboto Black</vt:lpstr>
      <vt:lpstr>Wingdings</vt:lpstr>
      <vt:lpstr>HBG_presentation_mall_widescreen</vt:lpstr>
      <vt:lpstr>Första sida med färgad bakgrund</vt:lpstr>
      <vt:lpstr>Följande sidor</vt:lpstr>
      <vt:lpstr>Följande sidor med färgad bakgrund</vt:lpstr>
      <vt:lpstr>Tom sida</vt:lpstr>
      <vt:lpstr>Klassikern</vt:lpstr>
      <vt:lpstr>Till dig som är workshopledare</vt:lpstr>
      <vt:lpstr>Tips inför workshop</vt:lpstr>
      <vt:lpstr>Exempel på utskick inför workshop</vt:lpstr>
      <vt:lpstr>Korta fakta om trend- och omvärldsanalysen</vt:lpstr>
      <vt:lpstr>Syftet med workshopen</vt:lpstr>
      <vt:lpstr>PowerPoint-presentation</vt:lpstr>
      <vt:lpstr>Trend- och omvärldsanalysen 2020</vt:lpstr>
      <vt:lpstr>PowerPoint-presentation</vt:lpstr>
      <vt:lpstr>En del av den årliga verksamhetsplaneringen</vt:lpstr>
      <vt:lpstr>PowerPoint-presentation</vt:lpstr>
      <vt:lpstr>PowerPoint-presentation</vt:lpstr>
      <vt:lpstr>PowerPoint-presentation</vt:lpstr>
      <vt:lpstr>PowerPoint-presentation</vt:lpstr>
      <vt:lpstr>PowerPoint-presentation</vt:lpstr>
      <vt:lpstr>PowerPoint-presentation</vt:lpstr>
      <vt:lpstr>Diskussionsfrågor</vt:lpstr>
      <vt:lpstr>Gruppindelning</vt:lpstr>
      <vt:lpstr>Workshop</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Diskussionsfrågor</vt:lpstr>
    </vt:vector>
  </TitlesOfParts>
  <Company>Helsingborgs Stad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Learningpoint</dc:creator>
  <cp:lastModifiedBy>Johnsson Malin - SLF</cp:lastModifiedBy>
  <cp:revision>58</cp:revision>
  <dcterms:created xsi:type="dcterms:W3CDTF">2015-11-05T09:31:38Z</dcterms:created>
  <dcterms:modified xsi:type="dcterms:W3CDTF">2020-03-02T13:40:24Z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0x010100A60C1BF24619FB47809B6595F9AECFB0</vt:lpwstr>
  </property>
</Properties>
</file>