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26" r:id="rId8"/>
    <p:sldMasterId id="2147483716" r:id="rId9"/>
  </p:sldMasterIdLst>
  <p:notesMasterIdLst>
    <p:notesMasterId r:id="rId31"/>
  </p:notesMasterIdLst>
  <p:handoutMasterIdLst>
    <p:handoutMasterId r:id="rId32"/>
  </p:handoutMasterIdLst>
  <p:sldIdLst>
    <p:sldId id="269" r:id="rId10"/>
    <p:sldId id="268" r:id="rId11"/>
    <p:sldId id="270" r:id="rId12"/>
    <p:sldId id="287" r:id="rId13"/>
    <p:sldId id="288" r:id="rId14"/>
    <p:sldId id="271" r:id="rId15"/>
    <p:sldId id="272" r:id="rId16"/>
    <p:sldId id="273" r:id="rId17"/>
    <p:sldId id="274" r:id="rId18"/>
    <p:sldId id="275" r:id="rId19"/>
    <p:sldId id="278" r:id="rId20"/>
    <p:sldId id="289" r:id="rId21"/>
    <p:sldId id="279" r:id="rId22"/>
    <p:sldId id="280" r:id="rId23"/>
    <p:sldId id="281" r:id="rId24"/>
    <p:sldId id="290" r:id="rId25"/>
    <p:sldId id="282" r:id="rId26"/>
    <p:sldId id="283" r:id="rId27"/>
    <p:sldId id="284" r:id="rId28"/>
    <p:sldId id="285" r:id="rId29"/>
    <p:sldId id="286" r:id="rId3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guide id="3" orient="horz"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81D3"/>
    <a:srgbClr val="084973"/>
    <a:srgbClr val="000000"/>
    <a:srgbClr val="D9000F"/>
    <a:srgbClr val="65AE1E"/>
    <a:srgbClr val="93006D"/>
    <a:srgbClr val="CE000E"/>
    <a:srgbClr val="407015"/>
    <a:srgbClr val="90C044"/>
    <a:srgbClr val="199A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22" autoAdjust="0"/>
    <p:restoredTop sz="81186" autoAdjust="0"/>
  </p:normalViewPr>
  <p:slideViewPr>
    <p:cSldViewPr snapToGrid="0" snapToObjects="1">
      <p:cViewPr varScale="1">
        <p:scale>
          <a:sx n="123" d="100"/>
          <a:sy n="123" d="100"/>
        </p:scale>
        <p:origin x="1056" y="102"/>
      </p:cViewPr>
      <p:guideLst>
        <p:guide orient="horz" pos="400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10/6/2020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10/6/2020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lang="sv-SE" sz="1200" dirty="0" smtClean="0">
                <a:latin typeface="Roboto" panose="02000000000000000000" pitchFamily="2" charset="0"/>
                <a:ea typeface="Roboto" panose="02000000000000000000" pitchFamily="2" charset="0"/>
                <a:cs typeface="Roboto" panose="02000000000000000000" pitchFamily="2" charset="0"/>
              </a:rPr>
              <a:t>De dolda bilderna i den här presentationen är till för dig som workshopledare. De ger konkreta tips och råd både inför, under och efter workshopen. </a:t>
            </a:r>
          </a:p>
          <a:p>
            <a:pPr fontAlgn="base"/>
            <a:endParaRPr lang="sv-SE" sz="1200" b="0" i="0" kern="1200" dirty="0" smtClean="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473848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12</a:t>
            </a:fld>
            <a:endParaRPr lang="en-US"/>
          </a:p>
        </p:txBody>
      </p:sp>
    </p:spTree>
    <p:extLst>
      <p:ext uri="{BB962C8B-B14F-4D97-AF65-F5344CB8AC3E}">
        <p14:creationId xmlns:p14="http://schemas.microsoft.com/office/powerpoint/2010/main" val="240975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13</a:t>
            </a:fld>
            <a:endParaRPr lang="en-US"/>
          </a:p>
        </p:txBody>
      </p:sp>
    </p:spTree>
    <p:extLst>
      <p:ext uri="{BB962C8B-B14F-4D97-AF65-F5344CB8AC3E}">
        <p14:creationId xmlns:p14="http://schemas.microsoft.com/office/powerpoint/2010/main" val="7760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15</a:t>
            </a:fld>
            <a:endParaRPr lang="en-US"/>
          </a:p>
        </p:txBody>
      </p:sp>
    </p:spTree>
    <p:extLst>
      <p:ext uri="{BB962C8B-B14F-4D97-AF65-F5344CB8AC3E}">
        <p14:creationId xmlns:p14="http://schemas.microsoft.com/office/powerpoint/2010/main" val="2594033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16</a:t>
            </a:fld>
            <a:endParaRPr lang="en-US"/>
          </a:p>
        </p:txBody>
      </p:sp>
    </p:spTree>
    <p:extLst>
      <p:ext uri="{BB962C8B-B14F-4D97-AF65-F5344CB8AC3E}">
        <p14:creationId xmlns:p14="http://schemas.microsoft.com/office/powerpoint/2010/main" val="3907233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18</a:t>
            </a:fld>
            <a:endParaRPr lang="en-US"/>
          </a:p>
        </p:txBody>
      </p:sp>
    </p:spTree>
    <p:extLst>
      <p:ext uri="{BB962C8B-B14F-4D97-AF65-F5344CB8AC3E}">
        <p14:creationId xmlns:p14="http://schemas.microsoft.com/office/powerpoint/2010/main" val="464738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20</a:t>
            </a:fld>
            <a:endParaRPr lang="en-US"/>
          </a:p>
        </p:txBody>
      </p:sp>
    </p:spTree>
    <p:extLst>
      <p:ext uri="{BB962C8B-B14F-4D97-AF65-F5344CB8AC3E}">
        <p14:creationId xmlns:p14="http://schemas.microsoft.com/office/powerpoint/2010/main" val="853516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21</a:t>
            </a:fld>
            <a:endParaRPr lang="en-US"/>
          </a:p>
        </p:txBody>
      </p:sp>
    </p:spTree>
    <p:extLst>
      <p:ext uri="{BB962C8B-B14F-4D97-AF65-F5344CB8AC3E}">
        <p14:creationId xmlns:p14="http://schemas.microsoft.com/office/powerpoint/2010/main" val="272900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2087028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365636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3419916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226353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479709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362271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1224757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11</a:t>
            </a:fld>
            <a:endParaRPr lang="en-US"/>
          </a:p>
        </p:txBody>
      </p:sp>
    </p:spTree>
    <p:extLst>
      <p:ext uri="{BB962C8B-B14F-4D97-AF65-F5344CB8AC3E}">
        <p14:creationId xmlns:p14="http://schemas.microsoft.com/office/powerpoint/2010/main" val="2530398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chemeClr val="tx1"/>
                </a:solidFill>
              </a:defRPr>
            </a:lvl1pPr>
          </a:lstStyle>
          <a:p>
            <a:r>
              <a:rPr lang="sv-SE"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dirty="0"/>
          </a:p>
        </p:txBody>
      </p:sp>
      <p:sp>
        <p:nvSpPr>
          <p:cNvPr id="3" name="textruta 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a:p>
        </p:txBody>
      </p:sp>
      <p:sp>
        <p:nvSpPr>
          <p:cNvPr id="3"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4"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5" name="textruta 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ruta 7"/>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9"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0" name="textruta 9"/>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36560"/>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3" name="Picture Placeholder 2"/>
          <p:cNvSpPr>
            <a:spLocks noGrp="1"/>
          </p:cNvSpPr>
          <p:nvPr>
            <p:ph type="pic" idx="1"/>
          </p:nvPr>
        </p:nvSpPr>
        <p:spPr>
          <a:xfrm>
            <a:off x="1792288" y="533399"/>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14267"/>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2" name="Rektangel 11"/>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187052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176201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26011785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741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7514519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652184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42323608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43393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9359474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5101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12276441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8100442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029268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2020-10-06</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7992389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8497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18202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182027"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8" y="1200152"/>
            <a:ext cx="7170228"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170228"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64329"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64329"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99725"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99725"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5.png"/><Relationship Id="rId4" Type="http://schemas.openxmlformats.org/officeDocument/2006/relationships/slideLayout" Target="../slideLayouts/slideLayout23.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5.png"/><Relationship Id="rId5" Type="http://schemas.openxmlformats.org/officeDocument/2006/relationships/slideLayout" Target="../slideLayouts/slideLayout32.xml"/><Relationship Id="rId10" Type="http://schemas.openxmlformats.org/officeDocument/2006/relationships/image" Target="../media/image6.jpg"/><Relationship Id="rId4" Type="http://schemas.openxmlformats.org/officeDocument/2006/relationships/slideLayout" Target="../slideLayouts/slideLayout31.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1"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2020-10-06</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9" name="TextBox 14"/>
          <p:cNvSpPr txBox="1"/>
          <p:nvPr/>
        </p:nvSpPr>
        <p:spPr>
          <a:xfrm>
            <a:off x="1113585" y="459735"/>
            <a:ext cx="3960440" cy="240469"/>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dirty="0" smtClean="0">
                <a:solidFill>
                  <a:srgbClr val="000000"/>
                </a:solidFill>
                <a:latin typeface="Arial"/>
                <a:cs typeface="Arial"/>
              </a:rPr>
              <a:t>Förvaltning</a:t>
            </a:r>
            <a:endParaRPr lang="sv-SE" sz="900" b="1" i="0" u="none" kern="100" cap="none" spc="0" baseline="0" noProof="0" dirty="0" smtClean="0">
              <a:solidFill>
                <a:srgbClr val="000000"/>
              </a:solidFill>
              <a:latin typeface="Arial"/>
              <a:cs typeface="Arial"/>
            </a:endParaRPr>
          </a:p>
        </p:txBody>
      </p:sp>
      <p:sp>
        <p:nvSpPr>
          <p:cNvPr id="24" name="textruta 23"/>
          <p:cNvSpPr txBox="1"/>
          <p:nvPr/>
        </p:nvSpPr>
        <p:spPr>
          <a:xfrm>
            <a:off x="1113586" y="4862513"/>
            <a:ext cx="2847975" cy="153591"/>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dirty="0" smtClean="0">
                <a:ln>
                  <a:noFill/>
                </a:ln>
                <a:solidFill>
                  <a:schemeClr val="tx1"/>
                </a:solidFill>
                <a:effectLst/>
                <a:uLnTx/>
                <a:uFillTx/>
                <a:latin typeface="Arial"/>
                <a:cs typeface="Arial"/>
              </a:rPr>
              <a:t>Namn Efternamn </a:t>
            </a:r>
            <a:r>
              <a:rPr kumimoji="0" lang="sv-SE" sz="1050" b="0" i="0" u="none" strike="noStrike" kern="0" cap="none" spc="0" normalizeH="0" baseline="0" noProof="0" dirty="0" smtClean="0">
                <a:ln>
                  <a:noFill/>
                </a:ln>
                <a:solidFill>
                  <a:schemeClr val="tx1"/>
                </a:solidFill>
                <a:effectLst/>
                <a:uLnTx/>
                <a:uFillTx/>
                <a:latin typeface="Arial"/>
                <a:cs typeface="Arial"/>
              </a:rPr>
              <a:t>-</a:t>
            </a:r>
            <a:r>
              <a:rPr kumimoji="0" lang="sv-SE" sz="1000" b="0" i="0" u="none" strike="noStrike" kern="0" cap="none" spc="0" normalizeH="0" baseline="0" noProof="0" dirty="0" smtClean="0">
                <a:ln>
                  <a:noFill/>
                </a:ln>
                <a:solidFill>
                  <a:schemeClr val="tx1"/>
                </a:solidFill>
                <a:effectLst/>
                <a:uLnTx/>
                <a:uFillTx/>
                <a:latin typeface="Arial"/>
                <a:cs typeface="Arial"/>
              </a:rPr>
              <a:t> Titel</a:t>
            </a:r>
          </a:p>
        </p:txBody>
      </p:sp>
      <p:sp>
        <p:nvSpPr>
          <p:cNvPr id="15" name="TextBox 14"/>
          <p:cNvSpPr txBox="1"/>
          <p:nvPr/>
        </p:nvSpPr>
        <p:spPr>
          <a:xfrm>
            <a:off x="1113585" y="585490"/>
            <a:ext cx="3960440" cy="415934"/>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dirty="0" smtClean="0">
                <a:solidFill>
                  <a:srgbClr val="000000"/>
                </a:solidFill>
                <a:latin typeface="Arial"/>
                <a:cs typeface="Arial"/>
              </a:rPr>
              <a:t>Avdelning</a:t>
            </a:r>
            <a:endParaRPr lang="sv-SE" sz="900" b="0" i="0" u="none" kern="100" cap="none" spc="0" baseline="0" noProof="0" dirty="0">
              <a:solidFill>
                <a:srgbClr val="000000"/>
              </a:solidFill>
              <a:latin typeface="Arial"/>
              <a:cs typeface="Arial"/>
            </a:endParaRPr>
          </a:p>
        </p:txBody>
      </p:sp>
      <p:pic>
        <p:nvPicPr>
          <p:cNvPr id="16" name="Bildobjekt 15"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094" y="114525"/>
            <a:ext cx="1862210" cy="527170"/>
          </a:xfrm>
          <a:prstGeom prst="rect">
            <a:avLst/>
          </a:prstGeom>
        </p:spPr>
      </p:pic>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8" name="Bildobjekt 7"/>
          <p:cNvPicPr>
            <a:picLocks noChangeAspect="1"/>
          </p:cNvPicPr>
          <p:nvPr userDrawn="1"/>
        </p:nvPicPr>
        <p:blipFill rotWithShape="1">
          <a:blip r:embed="rId6" cstate="print">
            <a:extLst>
              <a:ext uri="{28A0092B-C50C-407E-A947-70E740481C1C}">
                <a14:useLocalDpi xmlns:a14="http://schemas.microsoft.com/office/drawing/2010/main" val="0"/>
              </a:ext>
            </a:extLst>
          </a:blip>
          <a:srcRect r="43847" b="29952"/>
          <a:stretch/>
        </p:blipFill>
        <p:spPr>
          <a:xfrm>
            <a:off x="5083371" y="342380"/>
            <a:ext cx="4060630" cy="4801120"/>
          </a:xfrm>
          <a:prstGeom prst="rect">
            <a:avLst/>
          </a:prstGeom>
          <a:ln>
            <a:noFill/>
          </a:ln>
          <a:effectLst>
            <a:outerShdw blurRad="190500" algn="tl" rotWithShape="0">
              <a:srgbClr val="000000">
                <a:alpha val="70000"/>
              </a:srgbClr>
            </a:outerShdw>
          </a:effectLst>
        </p:spPr>
      </p:pic>
      <p:pic>
        <p:nvPicPr>
          <p:cNvPr id="7" name="Bildobjekt 6" descr="HBG_logo_liggande_VIT.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23094" y="119031"/>
            <a:ext cx="1861185" cy="536158"/>
          </a:xfrm>
          <a:prstGeom prst="rect">
            <a:avLst/>
          </a:prstGeom>
        </p:spPr>
      </p:pic>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ildobjekt 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329454" y="4317798"/>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5" name="Bildobjekt 4"/>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22" r:id="rId5"/>
    <p:sldLayoutId id="2147483723" r:id="rId6"/>
    <p:sldLayoutId id="2147483724" r:id="rId7"/>
    <p:sldLayoutId id="2147483725"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3" name="Platshållare för bild 2"/>
          <p:cNvPicPr>
            <a:picLocks noChangeAspect="1"/>
          </p:cNvPicPr>
          <p:nvPr userDrawn="1"/>
        </p:nvPicPr>
        <p:blipFill>
          <a:blip r:embed="rId10">
            <a:extLst>
              <a:ext uri="{28A0092B-C50C-407E-A947-70E740481C1C}">
                <a14:useLocalDpi xmlns:a14="http://schemas.microsoft.com/office/drawing/2010/main" val="0"/>
              </a:ext>
            </a:extLst>
          </a:blip>
          <a:srcRect t="6656" b="6656"/>
          <a:stretch>
            <a:fillRect/>
          </a:stretch>
        </p:blipFill>
        <p:spPr>
          <a:xfrm>
            <a:off x="234541" y="-2"/>
            <a:ext cx="8898029" cy="5143502"/>
          </a:xfrm>
          <a:prstGeom prst="rect">
            <a:avLst/>
          </a:prstGeom>
        </p:spPr>
      </p:pic>
      <p:sp>
        <p:nvSpPr>
          <p:cNvPr id="4" name="Rubrik 3"/>
          <p:cNvSpPr txBox="1">
            <a:spLocks/>
          </p:cNvSpPr>
          <p:nvPr userDrawn="1"/>
        </p:nvSpPr>
        <p:spPr>
          <a:xfrm>
            <a:off x="974725" y="438150"/>
            <a:ext cx="8169275" cy="857250"/>
          </a:xfrm>
          <a:prstGeom prst="rect">
            <a:avLst/>
          </a:prstGeom>
        </p:spPr>
        <p:txBody>
          <a:bodyPr/>
          <a:lstStyle>
            <a:lvl1pPr algn="l" defTabSz="457200" rtl="0" eaLnBrk="1" latinLnBrk="0" hangingPunct="1">
              <a:spcBef>
                <a:spcPct val="0"/>
              </a:spcBef>
              <a:buNone/>
              <a:defRPr sz="3600" b="1" kern="1200">
                <a:solidFill>
                  <a:schemeClr val="tx1"/>
                </a:solidFill>
                <a:latin typeface="Arial"/>
                <a:ea typeface="+mj-ea"/>
                <a:cs typeface="Arial"/>
              </a:defRPr>
            </a:lvl1pPr>
          </a:lstStyle>
          <a:p>
            <a:r>
              <a:rPr lang="sv-SE" sz="4800" smtClean="0">
                <a:solidFill>
                  <a:schemeClr val="bg1"/>
                </a:solidFill>
                <a:latin typeface="Roboto Black" panose="02000000000000000000" pitchFamily="2" charset="0"/>
                <a:ea typeface="Roboto Black" panose="02000000000000000000" pitchFamily="2" charset="0"/>
                <a:cs typeface="Roboto Black" panose="02000000000000000000" pitchFamily="2" charset="0"/>
              </a:rPr>
              <a:t>Användarna berättar</a:t>
            </a:r>
            <a:endParaRPr lang="sv-SE" sz="4800" dirty="0">
              <a:solidFill>
                <a:schemeClr val="bg1"/>
              </a:solidFill>
              <a:latin typeface="Roboto Black" panose="02000000000000000000" pitchFamily="2" charset="0"/>
              <a:ea typeface="Roboto Black" panose="02000000000000000000" pitchFamily="2" charset="0"/>
              <a:cs typeface="Roboto Black" panose="02000000000000000000" pitchFamily="2" charset="0"/>
            </a:endParaRPr>
          </a:p>
        </p:txBody>
      </p:sp>
      <p:sp>
        <p:nvSpPr>
          <p:cNvPr id="6" name="Kommentar i oval 5"/>
          <p:cNvSpPr/>
          <p:nvPr userDrawn="1"/>
        </p:nvSpPr>
        <p:spPr>
          <a:xfrm>
            <a:off x="573269" y="3544999"/>
            <a:ext cx="2311682" cy="1140174"/>
          </a:xfrm>
          <a:prstGeom prst="wedgeEllipseCallout">
            <a:avLst>
              <a:gd name="adj1" fmla="val -22493"/>
              <a:gd name="adj2" fmla="val -86815"/>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Värden</a:t>
            </a:r>
            <a:r>
              <a:rPr lang="sv-SE" sz="1600" dirty="0" smtClean="0">
                <a:solidFill>
                  <a:srgbClr val="084973"/>
                </a:solidFill>
              </a:rPr>
              <a:t> ställer frågor</a:t>
            </a:r>
            <a:endParaRPr lang="sv-SE" sz="1600" dirty="0">
              <a:solidFill>
                <a:srgbClr val="084973"/>
              </a:solidFill>
            </a:endParaRPr>
          </a:p>
        </p:txBody>
      </p:sp>
      <p:sp>
        <p:nvSpPr>
          <p:cNvPr id="7" name="Kommentar i oval 6"/>
          <p:cNvSpPr/>
          <p:nvPr userDrawn="1"/>
        </p:nvSpPr>
        <p:spPr>
          <a:xfrm>
            <a:off x="3667601" y="3426246"/>
            <a:ext cx="2311682" cy="1140174"/>
          </a:xfrm>
          <a:prstGeom prst="wedgeEllipseCallout">
            <a:avLst>
              <a:gd name="adj1" fmla="val -51087"/>
              <a:gd name="adj2" fmla="val -125465"/>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smtClean="0">
                <a:solidFill>
                  <a:schemeClr val="tx1"/>
                </a:solidFill>
              </a:rPr>
              <a:t>Deltagarna berättar</a:t>
            </a:r>
            <a:endParaRPr lang="sv-SE" dirty="0">
              <a:solidFill>
                <a:schemeClr val="tx1"/>
              </a:solidFill>
            </a:endParaRPr>
          </a:p>
        </p:txBody>
      </p:sp>
      <p:sp>
        <p:nvSpPr>
          <p:cNvPr id="8" name="Kommentar i oval 7"/>
          <p:cNvSpPr/>
          <p:nvPr userDrawn="1"/>
        </p:nvSpPr>
        <p:spPr>
          <a:xfrm>
            <a:off x="3667601" y="3426246"/>
            <a:ext cx="2311682" cy="1140174"/>
          </a:xfrm>
          <a:prstGeom prst="wedgeEllipseCallout">
            <a:avLst>
              <a:gd name="adj1" fmla="val 13726"/>
              <a:gd name="adj2" fmla="val -124499"/>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smtClean="0">
                <a:solidFill>
                  <a:schemeClr val="tx1"/>
                </a:solidFill>
              </a:rPr>
              <a:t>Deltagarna berättar</a:t>
            </a:r>
            <a:endParaRPr lang="sv-SE" dirty="0">
              <a:solidFill>
                <a:schemeClr val="tx1"/>
              </a:solidFill>
            </a:endParaRPr>
          </a:p>
        </p:txBody>
      </p:sp>
      <p:sp>
        <p:nvSpPr>
          <p:cNvPr id="9" name="Kommentar i oval 8"/>
          <p:cNvSpPr/>
          <p:nvPr userDrawn="1"/>
        </p:nvSpPr>
        <p:spPr>
          <a:xfrm>
            <a:off x="3154505" y="3544999"/>
            <a:ext cx="2973284" cy="1140174"/>
          </a:xfrm>
          <a:prstGeom prst="wedgeEllipseCallout">
            <a:avLst>
              <a:gd name="adj1" fmla="val 72821"/>
              <a:gd name="adj2" fmla="val -112904"/>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Tjänsteanvändarna</a:t>
            </a:r>
          </a:p>
          <a:p>
            <a:pPr algn="ctr"/>
            <a:r>
              <a:rPr lang="sv-SE" sz="1600" dirty="0" smtClean="0">
                <a:solidFill>
                  <a:srgbClr val="084973"/>
                </a:solidFill>
              </a:rPr>
              <a:t> berättar</a:t>
            </a:r>
            <a:endParaRPr lang="sv-SE" sz="1600" dirty="0">
              <a:solidFill>
                <a:srgbClr val="084973"/>
              </a:solidFill>
            </a:endParaRPr>
          </a:p>
        </p:txBody>
      </p:sp>
      <p:sp>
        <p:nvSpPr>
          <p:cNvPr id="10" name="Bildtext och tankebubbla 9"/>
          <p:cNvSpPr/>
          <p:nvPr userDrawn="1"/>
        </p:nvSpPr>
        <p:spPr>
          <a:xfrm>
            <a:off x="6432094" y="3196233"/>
            <a:ext cx="2446317" cy="1600200"/>
          </a:xfrm>
          <a:prstGeom prst="cloudCallout">
            <a:avLst>
              <a:gd name="adj1" fmla="val -70833"/>
              <a:gd name="adj2" fmla="val 61071"/>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b="1" dirty="0" smtClean="0">
                <a:solidFill>
                  <a:srgbClr val="084973"/>
                </a:solidFill>
              </a:rPr>
              <a:t>Medarbetare </a:t>
            </a:r>
            <a:r>
              <a:rPr lang="sv-SE" sz="1600" dirty="0" smtClean="0">
                <a:solidFill>
                  <a:srgbClr val="084973"/>
                </a:solidFill>
              </a:rPr>
              <a:t>lyssnar</a:t>
            </a:r>
          </a:p>
          <a:p>
            <a:pPr algn="ctr"/>
            <a:r>
              <a:rPr lang="sv-SE" sz="1600" dirty="0" smtClean="0">
                <a:solidFill>
                  <a:srgbClr val="084973"/>
                </a:solidFill>
              </a:rPr>
              <a:t>antecknar</a:t>
            </a:r>
          </a:p>
        </p:txBody>
      </p:sp>
      <p:sp>
        <p:nvSpPr>
          <p:cNvPr id="11" name="textruta 10"/>
          <p:cNvSpPr txBox="1"/>
          <p:nvPr userDrawn="1"/>
        </p:nvSpPr>
        <p:spPr>
          <a:xfrm>
            <a:off x="237150" y="4809505"/>
            <a:ext cx="1603169" cy="230832"/>
          </a:xfrm>
          <a:prstGeom prst="rect">
            <a:avLst/>
          </a:prstGeom>
          <a:noFill/>
        </p:spPr>
        <p:txBody>
          <a:bodyPr wrap="square" rtlCol="0">
            <a:spAutoFit/>
          </a:bodyPr>
          <a:lstStyle/>
          <a:p>
            <a:r>
              <a:rPr lang="sv-SE" sz="900" dirty="0" smtClean="0">
                <a:solidFill>
                  <a:schemeClr val="bg1"/>
                </a:solidFill>
              </a:rPr>
              <a:t>CC </a:t>
            </a:r>
            <a:r>
              <a:rPr lang="sv-SE" sz="900" dirty="0" err="1" smtClean="0">
                <a:solidFill>
                  <a:schemeClr val="bg1"/>
                </a:solidFill>
              </a:rPr>
              <a:t>Sebastiaan</a:t>
            </a:r>
            <a:r>
              <a:rPr lang="sv-SE" sz="900" dirty="0" smtClean="0">
                <a:solidFill>
                  <a:schemeClr val="bg1"/>
                </a:solidFill>
              </a:rPr>
              <a:t> ter </a:t>
            </a:r>
            <a:r>
              <a:rPr lang="sv-SE" sz="900" dirty="0" err="1" smtClean="0">
                <a:solidFill>
                  <a:schemeClr val="bg1"/>
                </a:solidFill>
              </a:rPr>
              <a:t>Burg</a:t>
            </a:r>
            <a:endParaRPr lang="sv-SE" sz="900" dirty="0">
              <a:solidFill>
                <a:schemeClr val="bg1"/>
              </a:solidFill>
            </a:endParaRPr>
          </a:p>
        </p:txBody>
      </p:sp>
      <p:pic>
        <p:nvPicPr>
          <p:cNvPr id="5" name="Bildobjekt 4"/>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195496920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4985587"/>
            <a:ext cx="2228246" cy="157914"/>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2020-10-06</a:t>
            </a:fld>
            <a:endParaRPr lang="en-US" b="1" dirty="0">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hyperlink" Target="https://intranat.helsingborg.se/hjalp-och-stod/tjanstedesign/aktiviteter-och-utbildningar/" TargetMode="External"/><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Öppet spår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Underrubrik 1"/>
          <p:cNvSpPr>
            <a:spLocks noGrp="1"/>
          </p:cNvSpPr>
          <p:nvPr>
            <p:ph type="subTitle" idx="1"/>
          </p:nvPr>
        </p:nvSpPr>
        <p:spPr>
          <a:xfrm>
            <a:off x="1113587" y="2607469"/>
            <a:ext cx="3099688" cy="1335881"/>
          </a:xfrm>
        </p:spPr>
        <p:txBody>
          <a:bodyPr/>
          <a:lstStyle/>
          <a:p>
            <a:pPr fontAlgn="base"/>
            <a:r>
              <a:rPr lang="sv-SE" i="1" dirty="0">
                <a:solidFill>
                  <a:schemeClr val="bg1"/>
                </a:solidFill>
              </a:rPr>
              <a:t>Heja teamet friskt humör, tröjan hänger utanför!</a:t>
            </a:r>
            <a:endParaRPr lang="sv-SE" dirty="0">
              <a:solidFill>
                <a:schemeClr val="bg1"/>
              </a:solidFill>
            </a:endParaRPr>
          </a:p>
        </p:txBody>
      </p:sp>
    </p:spTree>
    <p:extLst>
      <p:ext uri="{BB962C8B-B14F-4D97-AF65-F5344CB8AC3E}">
        <p14:creationId xmlns:p14="http://schemas.microsoft.com/office/powerpoint/2010/main" val="3715678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503505" cy="3151585"/>
          </a:xfrm>
        </p:spPr>
        <p:txBody>
          <a:bodyPr/>
          <a:lstStyle/>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I inledningen ska initiativtagaren till workshopen på ett valfritt sätt förmedla:</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Syftet med workshopen</a:t>
            </a: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Bakgrund</a:t>
            </a: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Varför man valt de aktuella brännpunkterna och vilka dessa är</a:t>
            </a:r>
          </a:p>
          <a:p>
            <a:pPr marL="324000" indent="-342900">
              <a:spcBef>
                <a:spcPts val="6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Hur man kommer att använda resultatet</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Håll denna inledning kort för att inte tappa fokus och energi i gruppen!</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Verksamheten</a:t>
            </a:r>
            <a:r>
              <a:rPr lang="sv-SE" dirty="0" smtClean="0"/>
              <a:t> berättar (10 min)</a:t>
            </a:r>
            <a:endParaRPr lang="sv-SE" dirty="0"/>
          </a:p>
        </p:txBody>
      </p:sp>
    </p:spTree>
    <p:extLst>
      <p:ext uri="{BB962C8B-B14F-4D97-AF65-F5344CB8AC3E}">
        <p14:creationId xmlns:p14="http://schemas.microsoft.com/office/powerpoint/2010/main" val="2403019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371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58428" y="1139850"/>
            <a:ext cx="4202852" cy="3356057"/>
          </a:xfrm>
        </p:spPr>
        <p:txBody>
          <a:bodyPr/>
          <a:lstStyle/>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Använd separat mall för anteckningarna</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Ett blad per intervju</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Alla medarbetare antecknar från alla intervjuer</a:t>
            </a:r>
          </a:p>
          <a:p>
            <a:pPr marL="342900" indent="-342900">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Fyll i upp till tre insikter från varje intervju (”Vi har upptäckt att”). Lämna ”Hur skulle vi kunna…” tomt så länge</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958428" y="205979"/>
            <a:ext cx="7211524" cy="661008"/>
          </a:xfrm>
        </p:spPr>
        <p:txBody>
          <a:bodyPr/>
          <a:lstStyle/>
          <a:p>
            <a:r>
              <a:rPr lang="sv-SE" dirty="0" smtClean="0"/>
              <a:t>Medarbetare antecknar</a:t>
            </a:r>
            <a:endParaRPr lang="sv-SE" dirty="0"/>
          </a:p>
        </p:txBody>
      </p:sp>
      <p:pic>
        <p:nvPicPr>
          <p:cNvPr id="5" name="Bildobjekt 4"/>
          <p:cNvPicPr>
            <a:picLocks noChangeAspect="1"/>
          </p:cNvPicPr>
          <p:nvPr/>
        </p:nvPicPr>
        <p:blipFill rotWithShape="1">
          <a:blip r:embed="rId3"/>
          <a:srcRect l="517"/>
          <a:stretch/>
        </p:blipFill>
        <p:spPr>
          <a:xfrm rot="462491">
            <a:off x="5126204" y="1367986"/>
            <a:ext cx="3573260" cy="25456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02599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sz="1200" dirty="0" smtClean="0">
                <a:latin typeface="Roboto" panose="02000000000000000000" pitchFamily="2" charset="0"/>
                <a:ea typeface="Roboto" panose="02000000000000000000" pitchFamily="2" charset="0"/>
                <a:cs typeface="Roboto" panose="02000000000000000000" pitchFamily="2" charset="0"/>
              </a:rPr>
              <a:t>Om ni har delat in er i grupper – låt gärna </a:t>
            </a:r>
            <a:r>
              <a:rPr lang="sv-SE" sz="1200" dirty="0">
                <a:latin typeface="Roboto" panose="02000000000000000000" pitchFamily="2" charset="0"/>
                <a:ea typeface="Roboto" panose="02000000000000000000" pitchFamily="2" charset="0"/>
                <a:cs typeface="Roboto" panose="02000000000000000000" pitchFamily="2" charset="0"/>
              </a:rPr>
              <a:t>grupperna sitta i enskilda grupprum eller i avskilda delar av rummet. </a:t>
            </a:r>
            <a:endParaRPr lang="sv-SE" sz="1200" dirty="0" smtClean="0">
              <a:latin typeface="Roboto" panose="02000000000000000000" pitchFamily="2" charset="0"/>
              <a:ea typeface="Roboto" panose="02000000000000000000" pitchFamily="2" charset="0"/>
              <a:cs typeface="Roboto" panose="02000000000000000000" pitchFamily="2" charset="0"/>
            </a:endParaRPr>
          </a:p>
          <a:p>
            <a:endParaRPr lang="sv-SE" sz="1200" dirty="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I varje grupp arrangeras nu en ”talkshow” där du själv eller en kollega som är tränad i öppen frågeteknik agerar värd. Värden intervjuar en tjänsteanvändare i taget. Användaren kommer fritt att få berätta sin berättelse. Det kan handla om hur hen använder era tjänster idag, vad hen önskar, tycker är viktigt och hur hen ser på era utmaningar som beskrevs i filmerna om era valda brännpunkter. Användarnas berättelse kan ta olika lång tid. 10-20 minuter per användare är en riktlinje. Den som är värd i denna talkshow har en utforskande roll och ställer följdfrågor på det användaren berättar, snarare än att styra samtalet i en viss riktning.</a:t>
            </a:r>
            <a:br>
              <a:rPr lang="sv-SE" sz="1200" dirty="0" smtClean="0">
                <a:latin typeface="Roboto" panose="02000000000000000000" pitchFamily="2" charset="0"/>
                <a:ea typeface="Roboto" panose="02000000000000000000" pitchFamily="2" charset="0"/>
                <a:cs typeface="Roboto" panose="02000000000000000000" pitchFamily="2" charset="0"/>
              </a:rPr>
            </a:br>
            <a:endParaRPr lang="sv-SE" sz="1200" dirty="0" smtClean="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De som är medarbetare i gruppen har i uppgift att lyssna aktivt och anteckna (se canvas), för att fånga tjänsteanvändarnas berättelser. </a:t>
            </a:r>
          </a:p>
          <a:p>
            <a:endParaRPr lang="sv-SE" sz="1200" dirty="0">
              <a:latin typeface="Roboto" panose="02000000000000000000" pitchFamily="2" charset="0"/>
              <a:ea typeface="Roboto" panose="02000000000000000000" pitchFamily="2" charset="0"/>
              <a:cs typeface="Roboto" panose="02000000000000000000" pitchFamily="2" charset="0"/>
            </a:endParaRPr>
          </a:p>
          <a:p>
            <a:r>
              <a:rPr lang="sv-SE" sz="1200" dirty="0">
                <a:latin typeface="Roboto" panose="02000000000000000000" pitchFamily="2" charset="0"/>
                <a:ea typeface="Roboto" panose="02000000000000000000" pitchFamily="2" charset="0"/>
                <a:cs typeface="Roboto" panose="02000000000000000000" pitchFamily="2" charset="0"/>
              </a:rPr>
              <a:t>Utifrån filmen om brännpunkten/brännpunkterna ska medarbetarna lyssna efter om användaren ger uttryck för behov som hänger ihop med det som beskrevs i filmen/filmerna? I så fall vad?</a:t>
            </a:r>
          </a:p>
          <a:p>
            <a:endParaRPr lang="sv-SE" sz="1200" dirty="0" smtClean="0">
              <a:latin typeface="Roboto" panose="02000000000000000000" pitchFamily="2" charset="0"/>
              <a:ea typeface="Roboto" panose="02000000000000000000" pitchFamily="2" charset="0"/>
              <a:cs typeface="Roboto" panose="02000000000000000000" pitchFamily="2" charset="0"/>
            </a:endParaRPr>
          </a:p>
          <a:p>
            <a:r>
              <a:rPr lang="sv-SE" sz="1200" dirty="0" smtClean="0">
                <a:latin typeface="Roboto" panose="02000000000000000000" pitchFamily="2" charset="0"/>
                <a:ea typeface="Roboto" panose="02000000000000000000" pitchFamily="2" charset="0"/>
                <a:cs typeface="Roboto" panose="02000000000000000000" pitchFamily="2" charset="0"/>
              </a:rPr>
              <a:t>Efter </a:t>
            </a:r>
            <a:r>
              <a:rPr lang="sv-SE" sz="1200" dirty="0">
                <a:latin typeface="Roboto" panose="02000000000000000000" pitchFamily="2" charset="0"/>
                <a:ea typeface="Roboto" panose="02000000000000000000" pitchFamily="2" charset="0"/>
                <a:cs typeface="Roboto" panose="02000000000000000000" pitchFamily="2" charset="0"/>
              </a:rPr>
              <a:t>detta steg finns ett antal lappar med ”jag har upptäckt att” från varje grupp. </a:t>
            </a:r>
          </a:p>
          <a:p>
            <a:endParaRPr lang="sv-SE" sz="105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Användarna berättar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403066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Formulera </a:t>
            </a:r>
            <a:br>
              <a:rPr lang="sv-SE" sz="4800" dirty="0" smtClean="0">
                <a:latin typeface="Roboto Black" panose="02000000000000000000" pitchFamily="2" charset="0"/>
                <a:ea typeface="Roboto Black" panose="02000000000000000000" pitchFamily="2" charset="0"/>
                <a:cs typeface="Roboto Black" panose="02000000000000000000" pitchFamily="2" charset="0"/>
              </a:rPr>
            </a:br>
            <a:r>
              <a:rPr lang="sv-SE" sz="4800" dirty="0" smtClean="0">
                <a:latin typeface="Roboto Black" panose="02000000000000000000" pitchFamily="2" charset="0"/>
                <a:ea typeface="Roboto Black" panose="02000000000000000000" pitchFamily="2" charset="0"/>
                <a:cs typeface="Roboto Black" panose="02000000000000000000" pitchFamily="2" charset="0"/>
              </a:rPr>
              <a:t>utvecklingsområden</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4095618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När alla användare har </a:t>
            </a:r>
            <a:r>
              <a:rPr lang="sv-SE" sz="1800" dirty="0" smtClean="0">
                <a:latin typeface="Roboto" panose="02000000000000000000" pitchFamily="2" charset="0"/>
                <a:ea typeface="Roboto" panose="02000000000000000000" pitchFamily="2" charset="0"/>
                <a:cs typeface="Roboto" panose="02000000000000000000" pitchFamily="2" charset="0"/>
              </a:rPr>
              <a:t>blivit intervjuade ska </a:t>
            </a:r>
            <a:r>
              <a:rPr lang="sv-SE" sz="1800" dirty="0">
                <a:latin typeface="Roboto" panose="02000000000000000000" pitchFamily="2" charset="0"/>
                <a:ea typeface="Roboto" panose="02000000000000000000" pitchFamily="2" charset="0"/>
                <a:cs typeface="Roboto" panose="02000000000000000000" pitchFamily="2" charset="0"/>
              </a:rPr>
              <a:t>medarbetarna </a:t>
            </a:r>
            <a:r>
              <a:rPr lang="sv-SE" sz="1800" dirty="0" smtClean="0">
                <a:latin typeface="Roboto" panose="02000000000000000000" pitchFamily="2" charset="0"/>
                <a:ea typeface="Roboto" panose="02000000000000000000" pitchFamily="2" charset="0"/>
                <a:cs typeface="Roboto" panose="02000000000000000000" pitchFamily="2" charset="0"/>
              </a:rPr>
              <a:t>i varje grupp återberätta </a:t>
            </a:r>
            <a:r>
              <a:rPr lang="sv-SE" sz="1800" dirty="0">
                <a:latin typeface="Roboto" panose="02000000000000000000" pitchFamily="2" charset="0"/>
                <a:ea typeface="Roboto" panose="02000000000000000000" pitchFamily="2" charset="0"/>
                <a:cs typeface="Roboto" panose="02000000000000000000" pitchFamily="2" charset="0"/>
              </a:rPr>
              <a:t>sina antecknade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för de andra i gruppen</a:t>
            </a:r>
            <a:r>
              <a:rPr lang="sv-SE" sz="1800" dirty="0" smtClean="0">
                <a:latin typeface="Roboto" panose="02000000000000000000" pitchFamily="2" charset="0"/>
                <a:ea typeface="Roboto" panose="02000000000000000000" pitchFamily="2" charset="0"/>
                <a:cs typeface="Roboto" panose="02000000000000000000" pitchFamily="2" charset="0"/>
              </a:rPr>
              <a:t>. När ni resonerar om detta tillsammans kan det komma några nya ”Vi har upptäckt att”. </a:t>
            </a: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Klipp ut alla ”Vi har upptäckt att” från varje anteckningssida.</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Ni </a:t>
            </a:r>
            <a:r>
              <a:rPr lang="sv-SE" sz="1800" dirty="0">
                <a:latin typeface="Roboto" panose="02000000000000000000" pitchFamily="2" charset="0"/>
                <a:ea typeface="Roboto" panose="02000000000000000000" pitchFamily="2" charset="0"/>
                <a:cs typeface="Roboto" panose="02000000000000000000" pitchFamily="2" charset="0"/>
              </a:rPr>
              <a:t>lägger </a:t>
            </a:r>
            <a:r>
              <a:rPr lang="sv-SE" sz="1800" dirty="0" smtClean="0">
                <a:latin typeface="Roboto" panose="02000000000000000000" pitchFamily="2" charset="0"/>
                <a:ea typeface="Roboto" panose="02000000000000000000" pitchFamily="2" charset="0"/>
                <a:cs typeface="Roboto" panose="02000000000000000000" pitchFamily="2" charset="0"/>
              </a:rPr>
              <a:t>ut </a:t>
            </a:r>
            <a:r>
              <a:rPr lang="sv-SE" sz="1800" dirty="0">
                <a:latin typeface="Roboto" panose="02000000000000000000" pitchFamily="2" charset="0"/>
                <a:ea typeface="Roboto" panose="02000000000000000000" pitchFamily="2" charset="0"/>
                <a:cs typeface="Roboto" panose="02000000000000000000" pitchFamily="2" charset="0"/>
              </a:rPr>
              <a:t>alla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på bordet och lägger ihop </a:t>
            </a:r>
            <a:r>
              <a:rPr lang="sv-SE" sz="1800" dirty="0" smtClean="0">
                <a:latin typeface="Roboto" panose="02000000000000000000" pitchFamily="2" charset="0"/>
                <a:ea typeface="Roboto" panose="02000000000000000000" pitchFamily="2" charset="0"/>
                <a:cs typeface="Roboto" panose="02000000000000000000" pitchFamily="2" charset="0"/>
              </a:rPr>
              <a:t>de </a:t>
            </a:r>
            <a:r>
              <a:rPr lang="sv-SE" sz="1800" dirty="0">
                <a:latin typeface="Roboto" panose="02000000000000000000" pitchFamily="2" charset="0"/>
                <a:ea typeface="Roboto" panose="02000000000000000000" pitchFamily="2" charset="0"/>
                <a:cs typeface="Roboto" panose="02000000000000000000" pitchFamily="2" charset="0"/>
              </a:rPr>
              <a:t>som eventuellt är dubbletter. </a:t>
            </a:r>
            <a:endParaRPr lang="sv-SE" sz="1800"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smtClean="0">
                <a:latin typeface="Roboto" panose="02000000000000000000" pitchFamily="2" charset="0"/>
                <a:ea typeface="Roboto" panose="02000000000000000000" pitchFamily="2" charset="0"/>
                <a:cs typeface="Roboto" panose="02000000000000000000" pitchFamily="2" charset="0"/>
              </a:rPr>
              <a:t>Nu </a:t>
            </a:r>
            <a:r>
              <a:rPr lang="sv-SE" sz="1800" dirty="0">
                <a:latin typeface="Roboto" panose="02000000000000000000" pitchFamily="2" charset="0"/>
                <a:ea typeface="Roboto" panose="02000000000000000000" pitchFamily="2" charset="0"/>
                <a:cs typeface="Roboto" panose="02000000000000000000" pitchFamily="2" charset="0"/>
              </a:rPr>
              <a:t>försöker ni </a:t>
            </a:r>
            <a:r>
              <a:rPr lang="sv-SE" sz="1800" dirty="0" smtClean="0">
                <a:latin typeface="Roboto" panose="02000000000000000000" pitchFamily="2" charset="0"/>
                <a:ea typeface="Roboto" panose="02000000000000000000" pitchFamily="2" charset="0"/>
                <a:cs typeface="Roboto" panose="02000000000000000000" pitchFamily="2" charset="0"/>
              </a:rPr>
              <a:t>tillsammans i gruppen att </a:t>
            </a:r>
            <a:r>
              <a:rPr lang="sv-SE" sz="1800" dirty="0">
                <a:latin typeface="Roboto" panose="02000000000000000000" pitchFamily="2" charset="0"/>
                <a:ea typeface="Roboto" panose="02000000000000000000" pitchFamily="2" charset="0"/>
                <a:cs typeface="Roboto" panose="02000000000000000000" pitchFamily="2" charset="0"/>
              </a:rPr>
              <a:t>vända varje </a:t>
            </a:r>
            <a:r>
              <a:rPr lang="sv-SE" sz="1800" dirty="0" smtClean="0">
                <a:latin typeface="Roboto" panose="02000000000000000000" pitchFamily="2" charset="0"/>
                <a:ea typeface="Roboto" panose="02000000000000000000" pitchFamily="2" charset="0"/>
                <a:cs typeface="Roboto" panose="02000000000000000000" pitchFamily="2" charset="0"/>
              </a:rPr>
              <a:t>”Vi </a:t>
            </a:r>
            <a:r>
              <a:rPr lang="sv-SE" sz="1800" dirty="0">
                <a:latin typeface="Roboto" panose="02000000000000000000" pitchFamily="2" charset="0"/>
                <a:ea typeface="Roboto" panose="02000000000000000000" pitchFamily="2" charset="0"/>
                <a:cs typeface="Roboto" panose="02000000000000000000" pitchFamily="2" charset="0"/>
              </a:rPr>
              <a:t>har upptäckt att” till en fråga som inleds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a:t>
            </a:r>
            <a:r>
              <a:rPr lang="sv-SE" sz="1800" dirty="0" smtClean="0">
                <a:latin typeface="Roboto" panose="02000000000000000000" pitchFamily="2" charset="0"/>
                <a:ea typeface="Roboto" panose="02000000000000000000" pitchFamily="2" charset="0"/>
                <a:cs typeface="Roboto" panose="02000000000000000000" pitchFamily="2" charset="0"/>
              </a:rPr>
              <a:t>kunna” </a:t>
            </a:r>
            <a:r>
              <a:rPr lang="sv-SE" sz="1800" dirty="0">
                <a:latin typeface="Roboto" panose="02000000000000000000" pitchFamily="2" charset="0"/>
                <a:ea typeface="Roboto" panose="02000000000000000000" pitchFamily="2" charset="0"/>
                <a:cs typeface="Roboto" panose="02000000000000000000" pitchFamily="2" charset="0"/>
              </a:rPr>
              <a:t>(se mall).</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Formulera utvecklingsområden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966817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Exempel</a:t>
            </a:r>
            <a:endParaRPr lang="sv-SE" dirty="0"/>
          </a:p>
        </p:txBody>
      </p:sp>
      <p:sp>
        <p:nvSpPr>
          <p:cNvPr id="6" name="textruta 5"/>
          <p:cNvSpPr txBox="1"/>
          <p:nvPr/>
        </p:nvSpPr>
        <p:spPr>
          <a:xfrm>
            <a:off x="1100668" y="4379083"/>
            <a:ext cx="4192172" cy="261610"/>
          </a:xfrm>
          <a:prstGeom prst="rect">
            <a:avLst/>
          </a:prstGeom>
          <a:noFill/>
        </p:spPr>
        <p:txBody>
          <a:bodyPr wrap="square" rtlCol="0">
            <a:spAutoFit/>
          </a:bodyPr>
          <a:lstStyle/>
          <a:p>
            <a:r>
              <a:rPr lang="sv-SE" sz="1050" i="1" dirty="0" smtClean="0">
                <a:solidFill>
                  <a:schemeClr val="bg1"/>
                </a:solidFill>
              </a:rPr>
              <a:t>Exempel från Innovationsguiden, SKR</a:t>
            </a:r>
            <a:endParaRPr lang="sv-SE" sz="1050" i="1" dirty="0">
              <a:solidFill>
                <a:schemeClr val="bg1"/>
              </a:solidFill>
            </a:endParaRPr>
          </a:p>
        </p:txBody>
      </p:sp>
      <p:sp>
        <p:nvSpPr>
          <p:cNvPr id="7" name="Rektangel 6"/>
          <p:cNvSpPr/>
          <p:nvPr/>
        </p:nvSpPr>
        <p:spPr>
          <a:xfrm>
            <a:off x="1198880" y="1476587"/>
            <a:ext cx="3136053" cy="1336608"/>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Rektangel 7"/>
          <p:cNvSpPr/>
          <p:nvPr/>
        </p:nvSpPr>
        <p:spPr>
          <a:xfrm>
            <a:off x="1198880" y="2892213"/>
            <a:ext cx="3136053" cy="1336608"/>
          </a:xfrm>
          <a:prstGeom prst="rect">
            <a:avLst/>
          </a:prstGeom>
          <a:noFill/>
          <a:ln w="28575">
            <a:solidFill>
              <a:srgbClr val="0F81D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9" name="textruta 8"/>
          <p:cNvSpPr txBox="1"/>
          <p:nvPr/>
        </p:nvSpPr>
        <p:spPr>
          <a:xfrm>
            <a:off x="1198880" y="1504771"/>
            <a:ext cx="4192172" cy="261610"/>
          </a:xfrm>
          <a:prstGeom prst="rect">
            <a:avLst/>
          </a:prstGeom>
          <a:noFill/>
        </p:spPr>
        <p:txBody>
          <a:bodyPr wrap="square" rtlCol="0">
            <a:spAutoFit/>
          </a:bodyPr>
          <a:lstStyle/>
          <a:p>
            <a:r>
              <a:rPr lang="sv-SE" sz="1100" dirty="0" smtClean="0">
                <a:solidFill>
                  <a:schemeClr val="bg1">
                    <a:lumMod val="95000"/>
                  </a:schemeClr>
                </a:solidFill>
              </a:rPr>
              <a:t>Vi har upptäckt att…</a:t>
            </a:r>
            <a:endParaRPr lang="sv-SE" sz="1100" dirty="0">
              <a:solidFill>
                <a:schemeClr val="bg1">
                  <a:lumMod val="95000"/>
                </a:schemeClr>
              </a:solidFill>
            </a:endParaRPr>
          </a:p>
        </p:txBody>
      </p:sp>
      <p:sp>
        <p:nvSpPr>
          <p:cNvPr id="10" name="textruta 9"/>
          <p:cNvSpPr txBox="1"/>
          <p:nvPr/>
        </p:nvSpPr>
        <p:spPr>
          <a:xfrm>
            <a:off x="1263133" y="1839111"/>
            <a:ext cx="3007545" cy="584775"/>
          </a:xfrm>
          <a:prstGeom prst="rect">
            <a:avLst/>
          </a:prstGeom>
          <a:noFill/>
        </p:spPr>
        <p:txBody>
          <a:bodyPr wrap="square" rtlCol="0">
            <a:spAutoFit/>
          </a:bodyPr>
          <a:lstStyle/>
          <a:p>
            <a:pPr algn="ctr"/>
            <a:r>
              <a:rPr lang="sv-SE" sz="1600" dirty="0" smtClean="0">
                <a:solidFill>
                  <a:schemeClr val="bg1"/>
                </a:solidFill>
              </a:rPr>
              <a:t>… många äldre </a:t>
            </a:r>
            <a:r>
              <a:rPr lang="sv-SE" sz="1600" dirty="0" err="1" smtClean="0">
                <a:solidFill>
                  <a:schemeClr val="bg1"/>
                </a:solidFill>
              </a:rPr>
              <a:t>sopsorterar</a:t>
            </a:r>
            <a:r>
              <a:rPr lang="sv-SE" sz="1600" dirty="0" smtClean="0">
                <a:solidFill>
                  <a:schemeClr val="bg1"/>
                </a:solidFill>
              </a:rPr>
              <a:t> inte för att de inte har någon bil</a:t>
            </a:r>
            <a:endParaRPr lang="sv-SE" sz="1600" dirty="0">
              <a:solidFill>
                <a:schemeClr val="bg1"/>
              </a:solidFill>
            </a:endParaRPr>
          </a:p>
        </p:txBody>
      </p:sp>
      <p:sp>
        <p:nvSpPr>
          <p:cNvPr id="11" name="textruta 10"/>
          <p:cNvSpPr txBox="1"/>
          <p:nvPr/>
        </p:nvSpPr>
        <p:spPr>
          <a:xfrm>
            <a:off x="1198880" y="2963457"/>
            <a:ext cx="4192172" cy="261610"/>
          </a:xfrm>
          <a:prstGeom prst="rect">
            <a:avLst/>
          </a:prstGeom>
          <a:noFill/>
        </p:spPr>
        <p:txBody>
          <a:bodyPr wrap="square" rtlCol="0">
            <a:spAutoFit/>
          </a:bodyPr>
          <a:lstStyle/>
          <a:p>
            <a:r>
              <a:rPr lang="sv-SE" sz="1100" dirty="0" smtClean="0">
                <a:solidFill>
                  <a:schemeClr val="bg1">
                    <a:lumMod val="95000"/>
                  </a:schemeClr>
                </a:solidFill>
              </a:rPr>
              <a:t>Hur skulle vi kunna…</a:t>
            </a:r>
            <a:endParaRPr lang="sv-SE" sz="1100" dirty="0">
              <a:solidFill>
                <a:schemeClr val="bg1">
                  <a:lumMod val="95000"/>
                </a:schemeClr>
              </a:solidFill>
            </a:endParaRPr>
          </a:p>
        </p:txBody>
      </p:sp>
      <p:sp>
        <p:nvSpPr>
          <p:cNvPr id="12" name="textruta 11"/>
          <p:cNvSpPr txBox="1"/>
          <p:nvPr/>
        </p:nvSpPr>
        <p:spPr>
          <a:xfrm>
            <a:off x="1198880" y="3297797"/>
            <a:ext cx="3007545" cy="584775"/>
          </a:xfrm>
          <a:prstGeom prst="rect">
            <a:avLst/>
          </a:prstGeom>
          <a:noFill/>
        </p:spPr>
        <p:txBody>
          <a:bodyPr wrap="square" rtlCol="0">
            <a:spAutoFit/>
          </a:bodyPr>
          <a:lstStyle/>
          <a:p>
            <a:pPr algn="ctr"/>
            <a:r>
              <a:rPr lang="sv-SE" sz="1600" dirty="0" smtClean="0">
                <a:solidFill>
                  <a:schemeClr val="bg1"/>
                </a:solidFill>
              </a:rPr>
              <a:t>… göra det enklare för personer utan bil att sopsortera</a:t>
            </a:r>
            <a:endParaRPr lang="sv-SE" sz="1600" dirty="0">
              <a:solidFill>
                <a:schemeClr val="bg1"/>
              </a:solidFill>
            </a:endParaRPr>
          </a:p>
        </p:txBody>
      </p:sp>
      <p:sp>
        <p:nvSpPr>
          <p:cNvPr id="13" name="Rektangel 12"/>
          <p:cNvSpPr/>
          <p:nvPr/>
        </p:nvSpPr>
        <p:spPr>
          <a:xfrm>
            <a:off x="4649766" y="1476587"/>
            <a:ext cx="3136053" cy="1336608"/>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4" name="Rektangel 13"/>
          <p:cNvSpPr/>
          <p:nvPr/>
        </p:nvSpPr>
        <p:spPr>
          <a:xfrm>
            <a:off x="4649766" y="2892213"/>
            <a:ext cx="3136053" cy="1336608"/>
          </a:xfrm>
          <a:prstGeom prst="rect">
            <a:avLst/>
          </a:prstGeom>
          <a:noFill/>
          <a:ln w="28575">
            <a:solidFill>
              <a:srgbClr val="0F81D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5" name="textruta 14"/>
          <p:cNvSpPr txBox="1"/>
          <p:nvPr/>
        </p:nvSpPr>
        <p:spPr>
          <a:xfrm>
            <a:off x="4706430" y="1839111"/>
            <a:ext cx="3007545" cy="584775"/>
          </a:xfrm>
          <a:prstGeom prst="rect">
            <a:avLst/>
          </a:prstGeom>
          <a:noFill/>
        </p:spPr>
        <p:txBody>
          <a:bodyPr wrap="square" rtlCol="0">
            <a:spAutoFit/>
          </a:bodyPr>
          <a:lstStyle/>
          <a:p>
            <a:pPr algn="ctr"/>
            <a:r>
              <a:rPr lang="sv-SE" sz="1600" dirty="0" smtClean="0">
                <a:solidFill>
                  <a:schemeClr val="bg1"/>
                </a:solidFill>
              </a:rPr>
              <a:t>… många går hellre till ett café än att använda offentlig toalett</a:t>
            </a:r>
            <a:endParaRPr lang="sv-SE" sz="1600" dirty="0">
              <a:solidFill>
                <a:schemeClr val="bg1"/>
              </a:solidFill>
            </a:endParaRPr>
          </a:p>
        </p:txBody>
      </p:sp>
      <p:sp>
        <p:nvSpPr>
          <p:cNvPr id="16" name="textruta 15"/>
          <p:cNvSpPr txBox="1"/>
          <p:nvPr/>
        </p:nvSpPr>
        <p:spPr>
          <a:xfrm>
            <a:off x="4640352" y="3297797"/>
            <a:ext cx="3145467" cy="830997"/>
          </a:xfrm>
          <a:prstGeom prst="rect">
            <a:avLst/>
          </a:prstGeom>
          <a:noFill/>
        </p:spPr>
        <p:txBody>
          <a:bodyPr wrap="square" rtlCol="0">
            <a:spAutoFit/>
          </a:bodyPr>
          <a:lstStyle/>
          <a:p>
            <a:pPr algn="ctr"/>
            <a:r>
              <a:rPr lang="sv-SE" sz="1600" dirty="0" smtClean="0">
                <a:solidFill>
                  <a:schemeClr val="bg1"/>
                </a:solidFill>
              </a:rPr>
              <a:t>… göra det enklare för allmänheten att använda cafétoaletter</a:t>
            </a:r>
            <a:endParaRPr lang="sv-SE" sz="1600" dirty="0">
              <a:solidFill>
                <a:schemeClr val="bg1"/>
              </a:solidFill>
            </a:endParaRPr>
          </a:p>
        </p:txBody>
      </p:sp>
      <p:sp>
        <p:nvSpPr>
          <p:cNvPr id="17" name="textruta 16"/>
          <p:cNvSpPr txBox="1"/>
          <p:nvPr/>
        </p:nvSpPr>
        <p:spPr>
          <a:xfrm>
            <a:off x="4689566" y="1504771"/>
            <a:ext cx="4192172" cy="261610"/>
          </a:xfrm>
          <a:prstGeom prst="rect">
            <a:avLst/>
          </a:prstGeom>
          <a:noFill/>
        </p:spPr>
        <p:txBody>
          <a:bodyPr wrap="square" rtlCol="0">
            <a:spAutoFit/>
          </a:bodyPr>
          <a:lstStyle/>
          <a:p>
            <a:r>
              <a:rPr lang="sv-SE" sz="1100" dirty="0" smtClean="0">
                <a:solidFill>
                  <a:schemeClr val="bg1">
                    <a:lumMod val="95000"/>
                  </a:schemeClr>
                </a:solidFill>
              </a:rPr>
              <a:t>Vi har upptäckt att…</a:t>
            </a:r>
            <a:endParaRPr lang="sv-SE" sz="1100" dirty="0">
              <a:solidFill>
                <a:schemeClr val="bg1">
                  <a:lumMod val="95000"/>
                </a:schemeClr>
              </a:solidFill>
            </a:endParaRPr>
          </a:p>
        </p:txBody>
      </p:sp>
      <p:sp>
        <p:nvSpPr>
          <p:cNvPr id="18" name="textruta 17"/>
          <p:cNvSpPr txBox="1"/>
          <p:nvPr/>
        </p:nvSpPr>
        <p:spPr>
          <a:xfrm>
            <a:off x="4689566" y="2963457"/>
            <a:ext cx="4192172" cy="261610"/>
          </a:xfrm>
          <a:prstGeom prst="rect">
            <a:avLst/>
          </a:prstGeom>
          <a:noFill/>
        </p:spPr>
        <p:txBody>
          <a:bodyPr wrap="square" rtlCol="0">
            <a:spAutoFit/>
          </a:bodyPr>
          <a:lstStyle/>
          <a:p>
            <a:r>
              <a:rPr lang="sv-SE" sz="1100" dirty="0" smtClean="0">
                <a:solidFill>
                  <a:schemeClr val="bg1">
                    <a:lumMod val="95000"/>
                  </a:schemeClr>
                </a:solidFill>
              </a:rPr>
              <a:t>Hur skulle vi kunna…</a:t>
            </a:r>
            <a:endParaRPr lang="sv-SE" sz="1100" dirty="0">
              <a:solidFill>
                <a:schemeClr val="bg1">
                  <a:lumMod val="95000"/>
                </a:schemeClr>
              </a:solidFill>
            </a:endParaRPr>
          </a:p>
        </p:txBody>
      </p:sp>
    </p:spTree>
    <p:extLst>
      <p:ext uri="{BB962C8B-B14F-4D97-AF65-F5344CB8AC3E}">
        <p14:creationId xmlns:p14="http://schemas.microsoft.com/office/powerpoint/2010/main" val="408148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Prioritera</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11819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274075" cy="3151585"/>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Nu har varje grupp ett antal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a:t>
            </a:r>
            <a:r>
              <a:rPr lang="sv-SE" sz="1800" dirty="0" smtClean="0">
                <a:latin typeface="Roboto" panose="02000000000000000000" pitchFamily="2" charset="0"/>
                <a:ea typeface="Roboto" panose="02000000000000000000" pitchFamily="2" charset="0"/>
                <a:cs typeface="Roboto" panose="02000000000000000000" pitchFamily="2" charset="0"/>
              </a:rPr>
              <a:t>kunna”. </a:t>
            </a:r>
            <a:r>
              <a:rPr lang="sv-SE" sz="1800" dirty="0">
                <a:latin typeface="Roboto" panose="02000000000000000000" pitchFamily="2" charset="0"/>
                <a:ea typeface="Roboto" panose="02000000000000000000" pitchFamily="2" charset="0"/>
                <a:cs typeface="Roboto" panose="02000000000000000000" pitchFamily="2" charset="0"/>
              </a:rPr>
              <a:t>Det är dags att rösta fram de två viktigaste. Alla deltagare vid bordet kan pluppmarkera sina två favoriter. Välj utvecklingsområde till exempel utifrån</a:t>
            </a:r>
            <a:r>
              <a:rPr lang="sv-SE" sz="1800" dirty="0" smtClean="0">
                <a:latin typeface="Roboto" panose="02000000000000000000" pitchFamily="2" charset="0"/>
                <a:ea typeface="Roboto" panose="02000000000000000000" pitchFamily="2" charset="0"/>
                <a:cs typeface="Roboto" panose="02000000000000000000" pitchFamily="2" charset="0"/>
              </a:rPr>
              <a:t>:</a:t>
            </a:r>
            <a:br>
              <a:rPr lang="sv-SE" sz="1800" dirty="0" smtClean="0">
                <a:latin typeface="Roboto" panose="02000000000000000000" pitchFamily="2" charset="0"/>
                <a:ea typeface="Roboto" panose="02000000000000000000" pitchFamily="2" charset="0"/>
                <a:cs typeface="Roboto" panose="02000000000000000000" pitchFamily="2" charset="0"/>
              </a:rPr>
            </a:b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värde </a:t>
            </a:r>
            <a:r>
              <a:rPr lang="sv-SE" sz="1800" dirty="0">
                <a:latin typeface="Roboto" panose="02000000000000000000" pitchFamily="2" charset="0"/>
                <a:ea typeface="Roboto" panose="02000000000000000000" pitchFamily="2" charset="0"/>
                <a:cs typeface="Roboto" panose="02000000000000000000" pitchFamily="2" charset="0"/>
              </a:rPr>
              <a:t>för användaren</a:t>
            </a:r>
          </a:p>
          <a:p>
            <a:pPr marL="342900" indent="-342900">
              <a:spcBef>
                <a:spcPts val="6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genomförbarhet</a:t>
            </a:r>
          </a:p>
          <a:p>
            <a:pPr marL="342900" indent="-342900">
              <a:spcBef>
                <a:spcPts val="600"/>
              </a:spcBef>
              <a:buFont typeface="Wingdings" panose="05000000000000000000" pitchFamily="2" charset="2"/>
              <a:buChar char="§"/>
            </a:pPr>
            <a:r>
              <a:rPr lang="sv-SE" sz="1800" dirty="0" err="1" smtClean="0">
                <a:latin typeface="Roboto" panose="02000000000000000000" pitchFamily="2" charset="0"/>
                <a:ea typeface="Roboto" panose="02000000000000000000" pitchFamily="2" charset="0"/>
                <a:cs typeface="Roboto" panose="02000000000000000000" pitchFamily="2" charset="0"/>
              </a:rPr>
              <a:t>idéhöjd</a:t>
            </a: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Prioritera</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876226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Visa upp och avsluta</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4106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Trender och omvärldsspaningar i all ära. Men vad ska det bli av all klokskap? Det här workshopövningen använder du när </a:t>
            </a:r>
            <a:r>
              <a:rPr lang="sv-SE" sz="1600" dirty="0" smtClean="0">
                <a:latin typeface="Roboto" panose="02000000000000000000" pitchFamily="2" charset="0"/>
                <a:ea typeface="Roboto" panose="02000000000000000000" pitchFamily="2" charset="0"/>
                <a:cs typeface="Roboto" panose="02000000000000000000" pitchFamily="2" charset="0"/>
              </a:rPr>
              <a:t>ni vill </a:t>
            </a:r>
            <a:r>
              <a:rPr lang="sv-SE" sz="1600" dirty="0">
                <a:latin typeface="Roboto" panose="02000000000000000000" pitchFamily="2" charset="0"/>
                <a:ea typeface="Roboto" panose="02000000000000000000" pitchFamily="2" charset="0"/>
                <a:cs typeface="Roboto" panose="02000000000000000000" pitchFamily="2" charset="0"/>
              </a:rPr>
              <a:t>involvera </a:t>
            </a:r>
            <a:r>
              <a:rPr lang="sv-SE" sz="1600" dirty="0" smtClean="0">
                <a:latin typeface="Roboto" panose="02000000000000000000" pitchFamily="2" charset="0"/>
                <a:ea typeface="Roboto" panose="02000000000000000000" pitchFamily="2" charset="0"/>
                <a:cs typeface="Roboto" panose="02000000000000000000" pitchFamily="2" charset="0"/>
              </a:rPr>
              <a:t>era </a:t>
            </a:r>
            <a:r>
              <a:rPr lang="sv-SE" sz="1600" dirty="0">
                <a:latin typeface="Roboto" panose="02000000000000000000" pitchFamily="2" charset="0"/>
                <a:ea typeface="Roboto" panose="02000000000000000000" pitchFamily="2" charset="0"/>
                <a:cs typeface="Roboto" panose="02000000000000000000" pitchFamily="2" charset="0"/>
              </a:rPr>
              <a:t>användare för att göra rätt prioriteringar inför framtiden. </a:t>
            </a:r>
            <a:r>
              <a:rPr lang="sv-SE" sz="1600" dirty="0" smtClean="0">
                <a:latin typeface="Roboto" panose="02000000000000000000" pitchFamily="2" charset="0"/>
                <a:ea typeface="Roboto" panose="02000000000000000000" pitchFamily="2" charset="0"/>
                <a:cs typeface="Roboto" panose="02000000000000000000" pitchFamily="2" charset="0"/>
              </a:rPr>
              <a:t>Upplägget passar er som </a:t>
            </a:r>
            <a:r>
              <a:rPr lang="sv-SE" sz="1600" dirty="0">
                <a:latin typeface="Roboto" panose="02000000000000000000" pitchFamily="2" charset="0"/>
                <a:ea typeface="Roboto" panose="02000000000000000000" pitchFamily="2" charset="0"/>
                <a:cs typeface="Roboto" panose="02000000000000000000" pitchFamily="2" charset="0"/>
              </a:rPr>
              <a:t>gör nulägeskoll, </a:t>
            </a:r>
            <a:r>
              <a:rPr lang="sv-SE" sz="1600" dirty="0" smtClean="0">
                <a:latin typeface="Roboto" panose="02000000000000000000" pitchFamily="2" charset="0"/>
                <a:ea typeface="Roboto" panose="02000000000000000000" pitchFamily="2" charset="0"/>
                <a:cs typeface="Roboto" panose="02000000000000000000" pitchFamily="2" charset="0"/>
              </a:rPr>
              <a:t>verksamhetsplanering</a:t>
            </a:r>
            <a:r>
              <a:rPr lang="sv-SE" sz="1600" dirty="0">
                <a:latin typeface="Roboto" panose="02000000000000000000" pitchFamily="2" charset="0"/>
                <a:ea typeface="Roboto" panose="02000000000000000000" pitchFamily="2" charset="0"/>
                <a:cs typeface="Roboto" panose="02000000000000000000" pitchFamily="2" charset="0"/>
              </a:rPr>
              <a:t>, projektplanering eller </a:t>
            </a:r>
            <a:r>
              <a:rPr lang="sv-SE" sz="1600" dirty="0" smtClean="0">
                <a:latin typeface="Roboto" panose="02000000000000000000" pitchFamily="2" charset="0"/>
                <a:ea typeface="Roboto" panose="02000000000000000000" pitchFamily="2" charset="0"/>
                <a:cs typeface="Roboto" panose="02000000000000000000" pitchFamily="2" charset="0"/>
              </a:rPr>
              <a:t>förändringsarbete </a:t>
            </a:r>
            <a:r>
              <a:rPr lang="sv-SE" sz="1600" dirty="0">
                <a:latin typeface="Roboto" panose="02000000000000000000" pitchFamily="2" charset="0"/>
                <a:ea typeface="Roboto" panose="02000000000000000000" pitchFamily="2" charset="0"/>
                <a:cs typeface="Roboto" panose="02000000000000000000" pitchFamily="2" charset="0"/>
              </a:rPr>
              <a:t>med en planeringshorisont på upp till tre år.</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Ni utgår från trend- och omvärldsanalysen, men sedan är det bara er fantasi som sätter gränserna. Eller er förmåga att involvera rätt personer. Här gäller det nämligen att göra övningen tillsammans med de som ni är till för i er verksamhet. </a:t>
            </a: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Det här upplägget är </a:t>
            </a:r>
            <a:r>
              <a:rPr lang="sv-SE" sz="1600" dirty="0">
                <a:latin typeface="Roboto" panose="02000000000000000000" pitchFamily="2" charset="0"/>
                <a:ea typeface="Roboto" panose="02000000000000000000" pitchFamily="2" charset="0"/>
                <a:cs typeface="Roboto" panose="02000000000000000000" pitchFamily="2" charset="0"/>
              </a:rPr>
              <a:t>inget för er som vill planera för andra. Nu gäller det att använda andras kunskap och kombinera den med det kunnande som du och dina kollegor har. Öppet spår kan sluta precis var som helst! </a:t>
            </a:r>
          </a:p>
          <a:p>
            <a:endParaRPr lang="sv-SE" dirty="0" smtClean="0">
              <a:latin typeface="Roboto" panose="02000000000000000000" pitchFamily="2" charset="0"/>
              <a:ea typeface="Roboto" panose="02000000000000000000" pitchFamily="2" charset="0"/>
              <a:cs typeface="Roboto" panose="02000000000000000000" pitchFamily="2" charset="0"/>
            </a:endParaRPr>
          </a:p>
          <a:p>
            <a:endParaRPr lang="sv-SE" dirty="0">
              <a:latin typeface="Roboto" panose="02000000000000000000" pitchFamily="2" charset="0"/>
              <a:ea typeface="Roboto" panose="02000000000000000000" pitchFamily="2" charset="0"/>
              <a:cs typeface="Roboto" panose="02000000000000000000" pitchFamily="2" charset="0"/>
            </a:endParaRP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Vadå öppet spår?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21816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200152"/>
            <a:ext cx="7128932" cy="3151585"/>
          </a:xfrm>
        </p:spPr>
        <p:txBody>
          <a:bodyPr/>
          <a:lstStyle/>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Varje grupp fäster upp de två </a:t>
            </a:r>
            <a:r>
              <a:rPr lang="sv-SE" sz="1800" dirty="0" smtClean="0">
                <a:latin typeface="Roboto" panose="02000000000000000000" pitchFamily="2" charset="0"/>
                <a:ea typeface="Roboto" panose="02000000000000000000" pitchFamily="2" charset="0"/>
                <a:cs typeface="Roboto" panose="02000000000000000000" pitchFamily="2" charset="0"/>
              </a:rPr>
              <a:t>”Hur </a:t>
            </a:r>
            <a:r>
              <a:rPr lang="sv-SE" sz="1800" dirty="0">
                <a:latin typeface="Roboto" panose="02000000000000000000" pitchFamily="2" charset="0"/>
                <a:ea typeface="Roboto" panose="02000000000000000000" pitchFamily="2" charset="0"/>
                <a:cs typeface="Roboto" panose="02000000000000000000" pitchFamily="2" charset="0"/>
              </a:rPr>
              <a:t>skulle vi kunna” som har fått flest </a:t>
            </a:r>
            <a:r>
              <a:rPr lang="sv-SE" sz="1800" dirty="0" smtClean="0">
                <a:latin typeface="Roboto" panose="02000000000000000000" pitchFamily="2" charset="0"/>
                <a:ea typeface="Roboto" panose="02000000000000000000" pitchFamily="2" charset="0"/>
                <a:cs typeface="Roboto" panose="02000000000000000000" pitchFamily="2" charset="0"/>
              </a:rPr>
              <a:t>röster </a:t>
            </a:r>
            <a:r>
              <a:rPr lang="sv-SE" sz="1800" dirty="0">
                <a:latin typeface="Roboto" panose="02000000000000000000" pitchFamily="2" charset="0"/>
                <a:ea typeface="Roboto" panose="02000000000000000000" pitchFamily="2" charset="0"/>
                <a:cs typeface="Roboto" panose="02000000000000000000" pitchFamily="2" charset="0"/>
              </a:rPr>
              <a:t>på en gemensam vägg. Samma vägg för alla grupper. </a:t>
            </a:r>
            <a:endParaRPr lang="sv-SE" sz="18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Låt </a:t>
            </a:r>
            <a:r>
              <a:rPr lang="sv-SE" sz="1800" dirty="0">
                <a:latin typeface="Roboto" panose="02000000000000000000" pitchFamily="2" charset="0"/>
                <a:ea typeface="Roboto" panose="02000000000000000000" pitchFamily="2" charset="0"/>
                <a:cs typeface="Roboto" panose="02000000000000000000" pitchFamily="2" charset="0"/>
              </a:rPr>
              <a:t>gruppdeltagrana titta på varandras utvecklingsområden, kanske har grupperna kommit fram till liknande utvecklingsområden, kanske är de helt olika. Kanske är några vågade och några rimliga. Så ska det vara</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Avsluta med en utcheckning där alla deltagare säger två ord om hur det känns just nu.</a:t>
            </a: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Tacka alla deltagare och spara </a:t>
            </a:r>
            <a:r>
              <a:rPr lang="sv-SE" sz="1800" dirty="0" smtClean="0">
                <a:latin typeface="Roboto" panose="02000000000000000000" pitchFamily="2" charset="0"/>
                <a:ea typeface="Roboto" panose="02000000000000000000" pitchFamily="2" charset="0"/>
                <a:cs typeface="Roboto" panose="02000000000000000000" pitchFamily="2" charset="0"/>
              </a:rPr>
              <a:t>alla ”Hur </a:t>
            </a:r>
            <a:r>
              <a:rPr lang="sv-SE" sz="1800" dirty="0">
                <a:latin typeface="Roboto" panose="02000000000000000000" pitchFamily="2" charset="0"/>
                <a:ea typeface="Roboto" panose="02000000000000000000" pitchFamily="2" charset="0"/>
                <a:cs typeface="Roboto" panose="02000000000000000000" pitchFamily="2" charset="0"/>
              </a:rPr>
              <a:t>skulle vi kunna” som kom upp på väggen. </a:t>
            </a:r>
          </a:p>
          <a:p>
            <a:pPr marL="285750" indent="-285750">
              <a:spcBef>
                <a:spcPts val="1200"/>
              </a:spcBef>
              <a:buFont typeface="Wingdings" panose="05000000000000000000" pitchFamily="2" charset="2"/>
              <a:buChar char="§"/>
            </a:pP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Visa upp och avsluta</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308617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200152"/>
            <a:ext cx="7636932" cy="3151585"/>
          </a:xfrm>
        </p:spPr>
        <p:txBody>
          <a:bodyPr/>
          <a:lstStyle/>
          <a:p>
            <a:pPr>
              <a:spcBef>
                <a:spcPts val="600"/>
              </a:spcBef>
            </a:pPr>
            <a:r>
              <a:rPr lang="sv-SE" sz="1600" dirty="0">
                <a:latin typeface="Roboto" panose="02000000000000000000" pitchFamily="2" charset="0"/>
                <a:ea typeface="Roboto" panose="02000000000000000000" pitchFamily="2" charset="0"/>
                <a:cs typeface="Roboto" panose="02000000000000000000" pitchFamily="2" charset="0"/>
              </a:rPr>
              <a:t>Ni kan använda era nya utvecklingsområden på olika sätt, till </a:t>
            </a:r>
            <a:r>
              <a:rPr lang="sv-SE" sz="1600" dirty="0" smtClean="0">
                <a:latin typeface="Roboto" panose="02000000000000000000" pitchFamily="2" charset="0"/>
                <a:ea typeface="Roboto" panose="02000000000000000000" pitchFamily="2" charset="0"/>
                <a:cs typeface="Roboto" panose="02000000000000000000" pitchFamily="2" charset="0"/>
              </a:rPr>
              <a:t>exempel:</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Lägg in dem i verksamhetsplanen för fortsatt arbete i fokusområde eller </a:t>
            </a:r>
            <a:r>
              <a:rPr lang="sv-SE" sz="1600" dirty="0" smtClean="0">
                <a:latin typeface="Roboto" panose="02000000000000000000" pitchFamily="2" charset="0"/>
                <a:ea typeface="Roboto" panose="02000000000000000000" pitchFamily="2" charset="0"/>
                <a:cs typeface="Roboto" panose="02000000000000000000" pitchFamily="2" charset="0"/>
              </a:rPr>
              <a:t>projekt</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Som input i nulägekoll, verksamhetsdialog eller till nulägeskartan (om din verksamhet har en sådan</a:t>
            </a:r>
            <a:r>
              <a:rPr lang="sv-SE" sz="1600" dirty="0" smtClean="0">
                <a:latin typeface="Roboto" panose="02000000000000000000" pitchFamily="2" charset="0"/>
                <a:ea typeface="Roboto" panose="02000000000000000000" pitchFamily="2" charset="0"/>
                <a:cs typeface="Roboto" panose="02000000000000000000" pitchFamily="2" charset="0"/>
              </a:rPr>
              <a:t>)</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Genomför en ny workshop för att idégenerera på respektive </a:t>
            </a:r>
            <a:r>
              <a:rPr lang="sv-SE" sz="1600" dirty="0" smtClean="0">
                <a:latin typeface="Roboto" panose="02000000000000000000" pitchFamily="2" charset="0"/>
                <a:ea typeface="Roboto" panose="02000000000000000000" pitchFamily="2" charset="0"/>
                <a:cs typeface="Roboto" panose="02000000000000000000" pitchFamily="2" charset="0"/>
              </a:rPr>
              <a:t>utvecklingsområde</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Dela ut olika utvecklingsområden till olika medarbetare att arbeta vidare </a:t>
            </a:r>
            <a:r>
              <a:rPr lang="sv-SE" sz="1600" dirty="0" smtClean="0">
                <a:latin typeface="Roboto" panose="02000000000000000000" pitchFamily="2" charset="0"/>
                <a:ea typeface="Roboto" panose="02000000000000000000" pitchFamily="2" charset="0"/>
                <a:cs typeface="Roboto" panose="02000000000000000000" pitchFamily="2" charset="0"/>
              </a:rPr>
              <a:t>med</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Välj </a:t>
            </a:r>
            <a:r>
              <a:rPr lang="sv-SE" sz="1600" dirty="0">
                <a:latin typeface="Roboto" panose="02000000000000000000" pitchFamily="2" charset="0"/>
                <a:ea typeface="Roboto" panose="02000000000000000000" pitchFamily="2" charset="0"/>
                <a:cs typeface="Roboto" panose="02000000000000000000" pitchFamily="2" charset="0"/>
              </a:rPr>
              <a:t>ut en eller två att gå vidare med i prototyp och test</a:t>
            </a: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Genomför </a:t>
            </a:r>
            <a:r>
              <a:rPr lang="sv-SE" sz="1600" dirty="0">
                <a:latin typeface="Roboto" panose="02000000000000000000" pitchFamily="2" charset="0"/>
                <a:ea typeface="Roboto" panose="02000000000000000000" pitchFamily="2" charset="0"/>
                <a:cs typeface="Roboto" panose="02000000000000000000" pitchFamily="2" charset="0"/>
              </a:rPr>
              <a:t>nya intervjuer med användare kring respektive utvecklingsområde för att förstå på </a:t>
            </a:r>
            <a:r>
              <a:rPr lang="sv-SE" sz="1600" dirty="0" smtClean="0">
                <a:latin typeface="Roboto" panose="02000000000000000000" pitchFamily="2" charset="0"/>
                <a:ea typeface="Roboto" panose="02000000000000000000" pitchFamily="2" charset="0"/>
                <a:cs typeface="Roboto" panose="02000000000000000000" pitchFamily="2" charset="0"/>
              </a:rPr>
              <a:t>djupet</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Efter workshopen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670375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mj-lt"/>
              <a:buAutoNum type="arabicPeriod"/>
            </a:pPr>
            <a:r>
              <a:rPr lang="sv-SE" sz="1300" b="1" dirty="0" smtClean="0">
                <a:latin typeface="Roboto" panose="02000000000000000000" pitchFamily="2" charset="0"/>
                <a:ea typeface="Roboto" panose="02000000000000000000" pitchFamily="2" charset="0"/>
                <a:cs typeface="Roboto" panose="02000000000000000000" pitchFamily="2" charset="0"/>
              </a:rPr>
              <a:t>Formulera </a:t>
            </a:r>
            <a:r>
              <a:rPr lang="sv-SE" sz="1300" b="1" dirty="0">
                <a:latin typeface="Roboto" panose="02000000000000000000" pitchFamily="2" charset="0"/>
                <a:ea typeface="Roboto" panose="02000000000000000000" pitchFamily="2" charset="0"/>
                <a:cs typeface="Roboto" panose="02000000000000000000" pitchFamily="2" charset="0"/>
              </a:rPr>
              <a:t>ett syfte </a:t>
            </a:r>
            <a:r>
              <a:rPr lang="sv-SE" sz="1300" dirty="0">
                <a:latin typeface="Roboto" panose="02000000000000000000" pitchFamily="2" charset="0"/>
                <a:ea typeface="Roboto" panose="02000000000000000000" pitchFamily="2" charset="0"/>
                <a:cs typeface="Roboto" panose="02000000000000000000" pitchFamily="2" charset="0"/>
              </a:rPr>
              <a:t>med workshopen. Varför ska ni göra detta? Hur vill ni använda resultatet</a:t>
            </a:r>
            <a:r>
              <a:rPr lang="sv-SE" sz="1300" dirty="0" smtClean="0">
                <a:latin typeface="Roboto" panose="02000000000000000000" pitchFamily="2" charset="0"/>
                <a:ea typeface="Roboto" panose="02000000000000000000" pitchFamily="2" charset="0"/>
                <a:cs typeface="Roboto" panose="02000000000000000000" pitchFamily="2" charset="0"/>
              </a:rPr>
              <a:t>?</a:t>
            </a:r>
            <a:endParaRPr lang="sv-SE" sz="13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300" b="1" dirty="0" smtClean="0">
                <a:latin typeface="Roboto" panose="02000000000000000000" pitchFamily="2" charset="0"/>
                <a:ea typeface="Roboto" panose="02000000000000000000" pitchFamily="2" charset="0"/>
                <a:cs typeface="Roboto" panose="02000000000000000000" pitchFamily="2" charset="0"/>
              </a:rPr>
              <a:t>Bjud </a:t>
            </a:r>
            <a:r>
              <a:rPr lang="sv-SE" sz="1300" b="1" dirty="0">
                <a:latin typeface="Roboto" panose="02000000000000000000" pitchFamily="2" charset="0"/>
                <a:ea typeface="Roboto" panose="02000000000000000000" pitchFamily="2" charset="0"/>
                <a:cs typeface="Roboto" panose="02000000000000000000" pitchFamily="2" charset="0"/>
              </a:rPr>
              <a:t>in </a:t>
            </a:r>
            <a:r>
              <a:rPr lang="sv-SE" sz="1300" dirty="0">
                <a:latin typeface="Roboto" panose="02000000000000000000" pitchFamily="2" charset="0"/>
                <a:ea typeface="Roboto" panose="02000000000000000000" pitchFamily="2" charset="0"/>
                <a:cs typeface="Roboto" panose="02000000000000000000" pitchFamily="2" charset="0"/>
              </a:rPr>
              <a:t>deltagare. Du ska bjuda in medarbetare/kollegor och era tjänsteanvändare. Tänk på balansen. Ungefär lika många användare som medarbetare. Som alternativ till användare kan ni prova att bjuda in medarbetare från en helt annan verksamhet i staden, som kan representera användarna. </a:t>
            </a:r>
            <a:endParaRPr lang="sv-SE" sz="1300" dirty="0" smtClean="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Du behöver förbereda dina användare och dina kollegor på vilka uppgifter de kommer att ha under workshopen, se förslag på inbjudan på kommande sidor.</a:t>
            </a: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Du </a:t>
            </a:r>
            <a:r>
              <a:rPr lang="sv-SE" sz="1300" dirty="0">
                <a:latin typeface="Roboto" panose="02000000000000000000" pitchFamily="2" charset="0"/>
                <a:ea typeface="Roboto" panose="02000000000000000000" pitchFamily="2" charset="0"/>
                <a:cs typeface="Roboto" panose="02000000000000000000" pitchFamily="2" charset="0"/>
              </a:rPr>
              <a:t>som ska leda denna workshop ska på förhand </a:t>
            </a:r>
            <a:r>
              <a:rPr lang="sv-SE" sz="1300" b="1" dirty="0">
                <a:latin typeface="Roboto" panose="02000000000000000000" pitchFamily="2" charset="0"/>
                <a:ea typeface="Roboto" panose="02000000000000000000" pitchFamily="2" charset="0"/>
                <a:cs typeface="Roboto" panose="02000000000000000000" pitchFamily="2" charset="0"/>
              </a:rPr>
              <a:t>välja ut </a:t>
            </a:r>
            <a:r>
              <a:rPr lang="sv-SE" sz="1300" dirty="0">
                <a:latin typeface="Roboto" panose="02000000000000000000" pitchFamily="2" charset="0"/>
                <a:ea typeface="Roboto" panose="02000000000000000000" pitchFamily="2" charset="0"/>
                <a:cs typeface="Roboto" panose="02000000000000000000" pitchFamily="2" charset="0"/>
              </a:rPr>
              <a:t>den eller de brännpunkter i stadens trend- och omvärldsanalys som har störst relevans för </a:t>
            </a:r>
            <a:r>
              <a:rPr lang="sv-SE" sz="1300" dirty="0" smtClean="0">
                <a:latin typeface="Roboto" panose="02000000000000000000" pitchFamily="2" charset="0"/>
                <a:ea typeface="Roboto" panose="02000000000000000000" pitchFamily="2" charset="0"/>
                <a:cs typeface="Roboto" panose="02000000000000000000" pitchFamily="2" charset="0"/>
              </a:rPr>
              <a:t>syftet med er workshop. 1-3 brännpunkter kan vara lagom. Fler än 3 brännpunkter kan innebära att tiden för workshopen behöver utökas.</a:t>
            </a:r>
          </a:p>
          <a:p>
            <a:pPr marL="342900" indent="-342900">
              <a:spcBef>
                <a:spcPts val="1200"/>
              </a:spcBef>
              <a:buFont typeface="+mj-lt"/>
              <a:buAutoNum type="arabicPeriod"/>
            </a:pPr>
            <a:r>
              <a:rPr lang="sv-SE" sz="1300" dirty="0" smtClean="0">
                <a:latin typeface="Roboto" panose="02000000000000000000" pitchFamily="2" charset="0"/>
                <a:ea typeface="Roboto" panose="02000000000000000000" pitchFamily="2" charset="0"/>
                <a:cs typeface="Roboto" panose="02000000000000000000" pitchFamily="2" charset="0"/>
              </a:rPr>
              <a:t>Om ni är fler än 10 deltagare totalt, </a:t>
            </a:r>
            <a:r>
              <a:rPr lang="sv-SE" sz="1300" b="1" dirty="0" smtClean="0">
                <a:latin typeface="Roboto" panose="02000000000000000000" pitchFamily="2" charset="0"/>
                <a:ea typeface="Roboto" panose="02000000000000000000" pitchFamily="2" charset="0"/>
                <a:cs typeface="Roboto" panose="02000000000000000000" pitchFamily="2" charset="0"/>
              </a:rPr>
              <a:t>dela </a:t>
            </a:r>
            <a:r>
              <a:rPr lang="sv-SE" sz="1300" b="1" dirty="0">
                <a:latin typeface="Roboto" panose="02000000000000000000" pitchFamily="2" charset="0"/>
                <a:ea typeface="Roboto" panose="02000000000000000000" pitchFamily="2" charset="0"/>
                <a:cs typeface="Roboto" panose="02000000000000000000" pitchFamily="2" charset="0"/>
              </a:rPr>
              <a:t>in deltagarna i grupper </a:t>
            </a:r>
            <a:r>
              <a:rPr lang="sv-SE" sz="1300" dirty="0">
                <a:latin typeface="Roboto" panose="02000000000000000000" pitchFamily="2" charset="0"/>
                <a:ea typeface="Roboto" panose="02000000000000000000" pitchFamily="2" charset="0"/>
                <a:cs typeface="Roboto" panose="02000000000000000000" pitchFamily="2" charset="0"/>
              </a:rPr>
              <a:t>om 6</a:t>
            </a:r>
            <a:r>
              <a:rPr lang="sv-SE" sz="1300" dirty="0" smtClean="0">
                <a:latin typeface="Roboto" panose="02000000000000000000" pitchFamily="2" charset="0"/>
                <a:ea typeface="Roboto" panose="02000000000000000000" pitchFamily="2" charset="0"/>
                <a:cs typeface="Roboto" panose="02000000000000000000" pitchFamily="2" charset="0"/>
              </a:rPr>
              <a:t>-8 </a:t>
            </a:r>
            <a:r>
              <a:rPr lang="sv-SE" sz="1300" dirty="0">
                <a:latin typeface="Roboto" panose="02000000000000000000" pitchFamily="2" charset="0"/>
                <a:ea typeface="Roboto" panose="02000000000000000000" pitchFamily="2" charset="0"/>
                <a:cs typeface="Roboto" panose="02000000000000000000" pitchFamily="2" charset="0"/>
              </a:rPr>
              <a:t>personer. I varje grupp ska det finnas ungefär lika många användare som medarbetare. </a:t>
            </a:r>
            <a:endParaRPr lang="sv-SE" sz="13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Förberedelser innan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3095915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300" b="1" dirty="0" smtClean="0">
                <a:latin typeface="Roboto" panose="02000000000000000000" pitchFamily="2" charset="0"/>
                <a:ea typeface="Roboto" panose="02000000000000000000" pitchFamily="2" charset="0"/>
                <a:cs typeface="Roboto" panose="02000000000000000000" pitchFamily="2" charset="0"/>
              </a:rPr>
              <a:t>Hej!</a:t>
            </a:r>
            <a:r>
              <a:rPr lang="sv-SE" sz="1300" dirty="0">
                <a:latin typeface="Roboto" panose="02000000000000000000" pitchFamily="2" charset="0"/>
                <a:ea typeface="Roboto" panose="02000000000000000000" pitchFamily="2" charset="0"/>
                <a:cs typeface="Roboto" panose="02000000000000000000" pitchFamily="2" charset="0"/>
              </a:rPr>
              <a:t/>
            </a:r>
            <a:br>
              <a:rPr lang="sv-SE" sz="1300" dirty="0">
                <a:latin typeface="Roboto" panose="02000000000000000000" pitchFamily="2" charset="0"/>
                <a:ea typeface="Roboto" panose="02000000000000000000" pitchFamily="2" charset="0"/>
                <a:cs typeface="Roboto" panose="02000000000000000000" pitchFamily="2" charset="0"/>
              </a:rPr>
            </a:br>
            <a:r>
              <a:rPr lang="sv-SE" sz="1300" dirty="0" smtClean="0">
                <a:latin typeface="Roboto" panose="02000000000000000000" pitchFamily="2" charset="0"/>
                <a:ea typeface="Roboto" panose="02000000000000000000" pitchFamily="2" charset="0"/>
                <a:cs typeface="Roboto" panose="02000000000000000000" pitchFamily="2" charset="0"/>
              </a:rPr>
              <a:t>Vi hoppas att du kan och vill komma på en workshop om…. (ämne) med mig och mina kollegor på … (verksamhet/projekt) i Helsingborgs stad. Workshopen äger rum …. (datum) på …. (plats).</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Syftet med workshopen är att få fram ett underlag till vårt fortsatta arbete med… Genom att bjuda in dig och andra som använder våra tjänster hoppas vi få nya perspektiv och kanske idéer till lösningar för framtiden. Under workshopen kommer vi bland annat att titta på filmer som beskriver olika trender i omvärlden som vi tror kommer att påverka oss. Vi är nyfikna på hur du tänker kring dessa utmaningar. </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Du behöver inte förbereda dig på något särskilt sätt. Under workshopen kommer du att bli intervjuad av mig eller någon av mina kollegor. Vi kommer att be dig berätta om hur du använder våra tjänster idag, vad du upplever och vad du tänker om framtiden. Vi kommer också att fråga dig om förändringar i omvärlden som du tycker är viktigt att vi har koll på, så att vi kan göra rätt prioriteringar för framtiden.</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Vi vill gärna veta om du kan komma senast den….. (datum).</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Välkommen!</a:t>
            </a:r>
          </a:p>
          <a:p>
            <a:pPr>
              <a:spcBef>
                <a:spcPts val="1200"/>
              </a:spcBef>
            </a:pPr>
            <a:endParaRPr lang="sv-SE" sz="13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Förslag på inbjudan till användare</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229044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300" b="1" dirty="0" smtClean="0">
                <a:latin typeface="Roboto" panose="02000000000000000000" pitchFamily="2" charset="0"/>
                <a:ea typeface="Roboto" panose="02000000000000000000" pitchFamily="2" charset="0"/>
                <a:cs typeface="Roboto" panose="02000000000000000000" pitchFamily="2" charset="0"/>
              </a:rPr>
              <a:t>Hej!</a:t>
            </a:r>
            <a:r>
              <a:rPr lang="sv-SE" sz="1300" dirty="0">
                <a:latin typeface="Roboto" panose="02000000000000000000" pitchFamily="2" charset="0"/>
                <a:ea typeface="Roboto" panose="02000000000000000000" pitchFamily="2" charset="0"/>
                <a:cs typeface="Roboto" panose="02000000000000000000" pitchFamily="2" charset="0"/>
              </a:rPr>
              <a:t/>
            </a:r>
            <a:br>
              <a:rPr lang="sv-SE" sz="1300" dirty="0">
                <a:latin typeface="Roboto" panose="02000000000000000000" pitchFamily="2" charset="0"/>
                <a:ea typeface="Roboto" panose="02000000000000000000" pitchFamily="2" charset="0"/>
                <a:cs typeface="Roboto" panose="02000000000000000000" pitchFamily="2" charset="0"/>
              </a:rPr>
            </a:br>
            <a:r>
              <a:rPr lang="sv-SE" sz="1300" dirty="0" smtClean="0">
                <a:latin typeface="Roboto" panose="02000000000000000000" pitchFamily="2" charset="0"/>
                <a:ea typeface="Roboto" panose="02000000000000000000" pitchFamily="2" charset="0"/>
                <a:cs typeface="Roboto" panose="02000000000000000000" pitchFamily="2" charset="0"/>
              </a:rPr>
              <a:t>Som en del i vårt arbete med …. (arbete/projekt) kommer vi att arrangera en framtidsworkshop och vi vill gärna ha dig med!</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Workshopen äger rum …. (datum) på …. (plats).</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Syftet med denna workshop är att skapa underlag till vårt fortsatta arbete med… Inbjudna till denna workshop är både medarbetare från….. (verksamhet) och våra tjänsteanvändare (precisera målgrupp). Tillsammans kommer vi att utforska några av brännpunkterna i stadens trend- och omvärldsanalys och utifrån dessa lyssna till hur våra användare ser på vår verksamhet idag och i framtiden. </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Under en del av workshopen kommer du att ha en viktig roll som antecknare. Du behöver inte förbereda dig på något särskilt sätt för detta. Vi kommer att gå igenom uppgiften på plats. </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Vi hoppas att du kan komma och ber dig svara senast den….. (datum).</a:t>
            </a:r>
          </a:p>
          <a:p>
            <a:pPr>
              <a:spcBef>
                <a:spcPts val="1200"/>
              </a:spcBef>
            </a:pPr>
            <a:r>
              <a:rPr lang="sv-SE" sz="1300" dirty="0" smtClean="0">
                <a:latin typeface="Roboto" panose="02000000000000000000" pitchFamily="2" charset="0"/>
                <a:ea typeface="Roboto" panose="02000000000000000000" pitchFamily="2" charset="0"/>
                <a:cs typeface="Roboto" panose="02000000000000000000" pitchFamily="2" charset="0"/>
              </a:rPr>
              <a:t>Välkommen!</a:t>
            </a:r>
          </a:p>
          <a:p>
            <a:pPr>
              <a:spcBef>
                <a:spcPts val="1200"/>
              </a:spcBef>
            </a:pPr>
            <a:endParaRPr lang="sv-SE" sz="1300" dirty="0" smtClean="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Förslag på inbjudan till medarbetare</a:t>
            </a:r>
            <a:endParaRPr lang="sv-SE" sz="32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95118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6-24 </a:t>
            </a:r>
            <a:r>
              <a:rPr lang="sv-SE" sz="1400" dirty="0">
                <a:latin typeface="Roboto" panose="02000000000000000000" pitchFamily="2" charset="0"/>
                <a:ea typeface="Roboto" panose="02000000000000000000" pitchFamily="2" charset="0"/>
                <a:cs typeface="Roboto" panose="02000000000000000000" pitchFamily="2" charset="0"/>
              </a:rPr>
              <a:t>deltagare, varav ungefär hälften ska vara användare eller medarbetare från en helt annan verksamhet i kommunen</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En halvdag (3-4 timmar</a:t>
            </a:r>
            <a:r>
              <a:rPr lang="sv-SE" sz="1400" dirty="0" smtClean="0">
                <a:latin typeface="Roboto" panose="02000000000000000000" pitchFamily="2" charset="0"/>
                <a:ea typeface="Roboto" panose="02000000000000000000" pitchFamily="2" charset="0"/>
                <a:cs typeface="Roboto" panose="02000000000000000000" pitchFamily="2" charset="0"/>
              </a:rPr>
              <a:t>)</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En </a:t>
            </a:r>
            <a:r>
              <a:rPr lang="sv-SE" sz="1400" dirty="0">
                <a:latin typeface="Roboto" panose="02000000000000000000" pitchFamily="2" charset="0"/>
                <a:ea typeface="Roboto" panose="02000000000000000000" pitchFamily="2" charset="0"/>
                <a:cs typeface="Roboto" panose="02000000000000000000" pitchFamily="2" charset="0"/>
              </a:rPr>
              <a:t>eller flera kollegor som är tränade i öppen intervjuteknik, till exempel genom att man gått ”</a:t>
            </a:r>
            <a:r>
              <a:rPr lang="sv-SE" sz="1400" dirty="0">
                <a:solidFill>
                  <a:schemeClr val="bg1"/>
                </a:solidFill>
                <a:latin typeface="Roboto" panose="02000000000000000000" pitchFamily="2" charset="0"/>
                <a:ea typeface="Roboto" panose="02000000000000000000" pitchFamily="2" charset="0"/>
                <a:cs typeface="Roboto" panose="02000000000000000000" pitchFamily="2" charset="0"/>
                <a:hlinkClick r:id="rId3"/>
              </a:rPr>
              <a:t>grundkurs i tjänstedesign</a:t>
            </a:r>
            <a:r>
              <a:rPr lang="sv-SE" sz="1400" dirty="0">
                <a:latin typeface="Roboto" panose="02000000000000000000" pitchFamily="2" charset="0"/>
                <a:ea typeface="Roboto" panose="02000000000000000000" pitchFamily="2" charset="0"/>
                <a:cs typeface="Roboto" panose="02000000000000000000" pitchFamily="2" charset="0"/>
              </a:rPr>
              <a:t>”</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Ett rum </a:t>
            </a:r>
            <a:r>
              <a:rPr lang="sv-SE" sz="1400" dirty="0">
                <a:latin typeface="Roboto" panose="02000000000000000000" pitchFamily="2" charset="0"/>
                <a:ea typeface="Roboto" panose="02000000000000000000" pitchFamily="2" charset="0"/>
                <a:cs typeface="Roboto" panose="02000000000000000000" pitchFamily="2" charset="0"/>
              </a:rPr>
              <a:t>som går att möblera i </a:t>
            </a:r>
            <a:r>
              <a:rPr lang="sv-SE" sz="1400" dirty="0" smtClean="0">
                <a:latin typeface="Roboto" panose="02000000000000000000" pitchFamily="2" charset="0"/>
                <a:ea typeface="Roboto" panose="02000000000000000000" pitchFamily="2" charset="0"/>
                <a:cs typeface="Roboto" panose="02000000000000000000" pitchFamily="2" charset="0"/>
              </a:rPr>
              <a:t>öar/grupper</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En eller flera utvalda </a:t>
            </a:r>
            <a:r>
              <a:rPr lang="sv-SE" sz="1400" dirty="0" smtClean="0">
                <a:latin typeface="Roboto" panose="02000000000000000000" pitchFamily="2" charset="0"/>
                <a:ea typeface="Roboto" panose="02000000000000000000" pitchFamily="2" charset="0"/>
                <a:cs typeface="Roboto" panose="02000000000000000000" pitchFamily="2" charset="0"/>
              </a:rPr>
              <a:t>brännpunkter</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Saxar (två saxar per grupp)</a:t>
            </a:r>
          </a:p>
          <a:p>
            <a:pPr marL="342900" indent="-34290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Utskrifter (liggande A3) av övningscanvas. Så här räknar du ut antalet utskrifter: Antal tjänsteanvändare x antalet medarbetare / antalet grupper. Exempel: Du har 12 deltagare totalt, 6 tjänsteanvändare och 6 medarbetare. Du delar in i två grupper med 3 tjänsteanvändare och 3 medarbetare i varje grupp = 18 utskrifter totalt</a:t>
            </a:r>
            <a:endParaRPr lang="sv-SE" sz="14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t>Ni </a:t>
            </a:r>
            <a:r>
              <a:rPr lang="sv-SE" dirty="0" smtClean="0">
                <a:latin typeface="Roboto Black" panose="02000000000000000000" pitchFamily="2" charset="0"/>
                <a:ea typeface="Roboto Black" panose="02000000000000000000" pitchFamily="2" charset="0"/>
                <a:cs typeface="Roboto Black" panose="02000000000000000000" pitchFamily="2" charset="0"/>
              </a:rPr>
              <a:t>behöver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3619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3840" y="2144507"/>
            <a:ext cx="890016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Presentation och incheckning</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58359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Om inte alla deltagare känner varandra, behöver ni presentera er</a:t>
            </a:r>
            <a:r>
              <a:rPr lang="sv-SE" sz="1600" dirty="0" smtClean="0">
                <a:latin typeface="Roboto" panose="02000000000000000000" pitchFamily="2" charset="0"/>
                <a:ea typeface="Roboto" panose="02000000000000000000" pitchFamily="2" charset="0"/>
                <a:cs typeface="Roboto" panose="02000000000000000000" pitchFamily="2" charset="0"/>
              </a:rPr>
              <a:t>. Här finns risk för obalans när det gäller vilken grupp som upplevs ha ”makten”. Försök att skapa en stämning där alla känner att de är lika viktiga och att man är där för att bidra med kreativitet, snarare än att markera vilka som är tjänstepersoner och vilka som är tjänsteanvändare.</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Gör gärna en annorlunda presentationsrunda än att alla bara säger sitt namn och varifrån man kommer. Ett förslag:</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Alla står i en cirkel och var och en säger sitt namn plus svar på frågan ”detta längtar jag mest efter i framtiden”. </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Presentation</a:t>
            </a:r>
            <a:r>
              <a:rPr lang="sv-SE" dirty="0" smtClean="0"/>
              <a:t> (5 min)</a:t>
            </a:r>
            <a:endParaRPr lang="sv-SE" dirty="0"/>
          </a:p>
        </p:txBody>
      </p:sp>
    </p:spTree>
    <p:extLst>
      <p:ext uri="{BB962C8B-B14F-4D97-AF65-F5344CB8AC3E}">
        <p14:creationId xmlns:p14="http://schemas.microsoft.com/office/powerpoint/2010/main" val="310917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2144507"/>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Verksamheten</a:t>
            </a:r>
            <a:r>
              <a:rPr lang="sv-SE" sz="4800" dirty="0" smtClean="0"/>
              <a:t> berättar</a:t>
            </a:r>
            <a:endParaRPr lang="sv-SE" sz="4800" dirty="0"/>
          </a:p>
        </p:txBody>
      </p:sp>
    </p:spTree>
    <p:extLst>
      <p:ext uri="{BB962C8B-B14F-4D97-AF65-F5344CB8AC3E}">
        <p14:creationId xmlns:p14="http://schemas.microsoft.com/office/powerpoint/2010/main" val="11572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HBG_presentation_mall_widescreen">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om sida">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3.xml><?xml version="1.0" encoding="utf-8"?>
<ds:datastoreItem xmlns:ds="http://schemas.openxmlformats.org/officeDocument/2006/customXml" ds:itemID="{9D8809CD-79EC-41EE-BAEE-A279EA17A25C}">
  <ds:schemaRefs>
    <ds:schemaRef ds:uri="http://schemas.microsoft.com/office/2006/documentManagement/types"/>
    <ds:schemaRef ds:uri="http://purl.org/dc/terms/"/>
    <ds:schemaRef ds:uri="http://purl.org/dc/elements/1.1/"/>
    <ds:schemaRef ds:uri="http://schemas.openxmlformats.org/package/2006/metadata/core-propertie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HBG_presentation_mall_widescreen.potx</Template>
  <TotalTime>1431</TotalTime>
  <Words>1837</Words>
  <Application>Microsoft Office PowerPoint</Application>
  <PresentationFormat>Bildspel på skärmen (16:9)</PresentationFormat>
  <Paragraphs>125</Paragraphs>
  <Slides>21</Slides>
  <Notes>16</Notes>
  <HiddenSlides>12</HiddenSlides>
  <MMClips>0</MMClips>
  <ScaleCrop>false</ScaleCrop>
  <HeadingPairs>
    <vt:vector size="6" baseType="variant">
      <vt:variant>
        <vt:lpstr>Använt teckensnitt</vt:lpstr>
      </vt:variant>
      <vt:variant>
        <vt:i4>6</vt:i4>
      </vt:variant>
      <vt:variant>
        <vt:lpstr>Tema</vt:lpstr>
      </vt:variant>
      <vt:variant>
        <vt:i4>6</vt:i4>
      </vt:variant>
      <vt:variant>
        <vt:lpstr>Bildrubriker</vt:lpstr>
      </vt:variant>
      <vt:variant>
        <vt:i4>21</vt:i4>
      </vt:variant>
    </vt:vector>
  </HeadingPairs>
  <TitlesOfParts>
    <vt:vector size="33" baseType="lpstr">
      <vt:lpstr>Arial</vt:lpstr>
      <vt:lpstr>Calibri</vt:lpstr>
      <vt:lpstr>HelveticaNeueLT Std</vt:lpstr>
      <vt:lpstr>Roboto</vt:lpstr>
      <vt:lpstr>Roboto Black</vt:lpstr>
      <vt:lpstr>Wingdings</vt:lpstr>
      <vt:lpstr>HBG_presentation_mall_widescreen</vt:lpstr>
      <vt:lpstr>Första sida med färgad bakgrund</vt:lpstr>
      <vt:lpstr>Följande sidor</vt:lpstr>
      <vt:lpstr>Följande sidor med färgad bakgrund</vt:lpstr>
      <vt:lpstr>1_Följande sidor med färgad bakgrund</vt:lpstr>
      <vt:lpstr>Tom sida</vt:lpstr>
      <vt:lpstr>Öppet spår</vt:lpstr>
      <vt:lpstr>Vadå öppet spår?</vt:lpstr>
      <vt:lpstr>Förberedelser innan workshop</vt:lpstr>
      <vt:lpstr>Förslag på inbjudan till användare</vt:lpstr>
      <vt:lpstr>Förslag på inbjudan till medarbetare</vt:lpstr>
      <vt:lpstr>Ni behöver</vt:lpstr>
      <vt:lpstr>Presentation och incheckning</vt:lpstr>
      <vt:lpstr>Presentation (5 min)</vt:lpstr>
      <vt:lpstr>Verksamheten berättar</vt:lpstr>
      <vt:lpstr>Verksamheten berättar (10 min)</vt:lpstr>
      <vt:lpstr>PowerPoint-presentation</vt:lpstr>
      <vt:lpstr>Medarbetare antecknar</vt:lpstr>
      <vt:lpstr>Användarna berättar</vt:lpstr>
      <vt:lpstr>Formulera  utvecklingsområden</vt:lpstr>
      <vt:lpstr>Formulera utvecklingsområden</vt:lpstr>
      <vt:lpstr>Exempel</vt:lpstr>
      <vt:lpstr>Prioritera</vt:lpstr>
      <vt:lpstr>Prioritera</vt:lpstr>
      <vt:lpstr>Visa upp och avsluta</vt:lpstr>
      <vt:lpstr>Visa upp och avsluta</vt:lpstr>
      <vt:lpstr>Efter workshopen</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Learningpoint</dc:creator>
  <cp:lastModifiedBy>Ahlberg Fredrik - SLF</cp:lastModifiedBy>
  <cp:revision>69</cp:revision>
  <dcterms:created xsi:type="dcterms:W3CDTF">2015-11-05T09:31:38Z</dcterms:created>
  <dcterms:modified xsi:type="dcterms:W3CDTF">2020-10-06T09:34:31Z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