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4.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slideLayouts/slideLayout3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 id="2147483696" r:id="rId5"/>
    <p:sldMasterId id="2147483660" r:id="rId6"/>
    <p:sldMasterId id="2147483689" r:id="rId7"/>
    <p:sldMasterId id="2147483726" r:id="rId8"/>
    <p:sldMasterId id="2147483716" r:id="rId9"/>
  </p:sldMasterIdLst>
  <p:notesMasterIdLst>
    <p:notesMasterId r:id="rId37"/>
  </p:notesMasterIdLst>
  <p:handoutMasterIdLst>
    <p:handoutMasterId r:id="rId38"/>
  </p:handoutMasterIdLst>
  <p:sldIdLst>
    <p:sldId id="269" r:id="rId10"/>
    <p:sldId id="268" r:id="rId11"/>
    <p:sldId id="271" r:id="rId12"/>
    <p:sldId id="270" r:id="rId13"/>
    <p:sldId id="287" r:id="rId14"/>
    <p:sldId id="288" r:id="rId15"/>
    <p:sldId id="272" r:id="rId16"/>
    <p:sldId id="273" r:id="rId17"/>
    <p:sldId id="289" r:id="rId18"/>
    <p:sldId id="290" r:id="rId19"/>
    <p:sldId id="274" r:id="rId20"/>
    <p:sldId id="291" r:id="rId21"/>
    <p:sldId id="292" r:id="rId22"/>
    <p:sldId id="293" r:id="rId23"/>
    <p:sldId id="294" r:id="rId24"/>
    <p:sldId id="295" r:id="rId25"/>
    <p:sldId id="296" r:id="rId26"/>
    <p:sldId id="297" r:id="rId27"/>
    <p:sldId id="298" r:id="rId28"/>
    <p:sldId id="299" r:id="rId29"/>
    <p:sldId id="300" r:id="rId30"/>
    <p:sldId id="301" r:id="rId31"/>
    <p:sldId id="302" r:id="rId32"/>
    <p:sldId id="305" r:id="rId33"/>
    <p:sldId id="303" r:id="rId34"/>
    <p:sldId id="306" r:id="rId35"/>
    <p:sldId id="304" r:id="rId3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00">
          <p15:clr>
            <a:srgbClr val="A4A3A4"/>
          </p15:clr>
        </p15:guide>
        <p15:guide id="2" pos="2880">
          <p15:clr>
            <a:srgbClr val="A4A3A4"/>
          </p15:clr>
        </p15:guide>
        <p15:guide id="3" orient="horz" pos="161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4973"/>
    <a:srgbClr val="4B8ECF"/>
    <a:srgbClr val="0F81D3"/>
    <a:srgbClr val="D9000F"/>
    <a:srgbClr val="65AE1E"/>
    <a:srgbClr val="93006D"/>
    <a:srgbClr val="CE000E"/>
    <a:srgbClr val="407015"/>
    <a:srgbClr val="90C044"/>
    <a:srgbClr val="199A2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12" autoAdjust="0"/>
    <p:restoredTop sz="81186" autoAdjust="0"/>
  </p:normalViewPr>
  <p:slideViewPr>
    <p:cSldViewPr snapToGrid="0" snapToObjects="1">
      <p:cViewPr varScale="1">
        <p:scale>
          <a:sx n="90" d="100"/>
          <a:sy n="90" d="100"/>
        </p:scale>
        <p:origin x="1330" y="53"/>
      </p:cViewPr>
      <p:guideLst>
        <p:guide orient="horz" pos="4000"/>
        <p:guide pos="2880"/>
        <p:guide orient="horz" pos="1618"/>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9E8DD2D-8089-CB4A-9CA2-D843C3E4E3A1}" type="datetimeFigureOut">
              <a:rPr lang="en-US" smtClean="0"/>
              <a:pPr/>
              <a:t>3/19/2021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60A6D2-622B-B147-BFC1-C7E2847060DB}" type="slidenum">
              <a:rPr lang="en-US" smtClean="0"/>
              <a:pPr/>
              <a:t>‹#›</a:t>
            </a:fld>
            <a:endParaRPr lang="en-US"/>
          </a:p>
        </p:txBody>
      </p:sp>
    </p:spTree>
    <p:extLst>
      <p:ext uri="{BB962C8B-B14F-4D97-AF65-F5344CB8AC3E}">
        <p14:creationId xmlns:p14="http://schemas.microsoft.com/office/powerpoint/2010/main" val="17191693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364AAF-72DB-F048-98F7-55EEB6F93801}" type="datetimeFigureOut">
              <a:rPr lang="en-US" smtClean="0"/>
              <a:pPr/>
              <a:t>3/19/2021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759761-9EC3-BC46-AA52-FD0C8C7C84B7}" type="slidenum">
              <a:rPr lang="en-US" smtClean="0"/>
              <a:pPr/>
              <a:t>‹#›</a:t>
            </a:fld>
            <a:endParaRPr lang="en-US"/>
          </a:p>
        </p:txBody>
      </p:sp>
    </p:spTree>
    <p:extLst>
      <p:ext uri="{BB962C8B-B14F-4D97-AF65-F5344CB8AC3E}">
        <p14:creationId xmlns:p14="http://schemas.microsoft.com/office/powerpoint/2010/main" val="261474326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sz="1200" dirty="0" smtClean="0">
                <a:latin typeface="Roboto" panose="02000000000000000000" pitchFamily="2" charset="0"/>
                <a:ea typeface="Roboto" panose="02000000000000000000" pitchFamily="2" charset="0"/>
                <a:cs typeface="Roboto" panose="02000000000000000000" pitchFamily="2" charset="0"/>
              </a:rPr>
              <a:t>De dolda bilderna i den här presentationen är till för dig som workshopledare. De ger konkreta tips och råd både inför, under och efter workshopen. </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a:t>
            </a:fld>
            <a:endParaRPr lang="en-US"/>
          </a:p>
        </p:txBody>
      </p:sp>
    </p:spTree>
    <p:extLst>
      <p:ext uri="{BB962C8B-B14F-4D97-AF65-F5344CB8AC3E}">
        <p14:creationId xmlns:p14="http://schemas.microsoft.com/office/powerpoint/2010/main" val="3576789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12</a:t>
            </a:fld>
            <a:endParaRPr lang="en-US"/>
          </a:p>
        </p:txBody>
      </p:sp>
    </p:spTree>
    <p:extLst>
      <p:ext uri="{BB962C8B-B14F-4D97-AF65-F5344CB8AC3E}">
        <p14:creationId xmlns:p14="http://schemas.microsoft.com/office/powerpoint/2010/main" val="2946255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14</a:t>
            </a:fld>
            <a:endParaRPr lang="en-US"/>
          </a:p>
        </p:txBody>
      </p:sp>
    </p:spTree>
    <p:extLst>
      <p:ext uri="{BB962C8B-B14F-4D97-AF65-F5344CB8AC3E}">
        <p14:creationId xmlns:p14="http://schemas.microsoft.com/office/powerpoint/2010/main" val="4020004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15</a:t>
            </a:fld>
            <a:endParaRPr lang="en-US"/>
          </a:p>
        </p:txBody>
      </p:sp>
    </p:spTree>
    <p:extLst>
      <p:ext uri="{BB962C8B-B14F-4D97-AF65-F5344CB8AC3E}">
        <p14:creationId xmlns:p14="http://schemas.microsoft.com/office/powerpoint/2010/main" val="2856411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16</a:t>
            </a:fld>
            <a:endParaRPr lang="en-US"/>
          </a:p>
        </p:txBody>
      </p:sp>
    </p:spTree>
    <p:extLst>
      <p:ext uri="{BB962C8B-B14F-4D97-AF65-F5344CB8AC3E}">
        <p14:creationId xmlns:p14="http://schemas.microsoft.com/office/powerpoint/2010/main" val="4014641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17</a:t>
            </a:fld>
            <a:endParaRPr lang="en-US"/>
          </a:p>
        </p:txBody>
      </p:sp>
    </p:spTree>
    <p:extLst>
      <p:ext uri="{BB962C8B-B14F-4D97-AF65-F5344CB8AC3E}">
        <p14:creationId xmlns:p14="http://schemas.microsoft.com/office/powerpoint/2010/main" val="196411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19</a:t>
            </a:fld>
            <a:endParaRPr lang="en-US"/>
          </a:p>
        </p:txBody>
      </p:sp>
    </p:spTree>
    <p:extLst>
      <p:ext uri="{BB962C8B-B14F-4D97-AF65-F5344CB8AC3E}">
        <p14:creationId xmlns:p14="http://schemas.microsoft.com/office/powerpoint/2010/main" val="38250847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21</a:t>
            </a:fld>
            <a:endParaRPr lang="en-US"/>
          </a:p>
        </p:txBody>
      </p:sp>
    </p:spTree>
    <p:extLst>
      <p:ext uri="{BB962C8B-B14F-4D97-AF65-F5344CB8AC3E}">
        <p14:creationId xmlns:p14="http://schemas.microsoft.com/office/powerpoint/2010/main" val="42881931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23</a:t>
            </a:fld>
            <a:endParaRPr lang="en-US"/>
          </a:p>
        </p:txBody>
      </p:sp>
    </p:spTree>
    <p:extLst>
      <p:ext uri="{BB962C8B-B14F-4D97-AF65-F5344CB8AC3E}">
        <p14:creationId xmlns:p14="http://schemas.microsoft.com/office/powerpoint/2010/main" val="1984231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24</a:t>
            </a:fld>
            <a:endParaRPr lang="en-US"/>
          </a:p>
        </p:txBody>
      </p:sp>
    </p:spTree>
    <p:extLst>
      <p:ext uri="{BB962C8B-B14F-4D97-AF65-F5344CB8AC3E}">
        <p14:creationId xmlns:p14="http://schemas.microsoft.com/office/powerpoint/2010/main" val="24662956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25</a:t>
            </a:fld>
            <a:endParaRPr lang="en-US"/>
          </a:p>
        </p:txBody>
      </p:sp>
    </p:spTree>
    <p:extLst>
      <p:ext uri="{BB962C8B-B14F-4D97-AF65-F5344CB8AC3E}">
        <p14:creationId xmlns:p14="http://schemas.microsoft.com/office/powerpoint/2010/main" val="884020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a:t>
            </a:fld>
            <a:endParaRPr lang="en-US"/>
          </a:p>
        </p:txBody>
      </p:sp>
    </p:spTree>
    <p:extLst>
      <p:ext uri="{BB962C8B-B14F-4D97-AF65-F5344CB8AC3E}">
        <p14:creationId xmlns:p14="http://schemas.microsoft.com/office/powerpoint/2010/main" val="20870286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26</a:t>
            </a:fld>
            <a:endParaRPr lang="en-US"/>
          </a:p>
        </p:txBody>
      </p:sp>
    </p:spTree>
    <p:extLst>
      <p:ext uri="{BB962C8B-B14F-4D97-AF65-F5344CB8AC3E}">
        <p14:creationId xmlns:p14="http://schemas.microsoft.com/office/powerpoint/2010/main" val="21981949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27</a:t>
            </a:fld>
            <a:endParaRPr lang="en-US"/>
          </a:p>
        </p:txBody>
      </p:sp>
    </p:spTree>
    <p:extLst>
      <p:ext uri="{BB962C8B-B14F-4D97-AF65-F5344CB8AC3E}">
        <p14:creationId xmlns:p14="http://schemas.microsoft.com/office/powerpoint/2010/main" val="1607491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a:t>
            </a:fld>
            <a:endParaRPr lang="en-US"/>
          </a:p>
        </p:txBody>
      </p:sp>
    </p:spTree>
    <p:extLst>
      <p:ext uri="{BB962C8B-B14F-4D97-AF65-F5344CB8AC3E}">
        <p14:creationId xmlns:p14="http://schemas.microsoft.com/office/powerpoint/2010/main" val="479709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4</a:t>
            </a:fld>
            <a:endParaRPr lang="en-US"/>
          </a:p>
        </p:txBody>
      </p:sp>
    </p:spTree>
    <p:extLst>
      <p:ext uri="{BB962C8B-B14F-4D97-AF65-F5344CB8AC3E}">
        <p14:creationId xmlns:p14="http://schemas.microsoft.com/office/powerpoint/2010/main" val="3656360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5</a:t>
            </a:fld>
            <a:endParaRPr lang="en-US"/>
          </a:p>
        </p:txBody>
      </p:sp>
    </p:spTree>
    <p:extLst>
      <p:ext uri="{BB962C8B-B14F-4D97-AF65-F5344CB8AC3E}">
        <p14:creationId xmlns:p14="http://schemas.microsoft.com/office/powerpoint/2010/main" val="2935245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6</a:t>
            </a:fld>
            <a:endParaRPr lang="en-US"/>
          </a:p>
        </p:txBody>
      </p:sp>
    </p:spTree>
    <p:extLst>
      <p:ext uri="{BB962C8B-B14F-4D97-AF65-F5344CB8AC3E}">
        <p14:creationId xmlns:p14="http://schemas.microsoft.com/office/powerpoint/2010/main" val="33705535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8</a:t>
            </a:fld>
            <a:endParaRPr lang="en-US"/>
          </a:p>
        </p:txBody>
      </p:sp>
    </p:spTree>
    <p:extLst>
      <p:ext uri="{BB962C8B-B14F-4D97-AF65-F5344CB8AC3E}">
        <p14:creationId xmlns:p14="http://schemas.microsoft.com/office/powerpoint/2010/main" val="3622719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9</a:t>
            </a:fld>
            <a:endParaRPr lang="en-US"/>
          </a:p>
        </p:txBody>
      </p:sp>
    </p:spTree>
    <p:extLst>
      <p:ext uri="{BB962C8B-B14F-4D97-AF65-F5344CB8AC3E}">
        <p14:creationId xmlns:p14="http://schemas.microsoft.com/office/powerpoint/2010/main" val="4290706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b="1" dirty="0" smtClean="0"/>
              <a:t>DENNA SLIDE ÄR INTE</a:t>
            </a:r>
            <a:r>
              <a:rPr lang="sv-SE" b="1" baseline="0" dirty="0" smtClean="0"/>
              <a:t> EN DEL AV PRESENTATIONEN</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10</a:t>
            </a:fld>
            <a:endParaRPr lang="en-US"/>
          </a:p>
        </p:txBody>
      </p:sp>
    </p:spTree>
    <p:extLst>
      <p:ext uri="{BB962C8B-B14F-4D97-AF65-F5344CB8AC3E}">
        <p14:creationId xmlns:p14="http://schemas.microsoft.com/office/powerpoint/2010/main" val="3189487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 sida med vit bakgrund">
    <p:bg>
      <p:bgPr>
        <a:solidFill>
          <a:schemeClr val="bg1"/>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chemeClr val="tx1"/>
                </a:solidFill>
              </a:defRPr>
            </a:lvl1pPr>
          </a:lstStyle>
          <a:p>
            <a:r>
              <a:rPr lang="sv-SE"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en-US" dirty="0"/>
          </a:p>
        </p:txBody>
      </p:sp>
    </p:spTree>
    <p:extLst>
      <p:ext uri="{BB962C8B-B14F-4D97-AF65-F5344CB8AC3E}">
        <p14:creationId xmlns:p14="http://schemas.microsoft.com/office/powerpoint/2010/main" val="3890207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Röd bård">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3431084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Lila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extruta 12"/>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23"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829153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Blå bård">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098359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Grön bård">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63032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Utfallande bild utan bård">
    <p:spTree>
      <p:nvGrpSpPr>
        <p:cNvPr id="1" name=""/>
        <p:cNvGrpSpPr/>
        <p:nvPr/>
      </p:nvGrpSpPr>
      <p:grpSpPr>
        <a:xfrm>
          <a:off x="0" y="0"/>
          <a:ext cx="0" cy="0"/>
          <a:chOff x="0" y="0"/>
          <a:chExt cx="0" cy="0"/>
        </a:xfrm>
      </p:grpSpPr>
      <p:sp>
        <p:nvSpPr>
          <p:cNvPr id="15" name="Platshållare för bild 14"/>
          <p:cNvSpPr>
            <a:spLocks noGrp="1"/>
          </p:cNvSpPr>
          <p:nvPr>
            <p:ph type="pic" sz="quarter" idx="10"/>
          </p:nvPr>
        </p:nvSpPr>
        <p:spPr>
          <a:xfrm>
            <a:off x="0" y="0"/>
            <a:ext cx="9144000" cy="5143500"/>
          </a:xfrm>
          <a:prstGeom prst="rect">
            <a:avLst/>
          </a:prstGeom>
        </p:spPr>
        <p:txBody>
          <a:bodyPr/>
          <a:lstStyle/>
          <a:p>
            <a:endParaRPr lang="sv-SE" dirty="0"/>
          </a:p>
        </p:txBody>
      </p:sp>
      <p:sp>
        <p:nvSpPr>
          <p:cNvPr id="3" name="textruta 2"/>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924003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Utfallande bild u. bård m. text">
    <p:spTree>
      <p:nvGrpSpPr>
        <p:cNvPr id="1" name=""/>
        <p:cNvGrpSpPr/>
        <p:nvPr/>
      </p:nvGrpSpPr>
      <p:grpSpPr>
        <a:xfrm>
          <a:off x="0" y="0"/>
          <a:ext cx="0" cy="0"/>
          <a:chOff x="0" y="0"/>
          <a:chExt cx="0" cy="0"/>
        </a:xfrm>
      </p:grpSpPr>
      <p:sp>
        <p:nvSpPr>
          <p:cNvPr id="15" name="Platshållare för bild 14"/>
          <p:cNvSpPr>
            <a:spLocks noGrp="1"/>
          </p:cNvSpPr>
          <p:nvPr>
            <p:ph type="pic" sz="quarter" idx="10"/>
          </p:nvPr>
        </p:nvSpPr>
        <p:spPr>
          <a:xfrm>
            <a:off x="0" y="0"/>
            <a:ext cx="9144000" cy="5143500"/>
          </a:xfrm>
          <a:prstGeom prst="rect">
            <a:avLst/>
          </a:prstGeom>
        </p:spPr>
        <p:txBody>
          <a:bodyPr/>
          <a:lstStyle/>
          <a:p>
            <a:endParaRPr lang="sv-SE"/>
          </a:p>
        </p:txBody>
      </p:sp>
      <p:sp>
        <p:nvSpPr>
          <p:cNvPr id="3" name="Title 1"/>
          <p:cNvSpPr>
            <a:spLocks noGrp="1"/>
          </p:cNvSpPr>
          <p:nvPr>
            <p:ph type="title" hasCustomPrompt="1"/>
          </p:nvPr>
        </p:nvSpPr>
        <p:spPr>
          <a:xfrm>
            <a:off x="1055688" y="673496"/>
            <a:ext cx="5486400" cy="355205"/>
          </a:xfrm>
          <a:prstGeom prst="rect">
            <a:avLst/>
          </a:prstGeom>
        </p:spPr>
        <p:txBody>
          <a:bodyPr anchor="b">
            <a:noAutofit/>
          </a:bodyPr>
          <a:lstStyle>
            <a:lvl1pPr algn="l">
              <a:defRPr sz="1400" b="1"/>
            </a:lvl1pPr>
          </a:lstStyle>
          <a:p>
            <a:pPr lvl="0"/>
            <a:r>
              <a:rPr lang="sv-SE" dirty="0" smtClean="0"/>
              <a:t>Klicka här för att ändra format på bakgrundstexten</a:t>
            </a:r>
          </a:p>
        </p:txBody>
      </p:sp>
      <p:sp>
        <p:nvSpPr>
          <p:cNvPr id="4" name="Text Placeholder 3"/>
          <p:cNvSpPr>
            <a:spLocks noGrp="1"/>
          </p:cNvSpPr>
          <p:nvPr>
            <p:ph type="body" sz="half" idx="2"/>
          </p:nvPr>
        </p:nvSpPr>
        <p:spPr>
          <a:xfrm>
            <a:off x="1055688" y="1051203"/>
            <a:ext cx="5486400" cy="252934"/>
          </a:xfrm>
          <a:prstGeom prst="rect">
            <a:avLst/>
          </a:prstGeom>
        </p:spPr>
        <p:txBody>
          <a:bodyPr>
            <a:no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5" name="textruta 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40966995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tfallande bild med bård">
    <p:spTree>
      <p:nvGrpSpPr>
        <p:cNvPr id="1" name=""/>
        <p:cNvGrpSpPr/>
        <p:nvPr/>
      </p:nvGrpSpPr>
      <p:grpSpPr>
        <a:xfrm>
          <a:off x="0" y="0"/>
          <a:ext cx="0" cy="0"/>
          <a:chOff x="0" y="0"/>
          <a:chExt cx="0" cy="0"/>
        </a:xfrm>
      </p:grpSpPr>
      <p:sp>
        <p:nvSpPr>
          <p:cNvPr id="16" name="Rektangel 1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Picture Placeholder 2"/>
          <p:cNvSpPr>
            <a:spLocks noGrp="1"/>
          </p:cNvSpPr>
          <p:nvPr>
            <p:ph type="pic" idx="1"/>
          </p:nvPr>
        </p:nvSpPr>
        <p:spPr>
          <a:xfrm>
            <a:off x="245971" y="-2"/>
            <a:ext cx="8898029" cy="514350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extruta 7"/>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426026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Utfallande bild m. bård m. text">
    <p:spTree>
      <p:nvGrpSpPr>
        <p:cNvPr id="1" name=""/>
        <p:cNvGrpSpPr/>
        <p:nvPr/>
      </p:nvGrpSpPr>
      <p:grpSpPr>
        <a:xfrm>
          <a:off x="0" y="0"/>
          <a:ext cx="0" cy="0"/>
          <a:chOff x="0" y="0"/>
          <a:chExt cx="0" cy="0"/>
        </a:xfrm>
      </p:grpSpPr>
      <p:sp>
        <p:nvSpPr>
          <p:cNvPr id="16" name="Rektangel 1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Picture Placeholder 2"/>
          <p:cNvSpPr>
            <a:spLocks noGrp="1"/>
          </p:cNvSpPr>
          <p:nvPr>
            <p:ph type="pic" idx="1"/>
          </p:nvPr>
        </p:nvSpPr>
        <p:spPr>
          <a:xfrm>
            <a:off x="245971" y="-2"/>
            <a:ext cx="8898029" cy="514350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itle 1"/>
          <p:cNvSpPr>
            <a:spLocks noGrp="1"/>
          </p:cNvSpPr>
          <p:nvPr>
            <p:ph type="title" hasCustomPrompt="1"/>
          </p:nvPr>
        </p:nvSpPr>
        <p:spPr>
          <a:xfrm>
            <a:off x="1055688" y="673496"/>
            <a:ext cx="5486400" cy="355205"/>
          </a:xfrm>
          <a:prstGeom prst="rect">
            <a:avLst/>
          </a:prstGeom>
        </p:spPr>
        <p:txBody>
          <a:bodyPr anchor="b">
            <a:noAutofit/>
          </a:bodyPr>
          <a:lstStyle>
            <a:lvl1pPr algn="l">
              <a:defRPr sz="1400" b="1"/>
            </a:lvl1pPr>
          </a:lstStyle>
          <a:p>
            <a:pPr lvl="0"/>
            <a:r>
              <a:rPr lang="sv-SE" dirty="0" smtClean="0"/>
              <a:t>Klicka här för att ändra format på bakgrundstexten</a:t>
            </a:r>
          </a:p>
        </p:txBody>
      </p:sp>
      <p:sp>
        <p:nvSpPr>
          <p:cNvPr id="9" name="Text Placeholder 3"/>
          <p:cNvSpPr>
            <a:spLocks noGrp="1"/>
          </p:cNvSpPr>
          <p:nvPr>
            <p:ph type="body" sz="half" idx="2"/>
          </p:nvPr>
        </p:nvSpPr>
        <p:spPr>
          <a:xfrm>
            <a:off x="1055688" y="1051203"/>
            <a:ext cx="5486400" cy="252934"/>
          </a:xfrm>
          <a:prstGeom prst="rect">
            <a:avLst/>
          </a:prstGeom>
        </p:spPr>
        <p:txBody>
          <a:bodyPr>
            <a:no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10" name="textruta 9"/>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2870375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3636560"/>
            <a:ext cx="5486400" cy="355205"/>
          </a:xfrm>
          <a:prstGeom prst="rect">
            <a:avLst/>
          </a:prstGeom>
        </p:spPr>
        <p:txBody>
          <a:bodyPr anchor="b">
            <a:noAutofit/>
          </a:bodyPr>
          <a:lstStyle>
            <a:lvl1pPr algn="l">
              <a:defRPr sz="1400" b="1"/>
            </a:lvl1pPr>
          </a:lstStyle>
          <a:p>
            <a:pPr lvl="0"/>
            <a:r>
              <a:rPr lang="sv-SE" dirty="0" smtClean="0"/>
              <a:t>Klicka här för att ändra format på bakgrundstexten</a:t>
            </a:r>
          </a:p>
        </p:txBody>
      </p:sp>
      <p:sp>
        <p:nvSpPr>
          <p:cNvPr id="3" name="Picture Placeholder 2"/>
          <p:cNvSpPr>
            <a:spLocks noGrp="1"/>
          </p:cNvSpPr>
          <p:nvPr>
            <p:ph type="pic" idx="1"/>
          </p:nvPr>
        </p:nvSpPr>
        <p:spPr>
          <a:xfrm>
            <a:off x="1792288" y="533399"/>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14267"/>
            <a:ext cx="5486400" cy="252934"/>
          </a:xfrm>
          <a:prstGeom prst="rect">
            <a:avLst/>
          </a:prstGeom>
        </p:spPr>
        <p:txBody>
          <a:bodyPr>
            <a:no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6" name="Rektangel 1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959968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om med bård och logga">
    <p:spTree>
      <p:nvGrpSpPr>
        <p:cNvPr id="1" name=""/>
        <p:cNvGrpSpPr/>
        <p:nvPr/>
      </p:nvGrpSpPr>
      <p:grpSpPr>
        <a:xfrm>
          <a:off x="0" y="0"/>
          <a:ext cx="0" cy="0"/>
          <a:chOff x="0" y="0"/>
          <a:chExt cx="0" cy="0"/>
        </a:xfrm>
      </p:grpSpPr>
      <p:sp>
        <p:nvSpPr>
          <p:cNvPr id="11" name="textruta 10"/>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2" name="Rektangel 11"/>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Rektangel 12"/>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Rektangel 13"/>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Rektangel 14"/>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6" name="Rektangel 15"/>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74271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örsta sida med röd bakgrund">
    <p:bg>
      <p:bgPr>
        <a:solidFill>
          <a:srgbClr val="D9000F"/>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13417132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8" y="205979"/>
            <a:ext cx="7152530"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
        <p:nvSpPr>
          <p:cNvPr id="14" name="Content Placeholder 2"/>
          <p:cNvSpPr>
            <a:spLocks noGrp="1"/>
          </p:cNvSpPr>
          <p:nvPr>
            <p:ph idx="1"/>
          </p:nvPr>
        </p:nvSpPr>
        <p:spPr>
          <a:xfrm>
            <a:off x="1100668" y="1200152"/>
            <a:ext cx="7152530"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34901596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Content Placeholder 2"/>
          <p:cNvSpPr>
            <a:spLocks noGrp="1"/>
          </p:cNvSpPr>
          <p:nvPr>
            <p:ph idx="1"/>
          </p:nvPr>
        </p:nvSpPr>
        <p:spPr>
          <a:xfrm>
            <a:off x="1100668" y="1200152"/>
            <a:ext cx="7193826"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0" name="Title 1"/>
          <p:cNvSpPr>
            <a:spLocks noGrp="1"/>
          </p:cNvSpPr>
          <p:nvPr>
            <p:ph type="title"/>
          </p:nvPr>
        </p:nvSpPr>
        <p:spPr>
          <a:xfrm>
            <a:off x="1100668" y="205979"/>
            <a:ext cx="7193826"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4083370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Content Placeholder 2"/>
          <p:cNvSpPr>
            <a:spLocks noGrp="1"/>
          </p:cNvSpPr>
          <p:nvPr>
            <p:ph idx="1"/>
          </p:nvPr>
        </p:nvSpPr>
        <p:spPr>
          <a:xfrm>
            <a:off x="1100668" y="1200152"/>
            <a:ext cx="7211524"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8" y="205979"/>
            <a:ext cx="7211524"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31870525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Content Placeholder 2"/>
          <p:cNvSpPr>
            <a:spLocks noGrp="1"/>
          </p:cNvSpPr>
          <p:nvPr>
            <p:ph idx="1"/>
          </p:nvPr>
        </p:nvSpPr>
        <p:spPr>
          <a:xfrm>
            <a:off x="1100667" y="1200152"/>
            <a:ext cx="7235121"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235121"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21762017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2021-03-19</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26011785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2021-03-19</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0"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587413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2021-03-19</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1"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27514519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2021-03-19</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1"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16521840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8" y="205979"/>
            <a:ext cx="7152530"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
        <p:nvSpPr>
          <p:cNvPr id="14" name="Content Placeholder 2"/>
          <p:cNvSpPr>
            <a:spLocks noGrp="1"/>
          </p:cNvSpPr>
          <p:nvPr>
            <p:ph idx="1"/>
          </p:nvPr>
        </p:nvSpPr>
        <p:spPr>
          <a:xfrm>
            <a:off x="1100668" y="1200152"/>
            <a:ext cx="7152530"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11917744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Content Placeholder 2"/>
          <p:cNvSpPr>
            <a:spLocks noGrp="1"/>
          </p:cNvSpPr>
          <p:nvPr>
            <p:ph idx="1"/>
          </p:nvPr>
        </p:nvSpPr>
        <p:spPr>
          <a:xfrm>
            <a:off x="1100668" y="1200152"/>
            <a:ext cx="7193826"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0" name="Title 1"/>
          <p:cNvSpPr>
            <a:spLocks noGrp="1"/>
          </p:cNvSpPr>
          <p:nvPr>
            <p:ph type="title"/>
          </p:nvPr>
        </p:nvSpPr>
        <p:spPr>
          <a:xfrm>
            <a:off x="1100668" y="205979"/>
            <a:ext cx="7193826"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2826686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örsta sida med lila bakgrund">
    <p:bg>
      <p:bgPr>
        <a:solidFill>
          <a:srgbClr val="93006D"/>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5155187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Content Placeholder 2"/>
          <p:cNvSpPr>
            <a:spLocks noGrp="1"/>
          </p:cNvSpPr>
          <p:nvPr>
            <p:ph idx="1"/>
          </p:nvPr>
        </p:nvSpPr>
        <p:spPr>
          <a:xfrm>
            <a:off x="1100668" y="1200152"/>
            <a:ext cx="7211524"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8" y="205979"/>
            <a:ext cx="7211524"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15290419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Content Placeholder 2"/>
          <p:cNvSpPr>
            <a:spLocks noGrp="1"/>
          </p:cNvSpPr>
          <p:nvPr>
            <p:ph idx="1"/>
          </p:nvPr>
        </p:nvSpPr>
        <p:spPr>
          <a:xfrm>
            <a:off x="1100667" y="1200152"/>
            <a:ext cx="7235121"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235121"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13337883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2021-03-19</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32968396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2021-03-19</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0"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13154858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242132451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2021-03-19</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1"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19806634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1856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örsta sida med blå bakgrund">
    <p:bg>
      <p:bgPr>
        <a:solidFill>
          <a:srgbClr val="084973"/>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2336533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örsta sida med grön bakgrund">
    <p:bg>
      <p:bgPr>
        <a:solidFill>
          <a:srgbClr val="65AE1E"/>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270416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brödtext - Röd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182027" cy="857250"/>
          </a:xfrm>
          <a:prstGeom prst="rect">
            <a:avLst/>
          </a:prstGeom>
        </p:spPr>
        <p:txBody>
          <a:bodyPr anchor="b"/>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182027"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341130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brödtext - Lila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8" y="1200152"/>
            <a:ext cx="7170228"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8" y="205979"/>
            <a:ext cx="7170228"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73223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brödtext - Blå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164329"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164329"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662777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och brödtext - Grön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199725"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199725"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4191719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6"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theme" Target="../theme/theme3.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10" Type="http://schemas.openxmlformats.org/officeDocument/2006/relationships/image" Target="../media/image5.png"/><Relationship Id="rId4" Type="http://schemas.openxmlformats.org/officeDocument/2006/relationships/slideLayout" Target="../slideLayouts/slideLayout23.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5.png"/><Relationship Id="rId5" Type="http://schemas.openxmlformats.org/officeDocument/2006/relationships/slideLayout" Target="../slideLayouts/slideLayout32.xml"/><Relationship Id="rId10" Type="http://schemas.openxmlformats.org/officeDocument/2006/relationships/image" Target="../media/image6.jpeg"/><Relationship Id="rId4" Type="http://schemas.openxmlformats.org/officeDocument/2006/relationships/slideLayout" Target="../slideLayouts/slideLayout31.xml"/><Relationship Id="rId9"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ktangel 9"/>
          <p:cNvSpPr/>
          <p:nvPr/>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Rektangel 10"/>
          <p:cNvSpPr/>
          <p:nvPr/>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2" name="Rektangel 11"/>
          <p:cNvSpPr/>
          <p:nvPr/>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Rektangel 12"/>
          <p:cNvSpPr/>
          <p:nvPr/>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Rektangel 13"/>
          <p:cNvSpPr/>
          <p:nvPr/>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textruta 17"/>
          <p:cNvSpPr txBox="1"/>
          <p:nvPr/>
        </p:nvSpPr>
        <p:spPr>
          <a:xfrm>
            <a:off x="7721601"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2021-03-19</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9" name="TextBox 14"/>
          <p:cNvSpPr txBox="1"/>
          <p:nvPr/>
        </p:nvSpPr>
        <p:spPr>
          <a:xfrm>
            <a:off x="1113585" y="459735"/>
            <a:ext cx="3960440" cy="240469"/>
          </a:xfrm>
          <a:prstGeom prst="rect">
            <a:avLst/>
          </a:prstGeom>
          <a:noFill/>
        </p:spPr>
        <p:txBody>
          <a:bodyPr wrap="none" lIns="0" tIns="0" rIns="0" bIns="0" rtlCol="0" anchor="t" anchorCtr="0">
            <a:noAutofit/>
          </a:bodyPr>
          <a:lstStyle/>
          <a:p>
            <a:pPr>
              <a:lnSpc>
                <a:spcPts val="1500"/>
              </a:lnSpc>
            </a:pPr>
            <a:r>
              <a:rPr lang="sv-SE" sz="1050" b="1" i="0" u="none" kern="100" cap="none" spc="0" baseline="0" noProof="0" dirty="0" smtClean="0">
                <a:solidFill>
                  <a:srgbClr val="000000"/>
                </a:solidFill>
                <a:latin typeface="Arial"/>
                <a:cs typeface="Arial"/>
              </a:rPr>
              <a:t>Förvaltning</a:t>
            </a:r>
            <a:endParaRPr lang="sv-SE" sz="900" b="1" i="0" u="none" kern="100" cap="none" spc="0" baseline="0" noProof="0" dirty="0" smtClean="0">
              <a:solidFill>
                <a:srgbClr val="000000"/>
              </a:solidFill>
              <a:latin typeface="Arial"/>
              <a:cs typeface="Arial"/>
            </a:endParaRPr>
          </a:p>
        </p:txBody>
      </p:sp>
      <p:sp>
        <p:nvSpPr>
          <p:cNvPr id="24" name="textruta 23"/>
          <p:cNvSpPr txBox="1"/>
          <p:nvPr/>
        </p:nvSpPr>
        <p:spPr>
          <a:xfrm>
            <a:off x="1113586" y="4862513"/>
            <a:ext cx="2847975" cy="153591"/>
          </a:xfrm>
          <a:prstGeom prst="rect">
            <a:avLst/>
          </a:prstGeom>
          <a:noFill/>
        </p:spPr>
        <p:txBody>
          <a:bodyPr wrap="square" lIns="0" r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50" b="1" i="0" u="none" strike="noStrike" kern="0" cap="none" spc="0" normalizeH="0" baseline="0" noProof="0" dirty="0" smtClean="0">
                <a:ln>
                  <a:noFill/>
                </a:ln>
                <a:solidFill>
                  <a:schemeClr val="tx1"/>
                </a:solidFill>
                <a:effectLst/>
                <a:uLnTx/>
                <a:uFillTx/>
                <a:latin typeface="Arial"/>
                <a:cs typeface="Arial"/>
              </a:rPr>
              <a:t>Namn Efternamn </a:t>
            </a:r>
            <a:r>
              <a:rPr kumimoji="0" lang="sv-SE" sz="1050" b="0" i="0" u="none" strike="noStrike" kern="0" cap="none" spc="0" normalizeH="0" baseline="0" noProof="0" dirty="0" smtClean="0">
                <a:ln>
                  <a:noFill/>
                </a:ln>
                <a:solidFill>
                  <a:schemeClr val="tx1"/>
                </a:solidFill>
                <a:effectLst/>
                <a:uLnTx/>
                <a:uFillTx/>
                <a:latin typeface="Arial"/>
                <a:cs typeface="Arial"/>
              </a:rPr>
              <a:t>-</a:t>
            </a:r>
            <a:r>
              <a:rPr kumimoji="0" lang="sv-SE" sz="1000" b="0" i="0" u="none" strike="noStrike" kern="0" cap="none" spc="0" normalizeH="0" baseline="0" noProof="0" dirty="0" smtClean="0">
                <a:ln>
                  <a:noFill/>
                </a:ln>
                <a:solidFill>
                  <a:schemeClr val="tx1"/>
                </a:solidFill>
                <a:effectLst/>
                <a:uLnTx/>
                <a:uFillTx/>
                <a:latin typeface="Arial"/>
                <a:cs typeface="Arial"/>
              </a:rPr>
              <a:t> Titel</a:t>
            </a:r>
          </a:p>
        </p:txBody>
      </p:sp>
      <p:sp>
        <p:nvSpPr>
          <p:cNvPr id="15" name="TextBox 14"/>
          <p:cNvSpPr txBox="1"/>
          <p:nvPr/>
        </p:nvSpPr>
        <p:spPr>
          <a:xfrm>
            <a:off x="1113585" y="585490"/>
            <a:ext cx="3960440" cy="415934"/>
          </a:xfrm>
          <a:prstGeom prst="rect">
            <a:avLst/>
          </a:prstGeom>
          <a:noFill/>
        </p:spPr>
        <p:txBody>
          <a:bodyPr wrap="none" lIns="0" tIns="0" rIns="0" bIns="0" rtlCol="0" anchor="t" anchorCtr="0">
            <a:noAutofit/>
          </a:bodyPr>
          <a:lstStyle/>
          <a:p>
            <a:pPr>
              <a:lnSpc>
                <a:spcPts val="1500"/>
              </a:lnSpc>
            </a:pPr>
            <a:r>
              <a:rPr lang="sv-SE" sz="900" b="0" i="0" u="none" kern="100" cap="none" spc="0" baseline="0" noProof="0" dirty="0" smtClean="0">
                <a:solidFill>
                  <a:srgbClr val="000000"/>
                </a:solidFill>
                <a:latin typeface="Arial"/>
                <a:cs typeface="Arial"/>
              </a:rPr>
              <a:t>Avdelning</a:t>
            </a:r>
            <a:endParaRPr lang="sv-SE" sz="900" b="0" i="0" u="none" kern="100" cap="none" spc="0" baseline="0" noProof="0" dirty="0">
              <a:solidFill>
                <a:srgbClr val="000000"/>
              </a:solidFill>
              <a:latin typeface="Arial"/>
              <a:cs typeface="Arial"/>
            </a:endParaRPr>
          </a:p>
        </p:txBody>
      </p:sp>
      <p:pic>
        <p:nvPicPr>
          <p:cNvPr id="16" name="Bildobjekt 15" descr="HBG_logo_liggande_CMYK.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094" y="114525"/>
            <a:ext cx="1862210" cy="527170"/>
          </a:xfrm>
          <a:prstGeom prst="rect">
            <a:avLst/>
          </a:prstGeom>
        </p:spPr>
      </p:pic>
    </p:spTree>
    <p:extLst>
      <p:ext uri="{BB962C8B-B14F-4D97-AF65-F5344CB8AC3E}">
        <p14:creationId xmlns:p14="http://schemas.microsoft.com/office/powerpoint/2010/main" val="1319773295"/>
      </p:ext>
    </p:extLst>
  </p:cSld>
  <p:clrMap bg1="lt1" tx1="dk1" bg2="lt2" tx2="dk2" accent1="accent1" accent2="accent2" accent3="accent3" accent4="accent4" accent5="accent5" accent6="accent6" hlink="hlink" folHlink="folHlink"/>
  <p:sldLayoutIdLst>
    <p:sldLayoutId id="2147483687" r:id="rId1"/>
  </p:sldLayoutIdLst>
  <p:hf sldNum="0" hdr="0" ftr="0" dt="0"/>
  <p:txStyles>
    <p:titleStyle>
      <a:lvl1pPr algn="l" defTabSz="457200" rtl="0" eaLnBrk="1" latinLnBrk="0" hangingPunct="1">
        <a:spcBef>
          <a:spcPct val="0"/>
        </a:spcBef>
        <a:buNone/>
        <a:defRPr sz="40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D9000F"/>
        </a:solidFill>
        <a:effectLst/>
      </p:bgPr>
    </p:bg>
    <p:spTree>
      <p:nvGrpSpPr>
        <p:cNvPr id="1" name=""/>
        <p:cNvGrpSpPr/>
        <p:nvPr/>
      </p:nvGrpSpPr>
      <p:grpSpPr>
        <a:xfrm>
          <a:off x="0" y="0"/>
          <a:ext cx="0" cy="0"/>
          <a:chOff x="0" y="0"/>
          <a:chExt cx="0" cy="0"/>
        </a:xfrm>
      </p:grpSpPr>
      <p:pic>
        <p:nvPicPr>
          <p:cNvPr id="8" name="Bildobjekt 7"/>
          <p:cNvPicPr>
            <a:picLocks noChangeAspect="1"/>
          </p:cNvPicPr>
          <p:nvPr userDrawn="1"/>
        </p:nvPicPr>
        <p:blipFill rotWithShape="1">
          <a:blip r:embed="rId6" cstate="print">
            <a:extLst>
              <a:ext uri="{28A0092B-C50C-407E-A947-70E740481C1C}">
                <a14:useLocalDpi xmlns:a14="http://schemas.microsoft.com/office/drawing/2010/main" val="0"/>
              </a:ext>
            </a:extLst>
          </a:blip>
          <a:srcRect r="43847" b="29952"/>
          <a:stretch/>
        </p:blipFill>
        <p:spPr>
          <a:xfrm>
            <a:off x="5083371" y="342380"/>
            <a:ext cx="4060630" cy="4801120"/>
          </a:xfrm>
          <a:prstGeom prst="rect">
            <a:avLst/>
          </a:prstGeom>
          <a:ln>
            <a:noFill/>
          </a:ln>
          <a:effectLst>
            <a:outerShdw blurRad="190500" algn="tl" rotWithShape="0">
              <a:srgbClr val="000000">
                <a:alpha val="70000"/>
              </a:srgbClr>
            </a:outerShdw>
          </a:effectLst>
        </p:spPr>
      </p:pic>
      <p:pic>
        <p:nvPicPr>
          <p:cNvPr id="7" name="Bildobjekt 6" descr="HBG_logo_liggande_VIT.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23094" y="119031"/>
            <a:ext cx="1861185" cy="536158"/>
          </a:xfrm>
          <a:prstGeom prst="rect">
            <a:avLst/>
          </a:prstGeom>
        </p:spPr>
      </p:pic>
    </p:spTree>
    <p:extLst>
      <p:ext uri="{BB962C8B-B14F-4D97-AF65-F5344CB8AC3E}">
        <p14:creationId xmlns:p14="http://schemas.microsoft.com/office/powerpoint/2010/main" val="4188822141"/>
      </p:ext>
    </p:extLst>
  </p:cSld>
  <p:clrMap bg1="lt1" tx1="dk1" bg2="lt2" tx2="dk2" accent1="accent1" accent2="accent2" accent3="accent3" accent4="accent4" accent5="accent5" accent6="accent6" hlink="hlink" folHlink="folHlink"/>
  <p:sldLayoutIdLst>
    <p:sldLayoutId id="2147483697" r:id="rId1"/>
    <p:sldLayoutId id="2147483711" r:id="rId2"/>
    <p:sldLayoutId id="2147483713" r:id="rId3"/>
    <p:sldLayoutId id="2147483715" r:id="rId4"/>
  </p:sldLayoutIdLst>
  <p:hf sldNum="0" hdr="0" ftr="0" dt="0"/>
  <p:txStyles>
    <p:titleStyle>
      <a:lvl1pPr algn="l" defTabSz="457200" rtl="0" eaLnBrk="1" latinLnBrk="0" hangingPunct="1">
        <a:spcBef>
          <a:spcPct val="0"/>
        </a:spcBef>
        <a:buNone/>
        <a:defRPr sz="40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Bildobjekt 4"/>
          <p:cNvPicPr>
            <a:picLocks/>
          </p:cNvPicPr>
          <p:nvPr/>
        </p:nvPicPr>
        <p:blipFill>
          <a:blip r:embed="rId16" cstate="print">
            <a:extLst>
              <a:ext uri="{28A0092B-C50C-407E-A947-70E740481C1C}">
                <a14:useLocalDpi xmlns:a14="http://schemas.microsoft.com/office/drawing/2010/main" val="0"/>
              </a:ext>
            </a:extLst>
          </a:blip>
          <a:stretch>
            <a:fillRect/>
          </a:stretch>
        </p:blipFill>
        <p:spPr>
          <a:xfrm>
            <a:off x="8329454" y="4317798"/>
            <a:ext cx="626400" cy="662400"/>
          </a:xfrm>
          <a:prstGeom prst="rect">
            <a:avLst/>
          </a:prstGeom>
        </p:spPr>
      </p:pic>
    </p:spTree>
    <p:extLst>
      <p:ext uri="{BB962C8B-B14F-4D97-AF65-F5344CB8AC3E}">
        <p14:creationId xmlns:p14="http://schemas.microsoft.com/office/powerpoint/2010/main" val="2892551757"/>
      </p:ext>
    </p:extLst>
  </p:cSld>
  <p:clrMap bg1="lt1" tx1="dk1" bg2="lt2" tx2="dk2" accent1="accent1" accent2="accent2" accent3="accent3" accent4="accent4" accent5="accent5" accent6="accent6" hlink="hlink" folHlink="folHlink"/>
  <p:sldLayoutIdLst>
    <p:sldLayoutId id="2147483662" r:id="rId1"/>
    <p:sldLayoutId id="2147483676" r:id="rId2"/>
    <p:sldLayoutId id="2147483677" r:id="rId3"/>
    <p:sldLayoutId id="2147483678" r:id="rId4"/>
    <p:sldLayoutId id="2147483718" r:id="rId5"/>
    <p:sldLayoutId id="2147483719" r:id="rId6"/>
    <p:sldLayoutId id="2147483720" r:id="rId7"/>
    <p:sldLayoutId id="2147483721" r:id="rId8"/>
    <p:sldLayoutId id="2147483667" r:id="rId9"/>
    <p:sldLayoutId id="2147483680" r:id="rId10"/>
    <p:sldLayoutId id="2147483673" r:id="rId11"/>
    <p:sldLayoutId id="2147483679" r:id="rId12"/>
    <p:sldLayoutId id="2147483669" r:id="rId13"/>
    <p:sldLayoutId id="2147483674" r:id="rId14"/>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D9000F"/>
        </a:solidFill>
        <a:effectLst/>
      </p:bgPr>
    </p:bg>
    <p:spTree>
      <p:nvGrpSpPr>
        <p:cNvPr id="1" name=""/>
        <p:cNvGrpSpPr/>
        <p:nvPr/>
      </p:nvGrpSpPr>
      <p:grpSpPr>
        <a:xfrm>
          <a:off x="0" y="0"/>
          <a:ext cx="0" cy="0"/>
          <a:chOff x="0" y="0"/>
          <a:chExt cx="0" cy="0"/>
        </a:xfrm>
      </p:grpSpPr>
      <p:pic>
        <p:nvPicPr>
          <p:cNvPr id="5" name="Bildobjekt 4"/>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8333688" y="4319119"/>
            <a:ext cx="626400" cy="662400"/>
          </a:xfrm>
          <a:prstGeom prst="rect">
            <a:avLst/>
          </a:prstGeom>
        </p:spPr>
      </p:pic>
    </p:spTree>
    <p:extLst>
      <p:ext uri="{BB962C8B-B14F-4D97-AF65-F5344CB8AC3E}">
        <p14:creationId xmlns:p14="http://schemas.microsoft.com/office/powerpoint/2010/main" val="8207159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722" r:id="rId5"/>
    <p:sldLayoutId id="2147483723" r:id="rId6"/>
    <p:sldLayoutId id="2147483724" r:id="rId7"/>
    <p:sldLayoutId id="2147483725" r:id="rId8"/>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D9000F"/>
        </a:solidFill>
        <a:effectLst/>
      </p:bgPr>
    </p:bg>
    <p:spTree>
      <p:nvGrpSpPr>
        <p:cNvPr id="1" name=""/>
        <p:cNvGrpSpPr/>
        <p:nvPr/>
      </p:nvGrpSpPr>
      <p:grpSpPr>
        <a:xfrm>
          <a:off x="0" y="0"/>
          <a:ext cx="0" cy="0"/>
          <a:chOff x="0" y="0"/>
          <a:chExt cx="0" cy="0"/>
        </a:xfrm>
      </p:grpSpPr>
      <p:pic>
        <p:nvPicPr>
          <p:cNvPr id="3" name="Bildobjekt 2"/>
          <p:cNvPicPr>
            <a:picLocks noChangeAspect="1"/>
          </p:cNvPicPr>
          <p:nvPr userDrawn="1"/>
        </p:nvPicPr>
        <p:blipFill rotWithShape="1">
          <a:blip r:embed="rId10" cstate="print">
            <a:extLst>
              <a:ext uri="{28A0092B-C50C-407E-A947-70E740481C1C}">
                <a14:useLocalDpi xmlns:a14="http://schemas.microsoft.com/office/drawing/2010/main" val="0"/>
              </a:ext>
            </a:extLst>
          </a:blip>
          <a:srcRect l="16247"/>
          <a:stretch/>
        </p:blipFill>
        <p:spPr>
          <a:xfrm>
            <a:off x="5913120" y="0"/>
            <a:ext cx="3230880" cy="5143500"/>
          </a:xfrm>
          <a:prstGeom prst="rect">
            <a:avLst/>
          </a:prstGeom>
        </p:spPr>
      </p:pic>
      <p:pic>
        <p:nvPicPr>
          <p:cNvPr id="5" name="Bildobjekt 4"/>
          <p:cNvPicPr>
            <a:picLocks/>
          </p:cNvPicPr>
          <p:nvPr/>
        </p:nvPicPr>
        <p:blipFill>
          <a:blip r:embed="rId11" cstate="print">
            <a:extLst>
              <a:ext uri="{28A0092B-C50C-407E-A947-70E740481C1C}">
                <a14:useLocalDpi xmlns:a14="http://schemas.microsoft.com/office/drawing/2010/main" val="0"/>
              </a:ext>
            </a:extLst>
          </a:blip>
          <a:stretch>
            <a:fillRect/>
          </a:stretch>
        </p:blipFill>
        <p:spPr>
          <a:xfrm>
            <a:off x="8333688" y="4319119"/>
            <a:ext cx="626400" cy="662400"/>
          </a:xfrm>
          <a:prstGeom prst="rect">
            <a:avLst/>
          </a:prstGeom>
        </p:spPr>
      </p:pic>
    </p:spTree>
    <p:extLst>
      <p:ext uri="{BB962C8B-B14F-4D97-AF65-F5344CB8AC3E}">
        <p14:creationId xmlns:p14="http://schemas.microsoft.com/office/powerpoint/2010/main" val="1608125420"/>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extBox 14"/>
          <p:cNvSpPr txBox="1"/>
          <p:nvPr/>
        </p:nvSpPr>
        <p:spPr>
          <a:xfrm>
            <a:off x="210154" y="4985587"/>
            <a:ext cx="2228246" cy="157914"/>
          </a:xfrm>
          <a:prstGeom prst="rect">
            <a:avLst/>
          </a:prstGeom>
          <a:no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C93184F-B175-4846-9DF4-4602C06F09C4}" type="datetime1">
              <a:rPr kumimoji="0" lang="sv-SE" sz="900" b="1" i="0" u="none" strike="noStrike" kern="1200" cap="none" spc="0" normalizeH="0" baseline="0" noProof="0" smtClean="0">
                <a:ln>
                  <a:noFill/>
                </a:ln>
                <a:solidFill>
                  <a:schemeClr val="bg1"/>
                </a:solidFill>
                <a:effectLst/>
                <a:uLnTx/>
                <a:uFillTx/>
                <a:latin typeface="HelveticaNeueLT Std" pitchFamily="34" charset="0"/>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2021-03-19</a:t>
            </a:fld>
            <a:endParaRPr lang="en-US" b="1" dirty="0">
              <a:solidFill>
                <a:schemeClr val="bg1"/>
              </a:solidFill>
              <a:effectLst/>
              <a:latin typeface="HelveticaNeueLT Std" pitchFamily="34" charset="0"/>
            </a:endParaRPr>
          </a:p>
        </p:txBody>
      </p:sp>
    </p:spTree>
    <p:extLst>
      <p:ext uri="{BB962C8B-B14F-4D97-AF65-F5344CB8AC3E}">
        <p14:creationId xmlns:p14="http://schemas.microsoft.com/office/powerpoint/2010/main" val="1402180591"/>
      </p:ext>
    </p:extLst>
  </p:cSld>
  <p:clrMap bg1="lt1" tx1="dk1" bg2="lt2" tx2="dk2" accent1="accent1" accent2="accent2" accent3="accent3" accent4="accent4" accent5="accent5" accent6="accent6" hlink="hlink" folHlink="folHlink"/>
  <p:sldLayoutIdLst>
    <p:sldLayoutId id="2147483717" r:id="rId1"/>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p:txBody>
          <a:bodyPr/>
          <a:lstStyle/>
          <a:p>
            <a:r>
              <a:rPr lang="sv-SE" dirty="0" err="1" smtClean="0">
                <a:latin typeface="Roboto Black" panose="02000000000000000000" pitchFamily="2" charset="0"/>
                <a:ea typeface="Roboto Black" panose="02000000000000000000" pitchFamily="2" charset="0"/>
                <a:cs typeface="Roboto Black" panose="02000000000000000000" pitchFamily="2" charset="0"/>
              </a:rPr>
              <a:t>Iron</a:t>
            </a:r>
            <a:r>
              <a:rPr lang="sv-SE" dirty="0" smtClean="0">
                <a:latin typeface="Roboto Black" panose="02000000000000000000" pitchFamily="2" charset="0"/>
                <a:ea typeface="Roboto Black" panose="02000000000000000000" pitchFamily="2" charset="0"/>
                <a:cs typeface="Roboto Black" panose="02000000000000000000" pitchFamily="2" charset="0"/>
              </a:rPr>
              <a:t> man</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2" name="Underrubrik 1"/>
          <p:cNvSpPr>
            <a:spLocks noGrp="1"/>
          </p:cNvSpPr>
          <p:nvPr>
            <p:ph type="subTitle" idx="1"/>
          </p:nvPr>
        </p:nvSpPr>
        <p:spPr>
          <a:xfrm>
            <a:off x="1113587" y="2607469"/>
            <a:ext cx="3542820" cy="1335881"/>
          </a:xfrm>
        </p:spPr>
        <p:txBody>
          <a:bodyPr/>
          <a:lstStyle/>
          <a:p>
            <a:pPr>
              <a:spcBef>
                <a:spcPts val="1200"/>
              </a:spcBef>
            </a:pPr>
            <a:r>
              <a:rPr lang="sv-SE" i="1" dirty="0"/>
              <a:t>Kämpa teamet allt ni orkar,</a:t>
            </a:r>
            <a:br>
              <a:rPr lang="sv-SE" i="1" dirty="0"/>
            </a:br>
            <a:r>
              <a:rPr lang="sv-SE" i="1" dirty="0"/>
              <a:t>så att tröjan inte </a:t>
            </a:r>
            <a:r>
              <a:rPr lang="sv-SE" i="1" dirty="0" smtClean="0"/>
              <a:t>torkar!</a:t>
            </a:r>
            <a:endParaRPr lang="sv-SE" i="1" dirty="0"/>
          </a:p>
        </p:txBody>
      </p:sp>
    </p:spTree>
    <p:extLst>
      <p:ext uri="{BB962C8B-B14F-4D97-AF65-F5344CB8AC3E}">
        <p14:creationId xmlns:p14="http://schemas.microsoft.com/office/powerpoint/2010/main" val="3715678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917788" y="1200152"/>
            <a:ext cx="7211524" cy="3151585"/>
          </a:xfrm>
        </p:spPr>
        <p:txBody>
          <a:bodyPr/>
          <a:lstStyle/>
          <a:p>
            <a:pPr>
              <a:spcBef>
                <a:spcPts val="1200"/>
              </a:spcBef>
            </a:pPr>
            <a:r>
              <a:rPr lang="sv-SE" sz="1800" dirty="0">
                <a:latin typeface="Roboto" panose="02000000000000000000" pitchFamily="2" charset="0"/>
                <a:ea typeface="Roboto" panose="02000000000000000000" pitchFamily="2" charset="0"/>
                <a:cs typeface="Roboto" panose="02000000000000000000" pitchFamily="2" charset="0"/>
              </a:rPr>
              <a:t>Låt deltagarna gå fram och plocka med sig 3-4 </a:t>
            </a:r>
            <a:r>
              <a:rPr lang="sv-SE" sz="1800" dirty="0" err="1">
                <a:latin typeface="Roboto" panose="02000000000000000000" pitchFamily="2" charset="0"/>
                <a:ea typeface="Roboto" panose="02000000000000000000" pitchFamily="2" charset="0"/>
                <a:cs typeface="Roboto" panose="02000000000000000000" pitchFamily="2" charset="0"/>
              </a:rPr>
              <a:t>scan</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cards</a:t>
            </a:r>
            <a:r>
              <a:rPr lang="sv-SE" sz="1800" dirty="0">
                <a:latin typeface="Roboto" panose="02000000000000000000" pitchFamily="2" charset="0"/>
                <a:ea typeface="Roboto" panose="02000000000000000000" pitchFamily="2" charset="0"/>
                <a:cs typeface="Roboto" panose="02000000000000000000" pitchFamily="2" charset="0"/>
              </a:rPr>
              <a:t> per person så att alla </a:t>
            </a:r>
            <a:r>
              <a:rPr lang="sv-SE" sz="1800" dirty="0" err="1">
                <a:latin typeface="Roboto" panose="02000000000000000000" pitchFamily="2" charset="0"/>
                <a:ea typeface="Roboto" panose="02000000000000000000" pitchFamily="2" charset="0"/>
                <a:cs typeface="Roboto" panose="02000000000000000000" pitchFamily="2" charset="0"/>
              </a:rPr>
              <a:t>scan</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cards</a:t>
            </a:r>
            <a:r>
              <a:rPr lang="sv-SE" sz="1800" dirty="0">
                <a:latin typeface="Roboto" panose="02000000000000000000" pitchFamily="2" charset="0"/>
                <a:ea typeface="Roboto" panose="02000000000000000000" pitchFamily="2" charset="0"/>
                <a:cs typeface="Roboto" panose="02000000000000000000" pitchFamily="2" charset="0"/>
              </a:rPr>
              <a:t> är fördelade. Uppmana grupperna att välja </a:t>
            </a:r>
            <a:r>
              <a:rPr lang="sv-SE" sz="1800" dirty="0" err="1">
                <a:latin typeface="Roboto" panose="02000000000000000000" pitchFamily="2" charset="0"/>
                <a:ea typeface="Roboto" panose="02000000000000000000" pitchFamily="2" charset="0"/>
                <a:cs typeface="Roboto" panose="02000000000000000000" pitchFamily="2" charset="0"/>
              </a:rPr>
              <a:t>scan</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cards</a:t>
            </a:r>
            <a:r>
              <a:rPr lang="sv-SE" sz="1800" dirty="0">
                <a:latin typeface="Roboto" panose="02000000000000000000" pitchFamily="2" charset="0"/>
                <a:ea typeface="Roboto" panose="02000000000000000000" pitchFamily="2" charset="0"/>
                <a:cs typeface="Roboto" panose="02000000000000000000" pitchFamily="2" charset="0"/>
              </a:rPr>
              <a:t> så att alla brännpunkter finns representerade i gruppen, samt några </a:t>
            </a:r>
            <a:r>
              <a:rPr lang="sv-SE" sz="1800" dirty="0" err="1">
                <a:latin typeface="Roboto" panose="02000000000000000000" pitchFamily="2" charset="0"/>
                <a:ea typeface="Roboto" panose="02000000000000000000" pitchFamily="2" charset="0"/>
                <a:cs typeface="Roboto" panose="02000000000000000000" pitchFamily="2" charset="0"/>
              </a:rPr>
              <a:t>wild-cards</a:t>
            </a:r>
            <a:r>
              <a:rPr lang="sv-SE" sz="1800" dirty="0">
                <a:latin typeface="Roboto" panose="02000000000000000000" pitchFamily="2" charset="0"/>
                <a:ea typeface="Roboto" panose="02000000000000000000" pitchFamily="2" charset="0"/>
                <a:cs typeface="Roboto" panose="02000000000000000000" pitchFamily="2" charset="0"/>
              </a:rPr>
              <a:t>. Man kan alltså inte bara välja sina egna </a:t>
            </a:r>
            <a:r>
              <a:rPr lang="sv-SE" sz="1800" dirty="0" err="1">
                <a:latin typeface="Roboto" panose="02000000000000000000" pitchFamily="2" charset="0"/>
                <a:ea typeface="Roboto" panose="02000000000000000000" pitchFamily="2" charset="0"/>
                <a:cs typeface="Roboto" panose="02000000000000000000" pitchFamily="2" charset="0"/>
              </a:rPr>
              <a:t>scan</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cards</a:t>
            </a:r>
            <a:r>
              <a:rPr lang="sv-SE" sz="1800" dirty="0">
                <a:latin typeface="Roboto" panose="02000000000000000000" pitchFamily="2" charset="0"/>
                <a:ea typeface="Roboto" panose="02000000000000000000" pitchFamily="2" charset="0"/>
                <a:cs typeface="Roboto" panose="02000000000000000000" pitchFamily="2" charset="0"/>
              </a:rPr>
              <a:t> utan var och en kommer tillbaka till sin grupp med någon/några </a:t>
            </a:r>
            <a:r>
              <a:rPr lang="sv-SE" sz="1800" dirty="0" err="1">
                <a:latin typeface="Roboto" panose="02000000000000000000" pitchFamily="2" charset="0"/>
                <a:ea typeface="Roboto" panose="02000000000000000000" pitchFamily="2" charset="0"/>
                <a:cs typeface="Roboto" panose="02000000000000000000" pitchFamily="2" charset="0"/>
              </a:rPr>
              <a:t>scan</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cards</a:t>
            </a:r>
            <a:r>
              <a:rPr lang="sv-SE" sz="1800" dirty="0">
                <a:latin typeface="Roboto" panose="02000000000000000000" pitchFamily="2" charset="0"/>
                <a:ea typeface="Roboto" panose="02000000000000000000" pitchFamily="2" charset="0"/>
                <a:cs typeface="Roboto" panose="02000000000000000000" pitchFamily="2" charset="0"/>
              </a:rPr>
              <a:t> som man själv producerat och några </a:t>
            </a:r>
            <a:r>
              <a:rPr lang="sv-SE" sz="1800" dirty="0" err="1">
                <a:latin typeface="Roboto" panose="02000000000000000000" pitchFamily="2" charset="0"/>
                <a:ea typeface="Roboto" panose="02000000000000000000" pitchFamily="2" charset="0"/>
                <a:cs typeface="Roboto" panose="02000000000000000000" pitchFamily="2" charset="0"/>
              </a:rPr>
              <a:t>scan</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cards</a:t>
            </a:r>
            <a:r>
              <a:rPr lang="sv-SE" sz="1800" dirty="0">
                <a:latin typeface="Roboto" panose="02000000000000000000" pitchFamily="2" charset="0"/>
                <a:ea typeface="Roboto" panose="02000000000000000000" pitchFamily="2" charset="0"/>
                <a:cs typeface="Roboto" panose="02000000000000000000" pitchFamily="2" charset="0"/>
              </a:rPr>
              <a:t> som någon annan producerat</a:t>
            </a:r>
            <a:r>
              <a:rPr lang="sv-SE" sz="1800" dirty="0" smtClean="0">
                <a:latin typeface="Roboto" panose="02000000000000000000" pitchFamily="2" charset="0"/>
                <a:ea typeface="Roboto" panose="02000000000000000000" pitchFamily="2" charset="0"/>
                <a:cs typeface="Roboto" panose="02000000000000000000" pitchFamily="2" charset="0"/>
              </a:rPr>
              <a:t>.</a:t>
            </a:r>
            <a:endParaRPr lang="sv-SE" sz="180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800" dirty="0">
                <a:latin typeface="Roboto" panose="02000000000000000000" pitchFamily="2" charset="0"/>
                <a:ea typeface="Roboto" panose="02000000000000000000" pitchFamily="2" charset="0"/>
                <a:cs typeface="Roboto" panose="02000000000000000000" pitchFamily="2" charset="0"/>
              </a:rPr>
              <a:t>Det blir lite huggsexa om </a:t>
            </a:r>
            <a:r>
              <a:rPr lang="sv-SE" sz="1800" dirty="0" smtClean="0">
                <a:latin typeface="Roboto" panose="02000000000000000000" pitchFamily="2" charset="0"/>
                <a:ea typeface="Roboto" panose="02000000000000000000" pitchFamily="2" charset="0"/>
                <a:cs typeface="Roboto" panose="02000000000000000000" pitchFamily="2" charset="0"/>
              </a:rPr>
              <a:t>korten och </a:t>
            </a:r>
            <a:r>
              <a:rPr lang="sv-SE" sz="1800" dirty="0">
                <a:latin typeface="Roboto" panose="02000000000000000000" pitchFamily="2" charset="0"/>
                <a:ea typeface="Roboto" panose="02000000000000000000" pitchFamily="2" charset="0"/>
                <a:cs typeface="Roboto" panose="02000000000000000000" pitchFamily="2" charset="0"/>
              </a:rPr>
              <a:t>det är bara roligt</a:t>
            </a:r>
            <a:r>
              <a:rPr lang="sv-SE" sz="1800" dirty="0" smtClean="0">
                <a:latin typeface="Roboto" panose="02000000000000000000" pitchFamily="2" charset="0"/>
                <a:ea typeface="Roboto" panose="02000000000000000000" pitchFamily="2" charset="0"/>
                <a:cs typeface="Roboto" panose="02000000000000000000" pitchFamily="2" charset="0"/>
              </a:rPr>
              <a:t>!</a:t>
            </a:r>
            <a:endParaRPr lang="sv-SE" sz="180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800" dirty="0">
                <a:latin typeface="Roboto" panose="02000000000000000000" pitchFamily="2" charset="0"/>
                <a:ea typeface="Roboto" panose="02000000000000000000" pitchFamily="2" charset="0"/>
                <a:cs typeface="Roboto" panose="02000000000000000000" pitchFamily="2" charset="0"/>
              </a:rPr>
              <a:t>Till exempel: om du har </a:t>
            </a:r>
            <a:r>
              <a:rPr lang="sv-SE" sz="1800" dirty="0" smtClean="0">
                <a:latin typeface="Roboto" panose="02000000000000000000" pitchFamily="2" charset="0"/>
                <a:ea typeface="Roboto" panose="02000000000000000000" pitchFamily="2" charset="0"/>
                <a:cs typeface="Roboto" panose="02000000000000000000" pitchFamily="2" charset="0"/>
              </a:rPr>
              <a:t>15 </a:t>
            </a:r>
            <a:r>
              <a:rPr lang="sv-SE" sz="1800" dirty="0">
                <a:latin typeface="Roboto" panose="02000000000000000000" pitchFamily="2" charset="0"/>
                <a:ea typeface="Roboto" panose="02000000000000000000" pitchFamily="2" charset="0"/>
                <a:cs typeface="Roboto" panose="02000000000000000000" pitchFamily="2" charset="0"/>
              </a:rPr>
              <a:t>deltagare har du </a:t>
            </a:r>
            <a:r>
              <a:rPr lang="sv-SE" sz="1800" dirty="0">
                <a:latin typeface="Roboto" panose="02000000000000000000" pitchFamily="2" charset="0"/>
                <a:ea typeface="Roboto" panose="02000000000000000000" pitchFamily="2" charset="0"/>
                <a:cs typeface="Roboto" panose="02000000000000000000" pitchFamily="2" charset="0"/>
              </a:rPr>
              <a:t>3</a:t>
            </a:r>
            <a:r>
              <a:rPr lang="sv-SE" sz="1800" dirty="0" smtClean="0">
                <a:latin typeface="Roboto" panose="02000000000000000000" pitchFamily="2" charset="0"/>
                <a:ea typeface="Roboto" panose="02000000000000000000" pitchFamily="2" charset="0"/>
                <a:cs typeface="Roboto" panose="02000000000000000000" pitchFamily="2" charset="0"/>
              </a:rPr>
              <a:t> </a:t>
            </a:r>
            <a:r>
              <a:rPr lang="sv-SE" sz="1800" dirty="0">
                <a:latin typeface="Roboto" panose="02000000000000000000" pitchFamily="2" charset="0"/>
                <a:ea typeface="Roboto" panose="02000000000000000000" pitchFamily="2" charset="0"/>
                <a:cs typeface="Roboto" panose="02000000000000000000" pitchFamily="2" charset="0"/>
              </a:rPr>
              <a:t>grupper om </a:t>
            </a:r>
            <a:r>
              <a:rPr lang="sv-SE" sz="1800" dirty="0" smtClean="0">
                <a:latin typeface="Roboto" panose="02000000000000000000" pitchFamily="2" charset="0"/>
                <a:ea typeface="Roboto" panose="02000000000000000000" pitchFamily="2" charset="0"/>
                <a:cs typeface="Roboto" panose="02000000000000000000" pitchFamily="2" charset="0"/>
              </a:rPr>
              <a:t>5 </a:t>
            </a:r>
            <a:r>
              <a:rPr lang="sv-SE" sz="1800" dirty="0">
                <a:latin typeface="Roboto" panose="02000000000000000000" pitchFamily="2" charset="0"/>
                <a:ea typeface="Roboto" panose="02000000000000000000" pitchFamily="2" charset="0"/>
                <a:cs typeface="Roboto" panose="02000000000000000000" pitchFamily="2" charset="0"/>
              </a:rPr>
              <a:t>personer i varje grupp. Varje grupp har nu </a:t>
            </a:r>
            <a:r>
              <a:rPr lang="sv-SE" sz="1800" dirty="0" smtClean="0">
                <a:latin typeface="Roboto" panose="02000000000000000000" pitchFamily="2" charset="0"/>
                <a:ea typeface="Roboto" panose="02000000000000000000" pitchFamily="2" charset="0"/>
                <a:cs typeface="Roboto" panose="02000000000000000000" pitchFamily="2" charset="0"/>
              </a:rPr>
              <a:t>5 </a:t>
            </a:r>
            <a:r>
              <a:rPr lang="sv-SE" sz="1800" dirty="0">
                <a:latin typeface="Roboto" panose="02000000000000000000" pitchFamily="2" charset="0"/>
                <a:ea typeface="Roboto" panose="02000000000000000000" pitchFamily="2" charset="0"/>
                <a:cs typeface="Roboto" panose="02000000000000000000" pitchFamily="2" charset="0"/>
              </a:rPr>
              <a:t>x 3 eller </a:t>
            </a:r>
            <a:r>
              <a:rPr lang="sv-SE" sz="1800" dirty="0" smtClean="0">
                <a:latin typeface="Roboto" panose="02000000000000000000" pitchFamily="2" charset="0"/>
                <a:ea typeface="Roboto" panose="02000000000000000000" pitchFamily="2" charset="0"/>
                <a:cs typeface="Roboto" panose="02000000000000000000" pitchFamily="2" charset="0"/>
              </a:rPr>
              <a:t>5 </a:t>
            </a:r>
            <a:r>
              <a:rPr lang="sv-SE" sz="1800" dirty="0">
                <a:latin typeface="Roboto" panose="02000000000000000000" pitchFamily="2" charset="0"/>
                <a:ea typeface="Roboto" panose="02000000000000000000" pitchFamily="2" charset="0"/>
                <a:cs typeface="Roboto" panose="02000000000000000000" pitchFamily="2" charset="0"/>
              </a:rPr>
              <a:t>x 4 </a:t>
            </a:r>
            <a:r>
              <a:rPr lang="sv-SE" sz="1800" dirty="0" err="1">
                <a:latin typeface="Roboto" panose="02000000000000000000" pitchFamily="2" charset="0"/>
                <a:ea typeface="Roboto" panose="02000000000000000000" pitchFamily="2" charset="0"/>
                <a:cs typeface="Roboto" panose="02000000000000000000" pitchFamily="2" charset="0"/>
              </a:rPr>
              <a:t>scan</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cards</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smtClean="0">
                <a:latin typeface="Roboto" panose="02000000000000000000" pitchFamily="2" charset="0"/>
                <a:ea typeface="Roboto" panose="02000000000000000000" pitchFamily="2" charset="0"/>
                <a:cs typeface="Roboto" panose="02000000000000000000" pitchFamily="2" charset="0"/>
              </a:rPr>
              <a:t>= 15-20 </a:t>
            </a:r>
            <a:r>
              <a:rPr lang="sv-SE" sz="1800" dirty="0" err="1">
                <a:latin typeface="Roboto" panose="02000000000000000000" pitchFamily="2" charset="0"/>
                <a:ea typeface="Roboto" panose="02000000000000000000" pitchFamily="2" charset="0"/>
                <a:cs typeface="Roboto" panose="02000000000000000000" pitchFamily="2" charset="0"/>
              </a:rPr>
              <a:t>scan</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cards</a:t>
            </a:r>
            <a:r>
              <a:rPr lang="sv-SE" sz="1800" dirty="0">
                <a:latin typeface="Roboto" panose="02000000000000000000" pitchFamily="2" charset="0"/>
                <a:ea typeface="Roboto" panose="02000000000000000000" pitchFamily="2" charset="0"/>
                <a:cs typeface="Roboto" panose="02000000000000000000" pitchFamily="2" charset="0"/>
              </a:rPr>
              <a:t> per grupp.</a:t>
            </a:r>
          </a:p>
          <a:p>
            <a:pPr>
              <a:spcBef>
                <a:spcPts val="1200"/>
              </a:spcBef>
            </a:pPr>
            <a:endParaRPr lang="sv-SE" sz="18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a:xfrm>
            <a:off x="917788" y="205979"/>
            <a:ext cx="8043332" cy="857250"/>
          </a:xfrm>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Uppgift 1: Fördela </a:t>
            </a:r>
            <a:r>
              <a:rPr lang="sv-SE" dirty="0" err="1" smtClean="0">
                <a:latin typeface="Roboto Black" panose="02000000000000000000" pitchFamily="2" charset="0"/>
                <a:ea typeface="Roboto Black" panose="02000000000000000000" pitchFamily="2" charset="0"/>
                <a:cs typeface="Roboto Black" panose="02000000000000000000" pitchFamily="2" charset="0"/>
              </a:rPr>
              <a:t>scan</a:t>
            </a:r>
            <a:r>
              <a:rPr lang="sv-SE" dirty="0" smtClean="0">
                <a:latin typeface="Roboto Black" panose="02000000000000000000" pitchFamily="2" charset="0"/>
                <a:ea typeface="Roboto Black" panose="02000000000000000000" pitchFamily="2" charset="0"/>
                <a:cs typeface="Roboto Black" panose="02000000000000000000" pitchFamily="2" charset="0"/>
              </a:rPr>
              <a:t> </a:t>
            </a:r>
            <a:r>
              <a:rPr lang="sv-SE" dirty="0" err="1" smtClean="0">
                <a:latin typeface="Roboto Black" panose="02000000000000000000" pitchFamily="2" charset="0"/>
                <a:ea typeface="Roboto Black" panose="02000000000000000000" pitchFamily="2" charset="0"/>
                <a:cs typeface="Roboto Black" panose="02000000000000000000" pitchFamily="2" charset="0"/>
              </a:rPr>
              <a:t>cards</a:t>
            </a:r>
            <a:r>
              <a:rPr lang="sv-SE" dirty="0" smtClean="0">
                <a:latin typeface="Roboto Black" panose="02000000000000000000" pitchFamily="2" charset="0"/>
                <a:ea typeface="Roboto Black" panose="02000000000000000000" pitchFamily="2" charset="0"/>
                <a:cs typeface="Roboto Black" panose="02000000000000000000" pitchFamily="2" charset="0"/>
              </a:rPr>
              <a:t> (5 min)</a:t>
            </a:r>
            <a:endParaRPr lang="sv-SE" dirty="0"/>
          </a:p>
        </p:txBody>
      </p:sp>
    </p:spTree>
    <p:extLst>
      <p:ext uri="{BB962C8B-B14F-4D97-AF65-F5344CB8AC3E}">
        <p14:creationId xmlns:p14="http://schemas.microsoft.com/office/powerpoint/2010/main" val="23963038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974075"/>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Välj </a:t>
            </a:r>
            <a:r>
              <a:rPr lang="sv-SE" sz="4800" dirty="0" err="1" smtClean="0">
                <a:latin typeface="Roboto Black" panose="02000000000000000000" pitchFamily="2" charset="0"/>
                <a:ea typeface="Roboto Black" panose="02000000000000000000" pitchFamily="2" charset="0"/>
                <a:cs typeface="Roboto Black" panose="02000000000000000000" pitchFamily="2" charset="0"/>
              </a:rPr>
              <a:t>scan</a:t>
            </a:r>
            <a:r>
              <a:rPr lang="sv-SE" sz="4800" dirty="0" smtClean="0">
                <a:latin typeface="Roboto Black" panose="02000000000000000000" pitchFamily="2" charset="0"/>
                <a:ea typeface="Roboto Black" panose="02000000000000000000" pitchFamily="2" charset="0"/>
                <a:cs typeface="Roboto Black" panose="02000000000000000000" pitchFamily="2" charset="0"/>
              </a:rPr>
              <a:t> </a:t>
            </a:r>
            <a:r>
              <a:rPr lang="sv-SE" sz="4800" dirty="0" err="1" smtClean="0">
                <a:latin typeface="Roboto Black" panose="02000000000000000000" pitchFamily="2" charset="0"/>
                <a:ea typeface="Roboto Black" panose="02000000000000000000" pitchFamily="2" charset="0"/>
                <a:cs typeface="Roboto Black" panose="02000000000000000000" pitchFamily="2" charset="0"/>
              </a:rPr>
              <a:t>cards</a:t>
            </a:r>
            <a:endParaRPr lang="sv-SE" sz="4800" dirty="0"/>
          </a:p>
        </p:txBody>
      </p:sp>
      <p:sp>
        <p:nvSpPr>
          <p:cNvPr id="3" name="Platshållare för innehåll 1"/>
          <p:cNvSpPr>
            <a:spLocks noGrp="1"/>
          </p:cNvSpPr>
          <p:nvPr>
            <p:ph idx="1"/>
          </p:nvPr>
        </p:nvSpPr>
        <p:spPr>
          <a:xfrm>
            <a:off x="1100668" y="2182368"/>
            <a:ext cx="7211524" cy="2169369"/>
          </a:xfrm>
        </p:spPr>
        <p:txBody>
          <a:bodyPr/>
          <a:lstStyle/>
          <a:p>
            <a:pPr marL="342900" indent="-34290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Hitta din grupp och hälsa på dina </a:t>
            </a:r>
            <a:r>
              <a:rPr lang="sv-SE" sz="1800" dirty="0" smtClean="0">
                <a:latin typeface="Roboto" panose="02000000000000000000" pitchFamily="2" charset="0"/>
                <a:ea typeface="Roboto" panose="02000000000000000000" pitchFamily="2" charset="0"/>
                <a:cs typeface="Roboto" panose="02000000000000000000" pitchFamily="2" charset="0"/>
              </a:rPr>
              <a:t>gruppkompisar</a:t>
            </a:r>
            <a:endParaRPr lang="sv-SE" sz="18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Välj 3-4 </a:t>
            </a:r>
            <a:r>
              <a:rPr lang="sv-SE" sz="1800" dirty="0" err="1">
                <a:latin typeface="Roboto" panose="02000000000000000000" pitchFamily="2" charset="0"/>
                <a:ea typeface="Roboto" panose="02000000000000000000" pitchFamily="2" charset="0"/>
                <a:cs typeface="Roboto" panose="02000000000000000000" pitchFamily="2" charset="0"/>
              </a:rPr>
              <a:t>scan</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cards</a:t>
            </a:r>
            <a:r>
              <a:rPr lang="sv-SE" sz="1800" dirty="0">
                <a:latin typeface="Roboto" panose="02000000000000000000" pitchFamily="2" charset="0"/>
                <a:ea typeface="Roboto" panose="02000000000000000000" pitchFamily="2" charset="0"/>
                <a:cs typeface="Roboto" panose="02000000000000000000" pitchFamily="2" charset="0"/>
              </a:rPr>
              <a:t>, någon av dina egna och några andra</a:t>
            </a:r>
          </a:p>
          <a:p>
            <a:pPr marL="342900" indent="-34290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Se till att gruppen får med sig </a:t>
            </a:r>
            <a:r>
              <a:rPr lang="sv-SE" sz="1800" dirty="0" err="1">
                <a:latin typeface="Roboto" panose="02000000000000000000" pitchFamily="2" charset="0"/>
                <a:ea typeface="Roboto" panose="02000000000000000000" pitchFamily="2" charset="0"/>
                <a:cs typeface="Roboto" panose="02000000000000000000" pitchFamily="2" charset="0"/>
              </a:rPr>
              <a:t>scan</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cards</a:t>
            </a:r>
            <a:r>
              <a:rPr lang="sv-SE" sz="1800" dirty="0">
                <a:latin typeface="Roboto" panose="02000000000000000000" pitchFamily="2" charset="0"/>
                <a:ea typeface="Roboto" panose="02000000000000000000" pitchFamily="2" charset="0"/>
                <a:cs typeface="Roboto" panose="02000000000000000000" pitchFamily="2" charset="0"/>
              </a:rPr>
              <a:t> från alla brännpunkter samt några </a:t>
            </a:r>
            <a:r>
              <a:rPr lang="sv-SE" sz="1800" dirty="0" err="1">
                <a:latin typeface="Roboto" panose="02000000000000000000" pitchFamily="2" charset="0"/>
                <a:ea typeface="Roboto" panose="02000000000000000000" pitchFamily="2" charset="0"/>
                <a:cs typeface="Roboto" panose="02000000000000000000" pitchFamily="2" charset="0"/>
              </a:rPr>
              <a:t>wild</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cards</a:t>
            </a:r>
            <a:endParaRPr lang="sv-SE" sz="18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1157222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999068" y="1579458"/>
            <a:ext cx="7211524" cy="3151585"/>
          </a:xfrm>
        </p:spPr>
        <p:txBody>
          <a:bodyPr/>
          <a:lstStyle/>
          <a:p>
            <a:pPr>
              <a:spcBef>
                <a:spcPts val="1200"/>
              </a:spcBef>
            </a:pPr>
            <a:r>
              <a:rPr lang="sv-SE" sz="1800" dirty="0">
                <a:latin typeface="Roboto" panose="02000000000000000000" pitchFamily="2" charset="0"/>
                <a:ea typeface="Roboto" panose="02000000000000000000" pitchFamily="2" charset="0"/>
                <a:cs typeface="Roboto" panose="02000000000000000000" pitchFamily="2" charset="0"/>
              </a:rPr>
              <a:t>I varje grupp går ni runt bordet och låter deltagarna, en i taget, läsa upp de </a:t>
            </a:r>
            <a:r>
              <a:rPr lang="sv-SE" sz="1800" dirty="0" err="1">
                <a:latin typeface="Roboto" panose="02000000000000000000" pitchFamily="2" charset="0"/>
                <a:ea typeface="Roboto" panose="02000000000000000000" pitchFamily="2" charset="0"/>
                <a:cs typeface="Roboto" panose="02000000000000000000" pitchFamily="2" charset="0"/>
              </a:rPr>
              <a:t>scan</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cards</a:t>
            </a:r>
            <a:r>
              <a:rPr lang="sv-SE" sz="1800" dirty="0">
                <a:latin typeface="Roboto" panose="02000000000000000000" pitchFamily="2" charset="0"/>
                <a:ea typeface="Roboto" panose="02000000000000000000" pitchFamily="2" charset="0"/>
                <a:cs typeface="Roboto" panose="02000000000000000000" pitchFamily="2" charset="0"/>
              </a:rPr>
              <a:t> som de har valt. </a:t>
            </a:r>
          </a:p>
          <a:p>
            <a:pPr>
              <a:spcBef>
                <a:spcPts val="1200"/>
              </a:spcBef>
            </a:pPr>
            <a:r>
              <a:rPr lang="sv-SE" sz="1800" dirty="0">
                <a:latin typeface="Roboto" panose="02000000000000000000" pitchFamily="2" charset="0"/>
                <a:ea typeface="Roboto" panose="02000000000000000000" pitchFamily="2" charset="0"/>
                <a:cs typeface="Roboto" panose="02000000000000000000" pitchFamily="2" charset="0"/>
              </a:rPr>
              <a:t>Att presentera ett </a:t>
            </a:r>
            <a:r>
              <a:rPr lang="sv-SE" sz="1800" dirty="0" err="1">
                <a:latin typeface="Roboto" panose="02000000000000000000" pitchFamily="2" charset="0"/>
                <a:ea typeface="Roboto" panose="02000000000000000000" pitchFamily="2" charset="0"/>
                <a:cs typeface="Roboto" panose="02000000000000000000" pitchFamily="2" charset="0"/>
              </a:rPr>
              <a:t>scan</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smtClean="0">
                <a:latin typeface="Roboto" panose="02000000000000000000" pitchFamily="2" charset="0"/>
                <a:ea typeface="Roboto" panose="02000000000000000000" pitchFamily="2" charset="0"/>
                <a:cs typeface="Roboto" panose="02000000000000000000" pitchFamily="2" charset="0"/>
              </a:rPr>
              <a:t>tar 1-2 </a:t>
            </a:r>
            <a:r>
              <a:rPr lang="sv-SE" sz="1800" dirty="0">
                <a:latin typeface="Roboto" panose="02000000000000000000" pitchFamily="2" charset="0"/>
                <a:ea typeface="Roboto" panose="02000000000000000000" pitchFamily="2" charset="0"/>
                <a:cs typeface="Roboto" panose="02000000000000000000" pitchFamily="2" charset="0"/>
              </a:rPr>
              <a:t>minuter och gruppen har </a:t>
            </a:r>
            <a:r>
              <a:rPr lang="sv-SE" sz="1800" dirty="0" smtClean="0">
                <a:latin typeface="Roboto" panose="02000000000000000000" pitchFamily="2" charset="0"/>
                <a:ea typeface="Roboto" panose="02000000000000000000" pitchFamily="2" charset="0"/>
                <a:cs typeface="Roboto" panose="02000000000000000000" pitchFamily="2" charset="0"/>
              </a:rPr>
              <a:t>15-20</a:t>
            </a:r>
            <a:r>
              <a:rPr lang="sv-SE" sz="1800" dirty="0" smtClean="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scan</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cards</a:t>
            </a:r>
            <a:r>
              <a:rPr lang="sv-SE" sz="1800" dirty="0">
                <a:latin typeface="Roboto" panose="02000000000000000000" pitchFamily="2" charset="0"/>
                <a:ea typeface="Roboto" panose="02000000000000000000" pitchFamily="2" charset="0"/>
                <a:cs typeface="Roboto" panose="02000000000000000000" pitchFamily="2" charset="0"/>
              </a:rPr>
              <a:t> att gå igenom, så räkna med att detta tar ungefär en timme inklusive att grupperna fikar under tiden. </a:t>
            </a:r>
          </a:p>
          <a:p>
            <a:pPr>
              <a:spcBef>
                <a:spcPts val="1200"/>
              </a:spcBef>
            </a:pPr>
            <a:endParaRPr lang="sv-SE" sz="18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a:xfrm>
            <a:off x="999068" y="585285"/>
            <a:ext cx="8043332" cy="857250"/>
          </a:xfrm>
        </p:spPr>
        <p:txBody>
          <a:bodyPr/>
          <a:lstStyle/>
          <a:p>
            <a:r>
              <a:rPr lang="sv-SE" sz="3200" dirty="0" smtClean="0">
                <a:latin typeface="Roboto Black" panose="02000000000000000000" pitchFamily="2" charset="0"/>
                <a:ea typeface="Roboto Black" panose="02000000000000000000" pitchFamily="2" charset="0"/>
                <a:cs typeface="Roboto Black" panose="02000000000000000000" pitchFamily="2" charset="0"/>
              </a:rPr>
              <a:t>Uppgift 2: Presentera spaningar (60 min)</a:t>
            </a:r>
            <a:endParaRPr lang="sv-SE" sz="3200" dirty="0"/>
          </a:p>
        </p:txBody>
      </p:sp>
    </p:spTree>
    <p:extLst>
      <p:ext uri="{BB962C8B-B14F-4D97-AF65-F5344CB8AC3E}">
        <p14:creationId xmlns:p14="http://schemas.microsoft.com/office/powerpoint/2010/main" val="2947918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682822"/>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Presentera signalerna</a:t>
            </a:r>
            <a:endParaRPr lang="sv-SE" sz="4800" dirty="0"/>
          </a:p>
        </p:txBody>
      </p:sp>
      <p:sp>
        <p:nvSpPr>
          <p:cNvPr id="3" name="Platshållare för innehåll 1"/>
          <p:cNvSpPr>
            <a:spLocks noGrp="1"/>
          </p:cNvSpPr>
          <p:nvPr>
            <p:ph idx="1"/>
          </p:nvPr>
        </p:nvSpPr>
        <p:spPr>
          <a:xfrm>
            <a:off x="1100668" y="1742101"/>
            <a:ext cx="7211524" cy="2169369"/>
          </a:xfrm>
        </p:spPr>
        <p:txBody>
          <a:bodyPr/>
          <a:lstStyle/>
          <a:p>
            <a:pPr marL="342900" indent="-34290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Gå </a:t>
            </a:r>
            <a:r>
              <a:rPr lang="sv-SE" sz="1800" dirty="0" smtClean="0">
                <a:latin typeface="Roboto" panose="02000000000000000000" pitchFamily="2" charset="0"/>
                <a:ea typeface="Roboto" panose="02000000000000000000" pitchFamily="2" charset="0"/>
                <a:cs typeface="Roboto" panose="02000000000000000000" pitchFamily="2" charset="0"/>
              </a:rPr>
              <a:t>varvet runt </a:t>
            </a:r>
            <a:r>
              <a:rPr lang="sv-SE" sz="1800" dirty="0">
                <a:latin typeface="Roboto" panose="02000000000000000000" pitchFamily="2" charset="0"/>
                <a:ea typeface="Roboto" panose="02000000000000000000" pitchFamily="2" charset="0"/>
                <a:cs typeface="Roboto" panose="02000000000000000000" pitchFamily="2" charset="0"/>
              </a:rPr>
              <a:t>och läs upp </a:t>
            </a:r>
            <a:r>
              <a:rPr lang="sv-SE" sz="1800" dirty="0" smtClean="0">
                <a:latin typeface="Roboto" panose="02000000000000000000" pitchFamily="2" charset="0"/>
                <a:ea typeface="Roboto" panose="02000000000000000000" pitchFamily="2" charset="0"/>
                <a:cs typeface="Roboto" panose="02000000000000000000" pitchFamily="2" charset="0"/>
              </a:rPr>
              <a:t>alla era </a:t>
            </a:r>
            <a:r>
              <a:rPr lang="sv-SE" sz="1800" dirty="0" err="1">
                <a:latin typeface="Roboto" panose="02000000000000000000" pitchFamily="2" charset="0"/>
                <a:ea typeface="Roboto" panose="02000000000000000000" pitchFamily="2" charset="0"/>
                <a:cs typeface="Roboto" panose="02000000000000000000" pitchFamily="2" charset="0"/>
              </a:rPr>
              <a:t>scan</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cards</a:t>
            </a:r>
            <a:r>
              <a:rPr lang="sv-SE" sz="1800" dirty="0">
                <a:latin typeface="Roboto" panose="02000000000000000000" pitchFamily="2" charset="0"/>
                <a:ea typeface="Roboto" panose="02000000000000000000" pitchFamily="2" charset="0"/>
                <a:cs typeface="Roboto" panose="02000000000000000000" pitchFamily="2" charset="0"/>
              </a:rPr>
              <a:t> för </a:t>
            </a:r>
            <a:r>
              <a:rPr lang="sv-SE" sz="1800" dirty="0" smtClean="0">
                <a:latin typeface="Roboto" panose="02000000000000000000" pitchFamily="2" charset="0"/>
                <a:ea typeface="Roboto" panose="02000000000000000000" pitchFamily="2" charset="0"/>
                <a:cs typeface="Roboto" panose="02000000000000000000" pitchFamily="2" charset="0"/>
              </a:rPr>
              <a:t>varandra </a:t>
            </a:r>
            <a:br>
              <a:rPr lang="sv-SE" sz="1800" dirty="0" smtClean="0">
                <a:latin typeface="Roboto" panose="02000000000000000000" pitchFamily="2" charset="0"/>
                <a:ea typeface="Roboto" panose="02000000000000000000" pitchFamily="2" charset="0"/>
                <a:cs typeface="Roboto" panose="02000000000000000000" pitchFamily="2" charset="0"/>
              </a:rPr>
            </a:br>
            <a:r>
              <a:rPr lang="sv-SE" sz="1800" dirty="0" smtClean="0">
                <a:latin typeface="Roboto" panose="02000000000000000000" pitchFamily="2" charset="0"/>
                <a:ea typeface="Roboto" panose="02000000000000000000" pitchFamily="2" charset="0"/>
                <a:cs typeface="Roboto" panose="02000000000000000000" pitchFamily="2" charset="0"/>
              </a:rPr>
              <a:t>(det kan bli flera varv).</a:t>
            </a:r>
            <a:endParaRPr lang="sv-SE" sz="18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Ta en paus och hämta fika när ni vill.</a:t>
            </a:r>
          </a:p>
          <a:p>
            <a:pPr marL="342900" indent="-34290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Ni ska inte diskutera eller analysera innehållet, nu ska ni bara få en överblick över </a:t>
            </a:r>
            <a:r>
              <a:rPr lang="sv-SE" sz="1800" dirty="0" smtClean="0">
                <a:latin typeface="Roboto" panose="02000000000000000000" pitchFamily="2" charset="0"/>
                <a:ea typeface="Roboto" panose="02000000000000000000" pitchFamily="2" charset="0"/>
                <a:cs typeface="Roboto" panose="02000000000000000000" pitchFamily="2" charset="0"/>
              </a:rPr>
              <a:t>era </a:t>
            </a:r>
            <a:r>
              <a:rPr lang="sv-SE" sz="1800" dirty="0">
                <a:latin typeface="Roboto" panose="02000000000000000000" pitchFamily="2" charset="0"/>
                <a:ea typeface="Roboto" panose="02000000000000000000" pitchFamily="2" charset="0"/>
                <a:cs typeface="Roboto" panose="02000000000000000000" pitchFamily="2" charset="0"/>
              </a:rPr>
              <a:t>spaningar.</a:t>
            </a:r>
          </a:p>
          <a:p>
            <a:pPr marL="342900" indent="-34290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Ni ska vara klara med övningen klockan </a:t>
            </a:r>
            <a:r>
              <a:rPr lang="sv-SE" sz="1800" dirty="0" smtClean="0">
                <a:latin typeface="Roboto" panose="02000000000000000000" pitchFamily="2" charset="0"/>
                <a:ea typeface="Roboto" panose="02000000000000000000" pitchFamily="2" charset="0"/>
                <a:cs typeface="Roboto" panose="02000000000000000000" pitchFamily="2" charset="0"/>
              </a:rPr>
              <a:t>10.30.</a:t>
            </a:r>
            <a:endParaRPr lang="sv-SE" sz="18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913921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7" y="1200152"/>
            <a:ext cx="7630159" cy="3151585"/>
          </a:xfrm>
        </p:spPr>
        <p:txBody>
          <a:bodyPr/>
          <a:lstStyle/>
          <a:p>
            <a:pPr>
              <a:spcBef>
                <a:spcPts val="1200"/>
              </a:spcBef>
            </a:pPr>
            <a:r>
              <a:rPr lang="sv-SE" sz="1050" dirty="0">
                <a:latin typeface="Roboto" panose="02000000000000000000" pitchFamily="2" charset="0"/>
                <a:ea typeface="Roboto" panose="02000000000000000000" pitchFamily="2" charset="0"/>
                <a:cs typeface="Roboto" panose="02000000000000000000" pitchFamily="2" charset="0"/>
              </a:rPr>
              <a:t>Första delen (45 min) i den här övningen innebär att grupperna fritt nu kan diskutera och associera kring respektive </a:t>
            </a:r>
            <a:r>
              <a:rPr lang="sv-SE" sz="1050" dirty="0" err="1">
                <a:latin typeface="Roboto" panose="02000000000000000000" pitchFamily="2" charset="0"/>
                <a:ea typeface="Roboto" panose="02000000000000000000" pitchFamily="2" charset="0"/>
                <a:cs typeface="Roboto" panose="02000000000000000000" pitchFamily="2" charset="0"/>
              </a:rPr>
              <a:t>scan</a:t>
            </a:r>
            <a:r>
              <a:rPr lang="sv-SE" sz="1050" dirty="0">
                <a:latin typeface="Roboto" panose="02000000000000000000" pitchFamily="2" charset="0"/>
                <a:ea typeface="Roboto" panose="02000000000000000000" pitchFamily="2" charset="0"/>
                <a:cs typeface="Roboto" panose="02000000000000000000" pitchFamily="2" charset="0"/>
              </a:rPr>
              <a:t> </a:t>
            </a:r>
            <a:r>
              <a:rPr lang="sv-SE" sz="1050" dirty="0" err="1">
                <a:latin typeface="Roboto" panose="02000000000000000000" pitchFamily="2" charset="0"/>
                <a:ea typeface="Roboto" panose="02000000000000000000" pitchFamily="2" charset="0"/>
                <a:cs typeface="Roboto" panose="02000000000000000000" pitchFamily="2" charset="0"/>
              </a:rPr>
              <a:t>card</a:t>
            </a:r>
            <a:r>
              <a:rPr lang="sv-SE" sz="1050" dirty="0">
                <a:latin typeface="Roboto" panose="02000000000000000000" pitchFamily="2" charset="0"/>
                <a:ea typeface="Roboto" panose="02000000000000000000" pitchFamily="2" charset="0"/>
                <a:cs typeface="Roboto" panose="02000000000000000000" pitchFamily="2" charset="0"/>
              </a:rPr>
              <a:t>. </a:t>
            </a:r>
          </a:p>
          <a:p>
            <a:pPr marL="342900" indent="-342900">
              <a:spcBef>
                <a:spcPts val="1200"/>
              </a:spcBef>
              <a:buFont typeface="Wingdings" panose="05000000000000000000" pitchFamily="2" charset="2"/>
              <a:buChar char="§"/>
            </a:pPr>
            <a:r>
              <a:rPr lang="sv-SE" sz="1050" dirty="0">
                <a:latin typeface="Roboto" panose="02000000000000000000" pitchFamily="2" charset="0"/>
                <a:ea typeface="Roboto" panose="02000000000000000000" pitchFamily="2" charset="0"/>
                <a:cs typeface="Roboto" panose="02000000000000000000" pitchFamily="2" charset="0"/>
              </a:rPr>
              <a:t>Hur känner vi inför det som tas upp på kortet? </a:t>
            </a:r>
          </a:p>
          <a:p>
            <a:pPr marL="342900" indent="-342900">
              <a:spcBef>
                <a:spcPts val="600"/>
              </a:spcBef>
              <a:buFont typeface="Wingdings" panose="05000000000000000000" pitchFamily="2" charset="2"/>
              <a:buChar char="§"/>
            </a:pPr>
            <a:r>
              <a:rPr lang="sv-SE" sz="1050" dirty="0">
                <a:latin typeface="Roboto" panose="02000000000000000000" pitchFamily="2" charset="0"/>
                <a:ea typeface="Roboto" panose="02000000000000000000" pitchFamily="2" charset="0"/>
                <a:cs typeface="Roboto" panose="02000000000000000000" pitchFamily="2" charset="0"/>
              </a:rPr>
              <a:t>Känner vi till fler liknande exempel?</a:t>
            </a:r>
          </a:p>
          <a:p>
            <a:pPr marL="342900" indent="-342900">
              <a:spcBef>
                <a:spcPts val="600"/>
              </a:spcBef>
              <a:buFont typeface="Wingdings" panose="05000000000000000000" pitchFamily="2" charset="2"/>
              <a:buChar char="§"/>
            </a:pPr>
            <a:r>
              <a:rPr lang="sv-SE" sz="1050" dirty="0">
                <a:latin typeface="Roboto" panose="02000000000000000000" pitchFamily="2" charset="0"/>
                <a:ea typeface="Roboto" panose="02000000000000000000" pitchFamily="2" charset="0"/>
                <a:cs typeface="Roboto" panose="02000000000000000000" pitchFamily="2" charset="0"/>
              </a:rPr>
              <a:t>Vilka konsekvenser kan företeelsen få för den egna verksamheten? </a:t>
            </a:r>
          </a:p>
          <a:p>
            <a:pPr marL="342900" indent="-342900">
              <a:spcBef>
                <a:spcPts val="600"/>
              </a:spcBef>
              <a:buFont typeface="Wingdings" panose="05000000000000000000" pitchFamily="2" charset="2"/>
              <a:buChar char="§"/>
            </a:pPr>
            <a:r>
              <a:rPr lang="sv-SE" sz="1050" dirty="0">
                <a:latin typeface="Roboto" panose="02000000000000000000" pitchFamily="2" charset="0"/>
                <a:ea typeface="Roboto" panose="02000000000000000000" pitchFamily="2" charset="0"/>
                <a:cs typeface="Roboto" panose="02000000000000000000" pitchFamily="2" charset="0"/>
              </a:rPr>
              <a:t>Till vilken/vilka brännpunkter kan spaningen knytas</a:t>
            </a:r>
            <a:r>
              <a:rPr lang="sv-SE" sz="1050" dirty="0" smtClean="0">
                <a:latin typeface="Roboto" panose="02000000000000000000" pitchFamily="2" charset="0"/>
                <a:ea typeface="Roboto" panose="02000000000000000000" pitchFamily="2" charset="0"/>
                <a:cs typeface="Roboto" panose="02000000000000000000" pitchFamily="2" charset="0"/>
              </a:rPr>
              <a:t>?</a:t>
            </a:r>
            <a:endParaRPr lang="sv-SE" sz="105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050" dirty="0">
                <a:latin typeface="Roboto" panose="02000000000000000000" pitchFamily="2" charset="0"/>
                <a:ea typeface="Roboto" panose="02000000000000000000" pitchFamily="2" charset="0"/>
                <a:cs typeface="Roboto" panose="02000000000000000000" pitchFamily="2" charset="0"/>
              </a:rPr>
              <a:t>Gruppen kan tillföra anteckningar på notislappar och fästa på kortet.</a:t>
            </a:r>
          </a:p>
          <a:p>
            <a:pPr>
              <a:spcBef>
                <a:spcPts val="1200"/>
              </a:spcBef>
            </a:pPr>
            <a:r>
              <a:rPr lang="sv-SE" sz="1050" dirty="0">
                <a:latin typeface="Roboto" panose="02000000000000000000" pitchFamily="2" charset="0"/>
                <a:ea typeface="Roboto" panose="02000000000000000000" pitchFamily="2" charset="0"/>
                <a:cs typeface="Roboto" panose="02000000000000000000" pitchFamily="2" charset="0"/>
              </a:rPr>
              <a:t>Andra delen (45 min) i den här övningen innebär att gruppen nu ska </a:t>
            </a:r>
            <a:r>
              <a:rPr lang="sv-SE" sz="1050" dirty="0" err="1">
                <a:latin typeface="Roboto" panose="02000000000000000000" pitchFamily="2" charset="0"/>
                <a:ea typeface="Roboto" panose="02000000000000000000" pitchFamily="2" charset="0"/>
                <a:cs typeface="Roboto" panose="02000000000000000000" pitchFamily="2" charset="0"/>
              </a:rPr>
              <a:t>klustra</a:t>
            </a:r>
            <a:r>
              <a:rPr lang="sv-SE" sz="1050" dirty="0">
                <a:latin typeface="Roboto" panose="02000000000000000000" pitchFamily="2" charset="0"/>
                <a:ea typeface="Roboto" panose="02000000000000000000" pitchFamily="2" charset="0"/>
                <a:cs typeface="Roboto" panose="02000000000000000000" pitchFamily="2" charset="0"/>
              </a:rPr>
              <a:t> sina </a:t>
            </a:r>
            <a:r>
              <a:rPr lang="sv-SE" sz="1050" dirty="0" err="1">
                <a:latin typeface="Roboto" panose="02000000000000000000" pitchFamily="2" charset="0"/>
                <a:ea typeface="Roboto" panose="02000000000000000000" pitchFamily="2" charset="0"/>
                <a:cs typeface="Roboto" panose="02000000000000000000" pitchFamily="2" charset="0"/>
              </a:rPr>
              <a:t>scan</a:t>
            </a:r>
            <a:r>
              <a:rPr lang="sv-SE" sz="1050" dirty="0">
                <a:latin typeface="Roboto" panose="02000000000000000000" pitchFamily="2" charset="0"/>
                <a:ea typeface="Roboto" panose="02000000000000000000" pitchFamily="2" charset="0"/>
                <a:cs typeface="Roboto" panose="02000000000000000000" pitchFamily="2" charset="0"/>
              </a:rPr>
              <a:t> </a:t>
            </a:r>
            <a:r>
              <a:rPr lang="sv-SE" sz="1050" dirty="0" err="1">
                <a:latin typeface="Roboto" panose="02000000000000000000" pitchFamily="2" charset="0"/>
                <a:ea typeface="Roboto" panose="02000000000000000000" pitchFamily="2" charset="0"/>
                <a:cs typeface="Roboto" panose="02000000000000000000" pitchFamily="2" charset="0"/>
              </a:rPr>
              <a:t>cards</a:t>
            </a:r>
            <a:r>
              <a:rPr lang="sv-SE" sz="1050" dirty="0">
                <a:latin typeface="Roboto" panose="02000000000000000000" pitchFamily="2" charset="0"/>
                <a:ea typeface="Roboto" panose="02000000000000000000" pitchFamily="2" charset="0"/>
                <a:cs typeface="Roboto" panose="02000000000000000000" pitchFamily="2" charset="0"/>
              </a:rPr>
              <a:t> så att spaningar/trender som tycks höra ihop sätts samman i grupper. Nu uppstår nya logiska mönster som </a:t>
            </a:r>
            <a:r>
              <a:rPr lang="sv-SE" sz="1050" b="1" dirty="0">
                <a:latin typeface="Roboto" panose="02000000000000000000" pitchFamily="2" charset="0"/>
                <a:ea typeface="Roboto" panose="02000000000000000000" pitchFamily="2" charset="0"/>
                <a:cs typeface="Roboto" panose="02000000000000000000" pitchFamily="2" charset="0"/>
              </a:rPr>
              <a:t>inte</a:t>
            </a:r>
            <a:r>
              <a:rPr lang="sv-SE" sz="1050" dirty="0">
                <a:latin typeface="Roboto" panose="02000000000000000000" pitchFamily="2" charset="0"/>
                <a:ea typeface="Roboto" panose="02000000000000000000" pitchFamily="2" charset="0"/>
                <a:cs typeface="Roboto" panose="02000000000000000000" pitchFamily="2" charset="0"/>
              </a:rPr>
              <a:t> följer stadens indelning i brännpunkter. </a:t>
            </a:r>
          </a:p>
          <a:p>
            <a:pPr>
              <a:spcBef>
                <a:spcPts val="1200"/>
              </a:spcBef>
            </a:pPr>
            <a:r>
              <a:rPr lang="sv-SE" sz="1050" dirty="0">
                <a:latin typeface="Roboto" panose="02000000000000000000" pitchFamily="2" charset="0"/>
                <a:ea typeface="Roboto" panose="02000000000000000000" pitchFamily="2" charset="0"/>
                <a:cs typeface="Roboto" panose="02000000000000000000" pitchFamily="2" charset="0"/>
              </a:rPr>
              <a:t>Kluster är inte etiketter som ”information” eller ”teknik” utan snarare en blandning av olika signaler som tillsammans bildar ett utvecklingsområde för </a:t>
            </a:r>
            <a:r>
              <a:rPr lang="sv-SE" sz="1050" dirty="0" smtClean="0">
                <a:latin typeface="Roboto" panose="02000000000000000000" pitchFamily="2" charset="0"/>
                <a:ea typeface="Roboto" panose="02000000000000000000" pitchFamily="2" charset="0"/>
                <a:cs typeface="Roboto" panose="02000000000000000000" pitchFamily="2" charset="0"/>
              </a:rPr>
              <a:t>verksamheten/projektet. </a:t>
            </a:r>
            <a:r>
              <a:rPr lang="sv-SE" sz="1050" dirty="0">
                <a:latin typeface="Roboto" panose="02000000000000000000" pitchFamily="2" charset="0"/>
                <a:ea typeface="Roboto" panose="02000000000000000000" pitchFamily="2" charset="0"/>
                <a:cs typeface="Roboto" panose="02000000000000000000" pitchFamily="2" charset="0"/>
              </a:rPr>
              <a:t>Tänk på att utvecklingsområdet normalt sett inte hör hemma enbart i en verksamhet eller </a:t>
            </a:r>
            <a:r>
              <a:rPr lang="sv-SE" sz="1050" dirty="0" smtClean="0">
                <a:latin typeface="Roboto" panose="02000000000000000000" pitchFamily="2" charset="0"/>
                <a:ea typeface="Roboto" panose="02000000000000000000" pitchFamily="2" charset="0"/>
                <a:cs typeface="Roboto" panose="02000000000000000000" pitchFamily="2" charset="0"/>
              </a:rPr>
              <a:t>i en del </a:t>
            </a:r>
            <a:r>
              <a:rPr lang="sv-SE" sz="1050" dirty="0">
                <a:latin typeface="Roboto" panose="02000000000000000000" pitchFamily="2" charset="0"/>
                <a:ea typeface="Roboto" panose="02000000000000000000" pitchFamily="2" charset="0"/>
                <a:cs typeface="Roboto" panose="02000000000000000000" pitchFamily="2" charset="0"/>
              </a:rPr>
              <a:t>av organisationen, utan skär genom organisationen och går ibland utanför organisationen.</a:t>
            </a:r>
          </a:p>
          <a:p>
            <a:pPr>
              <a:spcBef>
                <a:spcPts val="1200"/>
              </a:spcBef>
            </a:pPr>
            <a:r>
              <a:rPr lang="sv-SE" sz="1050" dirty="0">
                <a:latin typeface="Roboto" panose="02000000000000000000" pitchFamily="2" charset="0"/>
                <a:ea typeface="Roboto" panose="02000000000000000000" pitchFamily="2" charset="0"/>
                <a:cs typeface="Roboto" panose="02000000000000000000" pitchFamily="2" charset="0"/>
              </a:rPr>
              <a:t>Det är normalt att det blir kanske 3-6 olika kluster och sedan blir det ett antal ensamma </a:t>
            </a:r>
            <a:r>
              <a:rPr lang="sv-SE" sz="1050" dirty="0" err="1" smtClean="0">
                <a:latin typeface="Roboto" panose="02000000000000000000" pitchFamily="2" charset="0"/>
                <a:ea typeface="Roboto" panose="02000000000000000000" pitchFamily="2" charset="0"/>
                <a:cs typeface="Roboto" panose="02000000000000000000" pitchFamily="2" charset="0"/>
              </a:rPr>
              <a:t>scan</a:t>
            </a:r>
            <a:r>
              <a:rPr lang="sv-SE" sz="1050" dirty="0" smtClean="0">
                <a:latin typeface="Roboto" panose="02000000000000000000" pitchFamily="2" charset="0"/>
                <a:ea typeface="Roboto" panose="02000000000000000000" pitchFamily="2" charset="0"/>
                <a:cs typeface="Roboto" panose="02000000000000000000" pitchFamily="2" charset="0"/>
              </a:rPr>
              <a:t> </a:t>
            </a:r>
            <a:r>
              <a:rPr lang="sv-SE" sz="1050" dirty="0" err="1" smtClean="0">
                <a:latin typeface="Roboto" panose="02000000000000000000" pitchFamily="2" charset="0"/>
                <a:ea typeface="Roboto" panose="02000000000000000000" pitchFamily="2" charset="0"/>
                <a:cs typeface="Roboto" panose="02000000000000000000" pitchFamily="2" charset="0"/>
              </a:rPr>
              <a:t>cards</a:t>
            </a:r>
            <a:r>
              <a:rPr lang="sv-SE" sz="1050" dirty="0" smtClean="0">
                <a:latin typeface="Roboto" panose="02000000000000000000" pitchFamily="2" charset="0"/>
                <a:ea typeface="Roboto" panose="02000000000000000000" pitchFamily="2" charset="0"/>
                <a:cs typeface="Roboto" panose="02000000000000000000" pitchFamily="2" charset="0"/>
              </a:rPr>
              <a:t> </a:t>
            </a:r>
            <a:r>
              <a:rPr lang="sv-SE" sz="1050" dirty="0">
                <a:latin typeface="Roboto" panose="02000000000000000000" pitchFamily="2" charset="0"/>
                <a:ea typeface="Roboto" panose="02000000000000000000" pitchFamily="2" charset="0"/>
                <a:cs typeface="Roboto" panose="02000000000000000000" pitchFamily="2" charset="0"/>
              </a:rPr>
              <a:t>som är unika och som inte tycks passa ihop med de andra. Alla kort behöver inte ingå i ett kluster. Det är ok att det blir några ”över</a:t>
            </a:r>
            <a:r>
              <a:rPr lang="sv-SE" sz="1050" dirty="0" smtClean="0">
                <a:latin typeface="Roboto" panose="02000000000000000000" pitchFamily="2" charset="0"/>
                <a:ea typeface="Roboto" panose="02000000000000000000" pitchFamily="2" charset="0"/>
                <a:cs typeface="Roboto" panose="02000000000000000000" pitchFamily="2" charset="0"/>
              </a:rPr>
              <a:t>”.</a:t>
            </a:r>
            <a:endParaRPr lang="sv-SE" sz="105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a:xfrm>
            <a:off x="1100668" y="205979"/>
            <a:ext cx="8043332" cy="857250"/>
          </a:xfrm>
        </p:spPr>
        <p:txBody>
          <a:bodyPr/>
          <a:lstStyle/>
          <a:p>
            <a:r>
              <a:rPr lang="sv-SE" sz="3200" dirty="0" smtClean="0">
                <a:latin typeface="Roboto Black" panose="02000000000000000000" pitchFamily="2" charset="0"/>
                <a:ea typeface="Roboto Black" panose="02000000000000000000" pitchFamily="2" charset="0"/>
                <a:cs typeface="Roboto Black" panose="02000000000000000000" pitchFamily="2" charset="0"/>
              </a:rPr>
              <a:t>Uppgift 3: Analysera och </a:t>
            </a:r>
            <a:r>
              <a:rPr lang="sv-SE" sz="3200" dirty="0" err="1" smtClean="0">
                <a:latin typeface="Roboto Black" panose="02000000000000000000" pitchFamily="2" charset="0"/>
                <a:ea typeface="Roboto Black" panose="02000000000000000000" pitchFamily="2" charset="0"/>
                <a:cs typeface="Roboto Black" panose="02000000000000000000" pitchFamily="2" charset="0"/>
              </a:rPr>
              <a:t>klustra</a:t>
            </a:r>
            <a:r>
              <a:rPr lang="sv-SE" sz="3200" dirty="0" smtClean="0">
                <a:latin typeface="Roboto Black" panose="02000000000000000000" pitchFamily="2" charset="0"/>
                <a:ea typeface="Roboto Black" panose="02000000000000000000" pitchFamily="2" charset="0"/>
                <a:cs typeface="Roboto Black" panose="02000000000000000000" pitchFamily="2" charset="0"/>
              </a:rPr>
              <a:t> (90 min)</a:t>
            </a:r>
            <a:endParaRPr lang="sv-SE" sz="3200" dirty="0"/>
          </a:p>
        </p:txBody>
      </p:sp>
    </p:spTree>
    <p:extLst>
      <p:ext uri="{BB962C8B-B14F-4D97-AF65-F5344CB8AC3E}">
        <p14:creationId xmlns:p14="http://schemas.microsoft.com/office/powerpoint/2010/main" val="2635529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596123"/>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Analysera</a:t>
            </a:r>
            <a:endParaRPr lang="sv-SE" sz="4800" dirty="0"/>
          </a:p>
        </p:txBody>
      </p:sp>
      <p:sp>
        <p:nvSpPr>
          <p:cNvPr id="3" name="Platshållare för innehåll 1"/>
          <p:cNvSpPr>
            <a:spLocks noGrp="1"/>
          </p:cNvSpPr>
          <p:nvPr>
            <p:ph idx="1"/>
          </p:nvPr>
        </p:nvSpPr>
        <p:spPr>
          <a:xfrm>
            <a:off x="1527388" y="1648445"/>
            <a:ext cx="6695439" cy="4108704"/>
          </a:xfrm>
        </p:spPr>
        <p:txBody>
          <a:bodyPr/>
          <a:lstStyle/>
          <a:p>
            <a:pPr>
              <a:spcBef>
                <a:spcPts val="1200"/>
              </a:spcBef>
            </a:pPr>
            <a:r>
              <a:rPr lang="sv-SE" sz="1800" dirty="0">
                <a:latin typeface="Roboto" panose="02000000000000000000" pitchFamily="2" charset="0"/>
                <a:ea typeface="Roboto" panose="02000000000000000000" pitchFamily="2" charset="0"/>
                <a:cs typeface="Roboto" panose="02000000000000000000" pitchFamily="2" charset="0"/>
              </a:rPr>
              <a:t>Använd 45 minuter för att diskutera och analysera era </a:t>
            </a:r>
            <a:r>
              <a:rPr lang="sv-SE" sz="1800" dirty="0" err="1">
                <a:latin typeface="Roboto" panose="02000000000000000000" pitchFamily="2" charset="0"/>
                <a:ea typeface="Roboto" panose="02000000000000000000" pitchFamily="2" charset="0"/>
                <a:cs typeface="Roboto" panose="02000000000000000000" pitchFamily="2" charset="0"/>
              </a:rPr>
              <a:t>scan</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cards</a:t>
            </a:r>
            <a:r>
              <a:rPr lang="sv-SE" sz="1800" dirty="0">
                <a:latin typeface="Roboto" panose="02000000000000000000" pitchFamily="2" charset="0"/>
                <a:ea typeface="Roboto" panose="02000000000000000000" pitchFamily="2" charset="0"/>
                <a:cs typeface="Roboto" panose="02000000000000000000" pitchFamily="2" charset="0"/>
              </a:rPr>
              <a:t>. Reflektera över:</a:t>
            </a:r>
          </a:p>
          <a:p>
            <a:pPr marL="342900" indent="-34290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Hur känner vi inför det som tas upp på kortet? </a:t>
            </a:r>
          </a:p>
          <a:p>
            <a:pPr marL="342900" indent="-342900">
              <a:spcBef>
                <a:spcPts val="6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Känner vi till fler liknande exempel?</a:t>
            </a:r>
          </a:p>
          <a:p>
            <a:pPr marL="342900" indent="-342900">
              <a:spcBef>
                <a:spcPts val="6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Vilka konsekvenser kan företeelsen få för vår verksamhet? </a:t>
            </a:r>
          </a:p>
          <a:p>
            <a:pPr marL="342900" indent="-342900">
              <a:spcBef>
                <a:spcPts val="6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Till vilken/vilka brännpunkter kan spaningen knytas</a:t>
            </a:r>
            <a:r>
              <a:rPr lang="sv-SE" sz="1800" dirty="0" smtClean="0">
                <a:latin typeface="Roboto" panose="02000000000000000000" pitchFamily="2" charset="0"/>
                <a:ea typeface="Roboto" panose="02000000000000000000" pitchFamily="2" charset="0"/>
                <a:cs typeface="Roboto" panose="02000000000000000000" pitchFamily="2" charset="0"/>
              </a:rPr>
              <a:t>?</a:t>
            </a:r>
            <a:endParaRPr lang="sv-SE" sz="180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800" dirty="0">
                <a:latin typeface="Roboto" panose="02000000000000000000" pitchFamily="2" charset="0"/>
                <a:ea typeface="Roboto" panose="02000000000000000000" pitchFamily="2" charset="0"/>
                <a:cs typeface="Roboto" panose="02000000000000000000" pitchFamily="2" charset="0"/>
              </a:rPr>
              <a:t>Gör gärna enkla anteckningar på notislappar och fäst på respektive </a:t>
            </a:r>
            <a:r>
              <a:rPr lang="sv-SE" sz="1800" dirty="0" err="1">
                <a:latin typeface="Roboto" panose="02000000000000000000" pitchFamily="2" charset="0"/>
                <a:ea typeface="Roboto" panose="02000000000000000000" pitchFamily="2" charset="0"/>
                <a:cs typeface="Roboto" panose="02000000000000000000" pitchFamily="2" charset="0"/>
              </a:rPr>
              <a:t>scan</a:t>
            </a:r>
            <a:r>
              <a:rPr lang="sv-SE" sz="1800" dirty="0">
                <a:latin typeface="Roboto" panose="02000000000000000000" pitchFamily="2" charset="0"/>
                <a:ea typeface="Roboto" panose="02000000000000000000" pitchFamily="2" charset="0"/>
                <a:cs typeface="Roboto" panose="02000000000000000000" pitchFamily="2" charset="0"/>
              </a:rPr>
              <a:t> </a:t>
            </a:r>
            <a:r>
              <a:rPr lang="sv-SE" sz="1800" dirty="0" err="1">
                <a:latin typeface="Roboto" panose="02000000000000000000" pitchFamily="2" charset="0"/>
                <a:ea typeface="Roboto" panose="02000000000000000000" pitchFamily="2" charset="0"/>
                <a:cs typeface="Roboto" panose="02000000000000000000" pitchFamily="2" charset="0"/>
              </a:rPr>
              <a:t>card</a:t>
            </a:r>
            <a:endParaRPr lang="sv-SE" sz="18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endParaRPr lang="sv-SE" sz="18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endParaRPr lang="sv-SE" sz="18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endParaRPr lang="sv-SE" sz="18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002725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1"/>
          <p:cNvSpPr>
            <a:spLocks noGrp="1"/>
          </p:cNvSpPr>
          <p:nvPr>
            <p:ph idx="1"/>
          </p:nvPr>
        </p:nvSpPr>
        <p:spPr>
          <a:xfrm>
            <a:off x="573024" y="1065893"/>
            <a:ext cx="5303520" cy="3151585"/>
          </a:xfrm>
        </p:spPr>
        <p:txBody>
          <a:bodyPr/>
          <a:lstStyle/>
          <a:p>
            <a:pPr>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Använd 45 minuter för att </a:t>
            </a:r>
            <a:r>
              <a:rPr lang="sv-SE" sz="1600" dirty="0" err="1">
                <a:latin typeface="Roboto" panose="02000000000000000000" pitchFamily="2" charset="0"/>
                <a:ea typeface="Roboto" panose="02000000000000000000" pitchFamily="2" charset="0"/>
                <a:cs typeface="Roboto" panose="02000000000000000000" pitchFamily="2" charset="0"/>
              </a:rPr>
              <a:t>klustra</a:t>
            </a:r>
            <a:r>
              <a:rPr lang="sv-SE" sz="1600" dirty="0">
                <a:latin typeface="Roboto" panose="02000000000000000000" pitchFamily="2" charset="0"/>
                <a:ea typeface="Roboto" panose="02000000000000000000" pitchFamily="2" charset="0"/>
                <a:cs typeface="Roboto" panose="02000000000000000000" pitchFamily="2" charset="0"/>
              </a:rPr>
              <a:t> era </a:t>
            </a:r>
            <a:r>
              <a:rPr lang="sv-SE" sz="1600" dirty="0" err="1">
                <a:latin typeface="Roboto" panose="02000000000000000000" pitchFamily="2" charset="0"/>
                <a:ea typeface="Roboto" panose="02000000000000000000" pitchFamily="2" charset="0"/>
                <a:cs typeface="Roboto" panose="02000000000000000000" pitchFamily="2" charset="0"/>
              </a:rPr>
              <a:t>scan</a:t>
            </a:r>
            <a:r>
              <a:rPr lang="sv-SE" sz="1600" dirty="0">
                <a:latin typeface="Roboto" panose="02000000000000000000" pitchFamily="2" charset="0"/>
                <a:ea typeface="Roboto" panose="02000000000000000000" pitchFamily="2" charset="0"/>
                <a:cs typeface="Roboto" panose="02000000000000000000" pitchFamily="2" charset="0"/>
              </a:rPr>
              <a:t> </a:t>
            </a:r>
            <a:r>
              <a:rPr lang="sv-SE" sz="1600" dirty="0" err="1">
                <a:latin typeface="Roboto" panose="02000000000000000000" pitchFamily="2" charset="0"/>
                <a:ea typeface="Roboto" panose="02000000000000000000" pitchFamily="2" charset="0"/>
                <a:cs typeface="Roboto" panose="02000000000000000000" pitchFamily="2" charset="0"/>
              </a:rPr>
              <a:t>cards</a:t>
            </a:r>
            <a:endParaRPr lang="sv-SE" sz="1600" dirty="0">
              <a:latin typeface="Roboto" panose="02000000000000000000" pitchFamily="2" charset="0"/>
              <a:ea typeface="Roboto" panose="02000000000000000000" pitchFamily="2" charset="0"/>
              <a:cs typeface="Roboto" panose="02000000000000000000" pitchFamily="2" charset="0"/>
            </a:endParaRPr>
          </a:p>
          <a:p>
            <a:pPr>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Kluster är signaler som hänger ihop för att de bildar ett gemensamt utvecklingsområde. Det är </a:t>
            </a:r>
            <a:r>
              <a:rPr lang="sv-SE" sz="1600" dirty="0" smtClean="0">
                <a:latin typeface="Roboto" panose="02000000000000000000" pitchFamily="2" charset="0"/>
                <a:ea typeface="Roboto" panose="02000000000000000000" pitchFamily="2" charset="0"/>
                <a:cs typeface="Roboto" panose="02000000000000000000" pitchFamily="2" charset="0"/>
              </a:rPr>
              <a:t>utmaningen som </a:t>
            </a:r>
            <a:r>
              <a:rPr lang="sv-SE" sz="1600" dirty="0">
                <a:latin typeface="Roboto" panose="02000000000000000000" pitchFamily="2" charset="0"/>
                <a:ea typeface="Roboto" panose="02000000000000000000" pitchFamily="2" charset="0"/>
                <a:cs typeface="Roboto" panose="02000000000000000000" pitchFamily="2" charset="0"/>
              </a:rPr>
              <a:t>styr, inte teknik, kanaler eller organisatorisk hemvist till en viss fråga.</a:t>
            </a:r>
          </a:p>
          <a:p>
            <a:pPr>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Ett kluster är ett nytt logiskt mönster som inte följer stadens indelning i brännpunkter. </a:t>
            </a:r>
          </a:p>
          <a:p>
            <a:pPr>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Kluster är inte etiketter som ”information” eller ”teknik”. </a:t>
            </a:r>
          </a:p>
          <a:p>
            <a:pPr>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Det är normalt att hitta 3-6 olika kluster. Det är </a:t>
            </a:r>
            <a:r>
              <a:rPr lang="sv-SE" sz="1600" dirty="0" smtClean="0">
                <a:latin typeface="Roboto" panose="02000000000000000000" pitchFamily="2" charset="0"/>
                <a:ea typeface="Roboto" panose="02000000000000000000" pitchFamily="2" charset="0"/>
                <a:cs typeface="Roboto" panose="02000000000000000000" pitchFamily="2" charset="0"/>
              </a:rPr>
              <a:t>okej </a:t>
            </a:r>
            <a:r>
              <a:rPr lang="sv-SE" sz="1600" dirty="0">
                <a:latin typeface="Roboto" panose="02000000000000000000" pitchFamily="2" charset="0"/>
                <a:ea typeface="Roboto" panose="02000000000000000000" pitchFamily="2" charset="0"/>
                <a:cs typeface="Roboto" panose="02000000000000000000" pitchFamily="2" charset="0"/>
              </a:rPr>
              <a:t>att det blir några signaler </a:t>
            </a:r>
            <a:r>
              <a:rPr lang="sv-SE" sz="1600" dirty="0" smtClean="0">
                <a:latin typeface="Roboto" panose="02000000000000000000" pitchFamily="2" charset="0"/>
                <a:ea typeface="Roboto" panose="02000000000000000000" pitchFamily="2" charset="0"/>
                <a:cs typeface="Roboto" panose="02000000000000000000" pitchFamily="2" charset="0"/>
              </a:rPr>
              <a:t>över.</a:t>
            </a:r>
            <a:endParaRPr lang="sv-SE" sz="1600" dirty="0">
              <a:latin typeface="Roboto" panose="02000000000000000000" pitchFamily="2" charset="0"/>
              <a:ea typeface="Roboto" panose="02000000000000000000" pitchFamily="2" charset="0"/>
              <a:cs typeface="Roboto" panose="02000000000000000000" pitchFamily="2" charset="0"/>
            </a:endParaRPr>
          </a:p>
          <a:p>
            <a:pPr>
              <a:spcBef>
                <a:spcPts val="1200"/>
              </a:spcBef>
              <a:buFont typeface="Wingdings" panose="05000000000000000000" pitchFamily="2" charset="2"/>
              <a:buChar char="§"/>
            </a:pPr>
            <a:endParaRPr lang="sv-SE" sz="1600" dirty="0">
              <a:latin typeface="Roboto" panose="02000000000000000000" pitchFamily="2" charset="0"/>
              <a:ea typeface="Roboto" panose="02000000000000000000" pitchFamily="2" charset="0"/>
              <a:cs typeface="Roboto" panose="02000000000000000000" pitchFamily="2" charset="0"/>
            </a:endParaRPr>
          </a:p>
        </p:txBody>
      </p:sp>
      <p:sp>
        <p:nvSpPr>
          <p:cNvPr id="4" name="Rubrik 3"/>
          <p:cNvSpPr>
            <a:spLocks noGrp="1"/>
          </p:cNvSpPr>
          <p:nvPr>
            <p:ph type="title"/>
          </p:nvPr>
        </p:nvSpPr>
        <p:spPr>
          <a:xfrm>
            <a:off x="686139" y="180310"/>
            <a:ext cx="4434501" cy="857250"/>
          </a:xfrm>
        </p:spPr>
        <p:txBody>
          <a:bodyPr/>
          <a:lstStyle/>
          <a:p>
            <a:pPr algn="ctr"/>
            <a:r>
              <a:rPr lang="sv-SE" sz="4800" dirty="0" err="1" smtClean="0">
                <a:latin typeface="Roboto Black" panose="02000000000000000000" pitchFamily="2" charset="0"/>
                <a:ea typeface="Roboto Black" panose="02000000000000000000" pitchFamily="2" charset="0"/>
                <a:cs typeface="Roboto Black" panose="02000000000000000000" pitchFamily="2" charset="0"/>
              </a:rPr>
              <a:t>Klustra</a:t>
            </a:r>
            <a:endParaRPr lang="sv-SE" sz="4800" dirty="0"/>
          </a:p>
        </p:txBody>
      </p:sp>
    </p:spTree>
    <p:extLst>
      <p:ext uri="{BB962C8B-B14F-4D97-AF65-F5344CB8AC3E}">
        <p14:creationId xmlns:p14="http://schemas.microsoft.com/office/powerpoint/2010/main" val="1548680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a:spcBef>
                <a:spcPts val="1200"/>
              </a:spcBef>
            </a:pPr>
            <a:r>
              <a:rPr lang="sv-SE" sz="1200" dirty="0">
                <a:latin typeface="Roboto" panose="02000000000000000000" pitchFamily="2" charset="0"/>
                <a:ea typeface="Roboto" panose="02000000000000000000" pitchFamily="2" charset="0"/>
                <a:cs typeface="Roboto" panose="02000000000000000000" pitchFamily="2" charset="0"/>
              </a:rPr>
              <a:t>Första delen (20 min) i den här övningen innebär att grupperna ska formulera en insikt kring respektive kluster. En insikt är en eller två meningar som sammanfattar utvecklingsområdet i ett påstående. </a:t>
            </a:r>
          </a:p>
          <a:p>
            <a:pPr>
              <a:spcBef>
                <a:spcPts val="1200"/>
              </a:spcBef>
            </a:pPr>
            <a:r>
              <a:rPr lang="sv-SE" sz="1200" dirty="0">
                <a:latin typeface="Roboto" panose="02000000000000000000" pitchFamily="2" charset="0"/>
                <a:ea typeface="Roboto" panose="02000000000000000000" pitchFamily="2" charset="0"/>
                <a:cs typeface="Roboto" panose="02000000000000000000" pitchFamily="2" charset="0"/>
              </a:rPr>
              <a:t>Ett exempel på ett påstående kan vara: </a:t>
            </a:r>
            <a:r>
              <a:rPr lang="sv-SE" sz="1200" i="1" dirty="0">
                <a:latin typeface="Roboto" panose="02000000000000000000" pitchFamily="2" charset="0"/>
                <a:ea typeface="Roboto" panose="02000000000000000000" pitchFamily="2" charset="0"/>
                <a:cs typeface="Roboto" panose="02000000000000000000" pitchFamily="2" charset="0"/>
              </a:rPr>
              <a:t>”Människors intresse för </a:t>
            </a:r>
            <a:r>
              <a:rPr lang="sv-SE" sz="1200" i="1" dirty="0" err="1">
                <a:latin typeface="Roboto" panose="02000000000000000000" pitchFamily="2" charset="0"/>
                <a:ea typeface="Roboto" panose="02000000000000000000" pitchFamily="2" charset="0"/>
                <a:cs typeface="Roboto" panose="02000000000000000000" pitchFamily="2" charset="0"/>
              </a:rPr>
              <a:t>volontärt</a:t>
            </a:r>
            <a:r>
              <a:rPr lang="sv-SE" sz="1200" i="1" dirty="0">
                <a:latin typeface="Roboto" panose="02000000000000000000" pitchFamily="2" charset="0"/>
                <a:ea typeface="Roboto" panose="02000000000000000000" pitchFamily="2" charset="0"/>
                <a:cs typeface="Roboto" panose="02000000000000000000" pitchFamily="2" charset="0"/>
              </a:rPr>
              <a:t> arbete ökar samtidigt som det utmanar våra befintliga värderingar och strukturer”. </a:t>
            </a:r>
          </a:p>
          <a:p>
            <a:pPr>
              <a:spcBef>
                <a:spcPts val="1200"/>
              </a:spcBef>
            </a:pPr>
            <a:r>
              <a:rPr lang="sv-SE" sz="1200" dirty="0">
                <a:latin typeface="Roboto" panose="02000000000000000000" pitchFamily="2" charset="0"/>
                <a:ea typeface="Roboto" panose="02000000000000000000" pitchFamily="2" charset="0"/>
                <a:cs typeface="Roboto" panose="02000000000000000000" pitchFamily="2" charset="0"/>
              </a:rPr>
              <a:t>Skriv ner insikterna på notislappar och fäst upp på en vägg ihop med relaterade </a:t>
            </a:r>
            <a:r>
              <a:rPr lang="sv-SE" sz="1200" dirty="0" err="1">
                <a:latin typeface="Roboto" panose="02000000000000000000" pitchFamily="2" charset="0"/>
                <a:ea typeface="Roboto" panose="02000000000000000000" pitchFamily="2" charset="0"/>
                <a:cs typeface="Roboto" panose="02000000000000000000" pitchFamily="2" charset="0"/>
              </a:rPr>
              <a:t>scan</a:t>
            </a:r>
            <a:r>
              <a:rPr lang="sv-SE" sz="1200" dirty="0">
                <a:latin typeface="Roboto" panose="02000000000000000000" pitchFamily="2" charset="0"/>
                <a:ea typeface="Roboto" panose="02000000000000000000" pitchFamily="2" charset="0"/>
                <a:cs typeface="Roboto" panose="02000000000000000000" pitchFamily="2" charset="0"/>
              </a:rPr>
              <a:t> </a:t>
            </a:r>
            <a:r>
              <a:rPr lang="sv-SE" sz="1200" dirty="0" err="1">
                <a:latin typeface="Roboto" panose="02000000000000000000" pitchFamily="2" charset="0"/>
                <a:ea typeface="Roboto" panose="02000000000000000000" pitchFamily="2" charset="0"/>
                <a:cs typeface="Roboto" panose="02000000000000000000" pitchFamily="2" charset="0"/>
              </a:rPr>
              <a:t>cards</a:t>
            </a:r>
            <a:r>
              <a:rPr lang="sv-SE" sz="1200" dirty="0">
                <a:latin typeface="Roboto" panose="02000000000000000000" pitchFamily="2" charset="0"/>
                <a:ea typeface="Roboto" panose="02000000000000000000" pitchFamily="2" charset="0"/>
                <a:cs typeface="Roboto" panose="02000000000000000000" pitchFamily="2" charset="0"/>
              </a:rPr>
              <a:t>. </a:t>
            </a:r>
          </a:p>
          <a:p>
            <a:pPr>
              <a:spcBef>
                <a:spcPts val="1200"/>
              </a:spcBef>
            </a:pPr>
            <a:r>
              <a:rPr lang="sv-SE" sz="1200" dirty="0">
                <a:latin typeface="Roboto" panose="02000000000000000000" pitchFamily="2" charset="0"/>
                <a:ea typeface="Roboto" panose="02000000000000000000" pitchFamily="2" charset="0"/>
                <a:cs typeface="Roboto" panose="02000000000000000000" pitchFamily="2" charset="0"/>
              </a:rPr>
              <a:t>När alla kluster fått insikter och fästs upp på väggen så att de går att överblicka är det dags att rösta fram ett eller två kluster som gruppen vill arbeta vidare med (10 min). Alla deltagare får pluppmarkera de två kluster som de tycker känns viktigast att ta vidare. </a:t>
            </a:r>
          </a:p>
          <a:p>
            <a:pPr>
              <a:spcBef>
                <a:spcPts val="1200"/>
              </a:spcBef>
            </a:pPr>
            <a:r>
              <a:rPr lang="sv-SE" sz="1200" dirty="0">
                <a:latin typeface="Roboto" panose="02000000000000000000" pitchFamily="2" charset="0"/>
                <a:ea typeface="Roboto" panose="02000000000000000000" pitchFamily="2" charset="0"/>
                <a:cs typeface="Roboto" panose="02000000000000000000" pitchFamily="2" charset="0"/>
              </a:rPr>
              <a:t>Ett eller två kluster går vidare till nästa steg. Uppmana grupperna att välja ett kluster om det inte är så att två kluster har kopplingar och kan läggas ihop till ett gemensamt utvecklingsområde. </a:t>
            </a:r>
          </a:p>
          <a:p>
            <a:pPr>
              <a:spcBef>
                <a:spcPts val="1200"/>
              </a:spcBef>
            </a:pPr>
            <a:r>
              <a:rPr lang="sv-SE" sz="1200" dirty="0">
                <a:latin typeface="Roboto" panose="02000000000000000000" pitchFamily="2" charset="0"/>
                <a:ea typeface="Roboto" panose="02000000000000000000" pitchFamily="2" charset="0"/>
                <a:cs typeface="Roboto" panose="02000000000000000000" pitchFamily="2" charset="0"/>
              </a:rPr>
              <a:t>Dokumentera de kluster som inte går vidare genom att fotografera dem, så att ni kan ta fram dem vid senare tillfälle.</a:t>
            </a:r>
          </a:p>
        </p:txBody>
      </p:sp>
      <p:sp>
        <p:nvSpPr>
          <p:cNvPr id="3" name="Rubrik 2"/>
          <p:cNvSpPr>
            <a:spLocks noGrp="1"/>
          </p:cNvSpPr>
          <p:nvPr>
            <p:ph type="title"/>
          </p:nvPr>
        </p:nvSpPr>
        <p:spPr>
          <a:xfrm>
            <a:off x="1100668" y="205979"/>
            <a:ext cx="8043332" cy="857250"/>
          </a:xfrm>
        </p:spPr>
        <p:txBody>
          <a:bodyPr/>
          <a:lstStyle/>
          <a:p>
            <a:r>
              <a:rPr lang="sv-SE" sz="2400" dirty="0" smtClean="0">
                <a:latin typeface="Roboto Black" panose="02000000000000000000" pitchFamily="2" charset="0"/>
                <a:ea typeface="Roboto Black" panose="02000000000000000000" pitchFamily="2" charset="0"/>
                <a:cs typeface="Roboto Black" panose="02000000000000000000" pitchFamily="2" charset="0"/>
              </a:rPr>
              <a:t>Uppgift 4: Formulera insikter och prioritera (30 min)</a:t>
            </a:r>
            <a:endParaRPr lang="sv-SE" sz="2400" dirty="0"/>
          </a:p>
        </p:txBody>
      </p:sp>
    </p:spTree>
    <p:extLst>
      <p:ext uri="{BB962C8B-B14F-4D97-AF65-F5344CB8AC3E}">
        <p14:creationId xmlns:p14="http://schemas.microsoft.com/office/powerpoint/2010/main" val="4196581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872475"/>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Formulera insikter </a:t>
            </a:r>
            <a:br>
              <a:rPr lang="sv-SE" sz="4800" dirty="0" smtClean="0">
                <a:latin typeface="Roboto Black" panose="02000000000000000000" pitchFamily="2" charset="0"/>
                <a:ea typeface="Roboto Black" panose="02000000000000000000" pitchFamily="2" charset="0"/>
                <a:cs typeface="Roboto Black" panose="02000000000000000000" pitchFamily="2" charset="0"/>
              </a:rPr>
            </a:br>
            <a:r>
              <a:rPr lang="sv-SE" sz="4800" dirty="0" smtClean="0">
                <a:latin typeface="Roboto Black" panose="02000000000000000000" pitchFamily="2" charset="0"/>
                <a:ea typeface="Roboto Black" panose="02000000000000000000" pitchFamily="2" charset="0"/>
                <a:cs typeface="Roboto Black" panose="02000000000000000000" pitchFamily="2" charset="0"/>
              </a:rPr>
              <a:t>och prioritera</a:t>
            </a:r>
            <a:endParaRPr lang="sv-SE" sz="4800" dirty="0"/>
          </a:p>
        </p:txBody>
      </p:sp>
      <p:sp>
        <p:nvSpPr>
          <p:cNvPr id="3" name="Platshållare för innehåll 1"/>
          <p:cNvSpPr>
            <a:spLocks noGrp="1"/>
          </p:cNvSpPr>
          <p:nvPr>
            <p:ph idx="1"/>
          </p:nvPr>
        </p:nvSpPr>
        <p:spPr>
          <a:xfrm>
            <a:off x="870375" y="1724122"/>
            <a:ext cx="7596292" cy="4108704"/>
          </a:xfrm>
        </p:spPr>
        <p:txBody>
          <a:bodyPr/>
          <a:lstStyle/>
          <a:p>
            <a:pPr marL="171450" indent="-171450">
              <a:spcBef>
                <a:spcPts val="6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Använd 20 minuter för att formulera en insikt per kluster. </a:t>
            </a:r>
          </a:p>
          <a:p>
            <a:pPr marL="171450" indent="-171450">
              <a:spcBef>
                <a:spcPts val="6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En insikt är en eller två meningar som sammanfattar utvecklingsområdet i ett påstående. </a:t>
            </a:r>
            <a:br>
              <a:rPr lang="sv-SE" sz="1400" dirty="0">
                <a:latin typeface="Roboto" panose="02000000000000000000" pitchFamily="2" charset="0"/>
                <a:ea typeface="Roboto" panose="02000000000000000000" pitchFamily="2" charset="0"/>
                <a:cs typeface="Roboto" panose="02000000000000000000" pitchFamily="2" charset="0"/>
              </a:rPr>
            </a:br>
            <a:r>
              <a:rPr lang="sv-SE" sz="1400" dirty="0" smtClean="0">
                <a:latin typeface="Roboto" panose="02000000000000000000" pitchFamily="2" charset="0"/>
                <a:ea typeface="Roboto" panose="02000000000000000000" pitchFamily="2" charset="0"/>
                <a:cs typeface="Roboto" panose="02000000000000000000" pitchFamily="2" charset="0"/>
              </a:rPr>
              <a:t>	Exempel: </a:t>
            </a:r>
            <a:r>
              <a:rPr lang="sv-SE" sz="1400" i="1" dirty="0" smtClean="0">
                <a:latin typeface="Roboto" panose="02000000000000000000" pitchFamily="2" charset="0"/>
                <a:ea typeface="Roboto" panose="02000000000000000000" pitchFamily="2" charset="0"/>
                <a:cs typeface="Roboto" panose="02000000000000000000" pitchFamily="2" charset="0"/>
              </a:rPr>
              <a:t>”Människors </a:t>
            </a:r>
            <a:r>
              <a:rPr lang="sv-SE" sz="1400" i="1" dirty="0">
                <a:latin typeface="Roboto" panose="02000000000000000000" pitchFamily="2" charset="0"/>
                <a:ea typeface="Roboto" panose="02000000000000000000" pitchFamily="2" charset="0"/>
                <a:cs typeface="Roboto" panose="02000000000000000000" pitchFamily="2" charset="0"/>
              </a:rPr>
              <a:t>intresse för </a:t>
            </a:r>
            <a:r>
              <a:rPr lang="sv-SE" sz="1400" i="1" dirty="0" err="1">
                <a:latin typeface="Roboto" panose="02000000000000000000" pitchFamily="2" charset="0"/>
                <a:ea typeface="Roboto" panose="02000000000000000000" pitchFamily="2" charset="0"/>
                <a:cs typeface="Roboto" panose="02000000000000000000" pitchFamily="2" charset="0"/>
              </a:rPr>
              <a:t>volontärt</a:t>
            </a:r>
            <a:r>
              <a:rPr lang="sv-SE" sz="1400" i="1" dirty="0">
                <a:latin typeface="Roboto" panose="02000000000000000000" pitchFamily="2" charset="0"/>
                <a:ea typeface="Roboto" panose="02000000000000000000" pitchFamily="2" charset="0"/>
                <a:cs typeface="Roboto" panose="02000000000000000000" pitchFamily="2" charset="0"/>
              </a:rPr>
              <a:t> arbete ökar men befintliga </a:t>
            </a:r>
            <a:br>
              <a:rPr lang="sv-SE" sz="1400" i="1" dirty="0">
                <a:latin typeface="Roboto" panose="02000000000000000000" pitchFamily="2" charset="0"/>
                <a:ea typeface="Roboto" panose="02000000000000000000" pitchFamily="2" charset="0"/>
                <a:cs typeface="Roboto" panose="02000000000000000000" pitchFamily="2" charset="0"/>
              </a:rPr>
            </a:br>
            <a:r>
              <a:rPr lang="sv-SE" sz="1400" i="1" dirty="0" smtClean="0">
                <a:latin typeface="Roboto" panose="02000000000000000000" pitchFamily="2" charset="0"/>
                <a:ea typeface="Roboto" panose="02000000000000000000" pitchFamily="2" charset="0"/>
                <a:cs typeface="Roboto" panose="02000000000000000000" pitchFamily="2" charset="0"/>
              </a:rPr>
              <a:t>	värderingar och </a:t>
            </a:r>
            <a:r>
              <a:rPr lang="sv-SE" sz="1400" i="1" dirty="0">
                <a:latin typeface="Roboto" panose="02000000000000000000" pitchFamily="2" charset="0"/>
                <a:ea typeface="Roboto" panose="02000000000000000000" pitchFamily="2" charset="0"/>
                <a:cs typeface="Roboto" panose="02000000000000000000" pitchFamily="2" charset="0"/>
              </a:rPr>
              <a:t>strukturer </a:t>
            </a:r>
            <a:r>
              <a:rPr lang="sv-SE" sz="1400" i="1" dirty="0" smtClean="0">
                <a:latin typeface="Roboto" panose="02000000000000000000" pitchFamily="2" charset="0"/>
                <a:ea typeface="Roboto" panose="02000000000000000000" pitchFamily="2" charset="0"/>
                <a:cs typeface="Roboto" panose="02000000000000000000" pitchFamily="2" charset="0"/>
              </a:rPr>
              <a:t>hindrar </a:t>
            </a:r>
            <a:r>
              <a:rPr lang="sv-SE" sz="1400" i="1" dirty="0">
                <a:latin typeface="Roboto" panose="02000000000000000000" pitchFamily="2" charset="0"/>
                <a:ea typeface="Roboto" panose="02000000000000000000" pitchFamily="2" charset="0"/>
                <a:cs typeface="Roboto" panose="02000000000000000000" pitchFamily="2" charset="0"/>
              </a:rPr>
              <a:t>oss från att använda oss av denna resurs”</a:t>
            </a:r>
          </a:p>
          <a:p>
            <a:pPr marL="171450" indent="-171450">
              <a:spcBef>
                <a:spcPts val="6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Skriv ner insikterna på notislappar och fäst upp på väggen ihop med relaterade </a:t>
            </a:r>
            <a:r>
              <a:rPr lang="sv-SE" sz="1400" dirty="0" err="1">
                <a:latin typeface="Roboto" panose="02000000000000000000" pitchFamily="2" charset="0"/>
                <a:ea typeface="Roboto" panose="02000000000000000000" pitchFamily="2" charset="0"/>
                <a:cs typeface="Roboto" panose="02000000000000000000" pitchFamily="2" charset="0"/>
              </a:rPr>
              <a:t>scan</a:t>
            </a:r>
            <a:r>
              <a:rPr lang="sv-SE" sz="1400" dirty="0">
                <a:latin typeface="Roboto" panose="02000000000000000000" pitchFamily="2" charset="0"/>
                <a:ea typeface="Roboto" panose="02000000000000000000" pitchFamily="2" charset="0"/>
                <a:cs typeface="Roboto" panose="02000000000000000000" pitchFamily="2" charset="0"/>
              </a:rPr>
              <a:t> </a:t>
            </a:r>
            <a:r>
              <a:rPr lang="sv-SE" sz="1400" dirty="0" err="1">
                <a:latin typeface="Roboto" panose="02000000000000000000" pitchFamily="2" charset="0"/>
                <a:ea typeface="Roboto" panose="02000000000000000000" pitchFamily="2" charset="0"/>
                <a:cs typeface="Roboto" panose="02000000000000000000" pitchFamily="2" charset="0"/>
              </a:rPr>
              <a:t>cards</a:t>
            </a:r>
            <a:r>
              <a:rPr lang="sv-SE" sz="1400" dirty="0">
                <a:latin typeface="Roboto" panose="02000000000000000000" pitchFamily="2" charset="0"/>
                <a:ea typeface="Roboto" panose="02000000000000000000" pitchFamily="2" charset="0"/>
                <a:cs typeface="Roboto" panose="02000000000000000000" pitchFamily="2" charset="0"/>
              </a:rPr>
              <a:t>. </a:t>
            </a:r>
          </a:p>
          <a:p>
            <a:pPr marL="171450" indent="-171450">
              <a:spcBef>
                <a:spcPts val="6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Rösta fram ett eller två kluster som gruppen vill arbeta vidare med (10 min). </a:t>
            </a:r>
          </a:p>
          <a:p>
            <a:pPr marL="914400" lvl="1" indent="-171450">
              <a:spcBef>
                <a:spcPts val="6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Var och en i gruppen ska pluppmarkera två kluster som de tycker känns viktigast att ta vidare. </a:t>
            </a:r>
          </a:p>
          <a:p>
            <a:pPr marL="171450" indent="-171450">
              <a:spcBef>
                <a:spcPts val="6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Titta på de två kluster som fått flest röster. Går de att sammanföra till ett gemensamt utvecklingsområde, eller är de allt för olika? </a:t>
            </a:r>
            <a:r>
              <a:rPr lang="sv-SE" sz="1400" dirty="0" smtClean="0">
                <a:latin typeface="Roboto" panose="02000000000000000000" pitchFamily="2" charset="0"/>
                <a:ea typeface="Roboto" panose="02000000000000000000" pitchFamily="2" charset="0"/>
                <a:cs typeface="Roboto" panose="02000000000000000000" pitchFamily="2" charset="0"/>
              </a:rPr>
              <a:t>Om </a:t>
            </a:r>
            <a:r>
              <a:rPr lang="sv-SE" sz="1400" dirty="0">
                <a:latin typeface="Roboto" panose="02000000000000000000" pitchFamily="2" charset="0"/>
                <a:ea typeface="Roboto" panose="02000000000000000000" pitchFamily="2" charset="0"/>
                <a:cs typeface="Roboto" panose="02000000000000000000" pitchFamily="2" charset="0"/>
              </a:rPr>
              <a:t>de går att sammanföra, kan ni gå vidare med båda. Annars är det bara det förslag som har fått flest röster som går vidare till nästa steg</a:t>
            </a:r>
            <a:r>
              <a:rPr lang="sv-SE" sz="1400" dirty="0" smtClean="0">
                <a:latin typeface="Roboto" panose="02000000000000000000" pitchFamily="2" charset="0"/>
                <a:ea typeface="Roboto" panose="02000000000000000000" pitchFamily="2" charset="0"/>
                <a:cs typeface="Roboto" panose="02000000000000000000" pitchFamily="2" charset="0"/>
              </a:rPr>
              <a:t>.</a:t>
            </a:r>
            <a:endParaRPr lang="sv-SE" sz="14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6365464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Varje grupp har nu en eller två insikter baserade på ett kluster med signalspaningar</a:t>
            </a:r>
            <a:r>
              <a:rPr lang="sv-SE" sz="1600" dirty="0" smtClean="0">
                <a:latin typeface="Roboto" panose="02000000000000000000" pitchFamily="2" charset="0"/>
                <a:ea typeface="Roboto" panose="02000000000000000000" pitchFamily="2" charset="0"/>
                <a:cs typeface="Roboto" panose="02000000000000000000" pitchFamily="2" charset="0"/>
              </a:rPr>
              <a:t>.</a:t>
            </a:r>
            <a:endParaRPr lang="sv-SE" sz="160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Nu är det dags att börja tänka </a:t>
            </a:r>
            <a:r>
              <a:rPr lang="sv-SE" sz="1600" dirty="0" smtClean="0">
                <a:latin typeface="Roboto" panose="02000000000000000000" pitchFamily="2" charset="0"/>
                <a:ea typeface="Roboto" panose="02000000000000000000" pitchFamily="2" charset="0"/>
                <a:cs typeface="Roboto" panose="02000000000000000000" pitchFamily="2" charset="0"/>
              </a:rPr>
              <a:t>scenarion. </a:t>
            </a:r>
            <a:r>
              <a:rPr lang="sv-SE" sz="1600" dirty="0">
                <a:latin typeface="Roboto" panose="02000000000000000000" pitchFamily="2" charset="0"/>
                <a:ea typeface="Roboto" panose="02000000000000000000" pitchFamily="2" charset="0"/>
                <a:cs typeface="Roboto" panose="02000000000000000000" pitchFamily="2" charset="0"/>
              </a:rPr>
              <a:t>Framtiden är något vi måste möta men också något vi skapar tillsammans. Vi i Helsingborgs stad måste vara redo att agera på sådan utveckling som troligen kommer att ske, men vi måste också jobba förebyggande för att få det samhälle vi vill ha för våra invånare, företagare och besökare.</a:t>
            </a:r>
          </a:p>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På en canvas i A3-format (se separat mall) ska nu grupperna jobba vidare i 5 steg. Det börjar med att beskriva:</a:t>
            </a:r>
          </a:p>
          <a:p>
            <a:pPr marL="285750" indent="-285750">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Den troliga framtiden </a:t>
            </a: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En målbild för den önskvärda </a:t>
            </a:r>
            <a:r>
              <a:rPr lang="sv-SE" sz="1600" dirty="0" smtClean="0">
                <a:latin typeface="Roboto" panose="02000000000000000000" pitchFamily="2" charset="0"/>
                <a:ea typeface="Roboto" panose="02000000000000000000" pitchFamily="2" charset="0"/>
                <a:cs typeface="Roboto" panose="02000000000000000000" pitchFamily="2" charset="0"/>
              </a:rPr>
              <a:t>framtiden</a:t>
            </a:r>
            <a:endParaRPr lang="sv-SE" sz="16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a:xfrm>
            <a:off x="1100668" y="205979"/>
            <a:ext cx="8043332" cy="857250"/>
          </a:xfrm>
        </p:spPr>
        <p:txBody>
          <a:bodyPr/>
          <a:lstStyle/>
          <a:p>
            <a:r>
              <a:rPr lang="sv-SE" sz="3200" dirty="0" smtClean="0">
                <a:latin typeface="Roboto Black" panose="02000000000000000000" pitchFamily="2" charset="0"/>
                <a:ea typeface="Roboto Black" panose="02000000000000000000" pitchFamily="2" charset="0"/>
                <a:cs typeface="Roboto Black" panose="02000000000000000000" pitchFamily="2" charset="0"/>
              </a:rPr>
              <a:t>Uppgift 5: Skapa två scenarion (45 min)</a:t>
            </a:r>
            <a:endParaRPr lang="sv-SE" sz="3200" dirty="0"/>
          </a:p>
        </p:txBody>
      </p:sp>
    </p:spTree>
    <p:extLst>
      <p:ext uri="{BB962C8B-B14F-4D97-AF65-F5344CB8AC3E}">
        <p14:creationId xmlns:p14="http://schemas.microsoft.com/office/powerpoint/2010/main" val="3355264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Platshållare för innehåll 4"/>
          <p:cNvSpPr>
            <a:spLocks noGrp="1"/>
          </p:cNvSpPr>
          <p:nvPr>
            <p:ph idx="1"/>
          </p:nvPr>
        </p:nvSpPr>
        <p:spPr>
          <a:xfrm>
            <a:off x="1100668" y="1200152"/>
            <a:ext cx="7211524" cy="3505960"/>
          </a:xfrm>
        </p:spPr>
        <p:txBody>
          <a:bodyPr/>
          <a:lstStyle/>
          <a:p>
            <a:pPr>
              <a:spcBef>
                <a:spcPts val="1200"/>
              </a:spcBef>
            </a:pPr>
            <a:r>
              <a:rPr lang="sv-SE" sz="1800" dirty="0">
                <a:latin typeface="Roboto" panose="02000000000000000000" pitchFamily="2" charset="0"/>
                <a:ea typeface="Roboto" panose="02000000000000000000" pitchFamily="2" charset="0"/>
                <a:cs typeface="Roboto" panose="02000000000000000000" pitchFamily="2" charset="0"/>
              </a:rPr>
              <a:t>Klarar du utmaningen? Den här övningen är inget för veklingar. Ni behöver avsätta en hel dag eller två halvdagar. Men ta det lugnt - det är inte så tufft som det verkar. Det är faktiskt riktigt kul och inspirerande! I den här </a:t>
            </a:r>
            <a:r>
              <a:rPr lang="sv-SE" sz="1800" dirty="0" smtClean="0">
                <a:latin typeface="Roboto" panose="02000000000000000000" pitchFamily="2" charset="0"/>
                <a:ea typeface="Roboto" panose="02000000000000000000" pitchFamily="2" charset="0"/>
                <a:cs typeface="Roboto" panose="02000000000000000000" pitchFamily="2" charset="0"/>
              </a:rPr>
              <a:t>workshopen </a:t>
            </a:r>
            <a:r>
              <a:rPr lang="sv-SE" sz="1800" dirty="0">
                <a:latin typeface="Roboto" panose="02000000000000000000" pitchFamily="2" charset="0"/>
                <a:ea typeface="Roboto" panose="02000000000000000000" pitchFamily="2" charset="0"/>
                <a:cs typeface="Roboto" panose="02000000000000000000" pitchFamily="2" charset="0"/>
              </a:rPr>
              <a:t>bidrar alla med signalspaning på stadens brännpunkter. När dagen är slut har ni skapat ett antal </a:t>
            </a:r>
            <a:r>
              <a:rPr lang="sv-SE" sz="1800" dirty="0" smtClean="0">
                <a:latin typeface="Roboto" panose="02000000000000000000" pitchFamily="2" charset="0"/>
                <a:ea typeface="Roboto" panose="02000000000000000000" pitchFamily="2" charset="0"/>
                <a:cs typeface="Roboto" panose="02000000000000000000" pitchFamily="2" charset="0"/>
              </a:rPr>
              <a:t>framtidsbilder </a:t>
            </a:r>
            <a:r>
              <a:rPr lang="sv-SE" sz="1800" dirty="0">
                <a:latin typeface="Roboto" panose="02000000000000000000" pitchFamily="2" charset="0"/>
                <a:ea typeface="Roboto" panose="02000000000000000000" pitchFamily="2" charset="0"/>
                <a:cs typeface="Roboto" panose="02000000000000000000" pitchFamily="2" charset="0"/>
              </a:rPr>
              <a:t>och konkreta aktiviteter som ni kan jobba vidare med i olika verksamhetsområden eller arbetsgrupper. </a:t>
            </a:r>
          </a:p>
          <a:p>
            <a:pPr>
              <a:spcBef>
                <a:spcPts val="1200"/>
              </a:spcBef>
            </a:pPr>
            <a:r>
              <a:rPr lang="sv-SE" sz="1800" dirty="0">
                <a:latin typeface="Roboto" panose="02000000000000000000" pitchFamily="2" charset="0"/>
                <a:ea typeface="Roboto" panose="02000000000000000000" pitchFamily="2" charset="0"/>
                <a:cs typeface="Roboto" panose="02000000000000000000" pitchFamily="2" charset="0"/>
              </a:rPr>
              <a:t>Upplägget passar dig som gör </a:t>
            </a:r>
            <a:r>
              <a:rPr lang="sv-SE" sz="1800" dirty="0" smtClean="0">
                <a:latin typeface="Roboto" panose="02000000000000000000" pitchFamily="2" charset="0"/>
                <a:ea typeface="Roboto" panose="02000000000000000000" pitchFamily="2" charset="0"/>
                <a:cs typeface="Roboto" panose="02000000000000000000" pitchFamily="2" charset="0"/>
              </a:rPr>
              <a:t>verksamhetsplanering</a:t>
            </a:r>
            <a:r>
              <a:rPr lang="sv-SE" sz="1800" dirty="0">
                <a:latin typeface="Roboto" panose="02000000000000000000" pitchFamily="2" charset="0"/>
                <a:ea typeface="Roboto" panose="02000000000000000000" pitchFamily="2" charset="0"/>
                <a:cs typeface="Roboto" panose="02000000000000000000" pitchFamily="2" charset="0"/>
              </a:rPr>
              <a:t>, projektplanering eller förändringsarbete med en planeringshorisont på </a:t>
            </a:r>
            <a:r>
              <a:rPr lang="sv-SE" sz="1800" dirty="0" smtClean="0">
                <a:latin typeface="Roboto" panose="02000000000000000000" pitchFamily="2" charset="0"/>
                <a:ea typeface="Roboto" panose="02000000000000000000" pitchFamily="2" charset="0"/>
                <a:cs typeface="Roboto" panose="02000000000000000000" pitchFamily="2" charset="0"/>
              </a:rPr>
              <a:t>upp </a:t>
            </a:r>
            <a:r>
              <a:rPr lang="sv-SE" sz="1800" dirty="0">
                <a:latin typeface="Roboto" panose="02000000000000000000" pitchFamily="2" charset="0"/>
                <a:ea typeface="Roboto" panose="02000000000000000000" pitchFamily="2" charset="0"/>
                <a:cs typeface="Roboto" panose="02000000000000000000" pitchFamily="2" charset="0"/>
              </a:rPr>
              <a:t>till </a:t>
            </a:r>
            <a:r>
              <a:rPr lang="sv-SE" sz="1800" dirty="0" smtClean="0">
                <a:latin typeface="Roboto" panose="02000000000000000000" pitchFamily="2" charset="0"/>
                <a:ea typeface="Roboto" panose="02000000000000000000" pitchFamily="2" charset="0"/>
                <a:cs typeface="Roboto" panose="02000000000000000000" pitchFamily="2" charset="0"/>
              </a:rPr>
              <a:t>tio år.</a:t>
            </a:r>
          </a:p>
        </p:txBody>
      </p:sp>
      <p:sp>
        <p:nvSpPr>
          <p:cNvPr id="4" name="Rubrik 3"/>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Vadå </a:t>
            </a:r>
            <a:r>
              <a:rPr lang="sv-SE" dirty="0" err="1" smtClean="0">
                <a:latin typeface="Roboto Black" panose="02000000000000000000" pitchFamily="2" charset="0"/>
                <a:ea typeface="Roboto Black" panose="02000000000000000000" pitchFamily="2" charset="0"/>
                <a:cs typeface="Roboto Black" panose="02000000000000000000" pitchFamily="2" charset="0"/>
              </a:rPr>
              <a:t>iron</a:t>
            </a:r>
            <a:r>
              <a:rPr lang="sv-SE" dirty="0" smtClean="0">
                <a:latin typeface="Roboto Black" panose="02000000000000000000" pitchFamily="2" charset="0"/>
                <a:ea typeface="Roboto Black" panose="02000000000000000000" pitchFamily="2" charset="0"/>
                <a:cs typeface="Roboto Black" panose="02000000000000000000" pitchFamily="2" charset="0"/>
              </a:rPr>
              <a:t> man?</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2218162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479621"/>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Skapa två scenarion</a:t>
            </a:r>
            <a:endParaRPr lang="sv-SE" sz="4800" dirty="0"/>
          </a:p>
        </p:txBody>
      </p:sp>
      <p:sp>
        <p:nvSpPr>
          <p:cNvPr id="3" name="Platshållare för innehåll 1"/>
          <p:cNvSpPr>
            <a:spLocks noGrp="1"/>
          </p:cNvSpPr>
          <p:nvPr>
            <p:ph idx="1"/>
          </p:nvPr>
        </p:nvSpPr>
        <p:spPr>
          <a:xfrm>
            <a:off x="1100668" y="1572584"/>
            <a:ext cx="7034105" cy="4108704"/>
          </a:xfrm>
        </p:spPr>
        <p:txBody>
          <a:bodyPr/>
          <a:lstStyle/>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Framtiden är något vi måste möta men också något vi skapar tillsammans. Vi i Helsingborgs stad måste vara redo att agera på sådan utveckling som troligen kommer att ske, men vi måste också jobba förebyggande för att få det samhälle vi vill ha för våra invånare, </a:t>
            </a:r>
            <a:r>
              <a:rPr lang="sv-SE" sz="1600" dirty="0" smtClean="0">
                <a:latin typeface="Roboto" panose="02000000000000000000" pitchFamily="2" charset="0"/>
                <a:ea typeface="Roboto" panose="02000000000000000000" pitchFamily="2" charset="0"/>
                <a:cs typeface="Roboto" panose="02000000000000000000" pitchFamily="2" charset="0"/>
              </a:rPr>
              <a:t>företag </a:t>
            </a:r>
            <a:r>
              <a:rPr lang="sv-SE" sz="1600" dirty="0">
                <a:latin typeface="Roboto" panose="02000000000000000000" pitchFamily="2" charset="0"/>
                <a:ea typeface="Roboto" panose="02000000000000000000" pitchFamily="2" charset="0"/>
                <a:cs typeface="Roboto" panose="02000000000000000000" pitchFamily="2" charset="0"/>
              </a:rPr>
              <a:t>och besökare.</a:t>
            </a:r>
          </a:p>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På en canvas som delas ut av workshopledaren, beskriv framtiden för er valda insikt: </a:t>
            </a:r>
          </a:p>
          <a:p>
            <a:pPr marL="285750" indent="-285750">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Den troliga framtiden </a:t>
            </a: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En målbild för den önskvärda </a:t>
            </a:r>
            <a:r>
              <a:rPr lang="sv-SE" sz="1600" dirty="0" smtClean="0">
                <a:latin typeface="Roboto" panose="02000000000000000000" pitchFamily="2" charset="0"/>
                <a:ea typeface="Roboto" panose="02000000000000000000" pitchFamily="2" charset="0"/>
                <a:cs typeface="Roboto" panose="02000000000000000000" pitchFamily="2" charset="0"/>
              </a:rPr>
              <a:t>framtiden</a:t>
            </a:r>
          </a:p>
        </p:txBody>
      </p:sp>
    </p:spTree>
    <p:extLst>
      <p:ext uri="{BB962C8B-B14F-4D97-AF65-F5344CB8AC3E}">
        <p14:creationId xmlns:p14="http://schemas.microsoft.com/office/powerpoint/2010/main" val="20861270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Utifrån två </a:t>
            </a:r>
            <a:r>
              <a:rPr lang="sv-SE" sz="1600" dirty="0" smtClean="0">
                <a:latin typeface="Roboto" panose="02000000000000000000" pitchFamily="2" charset="0"/>
                <a:ea typeface="Roboto" panose="02000000000000000000" pitchFamily="2" charset="0"/>
                <a:cs typeface="Roboto" panose="02000000000000000000" pitchFamily="2" charset="0"/>
              </a:rPr>
              <a:t>framtidsscenarion </a:t>
            </a:r>
            <a:r>
              <a:rPr lang="sv-SE" sz="1600" dirty="0">
                <a:latin typeface="Roboto" panose="02000000000000000000" pitchFamily="2" charset="0"/>
                <a:ea typeface="Roboto" panose="02000000000000000000" pitchFamily="2" charset="0"/>
                <a:cs typeface="Roboto" panose="02000000000000000000" pitchFamily="2" charset="0"/>
              </a:rPr>
              <a:t>ska grupperna nu skapa en eller två prototyper.</a:t>
            </a:r>
          </a:p>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Med prototyp menas i denna övning en visuell manifestation av scenariot. Den kan innehålla idéer till lösningar på de utmaningar som finns i scenariot, eller den kan </a:t>
            </a:r>
            <a:r>
              <a:rPr lang="sv-SE" sz="1600" dirty="0" smtClean="0">
                <a:latin typeface="Roboto" panose="02000000000000000000" pitchFamily="2" charset="0"/>
                <a:ea typeface="Roboto" panose="02000000000000000000" pitchFamily="2" charset="0"/>
                <a:cs typeface="Roboto" panose="02000000000000000000" pitchFamily="2" charset="0"/>
              </a:rPr>
              <a:t>mer generellt påvisa </a:t>
            </a:r>
            <a:r>
              <a:rPr lang="sv-SE" sz="1600" dirty="0">
                <a:latin typeface="Roboto" panose="02000000000000000000" pitchFamily="2" charset="0"/>
                <a:ea typeface="Roboto" panose="02000000000000000000" pitchFamily="2" charset="0"/>
                <a:cs typeface="Roboto" panose="02000000000000000000" pitchFamily="2" charset="0"/>
              </a:rPr>
              <a:t>hur scenariot kommer till utryck i framtiden. </a:t>
            </a:r>
          </a:p>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Om gruppen tycker att det går att bygga ihop det troliga med det önskvärda scenariot till en prototyp så får man gärna göra det, annars bygger man två prototyper</a:t>
            </a:r>
            <a:r>
              <a:rPr lang="sv-SE" sz="1600" dirty="0" smtClean="0">
                <a:latin typeface="Roboto" panose="02000000000000000000" pitchFamily="2" charset="0"/>
                <a:ea typeface="Roboto" panose="02000000000000000000" pitchFamily="2" charset="0"/>
                <a:cs typeface="Roboto" panose="02000000000000000000" pitchFamily="2" charset="0"/>
              </a:rPr>
              <a:t>.</a:t>
            </a:r>
            <a:endParaRPr lang="sv-SE" sz="160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Prototypen behöver inte vara avancerad, det viktiga är att fokusera på en eller ett fåtal framtida möjligheter, lösningar eller nya arbetssätt som skulle kunna testas i ett senare skede</a:t>
            </a:r>
            <a:r>
              <a:rPr lang="sv-SE" sz="1600" dirty="0" smtClean="0">
                <a:latin typeface="Roboto" panose="02000000000000000000" pitchFamily="2" charset="0"/>
                <a:ea typeface="Roboto" panose="02000000000000000000" pitchFamily="2" charset="0"/>
                <a:cs typeface="Roboto" panose="02000000000000000000" pitchFamily="2" charset="0"/>
              </a:rPr>
              <a:t>.</a:t>
            </a:r>
            <a:endParaRPr lang="sv-SE" sz="16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a:xfrm>
            <a:off x="1100668" y="205979"/>
            <a:ext cx="8043332" cy="857250"/>
          </a:xfrm>
        </p:spPr>
        <p:txBody>
          <a:bodyPr/>
          <a:lstStyle/>
          <a:p>
            <a:r>
              <a:rPr lang="sv-SE" sz="3200" dirty="0" smtClean="0">
                <a:latin typeface="Roboto Black" panose="02000000000000000000" pitchFamily="2" charset="0"/>
                <a:ea typeface="Roboto Black" panose="02000000000000000000" pitchFamily="2" charset="0"/>
                <a:cs typeface="Roboto Black" panose="02000000000000000000" pitchFamily="2" charset="0"/>
              </a:rPr>
              <a:t>Uppgift 6: Skapa prototyper (60 min)</a:t>
            </a:r>
            <a:endParaRPr lang="sv-SE" sz="3200" dirty="0"/>
          </a:p>
        </p:txBody>
      </p:sp>
    </p:spTree>
    <p:extLst>
      <p:ext uri="{BB962C8B-B14F-4D97-AF65-F5344CB8AC3E}">
        <p14:creationId xmlns:p14="http://schemas.microsoft.com/office/powerpoint/2010/main" val="42801497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418661"/>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Skapa prototyp</a:t>
            </a:r>
            <a:endParaRPr lang="sv-SE" sz="4800" dirty="0"/>
          </a:p>
        </p:txBody>
      </p:sp>
      <p:sp>
        <p:nvSpPr>
          <p:cNvPr id="3" name="Platshållare för innehåll 1"/>
          <p:cNvSpPr>
            <a:spLocks noGrp="1"/>
          </p:cNvSpPr>
          <p:nvPr>
            <p:ph idx="1"/>
          </p:nvPr>
        </p:nvSpPr>
        <p:spPr>
          <a:xfrm>
            <a:off x="1005840" y="1531944"/>
            <a:ext cx="7350369" cy="4108704"/>
          </a:xfrm>
        </p:spPr>
        <p:txBody>
          <a:bodyPr/>
          <a:lstStyle/>
          <a:p>
            <a:pPr marL="285750" indent="-285750">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Hur kan era </a:t>
            </a:r>
            <a:r>
              <a:rPr lang="sv-SE" sz="1600" dirty="0" smtClean="0">
                <a:latin typeface="Roboto" panose="02000000000000000000" pitchFamily="2" charset="0"/>
                <a:ea typeface="Roboto" panose="02000000000000000000" pitchFamily="2" charset="0"/>
                <a:cs typeface="Roboto" panose="02000000000000000000" pitchFamily="2" charset="0"/>
              </a:rPr>
              <a:t>framtidsscenarion </a:t>
            </a:r>
            <a:r>
              <a:rPr lang="sv-SE" sz="1600" dirty="0">
                <a:latin typeface="Roboto" panose="02000000000000000000" pitchFamily="2" charset="0"/>
                <a:ea typeface="Roboto" panose="02000000000000000000" pitchFamily="2" charset="0"/>
                <a:cs typeface="Roboto" panose="02000000000000000000" pitchFamily="2" charset="0"/>
              </a:rPr>
              <a:t>visualiseras? Hur skulle ni göra om ni behöver visa upp scenariot för någon annan och ni inte får använda text?</a:t>
            </a:r>
          </a:p>
          <a:p>
            <a:pPr marL="285750" indent="-285750">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Er prototyp kan innehålla idéer till lösningar på de utmaningar som finns i scenariot, eller den kan </a:t>
            </a:r>
            <a:r>
              <a:rPr lang="sv-SE" sz="1600" dirty="0" smtClean="0">
                <a:latin typeface="Roboto" panose="02000000000000000000" pitchFamily="2" charset="0"/>
                <a:ea typeface="Roboto" panose="02000000000000000000" pitchFamily="2" charset="0"/>
                <a:cs typeface="Roboto" panose="02000000000000000000" pitchFamily="2" charset="0"/>
              </a:rPr>
              <a:t>mer generellt visa </a:t>
            </a:r>
            <a:r>
              <a:rPr lang="sv-SE" sz="1600" dirty="0">
                <a:latin typeface="Roboto" panose="02000000000000000000" pitchFamily="2" charset="0"/>
                <a:ea typeface="Roboto" panose="02000000000000000000" pitchFamily="2" charset="0"/>
                <a:cs typeface="Roboto" panose="02000000000000000000" pitchFamily="2" charset="0"/>
              </a:rPr>
              <a:t>hur scenariot kommer till utryck i framtiden. </a:t>
            </a:r>
          </a:p>
          <a:p>
            <a:pPr marL="285750" indent="-285750">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Om det går att bygga ihop det troliga och det önskvärda scenariot i en prototyp så gör det - annars bygg två prototyper.</a:t>
            </a:r>
          </a:p>
          <a:p>
            <a:pPr marL="285750" indent="-285750">
              <a:spcBef>
                <a:spcPts val="1200"/>
              </a:spcBef>
              <a:buFont typeface="Wingdings" panose="05000000000000000000" pitchFamily="2" charset="2"/>
              <a:buChar char="§"/>
            </a:pPr>
            <a:r>
              <a:rPr lang="sv-SE" sz="1600" dirty="0" err="1">
                <a:latin typeface="Roboto" panose="02000000000000000000" pitchFamily="2" charset="0"/>
                <a:ea typeface="Roboto" panose="02000000000000000000" pitchFamily="2" charset="0"/>
                <a:cs typeface="Roboto" panose="02000000000000000000" pitchFamily="2" charset="0"/>
              </a:rPr>
              <a:t>Keep</a:t>
            </a:r>
            <a:r>
              <a:rPr lang="sv-SE" sz="1600" dirty="0">
                <a:latin typeface="Roboto" panose="02000000000000000000" pitchFamily="2" charset="0"/>
                <a:ea typeface="Roboto" panose="02000000000000000000" pitchFamily="2" charset="0"/>
                <a:cs typeface="Roboto" panose="02000000000000000000" pitchFamily="2" charset="0"/>
              </a:rPr>
              <a:t> it simple. Det viktiga är att fokusera på en eller ett fåtal framtida möjligheter, lösningar eller nya arbetssätt som skulle kunna testas i ett senare skede</a:t>
            </a:r>
            <a:r>
              <a:rPr lang="sv-SE" sz="1600" dirty="0" smtClean="0">
                <a:latin typeface="Roboto" panose="02000000000000000000" pitchFamily="2" charset="0"/>
                <a:ea typeface="Roboto" panose="02000000000000000000" pitchFamily="2" charset="0"/>
                <a:cs typeface="Roboto" panose="02000000000000000000" pitchFamily="2" charset="0"/>
              </a:rPr>
              <a:t>.</a:t>
            </a:r>
            <a:endParaRPr lang="sv-SE" sz="16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593536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8" y="1178376"/>
            <a:ext cx="7211524" cy="3151585"/>
          </a:xfrm>
        </p:spPr>
        <p:txBody>
          <a:bodyPr/>
          <a:lstStyle/>
          <a:p>
            <a:pPr>
              <a:spcBef>
                <a:spcPts val="1200"/>
              </a:spcBef>
            </a:pPr>
            <a:r>
              <a:rPr lang="sv-SE" sz="1400" dirty="0">
                <a:latin typeface="Roboto" panose="02000000000000000000" pitchFamily="2" charset="0"/>
                <a:ea typeface="Roboto" panose="02000000000000000000" pitchFamily="2" charset="0"/>
                <a:cs typeface="Roboto" panose="02000000000000000000" pitchFamily="2" charset="0"/>
              </a:rPr>
              <a:t>Sista steget i denna workshop är att grupperna definierar aktiviteter som ni kan arbeta med </a:t>
            </a:r>
            <a:r>
              <a:rPr lang="sv-SE" sz="1400" b="1" dirty="0">
                <a:latin typeface="Roboto" panose="02000000000000000000" pitchFamily="2" charset="0"/>
                <a:ea typeface="Roboto" panose="02000000000000000000" pitchFamily="2" charset="0"/>
                <a:cs typeface="Roboto" panose="02000000000000000000" pitchFamily="2" charset="0"/>
              </a:rPr>
              <a:t>DIREKT</a:t>
            </a:r>
            <a:r>
              <a:rPr lang="sv-SE" sz="1400" dirty="0">
                <a:latin typeface="Roboto" panose="02000000000000000000" pitchFamily="2" charset="0"/>
                <a:ea typeface="Roboto" panose="02000000000000000000" pitchFamily="2" charset="0"/>
                <a:cs typeface="Roboto" panose="02000000000000000000" pitchFamily="2" charset="0"/>
              </a:rPr>
              <a:t> och </a:t>
            </a:r>
            <a:r>
              <a:rPr lang="sv-SE" sz="1400" b="1" dirty="0">
                <a:latin typeface="Roboto" panose="02000000000000000000" pitchFamily="2" charset="0"/>
                <a:ea typeface="Roboto" panose="02000000000000000000" pitchFamily="2" charset="0"/>
                <a:cs typeface="Roboto" panose="02000000000000000000" pitchFamily="2" charset="0"/>
              </a:rPr>
              <a:t>PÅ KORT SIKT </a:t>
            </a:r>
            <a:r>
              <a:rPr lang="sv-SE" sz="1400" dirty="0">
                <a:latin typeface="Roboto" panose="02000000000000000000" pitchFamily="2" charset="0"/>
                <a:ea typeface="Roboto" panose="02000000000000000000" pitchFamily="2" charset="0"/>
                <a:cs typeface="Roboto" panose="02000000000000000000" pitchFamily="2" charset="0"/>
              </a:rPr>
              <a:t>för att börja ta tag i de förändringar som är nödvändiga</a:t>
            </a:r>
            <a:r>
              <a:rPr lang="sv-SE" sz="1400" dirty="0" smtClean="0">
                <a:latin typeface="Roboto" panose="02000000000000000000" pitchFamily="2" charset="0"/>
                <a:ea typeface="Roboto" panose="02000000000000000000" pitchFamily="2" charset="0"/>
                <a:cs typeface="Roboto" panose="02000000000000000000" pitchFamily="2" charset="0"/>
              </a:rPr>
              <a:t>.</a:t>
            </a:r>
            <a:endParaRPr lang="sv-SE" sz="140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400" dirty="0">
                <a:latin typeface="Roboto" panose="02000000000000000000" pitchFamily="2" charset="0"/>
                <a:ea typeface="Roboto" panose="02000000000000000000" pitchFamily="2" charset="0"/>
                <a:cs typeface="Roboto" panose="02000000000000000000" pitchFamily="2" charset="0"/>
              </a:rPr>
              <a:t>Utifrån scenarios och prototypen/prototyperna jobbar varje grupp med att ta fram ett antal ”action </a:t>
            </a:r>
            <a:r>
              <a:rPr lang="sv-SE" sz="1400" dirty="0" err="1">
                <a:latin typeface="Roboto" panose="02000000000000000000" pitchFamily="2" charset="0"/>
                <a:ea typeface="Roboto" panose="02000000000000000000" pitchFamily="2" charset="0"/>
                <a:cs typeface="Roboto" panose="02000000000000000000" pitchFamily="2" charset="0"/>
              </a:rPr>
              <a:t>points</a:t>
            </a:r>
            <a:r>
              <a:rPr lang="sv-SE" sz="1400" dirty="0">
                <a:latin typeface="Roboto" panose="02000000000000000000" pitchFamily="2" charset="0"/>
                <a:ea typeface="Roboto" panose="02000000000000000000" pitchFamily="2" charset="0"/>
                <a:cs typeface="Roboto" panose="02000000000000000000" pitchFamily="2" charset="0"/>
              </a:rPr>
              <a:t>”. Det kan till exempel vara:</a:t>
            </a:r>
          </a:p>
          <a:p>
            <a:pPr marL="285750" indent="-285750">
              <a:spcBef>
                <a:spcPts val="12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Hur ni kan testa prototypen i liten skala</a:t>
            </a:r>
          </a:p>
          <a:p>
            <a:pPr marL="285750" indent="-285750">
              <a:spcBef>
                <a:spcPts val="6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Vilken information ni behöver ta reda på för att komma vidare</a:t>
            </a:r>
          </a:p>
          <a:p>
            <a:pPr marL="285750" indent="-285750">
              <a:spcBef>
                <a:spcPts val="6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Vilka nya samarbeten som ni behöver initiera för att komma vidare</a:t>
            </a:r>
          </a:p>
          <a:p>
            <a:pPr marL="285750" indent="-285750">
              <a:spcBef>
                <a:spcPts val="6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Frågor som behöver lyftas till högre nivå för att komma vidare</a:t>
            </a:r>
          </a:p>
          <a:p>
            <a:pPr marL="285750" indent="-285750">
              <a:spcBef>
                <a:spcPts val="6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Hur nya arbetsuppgifter eller ansvarsområden ska fördelas </a:t>
            </a:r>
          </a:p>
          <a:p>
            <a:pPr marL="285750" indent="-285750">
              <a:spcBef>
                <a:spcPts val="6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Hur ni kan involvera invånare till att </a:t>
            </a:r>
            <a:r>
              <a:rPr lang="sv-SE" sz="1400" dirty="0" err="1">
                <a:latin typeface="Roboto" panose="02000000000000000000" pitchFamily="2" charset="0"/>
                <a:ea typeface="Roboto" panose="02000000000000000000" pitchFamily="2" charset="0"/>
                <a:cs typeface="Roboto" panose="02000000000000000000" pitchFamily="2" charset="0"/>
              </a:rPr>
              <a:t>samskapa</a:t>
            </a:r>
            <a:r>
              <a:rPr lang="sv-SE" sz="1400" dirty="0">
                <a:latin typeface="Roboto" panose="02000000000000000000" pitchFamily="2" charset="0"/>
                <a:ea typeface="Roboto" panose="02000000000000000000" pitchFamily="2" charset="0"/>
                <a:cs typeface="Roboto" panose="02000000000000000000" pitchFamily="2" charset="0"/>
              </a:rPr>
              <a:t> lösningar i era scenarios</a:t>
            </a:r>
          </a:p>
          <a:p>
            <a:pPr marL="285750" indent="-285750">
              <a:spcBef>
                <a:spcPts val="6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Hur ni kan jacka resultatet från dagens workshop i redan pågående förändringsarbete</a:t>
            </a:r>
          </a:p>
        </p:txBody>
      </p:sp>
      <p:sp>
        <p:nvSpPr>
          <p:cNvPr id="3" name="Rubrik 2"/>
          <p:cNvSpPr>
            <a:spLocks noGrp="1"/>
          </p:cNvSpPr>
          <p:nvPr>
            <p:ph type="title"/>
          </p:nvPr>
        </p:nvSpPr>
        <p:spPr>
          <a:xfrm>
            <a:off x="1100668" y="190976"/>
            <a:ext cx="8043332" cy="857250"/>
          </a:xfrm>
        </p:spPr>
        <p:txBody>
          <a:bodyPr/>
          <a:lstStyle/>
          <a:p>
            <a:r>
              <a:rPr lang="sv-SE" sz="3200" dirty="0" smtClean="0">
                <a:latin typeface="Roboto Black" panose="02000000000000000000" pitchFamily="2" charset="0"/>
                <a:ea typeface="Roboto Black" panose="02000000000000000000" pitchFamily="2" charset="0"/>
                <a:cs typeface="Roboto Black" panose="02000000000000000000" pitchFamily="2" charset="0"/>
              </a:rPr>
              <a:t>Uppgift 7: Ta fram aktiviteter (45 min)</a:t>
            </a:r>
            <a:endParaRPr lang="sv-SE" sz="3200" dirty="0"/>
          </a:p>
        </p:txBody>
      </p:sp>
    </p:spTree>
    <p:extLst>
      <p:ext uri="{BB962C8B-B14F-4D97-AF65-F5344CB8AC3E}">
        <p14:creationId xmlns:p14="http://schemas.microsoft.com/office/powerpoint/2010/main" val="1015921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418661"/>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Ta fram aktiviteter</a:t>
            </a:r>
            <a:endParaRPr lang="sv-SE" sz="4800" dirty="0"/>
          </a:p>
        </p:txBody>
      </p:sp>
      <p:sp>
        <p:nvSpPr>
          <p:cNvPr id="3" name="Platshållare för innehåll 1"/>
          <p:cNvSpPr>
            <a:spLocks noGrp="1"/>
          </p:cNvSpPr>
          <p:nvPr>
            <p:ph idx="1"/>
          </p:nvPr>
        </p:nvSpPr>
        <p:spPr>
          <a:xfrm>
            <a:off x="1005840" y="1531944"/>
            <a:ext cx="7350369" cy="3412850"/>
          </a:xfrm>
        </p:spPr>
        <p:txBody>
          <a:bodyPr/>
          <a:lstStyle/>
          <a:p>
            <a:pPr>
              <a:spcBef>
                <a:spcPts val="1200"/>
              </a:spcBef>
            </a:pPr>
            <a:r>
              <a:rPr lang="sv-SE" sz="1600" dirty="0" smtClean="0">
                <a:latin typeface="Roboto" panose="02000000000000000000" pitchFamily="2" charset="0"/>
                <a:ea typeface="Roboto" panose="02000000000000000000" pitchFamily="2" charset="0"/>
                <a:cs typeface="Roboto" panose="02000000000000000000" pitchFamily="2" charset="0"/>
              </a:rPr>
              <a:t>Vad kan ni börja arbeta med </a:t>
            </a:r>
            <a:r>
              <a:rPr lang="sv-SE" sz="1600" b="1" dirty="0" smtClean="0">
                <a:latin typeface="Roboto" panose="02000000000000000000" pitchFamily="2" charset="0"/>
                <a:ea typeface="Roboto" panose="02000000000000000000" pitchFamily="2" charset="0"/>
                <a:cs typeface="Roboto" panose="02000000000000000000" pitchFamily="2" charset="0"/>
              </a:rPr>
              <a:t>DIREKT</a:t>
            </a:r>
            <a:r>
              <a:rPr lang="sv-SE" sz="1600" dirty="0" smtClean="0">
                <a:latin typeface="Roboto" panose="02000000000000000000" pitchFamily="2" charset="0"/>
                <a:ea typeface="Roboto" panose="02000000000000000000" pitchFamily="2" charset="0"/>
                <a:cs typeface="Roboto" panose="02000000000000000000" pitchFamily="2" charset="0"/>
              </a:rPr>
              <a:t> </a:t>
            </a:r>
            <a:r>
              <a:rPr lang="sv-SE" sz="1600" dirty="0">
                <a:latin typeface="Roboto" panose="02000000000000000000" pitchFamily="2" charset="0"/>
                <a:ea typeface="Roboto" panose="02000000000000000000" pitchFamily="2" charset="0"/>
                <a:cs typeface="Roboto" panose="02000000000000000000" pitchFamily="2" charset="0"/>
              </a:rPr>
              <a:t>och </a:t>
            </a:r>
            <a:r>
              <a:rPr lang="sv-SE" sz="1600" b="1" dirty="0">
                <a:latin typeface="Roboto" panose="02000000000000000000" pitchFamily="2" charset="0"/>
                <a:ea typeface="Roboto" panose="02000000000000000000" pitchFamily="2" charset="0"/>
                <a:cs typeface="Roboto" panose="02000000000000000000" pitchFamily="2" charset="0"/>
              </a:rPr>
              <a:t>PÅ KORT </a:t>
            </a:r>
            <a:r>
              <a:rPr lang="sv-SE" sz="1600" b="1" dirty="0" smtClean="0">
                <a:latin typeface="Roboto" panose="02000000000000000000" pitchFamily="2" charset="0"/>
                <a:ea typeface="Roboto" panose="02000000000000000000" pitchFamily="2" charset="0"/>
                <a:cs typeface="Roboto" panose="02000000000000000000" pitchFamily="2" charset="0"/>
              </a:rPr>
              <a:t>SIKT</a:t>
            </a:r>
            <a:r>
              <a:rPr lang="sv-SE" sz="1800" b="1" dirty="0" smtClean="0">
                <a:latin typeface="Roboto" panose="02000000000000000000" pitchFamily="2" charset="0"/>
                <a:ea typeface="Roboto" panose="02000000000000000000" pitchFamily="2" charset="0"/>
                <a:cs typeface="Roboto" panose="02000000000000000000" pitchFamily="2" charset="0"/>
              </a:rPr>
              <a:t>?</a:t>
            </a:r>
            <a:r>
              <a:rPr lang="sv-SE" sz="1600" b="1" dirty="0" smtClean="0">
                <a:latin typeface="Roboto" panose="02000000000000000000" pitchFamily="2" charset="0"/>
                <a:ea typeface="Roboto" panose="02000000000000000000" pitchFamily="2" charset="0"/>
                <a:cs typeface="Roboto" panose="02000000000000000000" pitchFamily="2" charset="0"/>
              </a:rPr>
              <a:t> </a:t>
            </a:r>
          </a:p>
          <a:p>
            <a:pPr>
              <a:spcBef>
                <a:spcPts val="1200"/>
              </a:spcBef>
            </a:pPr>
            <a:r>
              <a:rPr lang="sv-SE" sz="1600" dirty="0" smtClean="0">
                <a:latin typeface="Roboto" panose="02000000000000000000" pitchFamily="2" charset="0"/>
                <a:ea typeface="Roboto" panose="02000000000000000000" pitchFamily="2" charset="0"/>
                <a:cs typeface="Roboto" panose="02000000000000000000" pitchFamily="2" charset="0"/>
              </a:rPr>
              <a:t>Ta fram aktiviteter utifrån respektive scenario/prototyp. Stödfrågor:</a:t>
            </a:r>
            <a:endParaRPr lang="sv-SE" sz="16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Hur </a:t>
            </a:r>
            <a:r>
              <a:rPr lang="sv-SE" sz="1400" dirty="0">
                <a:latin typeface="Roboto" panose="02000000000000000000" pitchFamily="2" charset="0"/>
                <a:ea typeface="Roboto" panose="02000000000000000000" pitchFamily="2" charset="0"/>
                <a:cs typeface="Roboto" panose="02000000000000000000" pitchFamily="2" charset="0"/>
              </a:rPr>
              <a:t>ni kan testa prototypen i liten </a:t>
            </a:r>
            <a:r>
              <a:rPr lang="sv-SE" sz="1400" dirty="0" smtClean="0">
                <a:latin typeface="Roboto" panose="02000000000000000000" pitchFamily="2" charset="0"/>
                <a:ea typeface="Roboto" panose="02000000000000000000" pitchFamily="2" charset="0"/>
                <a:cs typeface="Roboto" panose="02000000000000000000" pitchFamily="2" charset="0"/>
              </a:rPr>
              <a:t>skala?</a:t>
            </a:r>
            <a:endParaRPr lang="sv-SE" sz="1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6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Vilken information </a:t>
            </a:r>
            <a:r>
              <a:rPr lang="sv-SE" sz="1400" dirty="0" smtClean="0">
                <a:latin typeface="Roboto" panose="02000000000000000000" pitchFamily="2" charset="0"/>
                <a:ea typeface="Roboto" panose="02000000000000000000" pitchFamily="2" charset="0"/>
                <a:cs typeface="Roboto" panose="02000000000000000000" pitchFamily="2" charset="0"/>
              </a:rPr>
              <a:t>behöver ni ta </a:t>
            </a:r>
            <a:r>
              <a:rPr lang="sv-SE" sz="1400" dirty="0">
                <a:latin typeface="Roboto" panose="02000000000000000000" pitchFamily="2" charset="0"/>
                <a:ea typeface="Roboto" panose="02000000000000000000" pitchFamily="2" charset="0"/>
                <a:cs typeface="Roboto" panose="02000000000000000000" pitchFamily="2" charset="0"/>
              </a:rPr>
              <a:t>reda på för att komma </a:t>
            </a:r>
            <a:r>
              <a:rPr lang="sv-SE" sz="1400" dirty="0" smtClean="0">
                <a:latin typeface="Roboto" panose="02000000000000000000" pitchFamily="2" charset="0"/>
                <a:ea typeface="Roboto" panose="02000000000000000000" pitchFamily="2" charset="0"/>
                <a:cs typeface="Roboto" panose="02000000000000000000" pitchFamily="2" charset="0"/>
              </a:rPr>
              <a:t>vidare?</a:t>
            </a:r>
            <a:endParaRPr lang="sv-SE" sz="1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6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Behöver nya samarbeten initieras, för att komma vidare?</a:t>
            </a:r>
            <a:endParaRPr lang="sv-SE" sz="1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6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Finns det frågor </a:t>
            </a:r>
            <a:r>
              <a:rPr lang="sv-SE" sz="1400" dirty="0">
                <a:latin typeface="Roboto" panose="02000000000000000000" pitchFamily="2" charset="0"/>
                <a:ea typeface="Roboto" panose="02000000000000000000" pitchFamily="2" charset="0"/>
                <a:cs typeface="Roboto" panose="02000000000000000000" pitchFamily="2" charset="0"/>
              </a:rPr>
              <a:t>som behöver lyftas till högre </a:t>
            </a:r>
            <a:r>
              <a:rPr lang="sv-SE" sz="1400" dirty="0" smtClean="0">
                <a:latin typeface="Roboto" panose="02000000000000000000" pitchFamily="2" charset="0"/>
                <a:ea typeface="Roboto" panose="02000000000000000000" pitchFamily="2" charset="0"/>
                <a:cs typeface="Roboto" panose="02000000000000000000" pitchFamily="2" charset="0"/>
              </a:rPr>
              <a:t>nivå, </a:t>
            </a:r>
            <a:r>
              <a:rPr lang="sv-SE" sz="1400" dirty="0">
                <a:latin typeface="Roboto" panose="02000000000000000000" pitchFamily="2" charset="0"/>
                <a:ea typeface="Roboto" panose="02000000000000000000" pitchFamily="2" charset="0"/>
                <a:cs typeface="Roboto" panose="02000000000000000000" pitchFamily="2" charset="0"/>
              </a:rPr>
              <a:t>för att komma </a:t>
            </a:r>
            <a:r>
              <a:rPr lang="sv-SE" sz="1400" dirty="0" smtClean="0">
                <a:latin typeface="Roboto" panose="02000000000000000000" pitchFamily="2" charset="0"/>
                <a:ea typeface="Roboto" panose="02000000000000000000" pitchFamily="2" charset="0"/>
                <a:cs typeface="Roboto" panose="02000000000000000000" pitchFamily="2" charset="0"/>
              </a:rPr>
              <a:t>vidare?</a:t>
            </a:r>
            <a:endParaRPr lang="sv-SE" sz="1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6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Hur </a:t>
            </a:r>
            <a:r>
              <a:rPr lang="sv-SE" sz="1400" dirty="0" smtClean="0">
                <a:latin typeface="Roboto" panose="02000000000000000000" pitchFamily="2" charset="0"/>
                <a:ea typeface="Roboto" panose="02000000000000000000" pitchFamily="2" charset="0"/>
                <a:cs typeface="Roboto" panose="02000000000000000000" pitchFamily="2" charset="0"/>
              </a:rPr>
              <a:t>kan nya </a:t>
            </a:r>
            <a:r>
              <a:rPr lang="sv-SE" sz="1400" dirty="0">
                <a:latin typeface="Roboto" panose="02000000000000000000" pitchFamily="2" charset="0"/>
                <a:ea typeface="Roboto" panose="02000000000000000000" pitchFamily="2" charset="0"/>
                <a:cs typeface="Roboto" panose="02000000000000000000" pitchFamily="2" charset="0"/>
              </a:rPr>
              <a:t>arbetsuppgifter eller ansvarsområden </a:t>
            </a:r>
            <a:r>
              <a:rPr lang="sv-SE" sz="1400" dirty="0" smtClean="0">
                <a:latin typeface="Roboto" panose="02000000000000000000" pitchFamily="2" charset="0"/>
                <a:ea typeface="Roboto" panose="02000000000000000000" pitchFamily="2" charset="0"/>
                <a:cs typeface="Roboto" panose="02000000000000000000" pitchFamily="2" charset="0"/>
              </a:rPr>
              <a:t>fördelas?</a:t>
            </a:r>
            <a:endParaRPr lang="sv-SE" sz="1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6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Hur </a:t>
            </a:r>
            <a:r>
              <a:rPr lang="sv-SE" sz="1400" dirty="0">
                <a:latin typeface="Roboto" panose="02000000000000000000" pitchFamily="2" charset="0"/>
                <a:ea typeface="Roboto" panose="02000000000000000000" pitchFamily="2" charset="0"/>
                <a:cs typeface="Roboto" panose="02000000000000000000" pitchFamily="2" charset="0"/>
              </a:rPr>
              <a:t>ni kan jacka resultatet från dagens workshop i </a:t>
            </a:r>
            <a:r>
              <a:rPr lang="sv-SE" sz="1400" dirty="0" smtClean="0">
                <a:latin typeface="Roboto" panose="02000000000000000000" pitchFamily="2" charset="0"/>
                <a:ea typeface="Roboto" panose="02000000000000000000" pitchFamily="2" charset="0"/>
                <a:cs typeface="Roboto" panose="02000000000000000000" pitchFamily="2" charset="0"/>
              </a:rPr>
              <a:t>pågående förändringsarbete?</a:t>
            </a:r>
          </a:p>
          <a:p>
            <a:pPr marL="285750" indent="-285750">
              <a:spcBef>
                <a:spcPts val="6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Hur ni kan involvera invånare till att </a:t>
            </a:r>
            <a:r>
              <a:rPr lang="sv-SE" sz="1400" dirty="0" err="1">
                <a:latin typeface="Roboto" panose="02000000000000000000" pitchFamily="2" charset="0"/>
                <a:ea typeface="Roboto" panose="02000000000000000000" pitchFamily="2" charset="0"/>
                <a:cs typeface="Roboto" panose="02000000000000000000" pitchFamily="2" charset="0"/>
              </a:rPr>
              <a:t>samskapa</a:t>
            </a:r>
            <a:r>
              <a:rPr lang="sv-SE" sz="1400" dirty="0">
                <a:latin typeface="Roboto" panose="02000000000000000000" pitchFamily="2" charset="0"/>
                <a:ea typeface="Roboto" panose="02000000000000000000" pitchFamily="2" charset="0"/>
                <a:cs typeface="Roboto" panose="02000000000000000000" pitchFamily="2" charset="0"/>
              </a:rPr>
              <a:t> lösningar i era scenarios</a:t>
            </a:r>
            <a:r>
              <a:rPr lang="sv-SE" sz="1400" dirty="0" smtClean="0">
                <a:latin typeface="Roboto" panose="02000000000000000000" pitchFamily="2" charset="0"/>
                <a:ea typeface="Roboto" panose="02000000000000000000" pitchFamily="2" charset="0"/>
                <a:cs typeface="Roboto" panose="02000000000000000000" pitchFamily="2" charset="0"/>
              </a:rPr>
              <a:t>?</a:t>
            </a:r>
            <a:endParaRPr lang="sv-SE" sz="14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412311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285750" indent="-285750">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Nu är det dags att låta grupperna presentera sitt arbete för varandra.</a:t>
            </a: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I stället för att man ska komma fram och ”redovisa” är det trevligt om ni rör er runt i rummet och gästar gruppernas olika arbetshörn. Be dem sammanfatta sitt arbete på </a:t>
            </a:r>
            <a:r>
              <a:rPr lang="sv-SE" sz="1600" dirty="0" smtClean="0">
                <a:latin typeface="Roboto" panose="02000000000000000000" pitchFamily="2" charset="0"/>
                <a:ea typeface="Roboto" panose="02000000000000000000" pitchFamily="2" charset="0"/>
                <a:cs typeface="Roboto" panose="02000000000000000000" pitchFamily="2" charset="0"/>
              </a:rPr>
              <a:t>max 5 </a:t>
            </a:r>
            <a:r>
              <a:rPr lang="sv-SE" sz="1600" dirty="0">
                <a:latin typeface="Roboto" panose="02000000000000000000" pitchFamily="2" charset="0"/>
                <a:ea typeface="Roboto" panose="02000000000000000000" pitchFamily="2" charset="0"/>
                <a:cs typeface="Roboto" panose="02000000000000000000" pitchFamily="2" charset="0"/>
              </a:rPr>
              <a:t>minuter per grupp</a:t>
            </a: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Vilket kluster med </a:t>
            </a:r>
            <a:r>
              <a:rPr lang="sv-SE" sz="1600" dirty="0" err="1">
                <a:latin typeface="Roboto" panose="02000000000000000000" pitchFamily="2" charset="0"/>
                <a:ea typeface="Roboto" panose="02000000000000000000" pitchFamily="2" charset="0"/>
                <a:cs typeface="Roboto" panose="02000000000000000000" pitchFamily="2" charset="0"/>
              </a:rPr>
              <a:t>scan</a:t>
            </a:r>
            <a:r>
              <a:rPr lang="sv-SE" sz="1600" dirty="0">
                <a:latin typeface="Roboto" panose="02000000000000000000" pitchFamily="2" charset="0"/>
                <a:ea typeface="Roboto" panose="02000000000000000000" pitchFamily="2" charset="0"/>
                <a:cs typeface="Roboto" panose="02000000000000000000" pitchFamily="2" charset="0"/>
              </a:rPr>
              <a:t> </a:t>
            </a:r>
            <a:r>
              <a:rPr lang="sv-SE" sz="1600" dirty="0" err="1">
                <a:latin typeface="Roboto" panose="02000000000000000000" pitchFamily="2" charset="0"/>
                <a:ea typeface="Roboto" panose="02000000000000000000" pitchFamily="2" charset="0"/>
                <a:cs typeface="Roboto" panose="02000000000000000000" pitchFamily="2" charset="0"/>
              </a:rPr>
              <a:t>cards</a:t>
            </a:r>
            <a:r>
              <a:rPr lang="sv-SE" sz="1600" dirty="0">
                <a:latin typeface="Roboto" panose="02000000000000000000" pitchFamily="2" charset="0"/>
                <a:ea typeface="Roboto" panose="02000000000000000000" pitchFamily="2" charset="0"/>
                <a:cs typeface="Roboto" panose="02000000000000000000" pitchFamily="2" charset="0"/>
              </a:rPr>
              <a:t> valde de och hur formulerade de sin insikt?</a:t>
            </a: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Be dem beskriva sina två scenarios utifrån den valda insikten, det troliga och det önskvärda</a:t>
            </a: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Hur utformade de sin prototyp, vilka ”features” innehåller den?</a:t>
            </a: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Be dem beskriva några aktiviteter som gruppen ser att man bör ta tag i nu och på kort </a:t>
            </a:r>
            <a:r>
              <a:rPr lang="sv-SE" sz="1600" dirty="0" smtClean="0">
                <a:latin typeface="Roboto" panose="02000000000000000000" pitchFamily="2" charset="0"/>
                <a:ea typeface="Roboto" panose="02000000000000000000" pitchFamily="2" charset="0"/>
                <a:cs typeface="Roboto" panose="02000000000000000000" pitchFamily="2" charset="0"/>
              </a:rPr>
              <a:t>sikt</a:t>
            </a:r>
            <a:endParaRPr lang="sv-SE" sz="16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a:xfrm>
            <a:off x="1100668" y="205979"/>
            <a:ext cx="8043332" cy="857250"/>
          </a:xfrm>
        </p:spPr>
        <p:txBody>
          <a:bodyPr/>
          <a:lstStyle/>
          <a:p>
            <a:r>
              <a:rPr lang="sv-SE" sz="3200" dirty="0" smtClean="0">
                <a:latin typeface="Roboto Black" panose="02000000000000000000" pitchFamily="2" charset="0"/>
                <a:ea typeface="Roboto Black" panose="02000000000000000000" pitchFamily="2" charset="0"/>
                <a:cs typeface="Roboto Black" panose="02000000000000000000" pitchFamily="2" charset="0"/>
              </a:rPr>
              <a:t>Uppgift 8: Presentera (20 min)</a:t>
            </a:r>
            <a:endParaRPr lang="sv-SE" sz="3200" dirty="0"/>
          </a:p>
        </p:txBody>
      </p:sp>
    </p:spTree>
    <p:extLst>
      <p:ext uri="{BB962C8B-B14F-4D97-AF65-F5344CB8AC3E}">
        <p14:creationId xmlns:p14="http://schemas.microsoft.com/office/powerpoint/2010/main" val="286552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418661"/>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Presentera</a:t>
            </a:r>
            <a:endParaRPr lang="sv-SE" sz="4800" dirty="0"/>
          </a:p>
        </p:txBody>
      </p:sp>
      <p:sp>
        <p:nvSpPr>
          <p:cNvPr id="3" name="Platshållare för innehåll 1"/>
          <p:cNvSpPr>
            <a:spLocks noGrp="1"/>
          </p:cNvSpPr>
          <p:nvPr>
            <p:ph idx="1"/>
          </p:nvPr>
        </p:nvSpPr>
        <p:spPr>
          <a:xfrm>
            <a:off x="1005840" y="1531944"/>
            <a:ext cx="7350369" cy="3412850"/>
          </a:xfrm>
        </p:spPr>
        <p:txBody>
          <a:bodyPr/>
          <a:lstStyle/>
          <a:p>
            <a:pPr>
              <a:spcBef>
                <a:spcPts val="1200"/>
              </a:spcBef>
            </a:pPr>
            <a:r>
              <a:rPr lang="sv-SE" sz="1600" dirty="0" smtClean="0">
                <a:latin typeface="Roboto" panose="02000000000000000000" pitchFamily="2" charset="0"/>
                <a:ea typeface="Roboto" panose="02000000000000000000" pitchFamily="2" charset="0"/>
                <a:cs typeface="Roboto" panose="02000000000000000000" pitchFamily="2" charset="0"/>
              </a:rPr>
              <a:t>Berätta för de andra grupperna vad ni har kommit fram till!</a:t>
            </a:r>
          </a:p>
          <a:p>
            <a:pPr>
              <a:spcBef>
                <a:spcPts val="1200"/>
              </a:spcBef>
            </a:pPr>
            <a:endParaRPr lang="sv-SE" sz="16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Vilket kluster med </a:t>
            </a:r>
            <a:r>
              <a:rPr lang="sv-SE" sz="1600" dirty="0" err="1">
                <a:latin typeface="Roboto" panose="02000000000000000000" pitchFamily="2" charset="0"/>
                <a:ea typeface="Roboto" panose="02000000000000000000" pitchFamily="2" charset="0"/>
                <a:cs typeface="Roboto" panose="02000000000000000000" pitchFamily="2" charset="0"/>
              </a:rPr>
              <a:t>scan</a:t>
            </a:r>
            <a:r>
              <a:rPr lang="sv-SE" sz="1600" dirty="0">
                <a:latin typeface="Roboto" panose="02000000000000000000" pitchFamily="2" charset="0"/>
                <a:ea typeface="Roboto" panose="02000000000000000000" pitchFamily="2" charset="0"/>
                <a:cs typeface="Roboto" panose="02000000000000000000" pitchFamily="2" charset="0"/>
              </a:rPr>
              <a:t> </a:t>
            </a:r>
            <a:r>
              <a:rPr lang="sv-SE" sz="1600" dirty="0" err="1">
                <a:latin typeface="Roboto" panose="02000000000000000000" pitchFamily="2" charset="0"/>
                <a:ea typeface="Roboto" panose="02000000000000000000" pitchFamily="2" charset="0"/>
                <a:cs typeface="Roboto" panose="02000000000000000000" pitchFamily="2" charset="0"/>
              </a:rPr>
              <a:t>cards</a:t>
            </a:r>
            <a:r>
              <a:rPr lang="sv-SE" sz="1600" dirty="0">
                <a:latin typeface="Roboto" panose="02000000000000000000" pitchFamily="2" charset="0"/>
                <a:ea typeface="Roboto" panose="02000000000000000000" pitchFamily="2" charset="0"/>
                <a:cs typeface="Roboto" panose="02000000000000000000" pitchFamily="2" charset="0"/>
              </a:rPr>
              <a:t> valde </a:t>
            </a:r>
            <a:r>
              <a:rPr lang="sv-SE" sz="1600" dirty="0" smtClean="0">
                <a:latin typeface="Roboto" panose="02000000000000000000" pitchFamily="2" charset="0"/>
                <a:ea typeface="Roboto" panose="02000000000000000000" pitchFamily="2" charset="0"/>
                <a:cs typeface="Roboto" panose="02000000000000000000" pitchFamily="2" charset="0"/>
              </a:rPr>
              <a:t>ni och hur formulerade ni er insikt?</a:t>
            </a:r>
          </a:p>
          <a:p>
            <a:pPr marL="285750" indent="-285750">
              <a:spcBef>
                <a:spcPts val="600"/>
              </a:spcBef>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Ge exempel på signaler som ingick i klustret!</a:t>
            </a:r>
            <a:endParaRPr lang="sv-SE" sz="16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600"/>
              </a:spcBef>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Beskriv era två </a:t>
            </a:r>
            <a:r>
              <a:rPr lang="sv-SE" sz="1600" dirty="0">
                <a:latin typeface="Roboto" panose="02000000000000000000" pitchFamily="2" charset="0"/>
                <a:ea typeface="Roboto" panose="02000000000000000000" pitchFamily="2" charset="0"/>
                <a:cs typeface="Roboto" panose="02000000000000000000" pitchFamily="2" charset="0"/>
              </a:rPr>
              <a:t>scenarios </a:t>
            </a:r>
            <a:r>
              <a:rPr lang="sv-SE" sz="1600" dirty="0" smtClean="0">
                <a:latin typeface="Roboto" panose="02000000000000000000" pitchFamily="2" charset="0"/>
                <a:ea typeface="Roboto" panose="02000000000000000000" pitchFamily="2" charset="0"/>
                <a:cs typeface="Roboto" panose="02000000000000000000" pitchFamily="2" charset="0"/>
              </a:rPr>
              <a:t>– det troliga </a:t>
            </a:r>
            <a:r>
              <a:rPr lang="sv-SE" sz="1600" dirty="0">
                <a:latin typeface="Roboto" panose="02000000000000000000" pitchFamily="2" charset="0"/>
                <a:ea typeface="Roboto" panose="02000000000000000000" pitchFamily="2" charset="0"/>
                <a:cs typeface="Roboto" panose="02000000000000000000" pitchFamily="2" charset="0"/>
              </a:rPr>
              <a:t>och det önskvärda</a:t>
            </a: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Hur utformade </a:t>
            </a:r>
            <a:r>
              <a:rPr lang="sv-SE" sz="1600" dirty="0" smtClean="0">
                <a:latin typeface="Roboto" panose="02000000000000000000" pitchFamily="2" charset="0"/>
                <a:ea typeface="Roboto" panose="02000000000000000000" pitchFamily="2" charset="0"/>
                <a:cs typeface="Roboto" panose="02000000000000000000" pitchFamily="2" charset="0"/>
              </a:rPr>
              <a:t>ni er/era prototyper, </a:t>
            </a:r>
            <a:r>
              <a:rPr lang="sv-SE" sz="1600" dirty="0">
                <a:latin typeface="Roboto" panose="02000000000000000000" pitchFamily="2" charset="0"/>
                <a:ea typeface="Roboto" panose="02000000000000000000" pitchFamily="2" charset="0"/>
                <a:cs typeface="Roboto" panose="02000000000000000000" pitchFamily="2" charset="0"/>
              </a:rPr>
              <a:t>vilka ”features” innehåller </a:t>
            </a:r>
            <a:r>
              <a:rPr lang="sv-SE" sz="1600" dirty="0" smtClean="0">
                <a:latin typeface="Roboto" panose="02000000000000000000" pitchFamily="2" charset="0"/>
                <a:ea typeface="Roboto" panose="02000000000000000000" pitchFamily="2" charset="0"/>
                <a:cs typeface="Roboto" panose="02000000000000000000" pitchFamily="2" charset="0"/>
              </a:rPr>
              <a:t>den/de?</a:t>
            </a:r>
            <a:endParaRPr lang="sv-SE" sz="16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600"/>
              </a:spcBef>
              <a:buFont typeface="Wingdings" panose="05000000000000000000" pitchFamily="2" charset="2"/>
              <a:buChar char="§"/>
            </a:pPr>
            <a:r>
              <a:rPr lang="sv-SE" sz="1600" dirty="0" smtClean="0">
                <a:latin typeface="Roboto" panose="02000000000000000000" pitchFamily="2" charset="0"/>
                <a:ea typeface="Roboto" panose="02000000000000000000" pitchFamily="2" charset="0"/>
                <a:cs typeface="Roboto" panose="02000000000000000000" pitchFamily="2" charset="0"/>
              </a:rPr>
              <a:t>Beskriv några </a:t>
            </a:r>
            <a:r>
              <a:rPr lang="sv-SE" sz="1600" dirty="0">
                <a:latin typeface="Roboto" panose="02000000000000000000" pitchFamily="2" charset="0"/>
                <a:ea typeface="Roboto" panose="02000000000000000000" pitchFamily="2" charset="0"/>
                <a:cs typeface="Roboto" panose="02000000000000000000" pitchFamily="2" charset="0"/>
              </a:rPr>
              <a:t>aktiviteter som </a:t>
            </a:r>
            <a:r>
              <a:rPr lang="sv-SE" sz="1600" dirty="0" smtClean="0">
                <a:latin typeface="Roboto" panose="02000000000000000000" pitchFamily="2" charset="0"/>
                <a:ea typeface="Roboto" panose="02000000000000000000" pitchFamily="2" charset="0"/>
                <a:cs typeface="Roboto" panose="02000000000000000000" pitchFamily="2" charset="0"/>
              </a:rPr>
              <a:t>ni ser behöver göras NU </a:t>
            </a:r>
            <a:r>
              <a:rPr lang="sv-SE" sz="1600" dirty="0">
                <a:latin typeface="Roboto" panose="02000000000000000000" pitchFamily="2" charset="0"/>
                <a:ea typeface="Roboto" panose="02000000000000000000" pitchFamily="2" charset="0"/>
                <a:cs typeface="Roboto" panose="02000000000000000000" pitchFamily="2" charset="0"/>
              </a:rPr>
              <a:t>och </a:t>
            </a:r>
            <a:r>
              <a:rPr lang="sv-SE" sz="1600" dirty="0" smtClean="0">
                <a:latin typeface="Roboto" panose="02000000000000000000" pitchFamily="2" charset="0"/>
                <a:ea typeface="Roboto" panose="02000000000000000000" pitchFamily="2" charset="0"/>
                <a:cs typeface="Roboto" panose="02000000000000000000" pitchFamily="2" charset="0"/>
              </a:rPr>
              <a:t>PÅ KORT SIKT </a:t>
            </a:r>
          </a:p>
          <a:p>
            <a:pPr>
              <a:spcBef>
                <a:spcPts val="1200"/>
              </a:spcBef>
            </a:pPr>
            <a:endParaRPr lang="sv-SE" sz="1400" dirty="0">
              <a:latin typeface="Roboto" panose="02000000000000000000" pitchFamily="2" charset="0"/>
              <a:ea typeface="Roboto" panose="02000000000000000000" pitchFamily="2" charset="0"/>
              <a:cs typeface="Roboto" panose="02000000000000000000" pitchFamily="2" charset="0"/>
            </a:endParaRPr>
          </a:p>
          <a:p>
            <a:pPr>
              <a:spcBef>
                <a:spcPts val="1200"/>
              </a:spcBef>
            </a:pPr>
            <a:endParaRPr lang="sv-SE" sz="14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9018515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Samla alla och tacka för deltagarnas engagemang. </a:t>
            </a: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Berätta hur du ser att resultatet av dagens workshop kommer att tas om hand. Lämna inte rummet förrän alla har en klar uppfattning </a:t>
            </a:r>
            <a:r>
              <a:rPr lang="sv-SE" sz="1600" dirty="0" smtClean="0">
                <a:latin typeface="Roboto" panose="02000000000000000000" pitchFamily="2" charset="0"/>
                <a:ea typeface="Roboto" panose="02000000000000000000" pitchFamily="2" charset="0"/>
                <a:cs typeface="Roboto" panose="02000000000000000000" pitchFamily="2" charset="0"/>
              </a:rPr>
              <a:t>om:</a:t>
            </a:r>
            <a:br>
              <a:rPr lang="sv-SE" sz="1600" dirty="0" smtClean="0">
                <a:latin typeface="Roboto" panose="02000000000000000000" pitchFamily="2" charset="0"/>
                <a:ea typeface="Roboto" panose="02000000000000000000" pitchFamily="2" charset="0"/>
                <a:cs typeface="Roboto" panose="02000000000000000000" pitchFamily="2" charset="0"/>
              </a:rPr>
            </a:br>
            <a:r>
              <a:rPr lang="sv-SE" sz="1600" dirty="0" smtClean="0">
                <a:latin typeface="Roboto" panose="02000000000000000000" pitchFamily="2" charset="0"/>
                <a:ea typeface="Roboto" panose="02000000000000000000" pitchFamily="2" charset="0"/>
                <a:cs typeface="Roboto" panose="02000000000000000000" pitchFamily="2" charset="0"/>
              </a:rPr>
              <a:t/>
            </a:r>
            <a:br>
              <a:rPr lang="sv-SE" sz="1600" dirty="0" smtClean="0">
                <a:latin typeface="Roboto" panose="02000000000000000000" pitchFamily="2" charset="0"/>
                <a:ea typeface="Roboto" panose="02000000000000000000" pitchFamily="2" charset="0"/>
                <a:cs typeface="Roboto" panose="02000000000000000000" pitchFamily="2" charset="0"/>
              </a:rPr>
            </a:br>
            <a:r>
              <a:rPr lang="sv-SE" sz="1600" dirty="0" smtClean="0">
                <a:latin typeface="Roboto" panose="02000000000000000000" pitchFamily="2" charset="0"/>
                <a:ea typeface="Roboto" panose="02000000000000000000" pitchFamily="2" charset="0"/>
                <a:cs typeface="Roboto" panose="02000000000000000000" pitchFamily="2" charset="0"/>
              </a:rPr>
              <a:t>- Hur </a:t>
            </a:r>
            <a:r>
              <a:rPr lang="sv-SE" sz="1600" dirty="0">
                <a:latin typeface="Roboto" panose="02000000000000000000" pitchFamily="2" charset="0"/>
                <a:ea typeface="Roboto" panose="02000000000000000000" pitchFamily="2" charset="0"/>
                <a:cs typeface="Roboto" panose="02000000000000000000" pitchFamily="2" charset="0"/>
              </a:rPr>
              <a:t>materialet tas om hand och av </a:t>
            </a:r>
            <a:r>
              <a:rPr lang="sv-SE" sz="1600" dirty="0" smtClean="0">
                <a:latin typeface="Roboto" panose="02000000000000000000" pitchFamily="2" charset="0"/>
                <a:ea typeface="Roboto" panose="02000000000000000000" pitchFamily="2" charset="0"/>
                <a:cs typeface="Roboto" panose="02000000000000000000" pitchFamily="2" charset="0"/>
              </a:rPr>
              <a:t>vem</a:t>
            </a:r>
            <a:br>
              <a:rPr lang="sv-SE" sz="1600" dirty="0" smtClean="0">
                <a:latin typeface="Roboto" panose="02000000000000000000" pitchFamily="2" charset="0"/>
                <a:ea typeface="Roboto" panose="02000000000000000000" pitchFamily="2" charset="0"/>
                <a:cs typeface="Roboto" panose="02000000000000000000" pitchFamily="2" charset="0"/>
              </a:rPr>
            </a:br>
            <a:r>
              <a:rPr lang="sv-SE" sz="1600" dirty="0" smtClean="0">
                <a:latin typeface="Roboto" panose="02000000000000000000" pitchFamily="2" charset="0"/>
                <a:ea typeface="Roboto" panose="02000000000000000000" pitchFamily="2" charset="0"/>
                <a:cs typeface="Roboto" panose="02000000000000000000" pitchFamily="2" charset="0"/>
              </a:rPr>
              <a:t>- Hur </a:t>
            </a:r>
            <a:r>
              <a:rPr lang="sv-SE" sz="1600" dirty="0">
                <a:latin typeface="Roboto" panose="02000000000000000000" pitchFamily="2" charset="0"/>
                <a:ea typeface="Roboto" panose="02000000000000000000" pitchFamily="2" charset="0"/>
                <a:cs typeface="Roboto" panose="02000000000000000000" pitchFamily="2" charset="0"/>
              </a:rPr>
              <a:t>de insikter som inte prioriterades i steg 4 blir </a:t>
            </a:r>
            <a:r>
              <a:rPr lang="sv-SE" sz="1600" dirty="0" smtClean="0">
                <a:latin typeface="Roboto" panose="02000000000000000000" pitchFamily="2" charset="0"/>
                <a:ea typeface="Roboto" panose="02000000000000000000" pitchFamily="2" charset="0"/>
                <a:cs typeface="Roboto" panose="02000000000000000000" pitchFamily="2" charset="0"/>
              </a:rPr>
              <a:t>dokumenterade</a:t>
            </a:r>
            <a:br>
              <a:rPr lang="sv-SE" sz="1600" dirty="0" smtClean="0">
                <a:latin typeface="Roboto" panose="02000000000000000000" pitchFamily="2" charset="0"/>
                <a:ea typeface="Roboto" panose="02000000000000000000" pitchFamily="2" charset="0"/>
                <a:cs typeface="Roboto" panose="02000000000000000000" pitchFamily="2" charset="0"/>
              </a:rPr>
            </a:br>
            <a:r>
              <a:rPr lang="sv-SE" sz="1600" dirty="0" smtClean="0">
                <a:latin typeface="Roboto" panose="02000000000000000000" pitchFamily="2" charset="0"/>
                <a:ea typeface="Roboto" panose="02000000000000000000" pitchFamily="2" charset="0"/>
                <a:cs typeface="Roboto" panose="02000000000000000000" pitchFamily="2" charset="0"/>
              </a:rPr>
              <a:t>- Vad </a:t>
            </a:r>
            <a:r>
              <a:rPr lang="sv-SE" sz="1600" dirty="0">
                <a:latin typeface="Roboto" panose="02000000000000000000" pitchFamily="2" charset="0"/>
                <a:ea typeface="Roboto" panose="02000000000000000000" pitchFamily="2" charset="0"/>
                <a:cs typeface="Roboto" panose="02000000000000000000" pitchFamily="2" charset="0"/>
              </a:rPr>
              <a:t>som blir nästa steg och vem/vilka som ansvarar för </a:t>
            </a:r>
            <a:r>
              <a:rPr lang="sv-SE" sz="1600" dirty="0" smtClean="0">
                <a:latin typeface="Roboto" panose="02000000000000000000" pitchFamily="2" charset="0"/>
                <a:ea typeface="Roboto" panose="02000000000000000000" pitchFamily="2" charset="0"/>
                <a:cs typeface="Roboto" panose="02000000000000000000" pitchFamily="2" charset="0"/>
              </a:rPr>
              <a:t>det</a:t>
            </a:r>
            <a:br>
              <a:rPr lang="sv-SE" sz="1600" dirty="0" smtClean="0">
                <a:latin typeface="Roboto" panose="02000000000000000000" pitchFamily="2" charset="0"/>
                <a:ea typeface="Roboto" panose="02000000000000000000" pitchFamily="2" charset="0"/>
                <a:cs typeface="Roboto" panose="02000000000000000000" pitchFamily="2" charset="0"/>
              </a:rPr>
            </a:br>
            <a:endParaRPr lang="sv-SE" sz="16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6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Gör en gemensam utcheckning genom att stå i en ring och låt var och en säga </a:t>
            </a:r>
            <a:r>
              <a:rPr lang="sv-SE" sz="1600" dirty="0" smtClean="0">
                <a:latin typeface="Roboto" panose="02000000000000000000" pitchFamily="2" charset="0"/>
                <a:ea typeface="Roboto" panose="02000000000000000000" pitchFamily="2" charset="0"/>
                <a:cs typeface="Roboto" panose="02000000000000000000" pitchFamily="2" charset="0"/>
              </a:rPr>
              <a:t>två ord </a:t>
            </a:r>
            <a:r>
              <a:rPr lang="sv-SE" sz="1600" dirty="0">
                <a:latin typeface="Roboto" panose="02000000000000000000" pitchFamily="2" charset="0"/>
                <a:ea typeface="Roboto" panose="02000000000000000000" pitchFamily="2" charset="0"/>
                <a:cs typeface="Roboto" panose="02000000000000000000" pitchFamily="2" charset="0"/>
              </a:rPr>
              <a:t>om hur de upplever dagen och hur de känner sig nu</a:t>
            </a:r>
            <a:r>
              <a:rPr lang="sv-SE" sz="1600" dirty="0" smtClean="0">
                <a:latin typeface="Roboto" panose="02000000000000000000" pitchFamily="2" charset="0"/>
                <a:ea typeface="Roboto" panose="02000000000000000000" pitchFamily="2" charset="0"/>
                <a:cs typeface="Roboto" panose="02000000000000000000" pitchFamily="2" charset="0"/>
              </a:rPr>
              <a:t>.</a:t>
            </a:r>
            <a:endParaRPr lang="sv-SE" sz="16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a:xfrm>
            <a:off x="1100668" y="205979"/>
            <a:ext cx="8043332" cy="857250"/>
          </a:xfrm>
        </p:spPr>
        <p:txBody>
          <a:bodyPr/>
          <a:lstStyle/>
          <a:p>
            <a:r>
              <a:rPr lang="sv-SE" sz="3200" dirty="0" smtClean="0">
                <a:latin typeface="Roboto Black" panose="02000000000000000000" pitchFamily="2" charset="0"/>
                <a:ea typeface="Roboto Black" panose="02000000000000000000" pitchFamily="2" charset="0"/>
                <a:cs typeface="Roboto Black" panose="02000000000000000000" pitchFamily="2" charset="0"/>
              </a:rPr>
              <a:t>Avslutning</a:t>
            </a:r>
            <a:endParaRPr lang="sv-SE" sz="3200" dirty="0"/>
          </a:p>
        </p:txBody>
      </p:sp>
    </p:spTree>
    <p:extLst>
      <p:ext uri="{BB962C8B-B14F-4D97-AF65-F5344CB8AC3E}">
        <p14:creationId xmlns:p14="http://schemas.microsoft.com/office/powerpoint/2010/main" val="35595533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8" y="1200152"/>
            <a:ext cx="7487658" cy="3151585"/>
          </a:xfrm>
        </p:spPr>
        <p:txBody>
          <a:bodyPr/>
          <a:lstStyle/>
          <a:p>
            <a:pPr marL="285750" indent="-28575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Den här workshopen passar stora grupper. Det är bra om ni är </a:t>
            </a:r>
            <a:r>
              <a:rPr lang="sv-SE" sz="1800" dirty="0" smtClean="0">
                <a:latin typeface="Roboto" panose="02000000000000000000" pitchFamily="2" charset="0"/>
                <a:ea typeface="Roboto" panose="02000000000000000000" pitchFamily="2" charset="0"/>
                <a:cs typeface="Roboto" panose="02000000000000000000" pitchFamily="2" charset="0"/>
              </a:rPr>
              <a:t>15 deltagare eller fler. </a:t>
            </a:r>
            <a:r>
              <a:rPr lang="sv-SE" sz="1800" dirty="0">
                <a:latin typeface="Roboto" panose="02000000000000000000" pitchFamily="2" charset="0"/>
                <a:ea typeface="Roboto" panose="02000000000000000000" pitchFamily="2" charset="0"/>
                <a:cs typeface="Roboto" panose="02000000000000000000" pitchFamily="2" charset="0"/>
              </a:rPr>
              <a:t>Minimum </a:t>
            </a:r>
            <a:r>
              <a:rPr lang="sv-SE" sz="1800" dirty="0">
                <a:latin typeface="Roboto" panose="02000000000000000000" pitchFamily="2" charset="0"/>
                <a:ea typeface="Roboto" panose="02000000000000000000" pitchFamily="2" charset="0"/>
                <a:cs typeface="Roboto" panose="02000000000000000000" pitchFamily="2" charset="0"/>
              </a:rPr>
              <a:t>8</a:t>
            </a:r>
            <a:r>
              <a:rPr lang="sv-SE" sz="1800" dirty="0" smtClean="0">
                <a:latin typeface="Roboto" panose="02000000000000000000" pitchFamily="2" charset="0"/>
                <a:ea typeface="Roboto" panose="02000000000000000000" pitchFamily="2" charset="0"/>
                <a:cs typeface="Roboto" panose="02000000000000000000" pitchFamily="2" charset="0"/>
              </a:rPr>
              <a:t> </a:t>
            </a:r>
            <a:r>
              <a:rPr lang="sv-SE" sz="1800" dirty="0">
                <a:latin typeface="Roboto" panose="02000000000000000000" pitchFamily="2" charset="0"/>
                <a:ea typeface="Roboto" panose="02000000000000000000" pitchFamily="2" charset="0"/>
                <a:cs typeface="Roboto" panose="02000000000000000000" pitchFamily="2" charset="0"/>
              </a:rPr>
              <a:t>deltagare + en workshopledare. </a:t>
            </a:r>
          </a:p>
          <a:p>
            <a:pPr marL="285750" indent="-28575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En stor lokal som </a:t>
            </a:r>
            <a:r>
              <a:rPr lang="sv-SE" sz="1800" dirty="0" smtClean="0">
                <a:latin typeface="Roboto" panose="02000000000000000000" pitchFamily="2" charset="0"/>
                <a:ea typeface="Roboto" panose="02000000000000000000" pitchFamily="2" charset="0"/>
                <a:cs typeface="Roboto" panose="02000000000000000000" pitchFamily="2" charset="0"/>
              </a:rPr>
              <a:t>går att möblera </a:t>
            </a:r>
            <a:r>
              <a:rPr lang="sv-SE" sz="1800" dirty="0">
                <a:latin typeface="Roboto" panose="02000000000000000000" pitchFamily="2" charset="0"/>
                <a:ea typeface="Roboto" panose="02000000000000000000" pitchFamily="2" charset="0"/>
                <a:cs typeface="Roboto" panose="02000000000000000000" pitchFamily="2" charset="0"/>
              </a:rPr>
              <a:t>i grupper</a:t>
            </a:r>
            <a:r>
              <a:rPr lang="sv-SE" sz="1800" dirty="0" smtClean="0">
                <a:latin typeface="Roboto" panose="02000000000000000000" pitchFamily="2" charset="0"/>
                <a:ea typeface="Roboto" panose="02000000000000000000" pitchFamily="2" charset="0"/>
                <a:cs typeface="Roboto" panose="02000000000000000000" pitchFamily="2" charset="0"/>
              </a:rPr>
              <a:t>.</a:t>
            </a:r>
            <a:endParaRPr lang="sv-SE" sz="18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Workshopmaterial som </a:t>
            </a:r>
            <a:r>
              <a:rPr lang="sv-SE" sz="1800" dirty="0" err="1">
                <a:latin typeface="Roboto" panose="02000000000000000000" pitchFamily="2" charset="0"/>
                <a:ea typeface="Roboto" panose="02000000000000000000" pitchFamily="2" charset="0"/>
                <a:cs typeface="Roboto" panose="02000000000000000000" pitchFamily="2" charset="0"/>
              </a:rPr>
              <a:t>postit</a:t>
            </a:r>
            <a:r>
              <a:rPr lang="sv-SE" sz="1800" dirty="0">
                <a:latin typeface="Roboto" panose="02000000000000000000" pitchFamily="2" charset="0"/>
                <a:ea typeface="Roboto" panose="02000000000000000000" pitchFamily="2" charset="0"/>
                <a:cs typeface="Roboto" panose="02000000000000000000" pitchFamily="2" charset="0"/>
              </a:rPr>
              <a:t>, häftmassa, tuschpennor</a:t>
            </a:r>
            <a:r>
              <a:rPr lang="sv-SE" sz="1800" dirty="0" smtClean="0">
                <a:latin typeface="Roboto" panose="02000000000000000000" pitchFamily="2" charset="0"/>
                <a:ea typeface="Roboto" panose="02000000000000000000" pitchFamily="2" charset="0"/>
                <a:cs typeface="Roboto" panose="02000000000000000000" pitchFamily="2" charset="0"/>
              </a:rPr>
              <a:t>.</a:t>
            </a:r>
            <a:endParaRPr lang="sv-SE" sz="18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Väggar att fästa upp arbetsmaterial på, alternativt vikväggar.</a:t>
            </a:r>
          </a:p>
          <a:p>
            <a:pPr marL="285750" indent="-28575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En låda pysselmaterial för att bygga prototyper, till exempel kartong, saxar, färgat papper, snöre, tejp, piprensare, folie, </a:t>
            </a:r>
            <a:r>
              <a:rPr lang="sv-SE" sz="1800" dirty="0" smtClean="0">
                <a:latin typeface="Roboto" panose="02000000000000000000" pitchFamily="2" charset="0"/>
                <a:ea typeface="Roboto" panose="02000000000000000000" pitchFamily="2" charset="0"/>
                <a:cs typeface="Roboto" panose="02000000000000000000" pitchFamily="2" charset="0"/>
              </a:rPr>
              <a:t>ståltråd...</a:t>
            </a:r>
            <a:endParaRPr lang="sv-SE" sz="18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800" dirty="0" smtClean="0">
                <a:latin typeface="Roboto" panose="02000000000000000000" pitchFamily="2" charset="0"/>
                <a:ea typeface="Roboto" panose="02000000000000000000" pitchFamily="2" charset="0"/>
                <a:cs typeface="Roboto" panose="02000000000000000000" pitchFamily="2" charset="0"/>
              </a:rPr>
              <a:t>Ta gärna med en timerklocka </a:t>
            </a:r>
            <a:r>
              <a:rPr lang="sv-SE" sz="1800" dirty="0">
                <a:latin typeface="Roboto" panose="02000000000000000000" pitchFamily="2" charset="0"/>
                <a:ea typeface="Roboto" panose="02000000000000000000" pitchFamily="2" charset="0"/>
                <a:cs typeface="Roboto" panose="02000000000000000000" pitchFamily="2" charset="0"/>
              </a:rPr>
              <a:t>som visar återstående tid i övningarna.</a:t>
            </a:r>
          </a:p>
        </p:txBody>
      </p:sp>
      <p:sp>
        <p:nvSpPr>
          <p:cNvPr id="3" name="Rubrik 2"/>
          <p:cNvSpPr>
            <a:spLocks noGrp="1"/>
          </p:cNvSpPr>
          <p:nvPr>
            <p:ph type="title"/>
          </p:nvPr>
        </p:nvSpPr>
        <p:spPr/>
        <p:txBody>
          <a:bodyPr/>
          <a:lstStyle/>
          <a:p>
            <a:r>
              <a:rPr lang="sv-SE" dirty="0" smtClean="0"/>
              <a:t>Ni </a:t>
            </a:r>
            <a:r>
              <a:rPr lang="sv-SE" dirty="0" smtClean="0">
                <a:latin typeface="Roboto Black" panose="02000000000000000000" pitchFamily="2" charset="0"/>
                <a:ea typeface="Roboto Black" panose="02000000000000000000" pitchFamily="2" charset="0"/>
                <a:cs typeface="Roboto Black" panose="02000000000000000000" pitchFamily="2" charset="0"/>
              </a:rPr>
              <a:t>behöver</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8361939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342900" indent="-342900">
              <a:spcBef>
                <a:spcPts val="1200"/>
              </a:spcBef>
              <a:buFont typeface="+mj-lt"/>
              <a:buAutoNum type="arabicPeriod"/>
            </a:pPr>
            <a:r>
              <a:rPr lang="sv-SE" sz="1400" dirty="0">
                <a:latin typeface="Roboto" panose="02000000000000000000" pitchFamily="2" charset="0"/>
                <a:ea typeface="Roboto" panose="02000000000000000000" pitchFamily="2" charset="0"/>
                <a:cs typeface="Roboto" panose="02000000000000000000" pitchFamily="2" charset="0"/>
              </a:rPr>
              <a:t>Du som ska leda workshopen behöver gå ut med inbjudan i god tid eftersom deltagarna förväntas göra ett arbete innan de kommer till workshopen</a:t>
            </a:r>
            <a:r>
              <a:rPr lang="sv-SE" sz="1400" dirty="0" smtClean="0">
                <a:latin typeface="Roboto" panose="02000000000000000000" pitchFamily="2" charset="0"/>
                <a:ea typeface="Roboto" panose="02000000000000000000" pitchFamily="2" charset="0"/>
                <a:cs typeface="Roboto" panose="02000000000000000000" pitchFamily="2" charset="0"/>
              </a:rPr>
              <a:t>.</a:t>
            </a:r>
            <a:endParaRPr lang="sv-SE" sz="14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mj-lt"/>
              <a:buAutoNum type="arabicPeriod"/>
            </a:pPr>
            <a:r>
              <a:rPr lang="sv-SE" sz="1400" dirty="0">
                <a:latin typeface="Roboto" panose="02000000000000000000" pitchFamily="2" charset="0"/>
                <a:ea typeface="Roboto" panose="02000000000000000000" pitchFamily="2" charset="0"/>
                <a:cs typeface="Roboto" panose="02000000000000000000" pitchFamily="2" charset="0"/>
              </a:rPr>
              <a:t>I samband med inbjudan ska du tilldela varje deltagare en eller två av stadens brännpunkter. Om ni är </a:t>
            </a:r>
            <a:r>
              <a:rPr lang="sv-SE" sz="1400" dirty="0" smtClean="0">
                <a:latin typeface="Roboto" panose="02000000000000000000" pitchFamily="2" charset="0"/>
                <a:ea typeface="Roboto" panose="02000000000000000000" pitchFamily="2" charset="0"/>
                <a:cs typeface="Roboto" panose="02000000000000000000" pitchFamily="2" charset="0"/>
              </a:rPr>
              <a:t>15</a:t>
            </a:r>
            <a:r>
              <a:rPr lang="sv-SE" sz="1400" dirty="0" smtClean="0">
                <a:latin typeface="Roboto" panose="02000000000000000000" pitchFamily="2" charset="0"/>
                <a:ea typeface="Roboto" panose="02000000000000000000" pitchFamily="2" charset="0"/>
                <a:cs typeface="Roboto" panose="02000000000000000000" pitchFamily="2" charset="0"/>
              </a:rPr>
              <a:t> </a:t>
            </a:r>
            <a:r>
              <a:rPr lang="sv-SE" sz="1400" dirty="0">
                <a:latin typeface="Roboto" panose="02000000000000000000" pitchFamily="2" charset="0"/>
                <a:ea typeface="Roboto" panose="02000000000000000000" pitchFamily="2" charset="0"/>
                <a:cs typeface="Roboto" panose="02000000000000000000" pitchFamily="2" charset="0"/>
              </a:rPr>
              <a:t>deltagare ger </a:t>
            </a:r>
            <a:r>
              <a:rPr lang="sv-SE" sz="1400" dirty="0" smtClean="0">
                <a:latin typeface="Roboto" panose="02000000000000000000" pitchFamily="2" charset="0"/>
                <a:ea typeface="Roboto" panose="02000000000000000000" pitchFamily="2" charset="0"/>
                <a:cs typeface="Roboto" panose="02000000000000000000" pitchFamily="2" charset="0"/>
              </a:rPr>
              <a:t>du en brännpunkt till varje deltagare. Om </a:t>
            </a:r>
            <a:r>
              <a:rPr lang="sv-SE" sz="1400" dirty="0">
                <a:latin typeface="Roboto" panose="02000000000000000000" pitchFamily="2" charset="0"/>
                <a:ea typeface="Roboto" panose="02000000000000000000" pitchFamily="2" charset="0"/>
                <a:cs typeface="Roboto" panose="02000000000000000000" pitchFamily="2" charset="0"/>
              </a:rPr>
              <a:t>ni är fler eller färre får du fördela brännpunkterna på ett sätt som du själv finner lämpligt</a:t>
            </a:r>
            <a:r>
              <a:rPr lang="sv-SE" sz="1400" dirty="0" smtClean="0">
                <a:latin typeface="Roboto" panose="02000000000000000000" pitchFamily="2" charset="0"/>
                <a:ea typeface="Roboto" panose="02000000000000000000" pitchFamily="2" charset="0"/>
                <a:cs typeface="Roboto" panose="02000000000000000000" pitchFamily="2" charset="0"/>
              </a:rPr>
              <a:t>.</a:t>
            </a:r>
          </a:p>
          <a:p>
            <a:pPr marL="342900" indent="-342900">
              <a:spcBef>
                <a:spcPts val="1200"/>
              </a:spcBef>
              <a:buFont typeface="+mj-lt"/>
              <a:buAutoNum type="arabicPeriod"/>
            </a:pPr>
            <a:r>
              <a:rPr lang="sv-SE" sz="1400" dirty="0" smtClean="0">
                <a:latin typeface="Roboto" panose="02000000000000000000" pitchFamily="2" charset="0"/>
                <a:ea typeface="Roboto" panose="02000000000000000000" pitchFamily="2" charset="0"/>
                <a:cs typeface="Roboto" panose="02000000000000000000" pitchFamily="2" charset="0"/>
              </a:rPr>
              <a:t>I samband med inbjudan bifogar du en mall för </a:t>
            </a:r>
            <a:r>
              <a:rPr lang="sv-SE" sz="1400" dirty="0" err="1" smtClean="0">
                <a:latin typeface="Roboto" panose="02000000000000000000" pitchFamily="2" charset="0"/>
                <a:ea typeface="Roboto" panose="02000000000000000000" pitchFamily="2" charset="0"/>
                <a:cs typeface="Roboto" panose="02000000000000000000" pitchFamily="2" charset="0"/>
              </a:rPr>
              <a:t>scan</a:t>
            </a:r>
            <a:r>
              <a:rPr lang="sv-SE" sz="1400" dirty="0" smtClean="0">
                <a:latin typeface="Roboto" panose="02000000000000000000" pitchFamily="2" charset="0"/>
                <a:ea typeface="Roboto" panose="02000000000000000000" pitchFamily="2" charset="0"/>
                <a:cs typeface="Roboto" panose="02000000000000000000" pitchFamily="2" charset="0"/>
              </a:rPr>
              <a:t> </a:t>
            </a:r>
            <a:r>
              <a:rPr lang="sv-SE" sz="1400" dirty="0" err="1" smtClean="0">
                <a:latin typeface="Roboto" panose="02000000000000000000" pitchFamily="2" charset="0"/>
                <a:ea typeface="Roboto" panose="02000000000000000000" pitchFamily="2" charset="0"/>
                <a:cs typeface="Roboto" panose="02000000000000000000" pitchFamily="2" charset="0"/>
              </a:rPr>
              <a:t>card</a:t>
            </a:r>
            <a:r>
              <a:rPr lang="sv-SE" sz="1400" dirty="0" smtClean="0">
                <a:latin typeface="Roboto" panose="02000000000000000000" pitchFamily="2" charset="0"/>
                <a:ea typeface="Roboto" panose="02000000000000000000" pitchFamily="2" charset="0"/>
                <a:cs typeface="Roboto" panose="02000000000000000000" pitchFamily="2" charset="0"/>
              </a:rPr>
              <a:t> som varje deltagare ska använda för att dokumentera sin signalspaning. En sida för varje signal.</a:t>
            </a:r>
            <a:endParaRPr lang="sv-SE" sz="14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mj-lt"/>
              <a:buAutoNum type="arabicPeriod"/>
            </a:pPr>
            <a:r>
              <a:rPr lang="sv-SE" sz="1400" dirty="0">
                <a:latin typeface="Roboto" panose="02000000000000000000" pitchFamily="2" charset="0"/>
                <a:ea typeface="Roboto" panose="02000000000000000000" pitchFamily="2" charset="0"/>
                <a:cs typeface="Roboto" panose="02000000000000000000" pitchFamily="2" charset="0"/>
              </a:rPr>
              <a:t>Deltagarnas förberedelse innebär att de ska läsa igenom den/de brännpunkter som man har blivit tilldelad och därefter leta efter signaler i omvärlden som är tecken på förändring i linje med brännpunkten. Varje deltagare ska också ta med sig 1-3 valfria signalspaningar, så kallade </a:t>
            </a:r>
            <a:r>
              <a:rPr lang="sv-SE" sz="1400" dirty="0" err="1">
                <a:latin typeface="Roboto" panose="02000000000000000000" pitchFamily="2" charset="0"/>
                <a:ea typeface="Roboto" panose="02000000000000000000" pitchFamily="2" charset="0"/>
                <a:cs typeface="Roboto" panose="02000000000000000000" pitchFamily="2" charset="0"/>
              </a:rPr>
              <a:t>wild</a:t>
            </a:r>
            <a:r>
              <a:rPr lang="sv-SE" sz="1400" dirty="0">
                <a:latin typeface="Roboto" panose="02000000000000000000" pitchFamily="2" charset="0"/>
                <a:ea typeface="Roboto" panose="02000000000000000000" pitchFamily="2" charset="0"/>
                <a:cs typeface="Roboto" panose="02000000000000000000" pitchFamily="2" charset="0"/>
              </a:rPr>
              <a:t> </a:t>
            </a:r>
            <a:r>
              <a:rPr lang="sv-SE" sz="1400" dirty="0" err="1">
                <a:latin typeface="Roboto" panose="02000000000000000000" pitchFamily="2" charset="0"/>
                <a:ea typeface="Roboto" panose="02000000000000000000" pitchFamily="2" charset="0"/>
                <a:cs typeface="Roboto" panose="02000000000000000000" pitchFamily="2" charset="0"/>
              </a:rPr>
              <a:t>cards</a:t>
            </a:r>
            <a:r>
              <a:rPr lang="sv-SE" sz="1400" dirty="0">
                <a:latin typeface="Roboto" panose="02000000000000000000" pitchFamily="2" charset="0"/>
                <a:ea typeface="Roboto" panose="02000000000000000000" pitchFamily="2" charset="0"/>
                <a:cs typeface="Roboto" panose="02000000000000000000" pitchFamily="2" charset="0"/>
              </a:rPr>
              <a:t>. Dessa behöver inte vara knutna till en specifik brännpunkt. </a:t>
            </a:r>
          </a:p>
          <a:p>
            <a:pPr marL="342900" indent="-342900">
              <a:spcBef>
                <a:spcPts val="1200"/>
              </a:spcBef>
              <a:buFont typeface="+mj-lt"/>
              <a:buAutoNum type="arabicPeriod"/>
            </a:pPr>
            <a:r>
              <a:rPr lang="sv-SE" sz="1400" dirty="0">
                <a:latin typeface="Roboto" panose="02000000000000000000" pitchFamily="2" charset="0"/>
                <a:ea typeface="Roboto" panose="02000000000000000000" pitchFamily="2" charset="0"/>
                <a:cs typeface="Roboto" panose="02000000000000000000" pitchFamily="2" charset="0"/>
              </a:rPr>
              <a:t>På </a:t>
            </a:r>
            <a:r>
              <a:rPr lang="sv-SE" sz="1400" dirty="0" smtClean="0">
                <a:latin typeface="Roboto" panose="02000000000000000000" pitchFamily="2" charset="0"/>
                <a:ea typeface="Roboto" panose="02000000000000000000" pitchFamily="2" charset="0"/>
                <a:cs typeface="Roboto" panose="02000000000000000000" pitchFamily="2" charset="0"/>
              </a:rPr>
              <a:t>sidan 5 ser </a:t>
            </a:r>
            <a:r>
              <a:rPr lang="sv-SE" sz="1400" dirty="0">
                <a:latin typeface="Roboto" panose="02000000000000000000" pitchFamily="2" charset="0"/>
                <a:ea typeface="Roboto" panose="02000000000000000000" pitchFamily="2" charset="0"/>
                <a:cs typeface="Roboto" panose="02000000000000000000" pitchFamily="2" charset="0"/>
              </a:rPr>
              <a:t>du ett förslag på hur du kan </a:t>
            </a:r>
            <a:r>
              <a:rPr lang="sv-SE" sz="1400" dirty="0" smtClean="0">
                <a:latin typeface="Roboto" panose="02000000000000000000" pitchFamily="2" charset="0"/>
                <a:ea typeface="Roboto" panose="02000000000000000000" pitchFamily="2" charset="0"/>
                <a:cs typeface="Roboto" panose="02000000000000000000" pitchFamily="2" charset="0"/>
              </a:rPr>
              <a:t>formulera </a:t>
            </a:r>
            <a:r>
              <a:rPr lang="sv-SE" sz="1400" dirty="0">
                <a:latin typeface="Roboto" panose="02000000000000000000" pitchFamily="2" charset="0"/>
                <a:ea typeface="Roboto" panose="02000000000000000000" pitchFamily="2" charset="0"/>
                <a:cs typeface="Roboto" panose="02000000000000000000" pitchFamily="2" charset="0"/>
              </a:rPr>
              <a:t>inbjudan.</a:t>
            </a: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Förberedelser innan workshop</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3095915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8" y="1063229"/>
            <a:ext cx="7211524" cy="3151585"/>
          </a:xfrm>
        </p:spPr>
        <p:txBody>
          <a:bodyPr/>
          <a:lstStyle/>
          <a:p>
            <a:pPr>
              <a:spcBef>
                <a:spcPts val="600"/>
              </a:spcBef>
            </a:pPr>
            <a:r>
              <a:rPr lang="sv-SE" sz="1000" dirty="0">
                <a:latin typeface="Roboto" panose="02000000000000000000" pitchFamily="2" charset="0"/>
                <a:ea typeface="Roboto" panose="02000000000000000000" pitchFamily="2" charset="0"/>
                <a:cs typeface="Roboto" panose="02000000000000000000" pitchFamily="2" charset="0"/>
              </a:rPr>
              <a:t>Som en del i vårt arbete med …. kommer vi att göra en heldagsworkshop den…. (datum). Syftet med workshopen är att vi tillsammans ska ta fram prioriterade utvecklingsområden och förslag till aktiviteter som blir grunden för vår….. (verksamhetsplan/projektplan/nulägeskarta/plan/program/strategi/förändringsarbete</a:t>
            </a:r>
            <a:r>
              <a:rPr lang="sv-SE" sz="1000" dirty="0" smtClean="0">
                <a:latin typeface="Roboto" panose="02000000000000000000" pitchFamily="2" charset="0"/>
                <a:ea typeface="Roboto" panose="02000000000000000000" pitchFamily="2" charset="0"/>
                <a:cs typeface="Roboto" panose="02000000000000000000" pitchFamily="2" charset="0"/>
              </a:rPr>
              <a:t>)</a:t>
            </a:r>
            <a:endParaRPr lang="sv-SE" sz="1000" dirty="0">
              <a:latin typeface="Roboto" panose="02000000000000000000" pitchFamily="2" charset="0"/>
              <a:ea typeface="Roboto" panose="02000000000000000000" pitchFamily="2" charset="0"/>
              <a:cs typeface="Roboto" panose="02000000000000000000" pitchFamily="2" charset="0"/>
            </a:endParaRPr>
          </a:p>
          <a:p>
            <a:pPr>
              <a:spcBef>
                <a:spcPts val="600"/>
              </a:spcBef>
            </a:pPr>
            <a:r>
              <a:rPr lang="sv-SE" sz="1000" dirty="0">
                <a:latin typeface="Roboto" panose="02000000000000000000" pitchFamily="2" charset="0"/>
                <a:ea typeface="Roboto" panose="02000000000000000000" pitchFamily="2" charset="0"/>
                <a:cs typeface="Roboto" panose="02000000000000000000" pitchFamily="2" charset="0"/>
              </a:rPr>
              <a:t>Innan du kommer till workshopen behöver du avsätta tid för vissa </a:t>
            </a:r>
            <a:r>
              <a:rPr lang="sv-SE" sz="1000" dirty="0" smtClean="0">
                <a:latin typeface="Roboto" panose="02000000000000000000" pitchFamily="2" charset="0"/>
                <a:ea typeface="Roboto" panose="02000000000000000000" pitchFamily="2" charset="0"/>
                <a:cs typeface="Roboto" panose="02000000000000000000" pitchFamily="2" charset="0"/>
              </a:rPr>
              <a:t>förberedelser</a:t>
            </a:r>
            <a:r>
              <a:rPr lang="sv-SE" sz="1000" dirty="0">
                <a:latin typeface="Roboto" panose="02000000000000000000" pitchFamily="2" charset="0"/>
                <a:ea typeface="Roboto" panose="02000000000000000000" pitchFamily="2" charset="0"/>
                <a:cs typeface="Roboto" panose="02000000000000000000" pitchFamily="2" charset="0"/>
              </a:rPr>
              <a:t>. Räkna med 1-3 timmars förberedelse. </a:t>
            </a:r>
          </a:p>
          <a:p>
            <a:pPr>
              <a:spcBef>
                <a:spcPts val="600"/>
              </a:spcBef>
            </a:pPr>
            <a:r>
              <a:rPr lang="sv-SE" sz="1000" dirty="0">
                <a:latin typeface="Roboto" panose="02000000000000000000" pitchFamily="2" charset="0"/>
                <a:ea typeface="Roboto" panose="02000000000000000000" pitchFamily="2" charset="0"/>
                <a:cs typeface="Roboto" panose="02000000000000000000" pitchFamily="2" charset="0"/>
              </a:rPr>
              <a:t>Detta ska du göra innan workshopen, deadline är … (datum</a:t>
            </a:r>
            <a:r>
              <a:rPr lang="sv-SE" sz="1000" dirty="0" smtClean="0">
                <a:latin typeface="Roboto" panose="02000000000000000000" pitchFamily="2" charset="0"/>
                <a:ea typeface="Roboto" panose="02000000000000000000" pitchFamily="2" charset="0"/>
                <a:cs typeface="Roboto" panose="02000000000000000000" pitchFamily="2" charset="0"/>
              </a:rPr>
              <a:t>):</a:t>
            </a:r>
            <a:endParaRPr lang="sv-SE" sz="1000" dirty="0">
              <a:latin typeface="Roboto" panose="02000000000000000000" pitchFamily="2" charset="0"/>
              <a:ea typeface="Roboto" panose="02000000000000000000" pitchFamily="2" charset="0"/>
              <a:cs typeface="Roboto" panose="02000000000000000000" pitchFamily="2" charset="0"/>
            </a:endParaRPr>
          </a:p>
          <a:p>
            <a:pPr indent="-228600">
              <a:spcBef>
                <a:spcPts val="600"/>
              </a:spcBef>
              <a:buAutoNum type="arabicParenR"/>
            </a:pPr>
            <a:r>
              <a:rPr lang="sv-SE" sz="1000" dirty="0" smtClean="0">
                <a:latin typeface="Roboto" panose="02000000000000000000" pitchFamily="2" charset="0"/>
                <a:ea typeface="Roboto" panose="02000000000000000000" pitchFamily="2" charset="0"/>
                <a:cs typeface="Roboto" panose="02000000000000000000" pitchFamily="2" charset="0"/>
              </a:rPr>
              <a:t>Läs </a:t>
            </a:r>
            <a:r>
              <a:rPr lang="sv-SE" sz="1000" dirty="0">
                <a:latin typeface="Roboto" panose="02000000000000000000" pitchFamily="2" charset="0"/>
                <a:ea typeface="Roboto" panose="02000000000000000000" pitchFamily="2" charset="0"/>
                <a:cs typeface="Roboto" panose="02000000000000000000" pitchFamily="2" charset="0"/>
              </a:rPr>
              <a:t>igenom den eller de brännpunkter i stadens trend- och omvärldsanalys som du har blivit tilldelad, se separat information om vem som ansvarar för vilken </a:t>
            </a:r>
            <a:r>
              <a:rPr lang="sv-SE" sz="1000" dirty="0" smtClean="0">
                <a:latin typeface="Roboto" panose="02000000000000000000" pitchFamily="2" charset="0"/>
                <a:ea typeface="Roboto" panose="02000000000000000000" pitchFamily="2" charset="0"/>
                <a:cs typeface="Roboto" panose="02000000000000000000" pitchFamily="2" charset="0"/>
              </a:rPr>
              <a:t>brännpunkt.</a:t>
            </a:r>
          </a:p>
          <a:p>
            <a:pPr indent="-228600">
              <a:spcBef>
                <a:spcPts val="600"/>
              </a:spcBef>
              <a:buAutoNum type="arabicParenR"/>
            </a:pPr>
            <a:r>
              <a:rPr lang="sv-SE" sz="1000" dirty="0" smtClean="0">
                <a:latin typeface="Roboto" panose="02000000000000000000" pitchFamily="2" charset="0"/>
                <a:ea typeface="Roboto" panose="02000000000000000000" pitchFamily="2" charset="0"/>
                <a:cs typeface="Roboto" panose="02000000000000000000" pitchFamily="2" charset="0"/>
              </a:rPr>
              <a:t>Leta </a:t>
            </a:r>
            <a:r>
              <a:rPr lang="sv-SE" sz="1000" dirty="0">
                <a:latin typeface="Roboto" panose="02000000000000000000" pitchFamily="2" charset="0"/>
                <a:ea typeface="Roboto" panose="02000000000000000000" pitchFamily="2" charset="0"/>
                <a:cs typeface="Roboto" panose="02000000000000000000" pitchFamily="2" charset="0"/>
              </a:rPr>
              <a:t>efter två signaler i din omvärld som är tecken på förändring i linje med brännpunkten. Du kan hämta signalerna från alla tänkbara källor, till exempel i nyhetsbrev, sociala media, dagspress, fackpress, forskarrapporter eller från nätverk eller forum som du är medlem i. Signalerna du hittar kan vara neutrala, inspirerande eller utmanande/hotande. Välj sådana signaler där du kan se möjliga konsekvenser för vår …. (verksamhet/vårt projekt). Du kan självklart välja både svenska och internationella </a:t>
            </a:r>
            <a:r>
              <a:rPr lang="sv-SE" sz="1000" dirty="0" smtClean="0">
                <a:latin typeface="Roboto" panose="02000000000000000000" pitchFamily="2" charset="0"/>
                <a:ea typeface="Roboto" panose="02000000000000000000" pitchFamily="2" charset="0"/>
                <a:cs typeface="Roboto" panose="02000000000000000000" pitchFamily="2" charset="0"/>
              </a:rPr>
              <a:t>signaler.</a:t>
            </a:r>
          </a:p>
          <a:p>
            <a:pPr indent="-228600">
              <a:spcBef>
                <a:spcPts val="600"/>
              </a:spcBef>
              <a:buAutoNum type="arabicParenR"/>
            </a:pPr>
            <a:r>
              <a:rPr lang="sv-SE" sz="1000" dirty="0" smtClean="0">
                <a:latin typeface="Roboto" panose="02000000000000000000" pitchFamily="2" charset="0"/>
                <a:ea typeface="Roboto" panose="02000000000000000000" pitchFamily="2" charset="0"/>
                <a:cs typeface="Roboto" panose="02000000000000000000" pitchFamily="2" charset="0"/>
              </a:rPr>
              <a:t>Leta </a:t>
            </a:r>
            <a:r>
              <a:rPr lang="sv-SE" sz="1000" dirty="0">
                <a:latin typeface="Roboto" panose="02000000000000000000" pitchFamily="2" charset="0"/>
                <a:ea typeface="Roboto" panose="02000000000000000000" pitchFamily="2" charset="0"/>
                <a:cs typeface="Roboto" panose="02000000000000000000" pitchFamily="2" charset="0"/>
              </a:rPr>
              <a:t>också efter 1-3 valfria signaler som inte behöver vara knutna till din/dina brännpunkter, så kallade ”</a:t>
            </a:r>
            <a:r>
              <a:rPr lang="sv-SE" sz="1000" dirty="0" err="1">
                <a:latin typeface="Roboto" panose="02000000000000000000" pitchFamily="2" charset="0"/>
                <a:ea typeface="Roboto" panose="02000000000000000000" pitchFamily="2" charset="0"/>
                <a:cs typeface="Roboto" panose="02000000000000000000" pitchFamily="2" charset="0"/>
              </a:rPr>
              <a:t>wild</a:t>
            </a:r>
            <a:r>
              <a:rPr lang="sv-SE" sz="1000" dirty="0">
                <a:latin typeface="Roboto" panose="02000000000000000000" pitchFamily="2" charset="0"/>
                <a:ea typeface="Roboto" panose="02000000000000000000" pitchFamily="2" charset="0"/>
                <a:cs typeface="Roboto" panose="02000000000000000000" pitchFamily="2" charset="0"/>
              </a:rPr>
              <a:t> </a:t>
            </a:r>
            <a:r>
              <a:rPr lang="sv-SE" sz="1000" dirty="0" err="1">
                <a:latin typeface="Roboto" panose="02000000000000000000" pitchFamily="2" charset="0"/>
                <a:ea typeface="Roboto" panose="02000000000000000000" pitchFamily="2" charset="0"/>
                <a:cs typeface="Roboto" panose="02000000000000000000" pitchFamily="2" charset="0"/>
              </a:rPr>
              <a:t>cards</a:t>
            </a:r>
            <a:r>
              <a:rPr lang="sv-SE" sz="1000" dirty="0">
                <a:latin typeface="Roboto" panose="02000000000000000000" pitchFamily="2" charset="0"/>
                <a:ea typeface="Roboto" panose="02000000000000000000" pitchFamily="2" charset="0"/>
                <a:cs typeface="Roboto" panose="02000000000000000000" pitchFamily="2" charset="0"/>
              </a:rPr>
              <a:t>”. Det kan vara något som händer i omvärlden som du tycker är inspirerande eller viktigt. Kanske ett politiskt beslut, ett </a:t>
            </a:r>
            <a:r>
              <a:rPr lang="sv-SE" sz="1000" dirty="0" smtClean="0">
                <a:latin typeface="Roboto" panose="02000000000000000000" pitchFamily="2" charset="0"/>
                <a:ea typeface="Roboto" panose="02000000000000000000" pitchFamily="2" charset="0"/>
                <a:cs typeface="Roboto" panose="02000000000000000000" pitchFamily="2" charset="0"/>
              </a:rPr>
              <a:t>arbete, en </a:t>
            </a:r>
            <a:r>
              <a:rPr lang="sv-SE" sz="1000" dirty="0">
                <a:latin typeface="Roboto" panose="02000000000000000000" pitchFamily="2" charset="0"/>
                <a:ea typeface="Roboto" panose="02000000000000000000" pitchFamily="2" charset="0"/>
                <a:cs typeface="Roboto" panose="02000000000000000000" pitchFamily="2" charset="0"/>
              </a:rPr>
              <a:t>ny </a:t>
            </a:r>
            <a:r>
              <a:rPr lang="sv-SE" sz="1000" dirty="0" smtClean="0">
                <a:latin typeface="Roboto" panose="02000000000000000000" pitchFamily="2" charset="0"/>
                <a:ea typeface="Roboto" panose="02000000000000000000" pitchFamily="2" charset="0"/>
                <a:cs typeface="Roboto" panose="02000000000000000000" pitchFamily="2" charset="0"/>
              </a:rPr>
              <a:t>tjänst </a:t>
            </a:r>
            <a:r>
              <a:rPr lang="sv-SE" sz="1000" dirty="0">
                <a:latin typeface="Roboto" panose="02000000000000000000" pitchFamily="2" charset="0"/>
                <a:ea typeface="Roboto" panose="02000000000000000000" pitchFamily="2" charset="0"/>
                <a:cs typeface="Roboto" panose="02000000000000000000" pitchFamily="2" charset="0"/>
              </a:rPr>
              <a:t>som en annan stad gör, eller </a:t>
            </a:r>
            <a:r>
              <a:rPr lang="sv-SE" sz="1000" dirty="0" smtClean="0">
                <a:latin typeface="Roboto" panose="02000000000000000000" pitchFamily="2" charset="0"/>
                <a:ea typeface="Roboto" panose="02000000000000000000" pitchFamily="2" charset="0"/>
                <a:cs typeface="Roboto" panose="02000000000000000000" pitchFamily="2" charset="0"/>
              </a:rPr>
              <a:t>kanske ny teknik från en </a:t>
            </a:r>
            <a:r>
              <a:rPr lang="sv-SE" sz="1000" dirty="0">
                <a:latin typeface="Roboto" panose="02000000000000000000" pitchFamily="2" charset="0"/>
                <a:ea typeface="Roboto" panose="02000000000000000000" pitchFamily="2" charset="0"/>
                <a:cs typeface="Roboto" panose="02000000000000000000" pitchFamily="2" charset="0"/>
              </a:rPr>
              <a:t>helt annan del av samhället. Dina </a:t>
            </a:r>
            <a:r>
              <a:rPr lang="sv-SE" sz="1000" dirty="0" err="1" smtClean="0">
                <a:latin typeface="Roboto" panose="02000000000000000000" pitchFamily="2" charset="0"/>
                <a:ea typeface="Roboto" panose="02000000000000000000" pitchFamily="2" charset="0"/>
                <a:cs typeface="Roboto" panose="02000000000000000000" pitchFamily="2" charset="0"/>
              </a:rPr>
              <a:t>wild</a:t>
            </a:r>
            <a:r>
              <a:rPr lang="sv-SE" sz="1000" dirty="0" smtClean="0">
                <a:latin typeface="Roboto" panose="02000000000000000000" pitchFamily="2" charset="0"/>
                <a:ea typeface="Roboto" panose="02000000000000000000" pitchFamily="2" charset="0"/>
                <a:cs typeface="Roboto" panose="02000000000000000000" pitchFamily="2" charset="0"/>
              </a:rPr>
              <a:t> </a:t>
            </a:r>
            <a:r>
              <a:rPr lang="sv-SE" sz="1000" dirty="0" err="1" smtClean="0">
                <a:latin typeface="Roboto" panose="02000000000000000000" pitchFamily="2" charset="0"/>
                <a:ea typeface="Roboto" panose="02000000000000000000" pitchFamily="2" charset="0"/>
                <a:cs typeface="Roboto" panose="02000000000000000000" pitchFamily="2" charset="0"/>
              </a:rPr>
              <a:t>cards</a:t>
            </a:r>
            <a:r>
              <a:rPr lang="sv-SE" sz="1000" dirty="0" smtClean="0">
                <a:latin typeface="Roboto" panose="02000000000000000000" pitchFamily="2" charset="0"/>
                <a:ea typeface="Roboto" panose="02000000000000000000" pitchFamily="2" charset="0"/>
                <a:cs typeface="Roboto" panose="02000000000000000000" pitchFamily="2" charset="0"/>
              </a:rPr>
              <a:t> </a:t>
            </a:r>
            <a:r>
              <a:rPr lang="sv-SE" sz="1000" dirty="0">
                <a:latin typeface="Roboto" panose="02000000000000000000" pitchFamily="2" charset="0"/>
                <a:ea typeface="Roboto" panose="02000000000000000000" pitchFamily="2" charset="0"/>
                <a:cs typeface="Roboto" panose="02000000000000000000" pitchFamily="2" charset="0"/>
              </a:rPr>
              <a:t>behöver inte vara direkt knutna till vår verksamhet, bara du själv har en </a:t>
            </a:r>
            <a:r>
              <a:rPr lang="sv-SE" sz="1000" dirty="0" smtClean="0">
                <a:latin typeface="Roboto" panose="02000000000000000000" pitchFamily="2" charset="0"/>
                <a:ea typeface="Roboto" panose="02000000000000000000" pitchFamily="2" charset="0"/>
                <a:cs typeface="Roboto" panose="02000000000000000000" pitchFamily="2" charset="0"/>
              </a:rPr>
              <a:t>tanke </a:t>
            </a:r>
            <a:r>
              <a:rPr lang="sv-SE" sz="1000" dirty="0">
                <a:latin typeface="Roboto" panose="02000000000000000000" pitchFamily="2" charset="0"/>
                <a:ea typeface="Roboto" panose="02000000000000000000" pitchFamily="2" charset="0"/>
                <a:cs typeface="Roboto" panose="02000000000000000000" pitchFamily="2" charset="0"/>
              </a:rPr>
              <a:t>om hur signalen skulle kunna påverka oss eller vara en möjlighet för oss. </a:t>
            </a:r>
            <a:endParaRPr lang="sv-SE" sz="1000" dirty="0" smtClean="0">
              <a:latin typeface="Roboto" panose="02000000000000000000" pitchFamily="2" charset="0"/>
              <a:ea typeface="Roboto" panose="02000000000000000000" pitchFamily="2" charset="0"/>
              <a:cs typeface="Roboto" panose="02000000000000000000" pitchFamily="2" charset="0"/>
            </a:endParaRPr>
          </a:p>
          <a:p>
            <a:pPr indent="-228600">
              <a:spcBef>
                <a:spcPts val="600"/>
              </a:spcBef>
              <a:buAutoNum type="arabicParenR"/>
            </a:pPr>
            <a:r>
              <a:rPr lang="sv-SE" sz="1000" dirty="0" smtClean="0">
                <a:latin typeface="Roboto" panose="02000000000000000000" pitchFamily="2" charset="0"/>
                <a:ea typeface="Roboto" panose="02000000000000000000" pitchFamily="2" charset="0"/>
                <a:cs typeface="Roboto" panose="02000000000000000000" pitchFamily="2" charset="0"/>
              </a:rPr>
              <a:t>Fyll </a:t>
            </a:r>
            <a:r>
              <a:rPr lang="sv-SE" sz="1000" dirty="0">
                <a:latin typeface="Roboto" panose="02000000000000000000" pitchFamily="2" charset="0"/>
                <a:ea typeface="Roboto" panose="02000000000000000000" pitchFamily="2" charset="0"/>
                <a:cs typeface="Roboto" panose="02000000000000000000" pitchFamily="2" charset="0"/>
              </a:rPr>
              <a:t>i ett </a:t>
            </a:r>
            <a:r>
              <a:rPr lang="sv-SE" sz="1000" dirty="0" err="1">
                <a:latin typeface="Roboto" panose="02000000000000000000" pitchFamily="2" charset="0"/>
                <a:ea typeface="Roboto" panose="02000000000000000000" pitchFamily="2" charset="0"/>
                <a:cs typeface="Roboto" panose="02000000000000000000" pitchFamily="2" charset="0"/>
              </a:rPr>
              <a:t>scan</a:t>
            </a:r>
            <a:r>
              <a:rPr lang="sv-SE" sz="1000" dirty="0">
                <a:latin typeface="Roboto" panose="02000000000000000000" pitchFamily="2" charset="0"/>
                <a:ea typeface="Roboto" panose="02000000000000000000" pitchFamily="2" charset="0"/>
                <a:cs typeface="Roboto" panose="02000000000000000000" pitchFamily="2" charset="0"/>
              </a:rPr>
              <a:t> </a:t>
            </a:r>
            <a:r>
              <a:rPr lang="sv-SE" sz="1000" dirty="0" err="1">
                <a:latin typeface="Roboto" panose="02000000000000000000" pitchFamily="2" charset="0"/>
                <a:ea typeface="Roboto" panose="02000000000000000000" pitchFamily="2" charset="0"/>
                <a:cs typeface="Roboto" panose="02000000000000000000" pitchFamily="2" charset="0"/>
              </a:rPr>
              <a:t>card</a:t>
            </a:r>
            <a:r>
              <a:rPr lang="sv-SE" sz="1000" dirty="0">
                <a:latin typeface="Roboto" panose="02000000000000000000" pitchFamily="2" charset="0"/>
                <a:ea typeface="Roboto" panose="02000000000000000000" pitchFamily="2" charset="0"/>
                <a:cs typeface="Roboto" panose="02000000000000000000" pitchFamily="2" charset="0"/>
              </a:rPr>
              <a:t> (se separat mall) med text och bild för var och en av dina signalspaningar. Du kan klippa och klistra i datorn för att få med texter och bilder från webbsidor, använd gärna skärmklippsverktyget i </a:t>
            </a:r>
            <a:r>
              <a:rPr lang="sv-SE" sz="1000" dirty="0" smtClean="0">
                <a:latin typeface="Roboto" panose="02000000000000000000" pitchFamily="2" charset="0"/>
                <a:ea typeface="Roboto" panose="02000000000000000000" pitchFamily="2" charset="0"/>
                <a:cs typeface="Roboto" panose="02000000000000000000" pitchFamily="2" charset="0"/>
              </a:rPr>
              <a:t>datorn.</a:t>
            </a:r>
          </a:p>
          <a:p>
            <a:pPr indent="-228600">
              <a:spcBef>
                <a:spcPts val="600"/>
              </a:spcBef>
              <a:buAutoNum type="arabicParenR"/>
            </a:pPr>
            <a:r>
              <a:rPr lang="sv-SE" sz="1000" dirty="0" smtClean="0">
                <a:latin typeface="Roboto" panose="02000000000000000000" pitchFamily="2" charset="0"/>
                <a:ea typeface="Roboto" panose="02000000000000000000" pitchFamily="2" charset="0"/>
                <a:cs typeface="Roboto" panose="02000000000000000000" pitchFamily="2" charset="0"/>
              </a:rPr>
              <a:t>Skicka </a:t>
            </a:r>
            <a:r>
              <a:rPr lang="sv-SE" sz="1000" dirty="0">
                <a:latin typeface="Roboto" panose="02000000000000000000" pitchFamily="2" charset="0"/>
                <a:ea typeface="Roboto" panose="02000000000000000000" pitchFamily="2" charset="0"/>
                <a:cs typeface="Roboto" panose="02000000000000000000" pitchFamily="2" charset="0"/>
              </a:rPr>
              <a:t>dina 3-5 </a:t>
            </a:r>
            <a:r>
              <a:rPr lang="sv-SE" sz="1000" dirty="0" err="1">
                <a:latin typeface="Roboto" panose="02000000000000000000" pitchFamily="2" charset="0"/>
                <a:ea typeface="Roboto" panose="02000000000000000000" pitchFamily="2" charset="0"/>
                <a:cs typeface="Roboto" panose="02000000000000000000" pitchFamily="2" charset="0"/>
              </a:rPr>
              <a:t>scan</a:t>
            </a:r>
            <a:r>
              <a:rPr lang="sv-SE" sz="1000" dirty="0">
                <a:latin typeface="Roboto" panose="02000000000000000000" pitchFamily="2" charset="0"/>
                <a:ea typeface="Roboto" panose="02000000000000000000" pitchFamily="2" charset="0"/>
                <a:cs typeface="Roboto" panose="02000000000000000000" pitchFamily="2" charset="0"/>
              </a:rPr>
              <a:t> </a:t>
            </a:r>
            <a:r>
              <a:rPr lang="sv-SE" sz="1000" dirty="0" err="1">
                <a:latin typeface="Roboto" panose="02000000000000000000" pitchFamily="2" charset="0"/>
                <a:ea typeface="Roboto" panose="02000000000000000000" pitchFamily="2" charset="0"/>
                <a:cs typeface="Roboto" panose="02000000000000000000" pitchFamily="2" charset="0"/>
              </a:rPr>
              <a:t>cards</a:t>
            </a:r>
            <a:r>
              <a:rPr lang="sv-SE" sz="1000" dirty="0">
                <a:latin typeface="Roboto" panose="02000000000000000000" pitchFamily="2" charset="0"/>
                <a:ea typeface="Roboto" panose="02000000000000000000" pitchFamily="2" charset="0"/>
                <a:cs typeface="Roboto" panose="02000000000000000000" pitchFamily="2" charset="0"/>
              </a:rPr>
              <a:t> till denna adress …. senast den…. </a:t>
            </a:r>
          </a:p>
          <a:p>
            <a:pPr>
              <a:spcBef>
                <a:spcPts val="600"/>
              </a:spcBef>
            </a:pPr>
            <a:endParaRPr lang="sv-SE" sz="10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dirty="0" smtClean="0"/>
              <a:t>Förslag på inbjudan</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3952524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342900" indent="-342900">
              <a:spcBef>
                <a:spcPts val="1200"/>
              </a:spcBef>
              <a:buFont typeface="+mj-lt"/>
              <a:buAutoNum type="arabicPeriod"/>
            </a:pPr>
            <a:r>
              <a:rPr lang="sv-SE" sz="1600" dirty="0">
                <a:latin typeface="Roboto" panose="02000000000000000000" pitchFamily="2" charset="0"/>
                <a:ea typeface="Roboto" panose="02000000000000000000" pitchFamily="2" charset="0"/>
                <a:cs typeface="Roboto" panose="02000000000000000000" pitchFamily="2" charset="0"/>
              </a:rPr>
              <a:t>Skriv ut alla inskickade </a:t>
            </a:r>
            <a:r>
              <a:rPr lang="sv-SE" sz="1600" dirty="0" err="1" smtClean="0">
                <a:latin typeface="Roboto" panose="02000000000000000000" pitchFamily="2" charset="0"/>
                <a:ea typeface="Roboto" panose="02000000000000000000" pitchFamily="2" charset="0"/>
                <a:cs typeface="Roboto" panose="02000000000000000000" pitchFamily="2" charset="0"/>
              </a:rPr>
              <a:t>scan</a:t>
            </a:r>
            <a:r>
              <a:rPr lang="sv-SE" sz="1600" dirty="0" smtClean="0">
                <a:latin typeface="Roboto" panose="02000000000000000000" pitchFamily="2" charset="0"/>
                <a:ea typeface="Roboto" panose="02000000000000000000" pitchFamily="2" charset="0"/>
                <a:cs typeface="Roboto" panose="02000000000000000000" pitchFamily="2" charset="0"/>
              </a:rPr>
              <a:t> </a:t>
            </a:r>
            <a:r>
              <a:rPr lang="sv-SE" sz="1600" dirty="0" err="1" smtClean="0">
                <a:latin typeface="Roboto" panose="02000000000000000000" pitchFamily="2" charset="0"/>
                <a:ea typeface="Roboto" panose="02000000000000000000" pitchFamily="2" charset="0"/>
                <a:cs typeface="Roboto" panose="02000000000000000000" pitchFamily="2" charset="0"/>
              </a:rPr>
              <a:t>cards</a:t>
            </a:r>
            <a:r>
              <a:rPr lang="sv-SE" sz="1600" dirty="0" smtClean="0">
                <a:latin typeface="Roboto" panose="02000000000000000000" pitchFamily="2" charset="0"/>
                <a:ea typeface="Roboto" panose="02000000000000000000" pitchFamily="2" charset="0"/>
                <a:cs typeface="Roboto" panose="02000000000000000000" pitchFamily="2" charset="0"/>
              </a:rPr>
              <a:t> </a:t>
            </a:r>
            <a:r>
              <a:rPr lang="sv-SE" sz="1600" dirty="0">
                <a:latin typeface="Roboto" panose="02000000000000000000" pitchFamily="2" charset="0"/>
                <a:ea typeface="Roboto" panose="02000000000000000000" pitchFamily="2" charset="0"/>
                <a:cs typeface="Roboto" panose="02000000000000000000" pitchFamily="2" charset="0"/>
              </a:rPr>
              <a:t>i färg på </a:t>
            </a:r>
            <a:r>
              <a:rPr lang="sv-SE" sz="1600" dirty="0" smtClean="0">
                <a:latin typeface="Roboto" panose="02000000000000000000" pitchFamily="2" charset="0"/>
                <a:ea typeface="Roboto" panose="02000000000000000000" pitchFamily="2" charset="0"/>
                <a:cs typeface="Roboto" panose="02000000000000000000" pitchFamily="2" charset="0"/>
              </a:rPr>
              <a:t>stående A4</a:t>
            </a:r>
            <a:r>
              <a:rPr lang="sv-SE" sz="1600" dirty="0">
                <a:latin typeface="Roboto" panose="02000000000000000000" pitchFamily="2" charset="0"/>
                <a:ea typeface="Roboto" panose="02000000000000000000" pitchFamily="2" charset="0"/>
                <a:cs typeface="Roboto" panose="02000000000000000000" pitchFamily="2" charset="0"/>
              </a:rPr>
              <a:t>, enkelsidig utskrift. Sortera dem så att du vet vilka kort som representerar vilka brännpunkter och vilka som är ”</a:t>
            </a:r>
            <a:r>
              <a:rPr lang="sv-SE" sz="1600" dirty="0" err="1">
                <a:latin typeface="Roboto" panose="02000000000000000000" pitchFamily="2" charset="0"/>
                <a:ea typeface="Roboto" panose="02000000000000000000" pitchFamily="2" charset="0"/>
                <a:cs typeface="Roboto" panose="02000000000000000000" pitchFamily="2" charset="0"/>
              </a:rPr>
              <a:t>wild</a:t>
            </a:r>
            <a:r>
              <a:rPr lang="sv-SE" sz="1600" dirty="0">
                <a:latin typeface="Roboto" panose="02000000000000000000" pitchFamily="2" charset="0"/>
                <a:ea typeface="Roboto" panose="02000000000000000000" pitchFamily="2" charset="0"/>
                <a:cs typeface="Roboto" panose="02000000000000000000" pitchFamily="2" charset="0"/>
              </a:rPr>
              <a:t> </a:t>
            </a:r>
            <a:r>
              <a:rPr lang="sv-SE" sz="1600" dirty="0" err="1">
                <a:latin typeface="Roboto" panose="02000000000000000000" pitchFamily="2" charset="0"/>
                <a:ea typeface="Roboto" panose="02000000000000000000" pitchFamily="2" charset="0"/>
                <a:cs typeface="Roboto" panose="02000000000000000000" pitchFamily="2" charset="0"/>
              </a:rPr>
              <a:t>cards</a:t>
            </a:r>
            <a:r>
              <a:rPr lang="sv-SE" sz="1600" dirty="0">
                <a:latin typeface="Roboto" panose="02000000000000000000" pitchFamily="2" charset="0"/>
                <a:ea typeface="Roboto" panose="02000000000000000000" pitchFamily="2" charset="0"/>
                <a:cs typeface="Roboto" panose="02000000000000000000" pitchFamily="2" charset="0"/>
              </a:rPr>
              <a:t>”. </a:t>
            </a:r>
          </a:p>
          <a:p>
            <a:pPr marL="342900" indent="-342900">
              <a:spcBef>
                <a:spcPts val="1200"/>
              </a:spcBef>
              <a:buFont typeface="+mj-lt"/>
              <a:buAutoNum type="arabicPeriod"/>
            </a:pPr>
            <a:r>
              <a:rPr lang="sv-SE" sz="1600" dirty="0">
                <a:latin typeface="Roboto" panose="02000000000000000000" pitchFamily="2" charset="0"/>
                <a:ea typeface="Roboto" panose="02000000000000000000" pitchFamily="2" charset="0"/>
                <a:cs typeface="Roboto" panose="02000000000000000000" pitchFamily="2" charset="0"/>
              </a:rPr>
              <a:t>Dela in deltagarna i grupper. Det är lämpligt med </a:t>
            </a:r>
            <a:r>
              <a:rPr lang="sv-SE" sz="1600" dirty="0" smtClean="0">
                <a:latin typeface="Roboto" panose="02000000000000000000" pitchFamily="2" charset="0"/>
                <a:ea typeface="Roboto" panose="02000000000000000000" pitchFamily="2" charset="0"/>
                <a:cs typeface="Roboto" panose="02000000000000000000" pitchFamily="2" charset="0"/>
              </a:rPr>
              <a:t>5 </a:t>
            </a:r>
            <a:r>
              <a:rPr lang="sv-SE" sz="1600" dirty="0">
                <a:latin typeface="Roboto" panose="02000000000000000000" pitchFamily="2" charset="0"/>
                <a:ea typeface="Roboto" panose="02000000000000000000" pitchFamily="2" charset="0"/>
                <a:cs typeface="Roboto" panose="02000000000000000000" pitchFamily="2" charset="0"/>
              </a:rPr>
              <a:t>deltagare i varje grupp. Sammansättningen ska bli så blandad som möjligt, alltså </a:t>
            </a:r>
            <a:r>
              <a:rPr lang="sv-SE" sz="1600" dirty="0" smtClean="0">
                <a:latin typeface="Roboto" panose="02000000000000000000" pitchFamily="2" charset="0"/>
                <a:ea typeface="Roboto" panose="02000000000000000000" pitchFamily="2" charset="0"/>
                <a:cs typeface="Roboto" panose="02000000000000000000" pitchFamily="2" charset="0"/>
              </a:rPr>
              <a:t>helst medarbetare </a:t>
            </a:r>
            <a:r>
              <a:rPr lang="sv-SE" sz="1600" dirty="0">
                <a:latin typeface="Roboto" panose="02000000000000000000" pitchFamily="2" charset="0"/>
                <a:ea typeface="Roboto" panose="02000000000000000000" pitchFamily="2" charset="0"/>
                <a:cs typeface="Roboto" panose="02000000000000000000" pitchFamily="2" charset="0"/>
              </a:rPr>
              <a:t>som </a:t>
            </a:r>
            <a:r>
              <a:rPr lang="sv-SE" sz="1600" dirty="0" smtClean="0">
                <a:latin typeface="Roboto" panose="02000000000000000000" pitchFamily="2" charset="0"/>
                <a:ea typeface="Roboto" panose="02000000000000000000" pitchFamily="2" charset="0"/>
                <a:cs typeface="Roboto" panose="02000000000000000000" pitchFamily="2" charset="0"/>
              </a:rPr>
              <a:t>jobbat med olika brännpunkter </a:t>
            </a:r>
            <a:r>
              <a:rPr lang="sv-SE" sz="1600" dirty="0">
                <a:latin typeface="Roboto" panose="02000000000000000000" pitchFamily="2" charset="0"/>
                <a:ea typeface="Roboto" panose="02000000000000000000" pitchFamily="2" charset="0"/>
                <a:cs typeface="Roboto" panose="02000000000000000000" pitchFamily="2" charset="0"/>
              </a:rPr>
              <a:t>i varje grupp.</a:t>
            </a:r>
          </a:p>
          <a:p>
            <a:pPr marL="342900" indent="-342900">
              <a:spcBef>
                <a:spcPts val="1200"/>
              </a:spcBef>
              <a:buFont typeface="+mj-lt"/>
              <a:buAutoNum type="arabicPeriod"/>
            </a:pPr>
            <a:r>
              <a:rPr lang="sv-SE" sz="1600" dirty="0">
                <a:latin typeface="Roboto" panose="02000000000000000000" pitchFamily="2" charset="0"/>
                <a:ea typeface="Roboto" panose="02000000000000000000" pitchFamily="2" charset="0"/>
                <a:cs typeface="Roboto" panose="02000000000000000000" pitchFamily="2" charset="0"/>
              </a:rPr>
              <a:t>På workshopdagen innan deltagarna kommer; lägg ut alla inskickade </a:t>
            </a:r>
            <a:r>
              <a:rPr lang="sv-SE" sz="1600" dirty="0" err="1" smtClean="0">
                <a:latin typeface="Roboto" panose="02000000000000000000" pitchFamily="2" charset="0"/>
                <a:ea typeface="Roboto" panose="02000000000000000000" pitchFamily="2" charset="0"/>
                <a:cs typeface="Roboto" panose="02000000000000000000" pitchFamily="2" charset="0"/>
              </a:rPr>
              <a:t>scan</a:t>
            </a:r>
            <a:r>
              <a:rPr lang="sv-SE" sz="1600" dirty="0" smtClean="0">
                <a:latin typeface="Roboto" panose="02000000000000000000" pitchFamily="2" charset="0"/>
                <a:ea typeface="Roboto" panose="02000000000000000000" pitchFamily="2" charset="0"/>
                <a:cs typeface="Roboto" panose="02000000000000000000" pitchFamily="2" charset="0"/>
              </a:rPr>
              <a:t> </a:t>
            </a:r>
            <a:r>
              <a:rPr lang="sv-SE" sz="1600" dirty="0" err="1" smtClean="0">
                <a:latin typeface="Roboto" panose="02000000000000000000" pitchFamily="2" charset="0"/>
                <a:ea typeface="Roboto" panose="02000000000000000000" pitchFamily="2" charset="0"/>
                <a:cs typeface="Roboto" panose="02000000000000000000" pitchFamily="2" charset="0"/>
              </a:rPr>
              <a:t>cards</a:t>
            </a:r>
            <a:r>
              <a:rPr lang="sv-SE" sz="1600" dirty="0" smtClean="0">
                <a:latin typeface="Roboto" panose="02000000000000000000" pitchFamily="2" charset="0"/>
                <a:ea typeface="Roboto" panose="02000000000000000000" pitchFamily="2" charset="0"/>
                <a:cs typeface="Roboto" panose="02000000000000000000" pitchFamily="2" charset="0"/>
              </a:rPr>
              <a:t> </a:t>
            </a:r>
            <a:r>
              <a:rPr lang="sv-SE" sz="1600" dirty="0">
                <a:latin typeface="Roboto" panose="02000000000000000000" pitchFamily="2" charset="0"/>
                <a:ea typeface="Roboto" panose="02000000000000000000" pitchFamily="2" charset="0"/>
                <a:cs typeface="Roboto" panose="02000000000000000000" pitchFamily="2" charset="0"/>
              </a:rPr>
              <a:t>på golvet eller ett stort bord så att alla deltagarna kan överblicka alla kort som ni skapat tillsammans. Låt det framgå genom notislappar eller på annat sätt vilka </a:t>
            </a:r>
            <a:r>
              <a:rPr lang="sv-SE" sz="1600" dirty="0" err="1">
                <a:latin typeface="Roboto" panose="02000000000000000000" pitchFamily="2" charset="0"/>
                <a:ea typeface="Roboto" panose="02000000000000000000" pitchFamily="2" charset="0"/>
                <a:cs typeface="Roboto" panose="02000000000000000000" pitchFamily="2" charset="0"/>
              </a:rPr>
              <a:t>scan</a:t>
            </a:r>
            <a:r>
              <a:rPr lang="sv-SE" sz="1600" dirty="0">
                <a:latin typeface="Roboto" panose="02000000000000000000" pitchFamily="2" charset="0"/>
                <a:ea typeface="Roboto" panose="02000000000000000000" pitchFamily="2" charset="0"/>
                <a:cs typeface="Roboto" panose="02000000000000000000" pitchFamily="2" charset="0"/>
              </a:rPr>
              <a:t> </a:t>
            </a:r>
            <a:r>
              <a:rPr lang="sv-SE" sz="1600" dirty="0" err="1">
                <a:latin typeface="Roboto" panose="02000000000000000000" pitchFamily="2" charset="0"/>
                <a:ea typeface="Roboto" panose="02000000000000000000" pitchFamily="2" charset="0"/>
                <a:cs typeface="Roboto" panose="02000000000000000000" pitchFamily="2" charset="0"/>
              </a:rPr>
              <a:t>cards</a:t>
            </a:r>
            <a:r>
              <a:rPr lang="sv-SE" sz="1600" dirty="0">
                <a:latin typeface="Roboto" panose="02000000000000000000" pitchFamily="2" charset="0"/>
                <a:ea typeface="Roboto" panose="02000000000000000000" pitchFamily="2" charset="0"/>
                <a:cs typeface="Roboto" panose="02000000000000000000" pitchFamily="2" charset="0"/>
              </a:rPr>
              <a:t> som sorterar under vilken brännpunkt. Gruppera alla </a:t>
            </a:r>
            <a:r>
              <a:rPr lang="sv-SE" sz="1600" dirty="0" err="1" smtClean="0">
                <a:latin typeface="Roboto" panose="02000000000000000000" pitchFamily="2" charset="0"/>
                <a:ea typeface="Roboto" panose="02000000000000000000" pitchFamily="2" charset="0"/>
                <a:cs typeface="Roboto" panose="02000000000000000000" pitchFamily="2" charset="0"/>
              </a:rPr>
              <a:t>wild</a:t>
            </a:r>
            <a:r>
              <a:rPr lang="sv-SE" sz="1600" dirty="0" smtClean="0">
                <a:latin typeface="Roboto" panose="02000000000000000000" pitchFamily="2" charset="0"/>
                <a:ea typeface="Roboto" panose="02000000000000000000" pitchFamily="2" charset="0"/>
                <a:cs typeface="Roboto" panose="02000000000000000000" pitchFamily="2" charset="0"/>
              </a:rPr>
              <a:t> </a:t>
            </a:r>
            <a:r>
              <a:rPr lang="sv-SE" sz="1600" dirty="0" err="1" smtClean="0">
                <a:latin typeface="Roboto" panose="02000000000000000000" pitchFamily="2" charset="0"/>
                <a:ea typeface="Roboto" panose="02000000000000000000" pitchFamily="2" charset="0"/>
                <a:cs typeface="Roboto" panose="02000000000000000000" pitchFamily="2" charset="0"/>
              </a:rPr>
              <a:t>cards</a:t>
            </a:r>
            <a:r>
              <a:rPr lang="sv-SE" sz="1600" dirty="0" smtClean="0">
                <a:latin typeface="Roboto" panose="02000000000000000000" pitchFamily="2" charset="0"/>
                <a:ea typeface="Roboto" panose="02000000000000000000" pitchFamily="2" charset="0"/>
                <a:cs typeface="Roboto" panose="02000000000000000000" pitchFamily="2" charset="0"/>
              </a:rPr>
              <a:t> </a:t>
            </a:r>
            <a:r>
              <a:rPr lang="sv-SE" sz="1600" dirty="0">
                <a:latin typeface="Roboto" panose="02000000000000000000" pitchFamily="2" charset="0"/>
                <a:ea typeface="Roboto" panose="02000000000000000000" pitchFamily="2" charset="0"/>
                <a:cs typeface="Roboto" panose="02000000000000000000" pitchFamily="2" charset="0"/>
              </a:rPr>
              <a:t>för sig. </a:t>
            </a: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Innan workshopen</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2628831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243840" y="2144507"/>
            <a:ext cx="890016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Välkommen</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958359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342900" indent="-34290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Inled workshopen med att hälsa välkommen och förklara syftet med dagen. </a:t>
            </a:r>
          </a:p>
          <a:p>
            <a:pPr marL="342900" indent="-34290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Låt deltagarna presentera sig för varandra. Om de redan känner varandra kan ni i stället checka in. Eftersom ni ska prata om framtiden idag kan en lämplig incheckningsuppgift vara att var och en får beskriva sig själv om tio år, vad hen gör, hur hen lever etc.</a:t>
            </a:r>
          </a:p>
          <a:p>
            <a:pPr marL="342900" indent="-34290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Presentera upplägget för dagen, se förslag på agenda, på nästa </a:t>
            </a:r>
            <a:r>
              <a:rPr lang="sv-SE" sz="1800" dirty="0" smtClean="0">
                <a:latin typeface="Roboto" panose="02000000000000000000" pitchFamily="2" charset="0"/>
                <a:ea typeface="Roboto" panose="02000000000000000000" pitchFamily="2" charset="0"/>
                <a:cs typeface="Roboto" panose="02000000000000000000" pitchFamily="2" charset="0"/>
              </a:rPr>
              <a:t>sida</a:t>
            </a:r>
            <a:endParaRPr lang="sv-SE" sz="18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800" dirty="0">
                <a:latin typeface="Roboto" panose="02000000000000000000" pitchFamily="2" charset="0"/>
                <a:ea typeface="Roboto" panose="02000000000000000000" pitchFamily="2" charset="0"/>
                <a:cs typeface="Roboto" panose="02000000000000000000" pitchFamily="2" charset="0"/>
              </a:rPr>
              <a:t>Presentera gruppindelningen och låt medarbetarna sätta sig i sina grupper</a:t>
            </a:r>
            <a:r>
              <a:rPr lang="sv-SE" sz="1800" dirty="0" smtClean="0">
                <a:latin typeface="Roboto" panose="02000000000000000000" pitchFamily="2" charset="0"/>
                <a:ea typeface="Roboto" panose="02000000000000000000" pitchFamily="2" charset="0"/>
                <a:cs typeface="Roboto" panose="02000000000000000000" pitchFamily="2" charset="0"/>
              </a:rPr>
              <a:t>.</a:t>
            </a:r>
            <a:endParaRPr lang="sv-SE" sz="1800"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Inledning</a:t>
            </a:r>
            <a:endParaRPr lang="sv-SE" dirty="0"/>
          </a:p>
        </p:txBody>
      </p:sp>
    </p:spTree>
    <p:extLst>
      <p:ext uri="{BB962C8B-B14F-4D97-AF65-F5344CB8AC3E}">
        <p14:creationId xmlns:p14="http://schemas.microsoft.com/office/powerpoint/2010/main" val="3109175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Förslag till agenda</a:t>
            </a:r>
            <a:endParaRPr lang="sv-SE" dirty="0"/>
          </a:p>
        </p:txBody>
      </p:sp>
      <p:sp>
        <p:nvSpPr>
          <p:cNvPr id="4" name="Platshållare för innehåll 1"/>
          <p:cNvSpPr txBox="1">
            <a:spLocks/>
          </p:cNvSpPr>
          <p:nvPr/>
        </p:nvSpPr>
        <p:spPr>
          <a:xfrm>
            <a:off x="1100668" y="1276166"/>
            <a:ext cx="4395894" cy="3151585"/>
          </a:xfrm>
          <a:prstGeom prst="rect">
            <a:avLst/>
          </a:prstGeom>
        </p:spPr>
        <p:txBody>
          <a:bodyPr/>
          <a:lstStyle>
            <a:lvl1pPr marL="0" indent="0" algn="l" defTabSz="457200" rtl="0" eaLnBrk="1" latinLnBrk="0" hangingPunct="1">
              <a:spcBef>
                <a:spcPct val="20000"/>
              </a:spcBef>
              <a:buFont typeface="Arial"/>
              <a:buNone/>
              <a:defRPr sz="2000" b="0" kern="1200">
                <a:solidFill>
                  <a:srgbClr val="FFFFFF"/>
                </a:solidFill>
                <a:latin typeface="Arial"/>
                <a:ea typeface="+mn-ea"/>
                <a:cs typeface="Arial"/>
              </a:defRPr>
            </a:lvl1pPr>
            <a:lvl2pPr marL="742950" indent="-285750" algn="l" defTabSz="457200" rtl="0" eaLnBrk="1" latinLnBrk="0" hangingPunct="1">
              <a:spcBef>
                <a:spcPct val="20000"/>
              </a:spcBef>
              <a:buFont typeface="Arial"/>
              <a:buChar char="–"/>
              <a:defRPr sz="1800" kern="1200">
                <a:solidFill>
                  <a:srgbClr val="FFFFFF"/>
                </a:solidFill>
                <a:latin typeface="Arial"/>
                <a:ea typeface="+mn-ea"/>
                <a:cs typeface="Arial"/>
              </a:defRPr>
            </a:lvl2pPr>
            <a:lvl3pPr marL="1143000" indent="-228600" algn="l" defTabSz="457200" rtl="0" eaLnBrk="1" latinLnBrk="0" hangingPunct="1">
              <a:spcBef>
                <a:spcPct val="20000"/>
              </a:spcBef>
              <a:buFont typeface="Arial"/>
              <a:buChar char="•"/>
              <a:defRPr sz="1600" kern="1200">
                <a:solidFill>
                  <a:srgbClr val="FFFFFF"/>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rgbClr val="FFFFFF"/>
                </a:solidFill>
                <a:latin typeface="Arial"/>
                <a:ea typeface="+mn-ea"/>
                <a:cs typeface="Arial"/>
              </a:defRPr>
            </a:lvl4pPr>
            <a:lvl5pPr marL="2057400" indent="-228600" algn="l" defTabSz="457200" rtl="0" eaLnBrk="1" latinLnBrk="0" hangingPunct="1">
              <a:spcBef>
                <a:spcPct val="20000"/>
              </a:spcBef>
              <a:buFont typeface="Arial"/>
              <a:buChar char="»"/>
              <a:defRPr sz="1200" kern="1200">
                <a:solidFill>
                  <a:srgbClr val="FFFFFF"/>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600"/>
              </a:spcBef>
            </a:pPr>
            <a:r>
              <a:rPr lang="sv-SE" sz="1400" b="1" dirty="0" smtClean="0">
                <a:latin typeface="Roboto" panose="02000000000000000000" pitchFamily="2" charset="0"/>
                <a:ea typeface="Roboto" panose="02000000000000000000" pitchFamily="2" charset="0"/>
                <a:cs typeface="Roboto" panose="02000000000000000000" pitchFamily="2" charset="0"/>
              </a:rPr>
              <a:t>Tid	Aktivitet</a:t>
            </a:r>
          </a:p>
          <a:p>
            <a:pPr>
              <a:spcBef>
                <a:spcPts val="600"/>
              </a:spcBef>
            </a:pPr>
            <a:r>
              <a:rPr lang="sv-SE" sz="1050" dirty="0" smtClean="0">
                <a:latin typeface="Roboto" panose="02000000000000000000" pitchFamily="2" charset="0"/>
                <a:ea typeface="Roboto" panose="02000000000000000000" pitchFamily="2" charset="0"/>
                <a:cs typeface="Roboto" panose="02000000000000000000" pitchFamily="2" charset="0"/>
              </a:rPr>
              <a:t>9.00</a:t>
            </a:r>
            <a:r>
              <a:rPr lang="sv-SE" sz="1050" dirty="0">
                <a:latin typeface="Roboto" panose="02000000000000000000" pitchFamily="2" charset="0"/>
                <a:ea typeface="Roboto" panose="02000000000000000000" pitchFamily="2" charset="0"/>
                <a:cs typeface="Roboto" panose="02000000000000000000" pitchFamily="2" charset="0"/>
              </a:rPr>
              <a:t>	</a:t>
            </a:r>
            <a:r>
              <a:rPr lang="sv-SE" sz="1050" dirty="0" smtClean="0">
                <a:latin typeface="Roboto" panose="02000000000000000000" pitchFamily="2" charset="0"/>
                <a:ea typeface="Roboto" panose="02000000000000000000" pitchFamily="2" charset="0"/>
                <a:cs typeface="Roboto" panose="02000000000000000000" pitchFamily="2" charset="0"/>
              </a:rPr>
              <a:t>Inledning</a:t>
            </a:r>
          </a:p>
          <a:p>
            <a:pPr>
              <a:spcBef>
                <a:spcPts val="900"/>
              </a:spcBef>
            </a:pPr>
            <a:r>
              <a:rPr lang="sv-SE" sz="1050" dirty="0" smtClean="0">
                <a:latin typeface="Roboto" panose="02000000000000000000" pitchFamily="2" charset="0"/>
                <a:ea typeface="Roboto" panose="02000000000000000000" pitchFamily="2" charset="0"/>
                <a:cs typeface="Roboto" panose="02000000000000000000" pitchFamily="2" charset="0"/>
              </a:rPr>
              <a:t>9.30	Uppgift 1 – Välj </a:t>
            </a:r>
            <a:r>
              <a:rPr lang="sv-SE" sz="1050" dirty="0" err="1" smtClean="0">
                <a:latin typeface="Roboto" panose="02000000000000000000" pitchFamily="2" charset="0"/>
                <a:ea typeface="Roboto" panose="02000000000000000000" pitchFamily="2" charset="0"/>
                <a:cs typeface="Roboto" panose="02000000000000000000" pitchFamily="2" charset="0"/>
              </a:rPr>
              <a:t>scan</a:t>
            </a:r>
            <a:r>
              <a:rPr lang="sv-SE" sz="1050" dirty="0" smtClean="0">
                <a:latin typeface="Roboto" panose="02000000000000000000" pitchFamily="2" charset="0"/>
                <a:ea typeface="Roboto" panose="02000000000000000000" pitchFamily="2" charset="0"/>
                <a:cs typeface="Roboto" panose="02000000000000000000" pitchFamily="2" charset="0"/>
              </a:rPr>
              <a:t> </a:t>
            </a:r>
            <a:r>
              <a:rPr lang="sv-SE" sz="1050" dirty="0" err="1" smtClean="0">
                <a:latin typeface="Roboto" panose="02000000000000000000" pitchFamily="2" charset="0"/>
                <a:ea typeface="Roboto" panose="02000000000000000000" pitchFamily="2" charset="0"/>
                <a:cs typeface="Roboto" panose="02000000000000000000" pitchFamily="2" charset="0"/>
              </a:rPr>
              <a:t>cards</a:t>
            </a:r>
            <a:endParaRPr lang="sv-SE" sz="1050" dirty="0" smtClean="0">
              <a:latin typeface="Roboto" panose="02000000000000000000" pitchFamily="2" charset="0"/>
              <a:ea typeface="Roboto" panose="02000000000000000000" pitchFamily="2" charset="0"/>
              <a:cs typeface="Roboto" panose="02000000000000000000" pitchFamily="2" charset="0"/>
            </a:endParaRPr>
          </a:p>
          <a:p>
            <a:pPr>
              <a:spcBef>
                <a:spcPts val="900"/>
              </a:spcBef>
            </a:pPr>
            <a:r>
              <a:rPr lang="sv-SE" sz="1050" dirty="0" smtClean="0">
                <a:latin typeface="Roboto" panose="02000000000000000000" pitchFamily="2" charset="0"/>
                <a:ea typeface="Roboto" panose="02000000000000000000" pitchFamily="2" charset="0"/>
                <a:cs typeface="Roboto" panose="02000000000000000000" pitchFamily="2" charset="0"/>
              </a:rPr>
              <a:t>9.35	Uppgift 2 – Presentera signalerna och fika</a:t>
            </a:r>
          </a:p>
          <a:p>
            <a:pPr>
              <a:spcBef>
                <a:spcPts val="900"/>
              </a:spcBef>
            </a:pPr>
            <a:r>
              <a:rPr lang="sv-SE" sz="1050" dirty="0" smtClean="0">
                <a:latin typeface="Roboto" panose="02000000000000000000" pitchFamily="2" charset="0"/>
                <a:ea typeface="Roboto" panose="02000000000000000000" pitchFamily="2" charset="0"/>
                <a:cs typeface="Roboto" panose="02000000000000000000" pitchFamily="2" charset="0"/>
              </a:rPr>
              <a:t>10.30 	Uppgift 3 – Analysera och </a:t>
            </a:r>
            <a:r>
              <a:rPr lang="sv-SE" sz="1050" dirty="0" err="1" smtClean="0">
                <a:latin typeface="Roboto" panose="02000000000000000000" pitchFamily="2" charset="0"/>
                <a:ea typeface="Roboto" panose="02000000000000000000" pitchFamily="2" charset="0"/>
                <a:cs typeface="Roboto" panose="02000000000000000000" pitchFamily="2" charset="0"/>
              </a:rPr>
              <a:t>klustra</a:t>
            </a:r>
            <a:endParaRPr lang="sv-SE" sz="1050" dirty="0" smtClean="0">
              <a:latin typeface="Roboto" panose="02000000000000000000" pitchFamily="2" charset="0"/>
              <a:ea typeface="Roboto" panose="02000000000000000000" pitchFamily="2" charset="0"/>
              <a:cs typeface="Roboto" panose="02000000000000000000" pitchFamily="2" charset="0"/>
            </a:endParaRPr>
          </a:p>
          <a:p>
            <a:pPr>
              <a:spcBef>
                <a:spcPts val="900"/>
              </a:spcBef>
            </a:pPr>
            <a:r>
              <a:rPr lang="sv-SE" sz="1050" dirty="0" smtClean="0">
                <a:latin typeface="Roboto" panose="02000000000000000000" pitchFamily="2" charset="0"/>
                <a:ea typeface="Roboto" panose="02000000000000000000" pitchFamily="2" charset="0"/>
                <a:cs typeface="Roboto" panose="02000000000000000000" pitchFamily="2" charset="0"/>
              </a:rPr>
              <a:t>12.00	Lunch</a:t>
            </a:r>
          </a:p>
          <a:p>
            <a:pPr>
              <a:spcBef>
                <a:spcPts val="900"/>
              </a:spcBef>
            </a:pPr>
            <a:r>
              <a:rPr lang="sv-SE" sz="1050" dirty="0" smtClean="0">
                <a:latin typeface="Roboto" panose="02000000000000000000" pitchFamily="2" charset="0"/>
                <a:ea typeface="Roboto" panose="02000000000000000000" pitchFamily="2" charset="0"/>
                <a:cs typeface="Roboto" panose="02000000000000000000" pitchFamily="2" charset="0"/>
              </a:rPr>
              <a:t>13.00	Uppgift 4 – Formulera insikter och prioritera</a:t>
            </a:r>
          </a:p>
          <a:p>
            <a:pPr>
              <a:spcBef>
                <a:spcPts val="900"/>
              </a:spcBef>
            </a:pPr>
            <a:r>
              <a:rPr lang="sv-SE" sz="1050" dirty="0" smtClean="0">
                <a:latin typeface="Roboto" panose="02000000000000000000" pitchFamily="2" charset="0"/>
                <a:ea typeface="Roboto" panose="02000000000000000000" pitchFamily="2" charset="0"/>
                <a:cs typeface="Roboto" panose="02000000000000000000" pitchFamily="2" charset="0"/>
              </a:rPr>
              <a:t>13.30 	Uppgift 5 – Skapa två scenarion</a:t>
            </a:r>
          </a:p>
          <a:p>
            <a:pPr>
              <a:spcBef>
                <a:spcPts val="900"/>
              </a:spcBef>
            </a:pPr>
            <a:r>
              <a:rPr lang="sv-SE" sz="1050" dirty="0" smtClean="0">
                <a:latin typeface="Roboto" panose="02000000000000000000" pitchFamily="2" charset="0"/>
                <a:ea typeface="Roboto" panose="02000000000000000000" pitchFamily="2" charset="0"/>
                <a:cs typeface="Roboto" panose="02000000000000000000" pitchFamily="2" charset="0"/>
              </a:rPr>
              <a:t>14.15 	Uppgift 6 – Skapa prototyp och fika</a:t>
            </a:r>
          </a:p>
          <a:p>
            <a:pPr>
              <a:spcBef>
                <a:spcPts val="900"/>
              </a:spcBef>
            </a:pPr>
            <a:r>
              <a:rPr lang="sv-SE" sz="1050" dirty="0" smtClean="0">
                <a:latin typeface="Roboto" panose="02000000000000000000" pitchFamily="2" charset="0"/>
                <a:ea typeface="Roboto" panose="02000000000000000000" pitchFamily="2" charset="0"/>
                <a:cs typeface="Roboto" panose="02000000000000000000" pitchFamily="2" charset="0"/>
              </a:rPr>
              <a:t>15.15 	Uppgift 7 – Ta fram aktiviteter</a:t>
            </a:r>
          </a:p>
          <a:p>
            <a:pPr>
              <a:spcBef>
                <a:spcPts val="900"/>
              </a:spcBef>
            </a:pPr>
            <a:r>
              <a:rPr lang="sv-SE" sz="1050" dirty="0" smtClean="0">
                <a:latin typeface="Roboto" panose="02000000000000000000" pitchFamily="2" charset="0"/>
                <a:ea typeface="Roboto" panose="02000000000000000000" pitchFamily="2" charset="0"/>
                <a:cs typeface="Roboto" panose="02000000000000000000" pitchFamily="2" charset="0"/>
              </a:rPr>
              <a:t>16.00 	Presentera</a:t>
            </a:r>
          </a:p>
          <a:p>
            <a:pPr>
              <a:spcBef>
                <a:spcPts val="900"/>
              </a:spcBef>
            </a:pPr>
            <a:r>
              <a:rPr lang="sv-SE" sz="1050" dirty="0" smtClean="0">
                <a:latin typeface="Roboto" panose="02000000000000000000" pitchFamily="2" charset="0"/>
                <a:ea typeface="Roboto" panose="02000000000000000000" pitchFamily="2" charset="0"/>
                <a:cs typeface="Roboto" panose="02000000000000000000" pitchFamily="2" charset="0"/>
              </a:rPr>
              <a:t>16.20 	Avslutning</a:t>
            </a:r>
          </a:p>
        </p:txBody>
      </p:sp>
    </p:spTree>
    <p:extLst>
      <p:ext uri="{BB962C8B-B14F-4D97-AF65-F5344CB8AC3E}">
        <p14:creationId xmlns:p14="http://schemas.microsoft.com/office/powerpoint/2010/main" val="27172616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HBG_presentation_mall_widescreen">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Första sida med färgad bakgrund">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öljande sidor">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Följande sidor med färgad bakgrund">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Följande sidor med färgad bakgrund">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Tom sida">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A60C1BF24619FB47809B6595F9AECFB0" ma:contentTypeVersion="0" ma:contentTypeDescription="Skapa ett nytt dokument." ma:contentTypeScope="" ma:versionID="9d45c0013541f1f15988e508be82309c">
  <xsd:schema xmlns:xsd="http://www.w3.org/2001/XMLSchema" xmlns:p="http://schemas.microsoft.com/office/2006/metadata/properties" targetNamespace="http://schemas.microsoft.com/office/2006/metadata/properties" ma:root="true" ma:fieldsID="0972d9b87414d3d716947ba00104245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ma:readOnly="true"/>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5711E73-CE5E-49DB-A204-7D6BB8B0CFA2}">
  <ds:schemaRefs>
    <ds:schemaRef ds:uri="http://schemas.microsoft.com/sharepoint/v3/contenttype/forms"/>
  </ds:schemaRefs>
</ds:datastoreItem>
</file>

<file path=customXml/itemProps2.xml><?xml version="1.0" encoding="utf-8"?>
<ds:datastoreItem xmlns:ds="http://schemas.openxmlformats.org/officeDocument/2006/customXml" ds:itemID="{9D8809CD-79EC-41EE-BAEE-A279EA17A25C}">
  <ds:schemaRefs>
    <ds:schemaRef ds:uri="http://purl.org/dc/terms/"/>
    <ds:schemaRef ds:uri="http://schemas.openxmlformats.org/package/2006/metadata/core-properties"/>
    <ds:schemaRef ds:uri="http://schemas.microsoft.com/office/2006/documentManagement/types"/>
    <ds:schemaRef ds:uri="http://purl.org/dc/dcmitype/"/>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B2115B3C-5436-4279-92AC-2C5DA2293E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HBG_presentation_mall_widescreen.potx</Template>
  <TotalTime>1287</TotalTime>
  <Words>3226</Words>
  <Application>Microsoft Office PowerPoint</Application>
  <PresentationFormat>Bildspel på skärmen (16:9)</PresentationFormat>
  <Paragraphs>201</Paragraphs>
  <Slides>27</Slides>
  <Notes>21</Notes>
  <HiddenSlides>15</HiddenSlides>
  <MMClips>0</MMClips>
  <ScaleCrop>false</ScaleCrop>
  <HeadingPairs>
    <vt:vector size="6" baseType="variant">
      <vt:variant>
        <vt:lpstr>Använt teckensnitt</vt:lpstr>
      </vt:variant>
      <vt:variant>
        <vt:i4>6</vt:i4>
      </vt:variant>
      <vt:variant>
        <vt:lpstr>Tema</vt:lpstr>
      </vt:variant>
      <vt:variant>
        <vt:i4>6</vt:i4>
      </vt:variant>
      <vt:variant>
        <vt:lpstr>Bildrubriker</vt:lpstr>
      </vt:variant>
      <vt:variant>
        <vt:i4>27</vt:i4>
      </vt:variant>
    </vt:vector>
  </HeadingPairs>
  <TitlesOfParts>
    <vt:vector size="39" baseType="lpstr">
      <vt:lpstr>Arial</vt:lpstr>
      <vt:lpstr>Calibri</vt:lpstr>
      <vt:lpstr>HelveticaNeueLT Std</vt:lpstr>
      <vt:lpstr>Roboto</vt:lpstr>
      <vt:lpstr>Roboto Black</vt:lpstr>
      <vt:lpstr>Wingdings</vt:lpstr>
      <vt:lpstr>HBG_presentation_mall_widescreen</vt:lpstr>
      <vt:lpstr>Första sida med färgad bakgrund</vt:lpstr>
      <vt:lpstr>Följande sidor</vt:lpstr>
      <vt:lpstr>Följande sidor med färgad bakgrund</vt:lpstr>
      <vt:lpstr>1_Följande sidor med färgad bakgrund</vt:lpstr>
      <vt:lpstr>Tom sida</vt:lpstr>
      <vt:lpstr>Iron man</vt:lpstr>
      <vt:lpstr>Vadå iron man?</vt:lpstr>
      <vt:lpstr>Ni behöver</vt:lpstr>
      <vt:lpstr>Förberedelser innan workshop</vt:lpstr>
      <vt:lpstr>Förslag på inbjudan</vt:lpstr>
      <vt:lpstr>Innan workshopen</vt:lpstr>
      <vt:lpstr>Välkommen</vt:lpstr>
      <vt:lpstr>Inledning</vt:lpstr>
      <vt:lpstr>Förslag till agenda</vt:lpstr>
      <vt:lpstr>Uppgift 1: Fördela scan cards (5 min)</vt:lpstr>
      <vt:lpstr>Välj scan cards</vt:lpstr>
      <vt:lpstr>Uppgift 2: Presentera spaningar (60 min)</vt:lpstr>
      <vt:lpstr>Presentera signalerna</vt:lpstr>
      <vt:lpstr>Uppgift 3: Analysera och klustra (90 min)</vt:lpstr>
      <vt:lpstr>Analysera</vt:lpstr>
      <vt:lpstr>Klustra</vt:lpstr>
      <vt:lpstr>Uppgift 4: Formulera insikter och prioritera (30 min)</vt:lpstr>
      <vt:lpstr>Formulera insikter  och prioritera</vt:lpstr>
      <vt:lpstr>Uppgift 5: Skapa två scenarion (45 min)</vt:lpstr>
      <vt:lpstr>Skapa två scenarion</vt:lpstr>
      <vt:lpstr>Uppgift 6: Skapa prototyper (60 min)</vt:lpstr>
      <vt:lpstr>Skapa prototyp</vt:lpstr>
      <vt:lpstr>Uppgift 7: Ta fram aktiviteter (45 min)</vt:lpstr>
      <vt:lpstr>Ta fram aktiviteter</vt:lpstr>
      <vt:lpstr>Uppgift 8: Presentera (20 min)</vt:lpstr>
      <vt:lpstr>Presentera</vt:lpstr>
      <vt:lpstr>Avslutning</vt:lpstr>
    </vt:vector>
  </TitlesOfParts>
  <Company>Helsingborgs Stad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Learningpoint</dc:creator>
  <cp:lastModifiedBy>Johnsson Malin - SLF</cp:lastModifiedBy>
  <cp:revision>58</cp:revision>
  <dcterms:created xsi:type="dcterms:W3CDTF">2015-11-05T09:31:38Z</dcterms:created>
  <dcterms:modified xsi:type="dcterms:W3CDTF">2021-03-19T08:19:08Z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0x010100A60C1BF24619FB47809B6595F9AECFB0</vt:lpwstr>
  </property>
</Properties>
</file>