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4.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slideLayouts/slideLayout3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4"/>
    <p:sldMasterId id="2147483696" r:id="rId5"/>
    <p:sldMasterId id="2147483660" r:id="rId6"/>
    <p:sldMasterId id="2147483689" r:id="rId7"/>
    <p:sldMasterId id="2147483726" r:id="rId8"/>
    <p:sldMasterId id="2147483716" r:id="rId9"/>
  </p:sldMasterIdLst>
  <p:notesMasterIdLst>
    <p:notesMasterId r:id="rId31"/>
  </p:notesMasterIdLst>
  <p:handoutMasterIdLst>
    <p:handoutMasterId r:id="rId32"/>
  </p:handoutMasterIdLst>
  <p:sldIdLst>
    <p:sldId id="269" r:id="rId10"/>
    <p:sldId id="268" r:id="rId11"/>
    <p:sldId id="270" r:id="rId12"/>
    <p:sldId id="287" r:id="rId13"/>
    <p:sldId id="288" r:id="rId14"/>
    <p:sldId id="271" r:id="rId15"/>
    <p:sldId id="272" r:id="rId16"/>
    <p:sldId id="273" r:id="rId17"/>
    <p:sldId id="274" r:id="rId18"/>
    <p:sldId id="275" r:id="rId19"/>
    <p:sldId id="278" r:id="rId20"/>
    <p:sldId id="289" r:id="rId21"/>
    <p:sldId id="279" r:id="rId22"/>
    <p:sldId id="280" r:id="rId23"/>
    <p:sldId id="281" r:id="rId24"/>
    <p:sldId id="290" r:id="rId25"/>
    <p:sldId id="282" r:id="rId26"/>
    <p:sldId id="283" r:id="rId27"/>
    <p:sldId id="284" r:id="rId28"/>
    <p:sldId id="285" r:id="rId29"/>
    <p:sldId id="286" r:id="rId3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00">
          <p15:clr>
            <a:srgbClr val="A4A3A4"/>
          </p15:clr>
        </p15:guide>
        <p15:guide id="2" pos="2880">
          <p15:clr>
            <a:srgbClr val="A4A3A4"/>
          </p15:clr>
        </p15:guide>
        <p15:guide id="3" orient="horz" pos="16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81D3"/>
    <a:srgbClr val="084973"/>
    <a:srgbClr val="000000"/>
    <a:srgbClr val="D9000F"/>
    <a:srgbClr val="65AE1E"/>
    <a:srgbClr val="93006D"/>
    <a:srgbClr val="CE000E"/>
    <a:srgbClr val="407015"/>
    <a:srgbClr val="90C044"/>
    <a:srgbClr val="199A2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22" autoAdjust="0"/>
    <p:restoredTop sz="81186" autoAdjust="0"/>
  </p:normalViewPr>
  <p:slideViewPr>
    <p:cSldViewPr snapToGrid="0" snapToObjects="1">
      <p:cViewPr varScale="1">
        <p:scale>
          <a:sx n="90" d="100"/>
          <a:sy n="90" d="100"/>
        </p:scale>
        <p:origin x="998" y="53"/>
      </p:cViewPr>
      <p:guideLst>
        <p:guide orient="horz" pos="4000"/>
        <p:guide pos="2880"/>
        <p:guide orient="horz" pos="162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 Type="http://schemas.openxmlformats.org/officeDocument/2006/relationships/customXml" Target="../customXml/item3.xml"/><Relationship Id="rId21" Type="http://schemas.openxmlformats.org/officeDocument/2006/relationships/slide" Target="slides/slide12.xml"/><Relationship Id="rId34"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tableStyles" Target="tableStyle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9E8DD2D-8089-CB4A-9CA2-D843C3E4E3A1}" type="datetimeFigureOut">
              <a:rPr lang="en-US" smtClean="0"/>
              <a:pPr/>
              <a:t>3/24/2021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60A6D2-622B-B147-BFC1-C7E2847060DB}" type="slidenum">
              <a:rPr lang="en-US" smtClean="0"/>
              <a:pPr/>
              <a:t>‹#›</a:t>
            </a:fld>
            <a:endParaRPr lang="en-US"/>
          </a:p>
        </p:txBody>
      </p:sp>
    </p:spTree>
    <p:extLst>
      <p:ext uri="{BB962C8B-B14F-4D97-AF65-F5344CB8AC3E}">
        <p14:creationId xmlns:p14="http://schemas.microsoft.com/office/powerpoint/2010/main" val="17191693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364AAF-72DB-F048-98F7-55EEB6F93801}" type="datetimeFigureOut">
              <a:rPr lang="en-US" smtClean="0"/>
              <a:pPr/>
              <a:t>3/24/2021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759761-9EC3-BC46-AA52-FD0C8C7C84B7}" type="slidenum">
              <a:rPr lang="en-US" smtClean="0"/>
              <a:pPr/>
              <a:t>‹#›</a:t>
            </a:fld>
            <a:endParaRPr lang="en-US"/>
          </a:p>
        </p:txBody>
      </p:sp>
    </p:spTree>
    <p:extLst>
      <p:ext uri="{BB962C8B-B14F-4D97-AF65-F5344CB8AC3E}">
        <p14:creationId xmlns:p14="http://schemas.microsoft.com/office/powerpoint/2010/main" val="261474326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base" latinLnBrk="0" hangingPunct="1">
              <a:lnSpc>
                <a:spcPct val="100000"/>
              </a:lnSpc>
              <a:spcBef>
                <a:spcPts val="0"/>
              </a:spcBef>
              <a:spcAft>
                <a:spcPts val="0"/>
              </a:spcAft>
              <a:buClrTx/>
              <a:buSzTx/>
              <a:buFontTx/>
              <a:buNone/>
              <a:tabLst/>
              <a:defRPr/>
            </a:pPr>
            <a:r>
              <a:rPr lang="sv-SE" sz="1200" dirty="0" smtClean="0">
                <a:latin typeface="Roboto" panose="02000000000000000000" pitchFamily="2" charset="0"/>
                <a:ea typeface="Roboto" panose="02000000000000000000" pitchFamily="2" charset="0"/>
                <a:cs typeface="Roboto" panose="02000000000000000000" pitchFamily="2" charset="0"/>
              </a:rPr>
              <a:t>De dolda bilderna i den här presentationen är till för dig som workshopledare. De ger konkreta tips och råd både inför, under och efter workshopen. </a:t>
            </a:r>
          </a:p>
          <a:p>
            <a:pPr fontAlgn="base"/>
            <a:endParaRPr lang="sv-SE" sz="1200" b="0" i="0" kern="1200" dirty="0" smtClean="0">
              <a:solidFill>
                <a:schemeClr val="tx1"/>
              </a:solidFill>
              <a:effectLst/>
              <a:latin typeface="+mn-lt"/>
              <a:ea typeface="+mn-ea"/>
              <a:cs typeface="+mn-cs"/>
            </a:endParaRP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a:t>
            </a:fld>
            <a:endParaRPr lang="en-US"/>
          </a:p>
        </p:txBody>
      </p:sp>
    </p:spTree>
    <p:extLst>
      <p:ext uri="{BB962C8B-B14F-4D97-AF65-F5344CB8AC3E}">
        <p14:creationId xmlns:p14="http://schemas.microsoft.com/office/powerpoint/2010/main" val="473848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12</a:t>
            </a:fld>
            <a:endParaRPr lang="en-US"/>
          </a:p>
        </p:txBody>
      </p:sp>
    </p:spTree>
    <p:extLst>
      <p:ext uri="{BB962C8B-B14F-4D97-AF65-F5344CB8AC3E}">
        <p14:creationId xmlns:p14="http://schemas.microsoft.com/office/powerpoint/2010/main" val="2409750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13</a:t>
            </a:fld>
            <a:endParaRPr lang="en-US"/>
          </a:p>
        </p:txBody>
      </p:sp>
    </p:spTree>
    <p:extLst>
      <p:ext uri="{BB962C8B-B14F-4D97-AF65-F5344CB8AC3E}">
        <p14:creationId xmlns:p14="http://schemas.microsoft.com/office/powerpoint/2010/main" val="77606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15</a:t>
            </a:fld>
            <a:endParaRPr lang="en-US"/>
          </a:p>
        </p:txBody>
      </p:sp>
    </p:spTree>
    <p:extLst>
      <p:ext uri="{BB962C8B-B14F-4D97-AF65-F5344CB8AC3E}">
        <p14:creationId xmlns:p14="http://schemas.microsoft.com/office/powerpoint/2010/main" val="25940335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16</a:t>
            </a:fld>
            <a:endParaRPr lang="en-US"/>
          </a:p>
        </p:txBody>
      </p:sp>
    </p:spTree>
    <p:extLst>
      <p:ext uri="{BB962C8B-B14F-4D97-AF65-F5344CB8AC3E}">
        <p14:creationId xmlns:p14="http://schemas.microsoft.com/office/powerpoint/2010/main" val="39072334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18</a:t>
            </a:fld>
            <a:endParaRPr lang="en-US"/>
          </a:p>
        </p:txBody>
      </p:sp>
    </p:spTree>
    <p:extLst>
      <p:ext uri="{BB962C8B-B14F-4D97-AF65-F5344CB8AC3E}">
        <p14:creationId xmlns:p14="http://schemas.microsoft.com/office/powerpoint/2010/main" val="4647380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20</a:t>
            </a:fld>
            <a:endParaRPr lang="en-US"/>
          </a:p>
        </p:txBody>
      </p:sp>
    </p:spTree>
    <p:extLst>
      <p:ext uri="{BB962C8B-B14F-4D97-AF65-F5344CB8AC3E}">
        <p14:creationId xmlns:p14="http://schemas.microsoft.com/office/powerpoint/2010/main" val="8535160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21</a:t>
            </a:fld>
            <a:endParaRPr lang="en-US"/>
          </a:p>
        </p:txBody>
      </p:sp>
    </p:spTree>
    <p:extLst>
      <p:ext uri="{BB962C8B-B14F-4D97-AF65-F5344CB8AC3E}">
        <p14:creationId xmlns:p14="http://schemas.microsoft.com/office/powerpoint/2010/main" val="2729005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a:t>
            </a:fld>
            <a:endParaRPr lang="en-US"/>
          </a:p>
        </p:txBody>
      </p:sp>
    </p:spTree>
    <p:extLst>
      <p:ext uri="{BB962C8B-B14F-4D97-AF65-F5344CB8AC3E}">
        <p14:creationId xmlns:p14="http://schemas.microsoft.com/office/powerpoint/2010/main" val="2087028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3</a:t>
            </a:fld>
            <a:endParaRPr lang="en-US"/>
          </a:p>
        </p:txBody>
      </p:sp>
    </p:spTree>
    <p:extLst>
      <p:ext uri="{BB962C8B-B14F-4D97-AF65-F5344CB8AC3E}">
        <p14:creationId xmlns:p14="http://schemas.microsoft.com/office/powerpoint/2010/main" val="3656360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4</a:t>
            </a:fld>
            <a:endParaRPr lang="en-US"/>
          </a:p>
        </p:txBody>
      </p:sp>
    </p:spTree>
    <p:extLst>
      <p:ext uri="{BB962C8B-B14F-4D97-AF65-F5344CB8AC3E}">
        <p14:creationId xmlns:p14="http://schemas.microsoft.com/office/powerpoint/2010/main" val="3419916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5</a:t>
            </a:fld>
            <a:endParaRPr lang="en-US"/>
          </a:p>
        </p:txBody>
      </p:sp>
    </p:spTree>
    <p:extLst>
      <p:ext uri="{BB962C8B-B14F-4D97-AF65-F5344CB8AC3E}">
        <p14:creationId xmlns:p14="http://schemas.microsoft.com/office/powerpoint/2010/main" val="22635358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6</a:t>
            </a:fld>
            <a:endParaRPr lang="en-US"/>
          </a:p>
        </p:txBody>
      </p:sp>
    </p:spTree>
    <p:extLst>
      <p:ext uri="{BB962C8B-B14F-4D97-AF65-F5344CB8AC3E}">
        <p14:creationId xmlns:p14="http://schemas.microsoft.com/office/powerpoint/2010/main" val="4797095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8</a:t>
            </a:fld>
            <a:endParaRPr lang="en-US"/>
          </a:p>
        </p:txBody>
      </p:sp>
    </p:spTree>
    <p:extLst>
      <p:ext uri="{BB962C8B-B14F-4D97-AF65-F5344CB8AC3E}">
        <p14:creationId xmlns:p14="http://schemas.microsoft.com/office/powerpoint/2010/main" val="3622719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10</a:t>
            </a:fld>
            <a:endParaRPr lang="en-US"/>
          </a:p>
        </p:txBody>
      </p:sp>
    </p:spTree>
    <p:extLst>
      <p:ext uri="{BB962C8B-B14F-4D97-AF65-F5344CB8AC3E}">
        <p14:creationId xmlns:p14="http://schemas.microsoft.com/office/powerpoint/2010/main" val="1224757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11</a:t>
            </a:fld>
            <a:endParaRPr lang="en-US"/>
          </a:p>
        </p:txBody>
      </p:sp>
    </p:spTree>
    <p:extLst>
      <p:ext uri="{BB962C8B-B14F-4D97-AF65-F5344CB8AC3E}">
        <p14:creationId xmlns:p14="http://schemas.microsoft.com/office/powerpoint/2010/main" val="2530398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örsta sida med vit bakgrund">
    <p:bg>
      <p:bgPr>
        <a:solidFill>
          <a:schemeClr val="bg1"/>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chemeClr val="tx1"/>
                </a:solidFill>
              </a:defRPr>
            </a:lvl1pPr>
          </a:lstStyle>
          <a:p>
            <a:r>
              <a:rPr lang="sv-SE"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en-US" dirty="0"/>
          </a:p>
        </p:txBody>
      </p:sp>
    </p:spTree>
    <p:extLst>
      <p:ext uri="{BB962C8B-B14F-4D97-AF65-F5344CB8AC3E}">
        <p14:creationId xmlns:p14="http://schemas.microsoft.com/office/powerpoint/2010/main" val="3890207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Röd bård">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2021-03-24</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7" y="205979"/>
            <a:ext cx="7907867" cy="857250"/>
          </a:xfrm>
          <a:prstGeom prst="rect">
            <a:avLst/>
          </a:prstGeom>
        </p:spPr>
        <p:txBody>
          <a:bodyPr anchor="b"/>
          <a:lstStyle/>
          <a:p>
            <a:r>
              <a:rPr lang="sv-SE" dirty="0" smtClean="0"/>
              <a:t>Klicka här för att ändra format</a:t>
            </a:r>
            <a:endParaRPr lang="en-US" dirty="0"/>
          </a:p>
        </p:txBody>
      </p:sp>
      <p:sp>
        <p:nvSpPr>
          <p:cNvPr id="14"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3431084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Lila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extruta 12"/>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2021-03-24</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23"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907867"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2829153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Blå bård">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2021-03-24</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3" name="Title 1"/>
          <p:cNvSpPr>
            <a:spLocks noGrp="1"/>
          </p:cNvSpPr>
          <p:nvPr>
            <p:ph type="title"/>
          </p:nvPr>
        </p:nvSpPr>
        <p:spPr>
          <a:xfrm>
            <a:off x="1100667" y="205979"/>
            <a:ext cx="7907867"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2098359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Grön bård">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2021-03-24</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3" name="Title 1"/>
          <p:cNvSpPr>
            <a:spLocks noGrp="1"/>
          </p:cNvSpPr>
          <p:nvPr>
            <p:ph type="title"/>
          </p:nvPr>
        </p:nvSpPr>
        <p:spPr>
          <a:xfrm>
            <a:off x="1100667" y="205979"/>
            <a:ext cx="7907867"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263032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Utfallande bild utan bård">
    <p:spTree>
      <p:nvGrpSpPr>
        <p:cNvPr id="1" name=""/>
        <p:cNvGrpSpPr/>
        <p:nvPr/>
      </p:nvGrpSpPr>
      <p:grpSpPr>
        <a:xfrm>
          <a:off x="0" y="0"/>
          <a:ext cx="0" cy="0"/>
          <a:chOff x="0" y="0"/>
          <a:chExt cx="0" cy="0"/>
        </a:xfrm>
      </p:grpSpPr>
      <p:sp>
        <p:nvSpPr>
          <p:cNvPr id="15" name="Platshållare för bild 14"/>
          <p:cNvSpPr>
            <a:spLocks noGrp="1"/>
          </p:cNvSpPr>
          <p:nvPr>
            <p:ph type="pic" sz="quarter" idx="10"/>
          </p:nvPr>
        </p:nvSpPr>
        <p:spPr>
          <a:xfrm>
            <a:off x="0" y="0"/>
            <a:ext cx="9144000" cy="5143500"/>
          </a:xfrm>
          <a:prstGeom prst="rect">
            <a:avLst/>
          </a:prstGeom>
        </p:spPr>
        <p:txBody>
          <a:bodyPr/>
          <a:lstStyle/>
          <a:p>
            <a:endParaRPr lang="sv-SE" dirty="0"/>
          </a:p>
        </p:txBody>
      </p:sp>
      <p:sp>
        <p:nvSpPr>
          <p:cNvPr id="3" name="textruta 2"/>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2021-03-24</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Tree>
    <p:extLst>
      <p:ext uri="{BB962C8B-B14F-4D97-AF65-F5344CB8AC3E}">
        <p14:creationId xmlns:p14="http://schemas.microsoft.com/office/powerpoint/2010/main" val="9240031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Utfallande bild u. bård m. text">
    <p:spTree>
      <p:nvGrpSpPr>
        <p:cNvPr id="1" name=""/>
        <p:cNvGrpSpPr/>
        <p:nvPr/>
      </p:nvGrpSpPr>
      <p:grpSpPr>
        <a:xfrm>
          <a:off x="0" y="0"/>
          <a:ext cx="0" cy="0"/>
          <a:chOff x="0" y="0"/>
          <a:chExt cx="0" cy="0"/>
        </a:xfrm>
      </p:grpSpPr>
      <p:sp>
        <p:nvSpPr>
          <p:cNvPr id="15" name="Platshållare för bild 14"/>
          <p:cNvSpPr>
            <a:spLocks noGrp="1"/>
          </p:cNvSpPr>
          <p:nvPr>
            <p:ph type="pic" sz="quarter" idx="10"/>
          </p:nvPr>
        </p:nvSpPr>
        <p:spPr>
          <a:xfrm>
            <a:off x="0" y="0"/>
            <a:ext cx="9144000" cy="5143500"/>
          </a:xfrm>
          <a:prstGeom prst="rect">
            <a:avLst/>
          </a:prstGeom>
        </p:spPr>
        <p:txBody>
          <a:bodyPr/>
          <a:lstStyle/>
          <a:p>
            <a:endParaRPr lang="sv-SE"/>
          </a:p>
        </p:txBody>
      </p:sp>
      <p:sp>
        <p:nvSpPr>
          <p:cNvPr id="3" name="Title 1"/>
          <p:cNvSpPr>
            <a:spLocks noGrp="1"/>
          </p:cNvSpPr>
          <p:nvPr>
            <p:ph type="title" hasCustomPrompt="1"/>
          </p:nvPr>
        </p:nvSpPr>
        <p:spPr>
          <a:xfrm>
            <a:off x="1055688" y="673496"/>
            <a:ext cx="5486400" cy="355205"/>
          </a:xfrm>
          <a:prstGeom prst="rect">
            <a:avLst/>
          </a:prstGeom>
        </p:spPr>
        <p:txBody>
          <a:bodyPr anchor="b">
            <a:noAutofit/>
          </a:bodyPr>
          <a:lstStyle>
            <a:lvl1pPr algn="l">
              <a:defRPr sz="1400" b="1"/>
            </a:lvl1pPr>
          </a:lstStyle>
          <a:p>
            <a:pPr lvl="0"/>
            <a:r>
              <a:rPr lang="sv-SE" dirty="0" smtClean="0"/>
              <a:t>Klicka här för att ändra format på bakgrundstexten</a:t>
            </a:r>
          </a:p>
        </p:txBody>
      </p:sp>
      <p:sp>
        <p:nvSpPr>
          <p:cNvPr id="4" name="Text Placeholder 3"/>
          <p:cNvSpPr>
            <a:spLocks noGrp="1"/>
          </p:cNvSpPr>
          <p:nvPr>
            <p:ph type="body" sz="half" idx="2"/>
          </p:nvPr>
        </p:nvSpPr>
        <p:spPr>
          <a:xfrm>
            <a:off x="1055688" y="1051203"/>
            <a:ext cx="5486400" cy="252934"/>
          </a:xfrm>
          <a:prstGeom prst="rect">
            <a:avLst/>
          </a:prstGeom>
        </p:spPr>
        <p:txBody>
          <a:bodyPr>
            <a:noAutofit/>
          </a:bodyPr>
          <a:lstStyle>
            <a:lvl1pPr marL="0" indent="0">
              <a:buNone/>
              <a:defRPr sz="1200" b="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dirty="0" smtClean="0"/>
              <a:t>Klicka här för att ändra format på bakgrundstexten</a:t>
            </a:r>
          </a:p>
        </p:txBody>
      </p:sp>
      <p:sp>
        <p:nvSpPr>
          <p:cNvPr id="5" name="textruta 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2021-03-24</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Tree>
    <p:extLst>
      <p:ext uri="{BB962C8B-B14F-4D97-AF65-F5344CB8AC3E}">
        <p14:creationId xmlns:p14="http://schemas.microsoft.com/office/powerpoint/2010/main" val="40966995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Utfallande bild med bård">
    <p:spTree>
      <p:nvGrpSpPr>
        <p:cNvPr id="1" name=""/>
        <p:cNvGrpSpPr/>
        <p:nvPr/>
      </p:nvGrpSpPr>
      <p:grpSpPr>
        <a:xfrm>
          <a:off x="0" y="0"/>
          <a:ext cx="0" cy="0"/>
          <a:chOff x="0" y="0"/>
          <a:chExt cx="0" cy="0"/>
        </a:xfrm>
      </p:grpSpPr>
      <p:sp>
        <p:nvSpPr>
          <p:cNvPr id="16" name="Rektangel 15"/>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7" name="Rektangel 16"/>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Rektangel 17"/>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Picture Placeholder 2"/>
          <p:cNvSpPr>
            <a:spLocks noGrp="1"/>
          </p:cNvSpPr>
          <p:nvPr>
            <p:ph type="pic" idx="1"/>
          </p:nvPr>
        </p:nvSpPr>
        <p:spPr>
          <a:xfrm>
            <a:off x="245971" y="-2"/>
            <a:ext cx="8898029" cy="514350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textruta 7"/>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2021-03-24</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Tree>
    <p:extLst>
      <p:ext uri="{BB962C8B-B14F-4D97-AF65-F5344CB8AC3E}">
        <p14:creationId xmlns:p14="http://schemas.microsoft.com/office/powerpoint/2010/main" val="426026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Utfallande bild m. bård m. text">
    <p:spTree>
      <p:nvGrpSpPr>
        <p:cNvPr id="1" name=""/>
        <p:cNvGrpSpPr/>
        <p:nvPr/>
      </p:nvGrpSpPr>
      <p:grpSpPr>
        <a:xfrm>
          <a:off x="0" y="0"/>
          <a:ext cx="0" cy="0"/>
          <a:chOff x="0" y="0"/>
          <a:chExt cx="0" cy="0"/>
        </a:xfrm>
      </p:grpSpPr>
      <p:sp>
        <p:nvSpPr>
          <p:cNvPr id="16" name="Rektangel 15"/>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7" name="Rektangel 16"/>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Rektangel 17"/>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Picture Placeholder 2"/>
          <p:cNvSpPr>
            <a:spLocks noGrp="1"/>
          </p:cNvSpPr>
          <p:nvPr>
            <p:ph type="pic" idx="1"/>
          </p:nvPr>
        </p:nvSpPr>
        <p:spPr>
          <a:xfrm>
            <a:off x="245971" y="-2"/>
            <a:ext cx="8898029" cy="514350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Title 1"/>
          <p:cNvSpPr>
            <a:spLocks noGrp="1"/>
          </p:cNvSpPr>
          <p:nvPr>
            <p:ph type="title" hasCustomPrompt="1"/>
          </p:nvPr>
        </p:nvSpPr>
        <p:spPr>
          <a:xfrm>
            <a:off x="1055688" y="673496"/>
            <a:ext cx="5486400" cy="355205"/>
          </a:xfrm>
          <a:prstGeom prst="rect">
            <a:avLst/>
          </a:prstGeom>
        </p:spPr>
        <p:txBody>
          <a:bodyPr anchor="b">
            <a:noAutofit/>
          </a:bodyPr>
          <a:lstStyle>
            <a:lvl1pPr algn="l">
              <a:defRPr sz="1400" b="1"/>
            </a:lvl1pPr>
          </a:lstStyle>
          <a:p>
            <a:pPr lvl="0"/>
            <a:r>
              <a:rPr lang="sv-SE" dirty="0" smtClean="0"/>
              <a:t>Klicka här för att ändra format på bakgrundstexten</a:t>
            </a:r>
          </a:p>
        </p:txBody>
      </p:sp>
      <p:sp>
        <p:nvSpPr>
          <p:cNvPr id="9" name="Text Placeholder 3"/>
          <p:cNvSpPr>
            <a:spLocks noGrp="1"/>
          </p:cNvSpPr>
          <p:nvPr>
            <p:ph type="body" sz="half" idx="2"/>
          </p:nvPr>
        </p:nvSpPr>
        <p:spPr>
          <a:xfrm>
            <a:off x="1055688" y="1051203"/>
            <a:ext cx="5486400" cy="252934"/>
          </a:xfrm>
          <a:prstGeom prst="rect">
            <a:avLst/>
          </a:prstGeom>
        </p:spPr>
        <p:txBody>
          <a:bodyPr>
            <a:noAutofit/>
          </a:bodyPr>
          <a:lstStyle>
            <a:lvl1pPr marL="0" indent="0">
              <a:buNone/>
              <a:defRPr sz="1200" b="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dirty="0" smtClean="0"/>
              <a:t>Klicka här för att ändra format på bakgrundstexten</a:t>
            </a:r>
          </a:p>
        </p:txBody>
      </p:sp>
      <p:sp>
        <p:nvSpPr>
          <p:cNvPr id="10" name="textruta 9"/>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2021-03-24</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Tree>
    <p:extLst>
      <p:ext uri="{BB962C8B-B14F-4D97-AF65-F5344CB8AC3E}">
        <p14:creationId xmlns:p14="http://schemas.microsoft.com/office/powerpoint/2010/main" val="28703755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3636560"/>
            <a:ext cx="5486400" cy="355205"/>
          </a:xfrm>
          <a:prstGeom prst="rect">
            <a:avLst/>
          </a:prstGeom>
        </p:spPr>
        <p:txBody>
          <a:bodyPr anchor="b">
            <a:noAutofit/>
          </a:bodyPr>
          <a:lstStyle>
            <a:lvl1pPr algn="l">
              <a:defRPr sz="1400" b="1"/>
            </a:lvl1pPr>
          </a:lstStyle>
          <a:p>
            <a:pPr lvl="0"/>
            <a:r>
              <a:rPr lang="sv-SE" dirty="0" smtClean="0"/>
              <a:t>Klicka här för att ändra format på bakgrundstexten</a:t>
            </a:r>
          </a:p>
        </p:txBody>
      </p:sp>
      <p:sp>
        <p:nvSpPr>
          <p:cNvPr id="3" name="Picture Placeholder 2"/>
          <p:cNvSpPr>
            <a:spLocks noGrp="1"/>
          </p:cNvSpPr>
          <p:nvPr>
            <p:ph type="pic" idx="1"/>
          </p:nvPr>
        </p:nvSpPr>
        <p:spPr>
          <a:xfrm>
            <a:off x="1792288" y="533399"/>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14267"/>
            <a:ext cx="5486400" cy="252934"/>
          </a:xfrm>
          <a:prstGeom prst="rect">
            <a:avLst/>
          </a:prstGeom>
        </p:spPr>
        <p:txBody>
          <a:bodyPr>
            <a:noAutofit/>
          </a:bodyPr>
          <a:lstStyle>
            <a:lvl1pPr marL="0" indent="0">
              <a:buNone/>
              <a:defRPr sz="1200" b="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dirty="0" smtClean="0"/>
              <a:t>Klicka här för att ändra format på bakgrundstexten</a:t>
            </a:r>
          </a:p>
        </p:txBody>
      </p:sp>
      <p:sp>
        <p:nvSpPr>
          <p:cNvPr id="15" name="textruta 1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2021-03-24</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6" name="Rektangel 15"/>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7" name="Rektangel 16"/>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Rektangel 17"/>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959968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om med bård och logga">
    <p:spTree>
      <p:nvGrpSpPr>
        <p:cNvPr id="1" name=""/>
        <p:cNvGrpSpPr/>
        <p:nvPr/>
      </p:nvGrpSpPr>
      <p:grpSpPr>
        <a:xfrm>
          <a:off x="0" y="0"/>
          <a:ext cx="0" cy="0"/>
          <a:chOff x="0" y="0"/>
          <a:chExt cx="0" cy="0"/>
        </a:xfrm>
      </p:grpSpPr>
      <p:sp>
        <p:nvSpPr>
          <p:cNvPr id="11" name="textruta 10"/>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2021-03-24</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2" name="Rektangel 11"/>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Rektangel 12"/>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4" name="Rektangel 13"/>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Rektangel 14"/>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6" name="Rektangel 15"/>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742712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örsta sida med röd bakgrund">
    <p:bg>
      <p:bgPr>
        <a:solidFill>
          <a:srgbClr val="D9000F"/>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rgbClr val="FFFFFF"/>
                </a:solidFill>
              </a:defRPr>
            </a:lvl1pPr>
          </a:lstStyle>
          <a:p>
            <a:r>
              <a:rPr lang="sv-SE" dirty="0"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smtClean="0"/>
              <a:t>Klicka här för att ändra format på underrubrik i bakgrunden</a:t>
            </a:r>
            <a:endParaRPr lang="en-US" dirty="0"/>
          </a:p>
        </p:txBody>
      </p:sp>
      <p:sp>
        <p:nvSpPr>
          <p:cNvPr id="6" name="Rektangel 5"/>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13417132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 och brödtext - Röd bård med röd bakgrund">
    <p:bg>
      <p:bgPr>
        <a:solidFill>
          <a:srgbClr val="D9000F"/>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8" y="205979"/>
            <a:ext cx="7152530"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
        <p:nvSpPr>
          <p:cNvPr id="14" name="Content Placeholder 2"/>
          <p:cNvSpPr>
            <a:spLocks noGrp="1"/>
          </p:cNvSpPr>
          <p:nvPr>
            <p:ph idx="1"/>
          </p:nvPr>
        </p:nvSpPr>
        <p:spPr>
          <a:xfrm>
            <a:off x="1100668" y="1200152"/>
            <a:ext cx="7152530"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34901596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 och brödtext - Lila bård med lila bakgrund">
    <p:bg>
      <p:bgPr>
        <a:solidFill>
          <a:srgbClr val="93006D"/>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4" name="Content Placeholder 2"/>
          <p:cNvSpPr>
            <a:spLocks noGrp="1"/>
          </p:cNvSpPr>
          <p:nvPr>
            <p:ph idx="1"/>
          </p:nvPr>
        </p:nvSpPr>
        <p:spPr>
          <a:xfrm>
            <a:off x="1100668" y="1200152"/>
            <a:ext cx="7193826"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0" name="Title 1"/>
          <p:cNvSpPr>
            <a:spLocks noGrp="1"/>
          </p:cNvSpPr>
          <p:nvPr>
            <p:ph type="title"/>
          </p:nvPr>
        </p:nvSpPr>
        <p:spPr>
          <a:xfrm>
            <a:off x="1100668" y="205979"/>
            <a:ext cx="7193826"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40833703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och brödtext - Blå bård med blå bakgrund">
    <p:bg>
      <p:bgPr>
        <a:solidFill>
          <a:srgbClr val="084973"/>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1" name="Content Placeholder 2"/>
          <p:cNvSpPr>
            <a:spLocks noGrp="1"/>
          </p:cNvSpPr>
          <p:nvPr>
            <p:ph idx="1"/>
          </p:nvPr>
        </p:nvSpPr>
        <p:spPr>
          <a:xfrm>
            <a:off x="1100668" y="1200152"/>
            <a:ext cx="7211524"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8" y="205979"/>
            <a:ext cx="7211524"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31870525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och brödtext - Grön bård med grön bakgrund">
    <p:bg>
      <p:bgPr>
        <a:solidFill>
          <a:srgbClr val="65AE1E"/>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1" name="Content Placeholder 2"/>
          <p:cNvSpPr>
            <a:spLocks noGrp="1"/>
          </p:cNvSpPr>
          <p:nvPr>
            <p:ph idx="1"/>
          </p:nvPr>
        </p:nvSpPr>
        <p:spPr>
          <a:xfrm>
            <a:off x="1100667" y="1200152"/>
            <a:ext cx="7235121"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235121"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21762017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Röd bård med röd bakgrund">
    <p:bg>
      <p:bgPr>
        <a:solidFill>
          <a:srgbClr val="D9000F"/>
        </a:solidFill>
        <a:effectLst/>
      </p:bgPr>
    </p:bg>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2021-03-24</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
        <p:nvSpPr>
          <p:cNvPr id="14"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26011785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Lila bård med lila bakgrund">
    <p:bg>
      <p:bgPr>
        <a:solidFill>
          <a:srgbClr val="93006D"/>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2021-03-24</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4"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0"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587413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Blå bård med blå bakgrund">
    <p:bg>
      <p:bgPr>
        <a:solidFill>
          <a:srgbClr val="084973"/>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textruta 1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2021-03-24</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1"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27514519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Grön bård med grön bakgrund">
    <p:bg>
      <p:bgPr>
        <a:solidFill>
          <a:srgbClr val="65AE1E"/>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textruta 1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2021-03-24</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1"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16521840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Rubrik och brödtext - Röd bård med röd bakgrund">
    <p:bg>
      <p:bgPr>
        <a:solidFill>
          <a:srgbClr val="D9000F"/>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8" y="205979"/>
            <a:ext cx="7152530"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
        <p:nvSpPr>
          <p:cNvPr id="14" name="Content Placeholder 2"/>
          <p:cNvSpPr>
            <a:spLocks noGrp="1"/>
          </p:cNvSpPr>
          <p:nvPr>
            <p:ph idx="1"/>
          </p:nvPr>
        </p:nvSpPr>
        <p:spPr>
          <a:xfrm>
            <a:off x="1100668" y="1200152"/>
            <a:ext cx="7152530"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42323608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ubrik och brödtext - Lila bård med lila bakgrund">
    <p:bg>
      <p:bgPr>
        <a:solidFill>
          <a:srgbClr val="93006D"/>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4" name="Content Placeholder 2"/>
          <p:cNvSpPr>
            <a:spLocks noGrp="1"/>
          </p:cNvSpPr>
          <p:nvPr>
            <p:ph idx="1"/>
          </p:nvPr>
        </p:nvSpPr>
        <p:spPr>
          <a:xfrm>
            <a:off x="1100668" y="1200152"/>
            <a:ext cx="7193826"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0" name="Title 1"/>
          <p:cNvSpPr>
            <a:spLocks noGrp="1"/>
          </p:cNvSpPr>
          <p:nvPr>
            <p:ph type="title"/>
          </p:nvPr>
        </p:nvSpPr>
        <p:spPr>
          <a:xfrm>
            <a:off x="1100668" y="205979"/>
            <a:ext cx="7193826"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3433934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örsta sida med lila bakgrund">
    <p:bg>
      <p:bgPr>
        <a:solidFill>
          <a:srgbClr val="93006D"/>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rgbClr val="FFFFFF"/>
                </a:solidFill>
              </a:defRPr>
            </a:lvl1pPr>
          </a:lstStyle>
          <a:p>
            <a:r>
              <a:rPr lang="sv-SE" dirty="0"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smtClean="0"/>
              <a:t>Klicka här för att ändra format på underrubrik i bakgrunden</a:t>
            </a:r>
            <a:endParaRPr lang="en-US" dirty="0"/>
          </a:p>
        </p:txBody>
      </p:sp>
      <p:sp>
        <p:nvSpPr>
          <p:cNvPr id="6" name="Rektangel 5"/>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5155187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ubrik och brödtext - Blå bård med blå bakgrund">
    <p:bg>
      <p:bgPr>
        <a:solidFill>
          <a:srgbClr val="084973"/>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19359474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ubrik och brödtext - Grön bård med grön bakgrund">
    <p:bg>
      <p:bgPr>
        <a:solidFill>
          <a:srgbClr val="65AE1E"/>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1" name="Content Placeholder 2"/>
          <p:cNvSpPr>
            <a:spLocks noGrp="1"/>
          </p:cNvSpPr>
          <p:nvPr>
            <p:ph idx="1"/>
          </p:nvPr>
        </p:nvSpPr>
        <p:spPr>
          <a:xfrm>
            <a:off x="1100667" y="1200152"/>
            <a:ext cx="7235121"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235121"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5851017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Röd bård med röd bakgrund">
    <p:bg>
      <p:bgPr>
        <a:solidFill>
          <a:srgbClr val="D9000F"/>
        </a:solidFill>
        <a:effectLst/>
      </p:bgPr>
    </p:bg>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2021-03-24</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
        <p:nvSpPr>
          <p:cNvPr id="14"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12276441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Lila bård med lila bakgrund">
    <p:bg>
      <p:bgPr>
        <a:solidFill>
          <a:srgbClr val="93006D"/>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2021-03-24</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4"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0"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28100442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Blå bård med blå bakgrund">
    <p:bg>
      <p:bgPr>
        <a:solidFill>
          <a:srgbClr val="084973"/>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textruta 1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2021-03-24</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1"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1029268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Grön bård med grön bakgrund">
    <p:bg>
      <p:bgPr>
        <a:solidFill>
          <a:srgbClr val="65AE1E"/>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textruta 1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2021-03-24</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1"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79923898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1856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örsta sida med blå bakgrund">
    <p:bg>
      <p:bgPr>
        <a:solidFill>
          <a:srgbClr val="084973"/>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rgbClr val="FFFFFF"/>
                </a:solidFill>
              </a:defRPr>
            </a:lvl1pPr>
          </a:lstStyle>
          <a:p>
            <a:r>
              <a:rPr lang="sv-SE" dirty="0"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smtClean="0"/>
              <a:t>Klicka här för att ändra format på underrubrik i bakgrunden</a:t>
            </a:r>
            <a:endParaRPr lang="en-US" dirty="0"/>
          </a:p>
        </p:txBody>
      </p:sp>
      <p:sp>
        <p:nvSpPr>
          <p:cNvPr id="6" name="Rektangel 5"/>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2336533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örsta sida med grön bakgrund">
    <p:bg>
      <p:bgPr>
        <a:solidFill>
          <a:srgbClr val="65AE1E"/>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rgbClr val="FFFFFF"/>
                </a:solidFill>
              </a:defRPr>
            </a:lvl1pPr>
          </a:lstStyle>
          <a:p>
            <a:r>
              <a:rPr lang="sv-SE" dirty="0"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smtClean="0"/>
              <a:t>Klicka här för att ändra format på underrubrik i bakgrunden</a:t>
            </a:r>
            <a:endParaRPr lang="en-US" dirty="0"/>
          </a:p>
        </p:txBody>
      </p:sp>
      <p:sp>
        <p:nvSpPr>
          <p:cNvPr id="6" name="Rektangel 5"/>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270416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brödtext - Röd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7" y="205979"/>
            <a:ext cx="7182027" cy="857250"/>
          </a:xfrm>
          <a:prstGeom prst="rect">
            <a:avLst/>
          </a:prstGeom>
        </p:spPr>
        <p:txBody>
          <a:bodyPr anchor="b"/>
          <a:lstStyle/>
          <a:p>
            <a:r>
              <a:rPr lang="sv-SE" dirty="0" smtClean="0"/>
              <a:t>Klicka här för att ändra format</a:t>
            </a:r>
            <a:endParaRPr lang="en-US" dirty="0"/>
          </a:p>
        </p:txBody>
      </p:sp>
      <p:sp>
        <p:nvSpPr>
          <p:cNvPr id="14" name="Content Placeholder 2"/>
          <p:cNvSpPr>
            <a:spLocks noGrp="1"/>
          </p:cNvSpPr>
          <p:nvPr>
            <p:ph idx="1"/>
          </p:nvPr>
        </p:nvSpPr>
        <p:spPr>
          <a:xfrm>
            <a:off x="1100667" y="1200152"/>
            <a:ext cx="7182027" cy="3151585"/>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3411300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och brödtext - Lila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8" y="1200152"/>
            <a:ext cx="7170228" cy="3151585"/>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8" y="205979"/>
            <a:ext cx="7170228"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732239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och brödtext - Blå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7" y="1200152"/>
            <a:ext cx="7164329" cy="3151585"/>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3" name="Title 1"/>
          <p:cNvSpPr>
            <a:spLocks noGrp="1"/>
          </p:cNvSpPr>
          <p:nvPr>
            <p:ph type="title"/>
          </p:nvPr>
        </p:nvSpPr>
        <p:spPr>
          <a:xfrm>
            <a:off x="1100667" y="205979"/>
            <a:ext cx="7164329"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662777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och brödtext - Grön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7" y="1200152"/>
            <a:ext cx="7199725" cy="3151585"/>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3" name="Title 1"/>
          <p:cNvSpPr>
            <a:spLocks noGrp="1"/>
          </p:cNvSpPr>
          <p:nvPr>
            <p:ph type="title"/>
          </p:nvPr>
        </p:nvSpPr>
        <p:spPr>
          <a:xfrm>
            <a:off x="1100667" y="205979"/>
            <a:ext cx="7199725"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24191719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6"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theme" Target="../theme/theme3.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slideLayout" Target="../slideLayouts/slideLayout1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10" Type="http://schemas.openxmlformats.org/officeDocument/2006/relationships/image" Target="../media/image5.png"/><Relationship Id="rId4" Type="http://schemas.openxmlformats.org/officeDocument/2006/relationships/slideLayout" Target="../slideLayouts/slideLayout23.xml"/><Relationship Id="rId9"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image" Target="../media/image5.png"/><Relationship Id="rId5" Type="http://schemas.openxmlformats.org/officeDocument/2006/relationships/slideLayout" Target="../slideLayouts/slideLayout32.xml"/><Relationship Id="rId10" Type="http://schemas.openxmlformats.org/officeDocument/2006/relationships/image" Target="../media/image6.jpg"/><Relationship Id="rId4" Type="http://schemas.openxmlformats.org/officeDocument/2006/relationships/slideLayout" Target="../slideLayouts/slideLayout31.xml"/><Relationship Id="rId9"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Rektangel 9"/>
          <p:cNvSpPr/>
          <p:nvPr/>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1" name="Rektangel 10"/>
          <p:cNvSpPr/>
          <p:nvPr/>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2" name="Rektangel 11"/>
          <p:cNvSpPr/>
          <p:nvPr/>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Rektangel 12"/>
          <p:cNvSpPr/>
          <p:nvPr/>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4" name="Rektangel 13"/>
          <p:cNvSpPr/>
          <p:nvPr/>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textruta 17"/>
          <p:cNvSpPr txBox="1"/>
          <p:nvPr/>
        </p:nvSpPr>
        <p:spPr>
          <a:xfrm>
            <a:off x="7721601"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2021-03-24</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9" name="TextBox 14"/>
          <p:cNvSpPr txBox="1"/>
          <p:nvPr/>
        </p:nvSpPr>
        <p:spPr>
          <a:xfrm>
            <a:off x="1113585" y="459735"/>
            <a:ext cx="3960440" cy="240469"/>
          </a:xfrm>
          <a:prstGeom prst="rect">
            <a:avLst/>
          </a:prstGeom>
          <a:noFill/>
        </p:spPr>
        <p:txBody>
          <a:bodyPr wrap="none" lIns="0" tIns="0" rIns="0" bIns="0" rtlCol="0" anchor="t" anchorCtr="0">
            <a:noAutofit/>
          </a:bodyPr>
          <a:lstStyle/>
          <a:p>
            <a:pPr>
              <a:lnSpc>
                <a:spcPts val="1500"/>
              </a:lnSpc>
            </a:pPr>
            <a:r>
              <a:rPr lang="sv-SE" sz="1050" b="1" i="0" u="none" kern="100" cap="none" spc="0" baseline="0" noProof="0" dirty="0" smtClean="0">
                <a:solidFill>
                  <a:srgbClr val="000000"/>
                </a:solidFill>
                <a:latin typeface="Arial"/>
                <a:cs typeface="Arial"/>
              </a:rPr>
              <a:t>Förvaltning</a:t>
            </a:r>
            <a:endParaRPr lang="sv-SE" sz="900" b="1" i="0" u="none" kern="100" cap="none" spc="0" baseline="0" noProof="0" dirty="0" smtClean="0">
              <a:solidFill>
                <a:srgbClr val="000000"/>
              </a:solidFill>
              <a:latin typeface="Arial"/>
              <a:cs typeface="Arial"/>
            </a:endParaRPr>
          </a:p>
        </p:txBody>
      </p:sp>
      <p:sp>
        <p:nvSpPr>
          <p:cNvPr id="24" name="textruta 23"/>
          <p:cNvSpPr txBox="1"/>
          <p:nvPr/>
        </p:nvSpPr>
        <p:spPr>
          <a:xfrm>
            <a:off x="1113586" y="4862513"/>
            <a:ext cx="2847975" cy="153591"/>
          </a:xfrm>
          <a:prstGeom prst="rect">
            <a:avLst/>
          </a:prstGeom>
          <a:noFill/>
        </p:spPr>
        <p:txBody>
          <a:bodyPr wrap="square" lIns="0" r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50" b="1" i="0" u="none" strike="noStrike" kern="0" cap="none" spc="0" normalizeH="0" baseline="0" noProof="0" dirty="0" smtClean="0">
                <a:ln>
                  <a:noFill/>
                </a:ln>
                <a:solidFill>
                  <a:schemeClr val="tx1"/>
                </a:solidFill>
                <a:effectLst/>
                <a:uLnTx/>
                <a:uFillTx/>
                <a:latin typeface="Arial"/>
                <a:cs typeface="Arial"/>
              </a:rPr>
              <a:t>Namn Efternamn </a:t>
            </a:r>
            <a:r>
              <a:rPr kumimoji="0" lang="sv-SE" sz="1050" b="0" i="0" u="none" strike="noStrike" kern="0" cap="none" spc="0" normalizeH="0" baseline="0" noProof="0" dirty="0" smtClean="0">
                <a:ln>
                  <a:noFill/>
                </a:ln>
                <a:solidFill>
                  <a:schemeClr val="tx1"/>
                </a:solidFill>
                <a:effectLst/>
                <a:uLnTx/>
                <a:uFillTx/>
                <a:latin typeface="Arial"/>
                <a:cs typeface="Arial"/>
              </a:rPr>
              <a:t>-</a:t>
            </a:r>
            <a:r>
              <a:rPr kumimoji="0" lang="sv-SE" sz="1000" b="0" i="0" u="none" strike="noStrike" kern="0" cap="none" spc="0" normalizeH="0" baseline="0" noProof="0" dirty="0" smtClean="0">
                <a:ln>
                  <a:noFill/>
                </a:ln>
                <a:solidFill>
                  <a:schemeClr val="tx1"/>
                </a:solidFill>
                <a:effectLst/>
                <a:uLnTx/>
                <a:uFillTx/>
                <a:latin typeface="Arial"/>
                <a:cs typeface="Arial"/>
              </a:rPr>
              <a:t> Titel</a:t>
            </a:r>
          </a:p>
        </p:txBody>
      </p:sp>
      <p:sp>
        <p:nvSpPr>
          <p:cNvPr id="15" name="TextBox 14"/>
          <p:cNvSpPr txBox="1"/>
          <p:nvPr/>
        </p:nvSpPr>
        <p:spPr>
          <a:xfrm>
            <a:off x="1113585" y="585490"/>
            <a:ext cx="3960440" cy="415934"/>
          </a:xfrm>
          <a:prstGeom prst="rect">
            <a:avLst/>
          </a:prstGeom>
          <a:noFill/>
        </p:spPr>
        <p:txBody>
          <a:bodyPr wrap="none" lIns="0" tIns="0" rIns="0" bIns="0" rtlCol="0" anchor="t" anchorCtr="0">
            <a:noAutofit/>
          </a:bodyPr>
          <a:lstStyle/>
          <a:p>
            <a:pPr>
              <a:lnSpc>
                <a:spcPts val="1500"/>
              </a:lnSpc>
            </a:pPr>
            <a:r>
              <a:rPr lang="sv-SE" sz="900" b="0" i="0" u="none" kern="100" cap="none" spc="0" baseline="0" noProof="0" dirty="0" smtClean="0">
                <a:solidFill>
                  <a:srgbClr val="000000"/>
                </a:solidFill>
                <a:latin typeface="Arial"/>
                <a:cs typeface="Arial"/>
              </a:rPr>
              <a:t>Avdelning</a:t>
            </a:r>
            <a:endParaRPr lang="sv-SE" sz="900" b="0" i="0" u="none" kern="100" cap="none" spc="0" baseline="0" noProof="0" dirty="0">
              <a:solidFill>
                <a:srgbClr val="000000"/>
              </a:solidFill>
              <a:latin typeface="Arial"/>
              <a:cs typeface="Arial"/>
            </a:endParaRPr>
          </a:p>
        </p:txBody>
      </p:sp>
      <p:pic>
        <p:nvPicPr>
          <p:cNvPr id="16" name="Bildobjekt 15" descr="HBG_logo_liggande_CMYK.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3094" y="114525"/>
            <a:ext cx="1862210" cy="527170"/>
          </a:xfrm>
          <a:prstGeom prst="rect">
            <a:avLst/>
          </a:prstGeom>
        </p:spPr>
      </p:pic>
    </p:spTree>
    <p:extLst>
      <p:ext uri="{BB962C8B-B14F-4D97-AF65-F5344CB8AC3E}">
        <p14:creationId xmlns:p14="http://schemas.microsoft.com/office/powerpoint/2010/main" val="1319773295"/>
      </p:ext>
    </p:extLst>
  </p:cSld>
  <p:clrMap bg1="lt1" tx1="dk1" bg2="lt2" tx2="dk2" accent1="accent1" accent2="accent2" accent3="accent3" accent4="accent4" accent5="accent5" accent6="accent6" hlink="hlink" folHlink="folHlink"/>
  <p:sldLayoutIdLst>
    <p:sldLayoutId id="2147483687" r:id="rId1"/>
  </p:sldLayoutIdLst>
  <p:hf sldNum="0" hdr="0" ftr="0" dt="0"/>
  <p:txStyles>
    <p:titleStyle>
      <a:lvl1pPr algn="l" defTabSz="457200" rtl="0" eaLnBrk="1" latinLnBrk="0" hangingPunct="1">
        <a:spcBef>
          <a:spcPct val="0"/>
        </a:spcBef>
        <a:buNone/>
        <a:defRPr sz="40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D9000F"/>
        </a:solidFill>
        <a:effectLst/>
      </p:bgPr>
    </p:bg>
    <p:spTree>
      <p:nvGrpSpPr>
        <p:cNvPr id="1" name=""/>
        <p:cNvGrpSpPr/>
        <p:nvPr/>
      </p:nvGrpSpPr>
      <p:grpSpPr>
        <a:xfrm>
          <a:off x="0" y="0"/>
          <a:ext cx="0" cy="0"/>
          <a:chOff x="0" y="0"/>
          <a:chExt cx="0" cy="0"/>
        </a:xfrm>
      </p:grpSpPr>
      <p:pic>
        <p:nvPicPr>
          <p:cNvPr id="8" name="Bildobjekt 7"/>
          <p:cNvPicPr>
            <a:picLocks noChangeAspect="1"/>
          </p:cNvPicPr>
          <p:nvPr userDrawn="1"/>
        </p:nvPicPr>
        <p:blipFill rotWithShape="1">
          <a:blip r:embed="rId6" cstate="print">
            <a:extLst>
              <a:ext uri="{28A0092B-C50C-407E-A947-70E740481C1C}">
                <a14:useLocalDpi xmlns:a14="http://schemas.microsoft.com/office/drawing/2010/main" val="0"/>
              </a:ext>
            </a:extLst>
          </a:blip>
          <a:srcRect r="43847" b="29952"/>
          <a:stretch/>
        </p:blipFill>
        <p:spPr>
          <a:xfrm>
            <a:off x="5083371" y="342380"/>
            <a:ext cx="4060630" cy="4801120"/>
          </a:xfrm>
          <a:prstGeom prst="rect">
            <a:avLst/>
          </a:prstGeom>
          <a:ln>
            <a:noFill/>
          </a:ln>
          <a:effectLst>
            <a:outerShdw blurRad="190500" algn="tl" rotWithShape="0">
              <a:srgbClr val="000000">
                <a:alpha val="70000"/>
              </a:srgbClr>
            </a:outerShdw>
          </a:effectLst>
        </p:spPr>
      </p:pic>
      <p:pic>
        <p:nvPicPr>
          <p:cNvPr id="7" name="Bildobjekt 6" descr="HBG_logo_liggande_VIT.pn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623094" y="119031"/>
            <a:ext cx="1861185" cy="536158"/>
          </a:xfrm>
          <a:prstGeom prst="rect">
            <a:avLst/>
          </a:prstGeom>
        </p:spPr>
      </p:pic>
    </p:spTree>
    <p:extLst>
      <p:ext uri="{BB962C8B-B14F-4D97-AF65-F5344CB8AC3E}">
        <p14:creationId xmlns:p14="http://schemas.microsoft.com/office/powerpoint/2010/main" val="4188822141"/>
      </p:ext>
    </p:extLst>
  </p:cSld>
  <p:clrMap bg1="lt1" tx1="dk1" bg2="lt2" tx2="dk2" accent1="accent1" accent2="accent2" accent3="accent3" accent4="accent4" accent5="accent5" accent6="accent6" hlink="hlink" folHlink="folHlink"/>
  <p:sldLayoutIdLst>
    <p:sldLayoutId id="2147483697" r:id="rId1"/>
    <p:sldLayoutId id="2147483711" r:id="rId2"/>
    <p:sldLayoutId id="2147483713" r:id="rId3"/>
    <p:sldLayoutId id="2147483715" r:id="rId4"/>
  </p:sldLayoutIdLst>
  <p:hf sldNum="0" hdr="0" ftr="0" dt="0"/>
  <p:txStyles>
    <p:titleStyle>
      <a:lvl1pPr algn="l" defTabSz="457200" rtl="0" eaLnBrk="1" latinLnBrk="0" hangingPunct="1">
        <a:spcBef>
          <a:spcPct val="0"/>
        </a:spcBef>
        <a:buNone/>
        <a:defRPr sz="40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Bildobjekt 4"/>
          <p:cNvPicPr>
            <a:picLocks/>
          </p:cNvPicPr>
          <p:nvPr/>
        </p:nvPicPr>
        <p:blipFill>
          <a:blip r:embed="rId16" cstate="print">
            <a:extLst>
              <a:ext uri="{28A0092B-C50C-407E-A947-70E740481C1C}">
                <a14:useLocalDpi xmlns:a14="http://schemas.microsoft.com/office/drawing/2010/main" val="0"/>
              </a:ext>
            </a:extLst>
          </a:blip>
          <a:stretch>
            <a:fillRect/>
          </a:stretch>
        </p:blipFill>
        <p:spPr>
          <a:xfrm>
            <a:off x="8329454" y="4317798"/>
            <a:ext cx="626400" cy="662400"/>
          </a:xfrm>
          <a:prstGeom prst="rect">
            <a:avLst/>
          </a:prstGeom>
        </p:spPr>
      </p:pic>
    </p:spTree>
    <p:extLst>
      <p:ext uri="{BB962C8B-B14F-4D97-AF65-F5344CB8AC3E}">
        <p14:creationId xmlns:p14="http://schemas.microsoft.com/office/powerpoint/2010/main" val="2892551757"/>
      </p:ext>
    </p:extLst>
  </p:cSld>
  <p:clrMap bg1="lt1" tx1="dk1" bg2="lt2" tx2="dk2" accent1="accent1" accent2="accent2" accent3="accent3" accent4="accent4" accent5="accent5" accent6="accent6" hlink="hlink" folHlink="folHlink"/>
  <p:sldLayoutIdLst>
    <p:sldLayoutId id="2147483662" r:id="rId1"/>
    <p:sldLayoutId id="2147483676" r:id="rId2"/>
    <p:sldLayoutId id="2147483677" r:id="rId3"/>
    <p:sldLayoutId id="2147483678" r:id="rId4"/>
    <p:sldLayoutId id="2147483718" r:id="rId5"/>
    <p:sldLayoutId id="2147483719" r:id="rId6"/>
    <p:sldLayoutId id="2147483720" r:id="rId7"/>
    <p:sldLayoutId id="2147483721" r:id="rId8"/>
    <p:sldLayoutId id="2147483667" r:id="rId9"/>
    <p:sldLayoutId id="2147483680" r:id="rId10"/>
    <p:sldLayoutId id="2147483673" r:id="rId11"/>
    <p:sldLayoutId id="2147483679" r:id="rId12"/>
    <p:sldLayoutId id="2147483669" r:id="rId13"/>
    <p:sldLayoutId id="2147483674" r:id="rId14"/>
  </p:sldLayoutIdLst>
  <p:hf sldNum="0" hdr="0" ftr="0" dt="0"/>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2400" b="1"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D9000F"/>
        </a:solidFill>
        <a:effectLst/>
      </p:bgPr>
    </p:bg>
    <p:spTree>
      <p:nvGrpSpPr>
        <p:cNvPr id="1" name=""/>
        <p:cNvGrpSpPr/>
        <p:nvPr/>
      </p:nvGrpSpPr>
      <p:grpSpPr>
        <a:xfrm>
          <a:off x="0" y="0"/>
          <a:ext cx="0" cy="0"/>
          <a:chOff x="0" y="0"/>
          <a:chExt cx="0" cy="0"/>
        </a:xfrm>
      </p:grpSpPr>
      <p:pic>
        <p:nvPicPr>
          <p:cNvPr id="5" name="Bildobjekt 4"/>
          <p:cNvPicPr>
            <a:picLocks/>
          </p:cNvPicPr>
          <p:nvPr/>
        </p:nvPicPr>
        <p:blipFill>
          <a:blip r:embed="rId10" cstate="print">
            <a:extLst>
              <a:ext uri="{28A0092B-C50C-407E-A947-70E740481C1C}">
                <a14:useLocalDpi xmlns:a14="http://schemas.microsoft.com/office/drawing/2010/main" val="0"/>
              </a:ext>
            </a:extLst>
          </a:blip>
          <a:stretch>
            <a:fillRect/>
          </a:stretch>
        </p:blipFill>
        <p:spPr>
          <a:xfrm>
            <a:off x="8333688" y="4319119"/>
            <a:ext cx="626400" cy="662400"/>
          </a:xfrm>
          <a:prstGeom prst="rect">
            <a:avLst/>
          </a:prstGeom>
        </p:spPr>
      </p:pic>
    </p:spTree>
    <p:extLst>
      <p:ext uri="{BB962C8B-B14F-4D97-AF65-F5344CB8AC3E}">
        <p14:creationId xmlns:p14="http://schemas.microsoft.com/office/powerpoint/2010/main" val="82071591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722" r:id="rId5"/>
    <p:sldLayoutId id="2147483723" r:id="rId6"/>
    <p:sldLayoutId id="2147483724" r:id="rId7"/>
    <p:sldLayoutId id="2147483725" r:id="rId8"/>
  </p:sldLayoutIdLst>
  <p:hf sldNum="0" hdr="0" ftr="0" dt="0"/>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2400" b="1"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D9000F"/>
        </a:solidFill>
        <a:effectLst/>
      </p:bgPr>
    </p:bg>
    <p:spTree>
      <p:nvGrpSpPr>
        <p:cNvPr id="1" name=""/>
        <p:cNvGrpSpPr/>
        <p:nvPr/>
      </p:nvGrpSpPr>
      <p:grpSpPr>
        <a:xfrm>
          <a:off x="0" y="0"/>
          <a:ext cx="0" cy="0"/>
          <a:chOff x="0" y="0"/>
          <a:chExt cx="0" cy="0"/>
        </a:xfrm>
      </p:grpSpPr>
      <p:pic>
        <p:nvPicPr>
          <p:cNvPr id="3" name="Platshållare för bild 2"/>
          <p:cNvPicPr>
            <a:picLocks noChangeAspect="1"/>
          </p:cNvPicPr>
          <p:nvPr userDrawn="1"/>
        </p:nvPicPr>
        <p:blipFill>
          <a:blip r:embed="rId10">
            <a:extLst>
              <a:ext uri="{28A0092B-C50C-407E-A947-70E740481C1C}">
                <a14:useLocalDpi xmlns:a14="http://schemas.microsoft.com/office/drawing/2010/main" val="0"/>
              </a:ext>
            </a:extLst>
          </a:blip>
          <a:srcRect t="6656" b="6656"/>
          <a:stretch>
            <a:fillRect/>
          </a:stretch>
        </p:blipFill>
        <p:spPr>
          <a:xfrm>
            <a:off x="234541" y="-2"/>
            <a:ext cx="8898029" cy="5143502"/>
          </a:xfrm>
          <a:prstGeom prst="rect">
            <a:avLst/>
          </a:prstGeom>
        </p:spPr>
      </p:pic>
      <p:sp>
        <p:nvSpPr>
          <p:cNvPr id="4" name="Rubrik 3"/>
          <p:cNvSpPr txBox="1">
            <a:spLocks/>
          </p:cNvSpPr>
          <p:nvPr userDrawn="1"/>
        </p:nvSpPr>
        <p:spPr>
          <a:xfrm>
            <a:off x="974725" y="438150"/>
            <a:ext cx="8169275" cy="857250"/>
          </a:xfrm>
          <a:prstGeom prst="rect">
            <a:avLst/>
          </a:prstGeom>
        </p:spPr>
        <p:txBody>
          <a:bodyPr/>
          <a:lstStyle>
            <a:lvl1pPr algn="l" defTabSz="457200" rtl="0" eaLnBrk="1" latinLnBrk="0" hangingPunct="1">
              <a:spcBef>
                <a:spcPct val="0"/>
              </a:spcBef>
              <a:buNone/>
              <a:defRPr sz="3600" b="1" kern="1200">
                <a:solidFill>
                  <a:schemeClr val="tx1"/>
                </a:solidFill>
                <a:latin typeface="Arial"/>
                <a:ea typeface="+mj-ea"/>
                <a:cs typeface="Arial"/>
              </a:defRPr>
            </a:lvl1pPr>
          </a:lstStyle>
          <a:p>
            <a:r>
              <a:rPr lang="sv-SE" sz="4800" smtClean="0">
                <a:solidFill>
                  <a:schemeClr val="bg1"/>
                </a:solidFill>
                <a:latin typeface="Roboto Black" panose="02000000000000000000" pitchFamily="2" charset="0"/>
                <a:ea typeface="Roboto Black" panose="02000000000000000000" pitchFamily="2" charset="0"/>
                <a:cs typeface="Roboto Black" panose="02000000000000000000" pitchFamily="2" charset="0"/>
              </a:rPr>
              <a:t>Användarna berättar</a:t>
            </a:r>
            <a:endParaRPr lang="sv-SE" sz="4800" dirty="0">
              <a:solidFill>
                <a:schemeClr val="bg1"/>
              </a:solidFill>
              <a:latin typeface="Roboto Black" panose="02000000000000000000" pitchFamily="2" charset="0"/>
              <a:ea typeface="Roboto Black" panose="02000000000000000000" pitchFamily="2" charset="0"/>
              <a:cs typeface="Roboto Black" panose="02000000000000000000" pitchFamily="2" charset="0"/>
            </a:endParaRPr>
          </a:p>
        </p:txBody>
      </p:sp>
      <p:sp>
        <p:nvSpPr>
          <p:cNvPr id="6" name="Kommentar i oval 5"/>
          <p:cNvSpPr/>
          <p:nvPr userDrawn="1"/>
        </p:nvSpPr>
        <p:spPr>
          <a:xfrm>
            <a:off x="573269" y="3544999"/>
            <a:ext cx="2311682" cy="1140174"/>
          </a:xfrm>
          <a:prstGeom prst="wedgeEllipseCallout">
            <a:avLst>
              <a:gd name="adj1" fmla="val -22493"/>
              <a:gd name="adj2" fmla="val -86815"/>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sv-SE" sz="1600" b="1" dirty="0" smtClean="0">
                <a:solidFill>
                  <a:srgbClr val="084973"/>
                </a:solidFill>
              </a:rPr>
              <a:t>Värden</a:t>
            </a:r>
            <a:r>
              <a:rPr lang="sv-SE" sz="1600" dirty="0" smtClean="0">
                <a:solidFill>
                  <a:srgbClr val="084973"/>
                </a:solidFill>
              </a:rPr>
              <a:t> ställer frågor</a:t>
            </a:r>
            <a:endParaRPr lang="sv-SE" sz="1600" dirty="0">
              <a:solidFill>
                <a:srgbClr val="084973"/>
              </a:solidFill>
            </a:endParaRPr>
          </a:p>
        </p:txBody>
      </p:sp>
      <p:sp>
        <p:nvSpPr>
          <p:cNvPr id="7" name="Kommentar i oval 6"/>
          <p:cNvSpPr/>
          <p:nvPr userDrawn="1"/>
        </p:nvSpPr>
        <p:spPr>
          <a:xfrm>
            <a:off x="3667601" y="3426246"/>
            <a:ext cx="2311682" cy="1140174"/>
          </a:xfrm>
          <a:prstGeom prst="wedgeEllipseCallout">
            <a:avLst>
              <a:gd name="adj1" fmla="val -51087"/>
              <a:gd name="adj2" fmla="val -125465"/>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sv-SE" dirty="0" smtClean="0">
                <a:solidFill>
                  <a:schemeClr val="tx1"/>
                </a:solidFill>
              </a:rPr>
              <a:t>Deltagarna berättar</a:t>
            </a:r>
            <a:endParaRPr lang="sv-SE" dirty="0">
              <a:solidFill>
                <a:schemeClr val="tx1"/>
              </a:solidFill>
            </a:endParaRPr>
          </a:p>
        </p:txBody>
      </p:sp>
      <p:sp>
        <p:nvSpPr>
          <p:cNvPr id="8" name="Kommentar i oval 7"/>
          <p:cNvSpPr/>
          <p:nvPr userDrawn="1"/>
        </p:nvSpPr>
        <p:spPr>
          <a:xfrm>
            <a:off x="3667601" y="3426246"/>
            <a:ext cx="2311682" cy="1140174"/>
          </a:xfrm>
          <a:prstGeom prst="wedgeEllipseCallout">
            <a:avLst>
              <a:gd name="adj1" fmla="val 13726"/>
              <a:gd name="adj2" fmla="val -124499"/>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sv-SE" dirty="0" smtClean="0">
                <a:solidFill>
                  <a:schemeClr val="tx1"/>
                </a:solidFill>
              </a:rPr>
              <a:t>Deltagarna berättar</a:t>
            </a:r>
            <a:endParaRPr lang="sv-SE" dirty="0">
              <a:solidFill>
                <a:schemeClr val="tx1"/>
              </a:solidFill>
            </a:endParaRPr>
          </a:p>
        </p:txBody>
      </p:sp>
      <p:sp>
        <p:nvSpPr>
          <p:cNvPr id="9" name="Kommentar i oval 8"/>
          <p:cNvSpPr/>
          <p:nvPr userDrawn="1"/>
        </p:nvSpPr>
        <p:spPr>
          <a:xfrm>
            <a:off x="3154505" y="3544999"/>
            <a:ext cx="2973284" cy="1140174"/>
          </a:xfrm>
          <a:prstGeom prst="wedgeEllipseCallout">
            <a:avLst>
              <a:gd name="adj1" fmla="val 72821"/>
              <a:gd name="adj2" fmla="val -112904"/>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sv-SE" sz="1600" b="1" dirty="0" smtClean="0">
                <a:solidFill>
                  <a:srgbClr val="084973"/>
                </a:solidFill>
              </a:rPr>
              <a:t>Tjänsteanvändarna</a:t>
            </a:r>
          </a:p>
          <a:p>
            <a:pPr algn="ctr"/>
            <a:r>
              <a:rPr lang="sv-SE" sz="1600" dirty="0" smtClean="0">
                <a:solidFill>
                  <a:srgbClr val="084973"/>
                </a:solidFill>
              </a:rPr>
              <a:t> berättar</a:t>
            </a:r>
            <a:endParaRPr lang="sv-SE" sz="1600" dirty="0">
              <a:solidFill>
                <a:srgbClr val="084973"/>
              </a:solidFill>
            </a:endParaRPr>
          </a:p>
        </p:txBody>
      </p:sp>
      <p:sp>
        <p:nvSpPr>
          <p:cNvPr id="10" name="Bildtext och tankebubbla 9"/>
          <p:cNvSpPr/>
          <p:nvPr userDrawn="1"/>
        </p:nvSpPr>
        <p:spPr>
          <a:xfrm>
            <a:off x="6432094" y="3196233"/>
            <a:ext cx="2446317" cy="1600200"/>
          </a:xfrm>
          <a:prstGeom prst="cloudCallout">
            <a:avLst>
              <a:gd name="adj1" fmla="val -70833"/>
              <a:gd name="adj2" fmla="val 61071"/>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sv-SE" sz="1600" b="1" dirty="0" smtClean="0">
                <a:solidFill>
                  <a:srgbClr val="084973"/>
                </a:solidFill>
              </a:rPr>
              <a:t>Medarbetare </a:t>
            </a:r>
            <a:r>
              <a:rPr lang="sv-SE" sz="1600" dirty="0" smtClean="0">
                <a:solidFill>
                  <a:srgbClr val="084973"/>
                </a:solidFill>
              </a:rPr>
              <a:t>lyssnar</a:t>
            </a:r>
          </a:p>
          <a:p>
            <a:pPr algn="ctr"/>
            <a:r>
              <a:rPr lang="sv-SE" sz="1600" dirty="0" smtClean="0">
                <a:solidFill>
                  <a:srgbClr val="084973"/>
                </a:solidFill>
              </a:rPr>
              <a:t>antecknar</a:t>
            </a:r>
          </a:p>
        </p:txBody>
      </p:sp>
      <p:sp>
        <p:nvSpPr>
          <p:cNvPr id="11" name="textruta 10"/>
          <p:cNvSpPr txBox="1"/>
          <p:nvPr userDrawn="1"/>
        </p:nvSpPr>
        <p:spPr>
          <a:xfrm>
            <a:off x="237150" y="4809505"/>
            <a:ext cx="1603169" cy="230832"/>
          </a:xfrm>
          <a:prstGeom prst="rect">
            <a:avLst/>
          </a:prstGeom>
          <a:noFill/>
        </p:spPr>
        <p:txBody>
          <a:bodyPr wrap="square" rtlCol="0">
            <a:spAutoFit/>
          </a:bodyPr>
          <a:lstStyle/>
          <a:p>
            <a:r>
              <a:rPr lang="sv-SE" sz="900" dirty="0" smtClean="0">
                <a:solidFill>
                  <a:schemeClr val="bg1"/>
                </a:solidFill>
              </a:rPr>
              <a:t>CC </a:t>
            </a:r>
            <a:r>
              <a:rPr lang="sv-SE" sz="900" dirty="0" err="1" smtClean="0">
                <a:solidFill>
                  <a:schemeClr val="bg1"/>
                </a:solidFill>
              </a:rPr>
              <a:t>Sebastiaan</a:t>
            </a:r>
            <a:r>
              <a:rPr lang="sv-SE" sz="900" dirty="0" smtClean="0">
                <a:solidFill>
                  <a:schemeClr val="bg1"/>
                </a:solidFill>
              </a:rPr>
              <a:t> ter </a:t>
            </a:r>
            <a:r>
              <a:rPr lang="sv-SE" sz="900" dirty="0" err="1" smtClean="0">
                <a:solidFill>
                  <a:schemeClr val="bg1"/>
                </a:solidFill>
              </a:rPr>
              <a:t>Burg</a:t>
            </a:r>
            <a:endParaRPr lang="sv-SE" sz="900" dirty="0">
              <a:solidFill>
                <a:schemeClr val="bg1"/>
              </a:solidFill>
            </a:endParaRPr>
          </a:p>
        </p:txBody>
      </p:sp>
      <p:pic>
        <p:nvPicPr>
          <p:cNvPr id="5" name="Bildobjekt 4"/>
          <p:cNvPicPr>
            <a:picLocks/>
          </p:cNvPicPr>
          <p:nvPr/>
        </p:nvPicPr>
        <p:blipFill>
          <a:blip r:embed="rId11" cstate="print">
            <a:extLst>
              <a:ext uri="{28A0092B-C50C-407E-A947-70E740481C1C}">
                <a14:useLocalDpi xmlns:a14="http://schemas.microsoft.com/office/drawing/2010/main" val="0"/>
              </a:ext>
            </a:extLst>
          </a:blip>
          <a:stretch>
            <a:fillRect/>
          </a:stretch>
        </p:blipFill>
        <p:spPr>
          <a:xfrm>
            <a:off x="8333688" y="4319119"/>
            <a:ext cx="626400" cy="662400"/>
          </a:xfrm>
          <a:prstGeom prst="rect">
            <a:avLst/>
          </a:prstGeom>
        </p:spPr>
      </p:pic>
    </p:spTree>
    <p:extLst>
      <p:ext uri="{BB962C8B-B14F-4D97-AF65-F5344CB8AC3E}">
        <p14:creationId xmlns:p14="http://schemas.microsoft.com/office/powerpoint/2010/main" val="1954969204"/>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Lst>
  <p:hf sldNum="0" hdr="0" ftr="0" dt="0"/>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2400" b="1"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TextBox 14"/>
          <p:cNvSpPr txBox="1"/>
          <p:nvPr/>
        </p:nvSpPr>
        <p:spPr>
          <a:xfrm>
            <a:off x="210154" y="4985587"/>
            <a:ext cx="2228246" cy="157914"/>
          </a:xfrm>
          <a:prstGeom prst="rect">
            <a:avLst/>
          </a:prstGeom>
          <a:noFill/>
        </p:spPr>
        <p:txBody>
          <a:bodyPr wrap="squar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C93184F-B175-4846-9DF4-4602C06F09C4}" type="datetime1">
              <a:rPr kumimoji="0" lang="sv-SE" sz="900" b="1" i="0" u="none" strike="noStrike" kern="1200" cap="none" spc="0" normalizeH="0" baseline="0" noProof="0" smtClean="0">
                <a:ln>
                  <a:noFill/>
                </a:ln>
                <a:solidFill>
                  <a:schemeClr val="bg1"/>
                </a:solidFill>
                <a:effectLst/>
                <a:uLnTx/>
                <a:uFillTx/>
                <a:latin typeface="HelveticaNeueLT Std" pitchFamily="34" charset="0"/>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2021-03-24</a:t>
            </a:fld>
            <a:endParaRPr lang="en-US" b="1" dirty="0">
              <a:solidFill>
                <a:schemeClr val="bg1"/>
              </a:solidFill>
              <a:effectLst/>
              <a:latin typeface="HelveticaNeueLT Std" pitchFamily="34" charset="0"/>
            </a:endParaRPr>
          </a:p>
        </p:txBody>
      </p:sp>
    </p:spTree>
    <p:extLst>
      <p:ext uri="{BB962C8B-B14F-4D97-AF65-F5344CB8AC3E}">
        <p14:creationId xmlns:p14="http://schemas.microsoft.com/office/powerpoint/2010/main" val="1402180591"/>
      </p:ext>
    </p:extLst>
  </p:cSld>
  <p:clrMap bg1="lt1" tx1="dk1" bg2="lt2" tx2="dk2" accent1="accent1" accent2="accent2" accent3="accent3" accent4="accent4" accent5="accent5" accent6="accent6" hlink="hlink" folHlink="folHlink"/>
  <p:sldLayoutIdLst>
    <p:sldLayoutId id="2147483717" r:id="rId1"/>
  </p:sldLayoutIdLst>
  <p:hf sldNum="0" hdr="0" ftr="0" dt="0"/>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2400" b="1"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3" Type="http://schemas.openxmlformats.org/officeDocument/2006/relationships/hyperlink" Target="https://hbglearns.helsingborg.se/learn/course/internal/view/webinar/478/grundkurs-i-tjanstedesign-tva-dagar" TargetMode="External"/><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Öppet spår</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
        <p:nvSpPr>
          <p:cNvPr id="2" name="Underrubrik 1"/>
          <p:cNvSpPr>
            <a:spLocks noGrp="1"/>
          </p:cNvSpPr>
          <p:nvPr>
            <p:ph type="subTitle" idx="1"/>
          </p:nvPr>
        </p:nvSpPr>
        <p:spPr>
          <a:xfrm>
            <a:off x="1113587" y="2607469"/>
            <a:ext cx="3099688" cy="1335881"/>
          </a:xfrm>
        </p:spPr>
        <p:txBody>
          <a:bodyPr/>
          <a:lstStyle/>
          <a:p>
            <a:pPr fontAlgn="base"/>
            <a:r>
              <a:rPr lang="sv-SE" i="1" dirty="0">
                <a:solidFill>
                  <a:schemeClr val="bg1"/>
                </a:solidFill>
              </a:rPr>
              <a:t>Heja teamet friskt humör, tröjan hänger utanför!</a:t>
            </a:r>
            <a:endParaRPr lang="sv-SE" dirty="0">
              <a:solidFill>
                <a:schemeClr val="bg1"/>
              </a:solidFill>
            </a:endParaRPr>
          </a:p>
        </p:txBody>
      </p:sp>
    </p:spTree>
    <p:extLst>
      <p:ext uri="{BB962C8B-B14F-4D97-AF65-F5344CB8AC3E}">
        <p14:creationId xmlns:p14="http://schemas.microsoft.com/office/powerpoint/2010/main" val="37156783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7" y="1200152"/>
            <a:ext cx="7503505" cy="3151585"/>
          </a:xfrm>
        </p:spPr>
        <p:txBody>
          <a:bodyPr/>
          <a:lstStyle/>
          <a:p>
            <a:pPr>
              <a:spcBef>
                <a:spcPts val="1200"/>
              </a:spcBef>
            </a:pPr>
            <a:r>
              <a:rPr lang="sv-SE" sz="1800" dirty="0" smtClean="0">
                <a:latin typeface="Roboto" panose="02000000000000000000" pitchFamily="2" charset="0"/>
                <a:ea typeface="Roboto" panose="02000000000000000000" pitchFamily="2" charset="0"/>
                <a:cs typeface="Roboto" panose="02000000000000000000" pitchFamily="2" charset="0"/>
              </a:rPr>
              <a:t>I inledningen ska initiativtagaren till workshopen på ett valfritt sätt förmedla:</a:t>
            </a:r>
            <a:endParaRPr lang="sv-SE" sz="18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Wingdings" panose="05000000000000000000" pitchFamily="2" charset="2"/>
              <a:buChar char="§"/>
            </a:pPr>
            <a:r>
              <a:rPr lang="sv-SE" sz="1800" dirty="0" smtClean="0">
                <a:latin typeface="Roboto" panose="02000000000000000000" pitchFamily="2" charset="0"/>
                <a:ea typeface="Roboto" panose="02000000000000000000" pitchFamily="2" charset="0"/>
                <a:cs typeface="Roboto" panose="02000000000000000000" pitchFamily="2" charset="0"/>
              </a:rPr>
              <a:t>Syftet med workshopen</a:t>
            </a:r>
          </a:p>
          <a:p>
            <a:pPr marL="324000" indent="-342900">
              <a:spcBef>
                <a:spcPts val="600"/>
              </a:spcBef>
              <a:buFont typeface="Wingdings" panose="05000000000000000000" pitchFamily="2" charset="2"/>
              <a:buChar char="§"/>
            </a:pPr>
            <a:r>
              <a:rPr lang="sv-SE" sz="1800" dirty="0" smtClean="0">
                <a:latin typeface="Roboto" panose="02000000000000000000" pitchFamily="2" charset="0"/>
                <a:ea typeface="Roboto" panose="02000000000000000000" pitchFamily="2" charset="0"/>
                <a:cs typeface="Roboto" panose="02000000000000000000" pitchFamily="2" charset="0"/>
              </a:rPr>
              <a:t>Bakgrund</a:t>
            </a:r>
          </a:p>
          <a:p>
            <a:pPr marL="324000" indent="-342900">
              <a:spcBef>
                <a:spcPts val="600"/>
              </a:spcBef>
              <a:buFont typeface="Wingdings" panose="05000000000000000000" pitchFamily="2" charset="2"/>
              <a:buChar char="§"/>
            </a:pPr>
            <a:r>
              <a:rPr lang="sv-SE" sz="1800" dirty="0" smtClean="0">
                <a:latin typeface="Roboto" panose="02000000000000000000" pitchFamily="2" charset="0"/>
                <a:ea typeface="Roboto" panose="02000000000000000000" pitchFamily="2" charset="0"/>
                <a:cs typeface="Roboto" panose="02000000000000000000" pitchFamily="2" charset="0"/>
              </a:rPr>
              <a:t>Varför man valt de aktuella brännpunkterna </a:t>
            </a:r>
            <a:endParaRPr lang="sv-SE" sz="1800" dirty="0" smtClean="0">
              <a:latin typeface="Roboto" panose="02000000000000000000" pitchFamily="2" charset="0"/>
              <a:ea typeface="Roboto" panose="02000000000000000000" pitchFamily="2" charset="0"/>
              <a:cs typeface="Roboto" panose="02000000000000000000" pitchFamily="2" charset="0"/>
            </a:endParaRPr>
          </a:p>
          <a:p>
            <a:pPr marL="324000" indent="-342900">
              <a:spcBef>
                <a:spcPts val="600"/>
              </a:spcBef>
              <a:buFont typeface="Wingdings" panose="05000000000000000000" pitchFamily="2" charset="2"/>
              <a:buChar char="§"/>
            </a:pPr>
            <a:r>
              <a:rPr lang="sv-SE" sz="1800" dirty="0" smtClean="0">
                <a:latin typeface="Roboto" panose="02000000000000000000" pitchFamily="2" charset="0"/>
                <a:ea typeface="Roboto" panose="02000000000000000000" pitchFamily="2" charset="0"/>
                <a:cs typeface="Roboto" panose="02000000000000000000" pitchFamily="2" charset="0"/>
              </a:rPr>
              <a:t>Hur </a:t>
            </a:r>
            <a:r>
              <a:rPr lang="sv-SE" sz="1800" dirty="0" smtClean="0">
                <a:latin typeface="Roboto" panose="02000000000000000000" pitchFamily="2" charset="0"/>
                <a:ea typeface="Roboto" panose="02000000000000000000" pitchFamily="2" charset="0"/>
                <a:cs typeface="Roboto" panose="02000000000000000000" pitchFamily="2" charset="0"/>
              </a:rPr>
              <a:t>man kommer att använda resultatet</a:t>
            </a:r>
            <a:endParaRPr lang="sv-SE" sz="1800" dirty="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800" dirty="0" smtClean="0">
                <a:latin typeface="Roboto" panose="02000000000000000000" pitchFamily="2" charset="0"/>
                <a:ea typeface="Roboto" panose="02000000000000000000" pitchFamily="2" charset="0"/>
                <a:cs typeface="Roboto" panose="02000000000000000000" pitchFamily="2" charset="0"/>
              </a:rPr>
              <a:t>Håll denna inledning kort för att inte tappa fokus och energi i gruppen!</a:t>
            </a:r>
          </a:p>
        </p:txBody>
      </p:sp>
      <p:sp>
        <p:nvSpPr>
          <p:cNvPr id="3" name="Rubrik 2"/>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Verksamheten</a:t>
            </a:r>
            <a:r>
              <a:rPr lang="sv-SE" dirty="0" smtClean="0"/>
              <a:t> berättar (10 min)</a:t>
            </a:r>
            <a:endParaRPr lang="sv-SE" dirty="0"/>
          </a:p>
        </p:txBody>
      </p:sp>
    </p:spTree>
    <p:extLst>
      <p:ext uri="{BB962C8B-B14F-4D97-AF65-F5344CB8AC3E}">
        <p14:creationId xmlns:p14="http://schemas.microsoft.com/office/powerpoint/2010/main" val="24030190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63713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958428" y="1139850"/>
            <a:ext cx="4202852" cy="3356057"/>
          </a:xfrm>
        </p:spPr>
        <p:txBody>
          <a:bodyPr/>
          <a:lstStyle/>
          <a:p>
            <a:pPr marL="342900" indent="-342900">
              <a:buFont typeface="Wingdings" panose="05000000000000000000" pitchFamily="2" charset="2"/>
              <a:buChar char="§"/>
            </a:pPr>
            <a:r>
              <a:rPr lang="sv-SE" sz="1600" dirty="0" smtClean="0">
                <a:latin typeface="Roboto" panose="02000000000000000000" pitchFamily="2" charset="0"/>
                <a:ea typeface="Roboto" panose="02000000000000000000" pitchFamily="2" charset="0"/>
                <a:cs typeface="Roboto" panose="02000000000000000000" pitchFamily="2" charset="0"/>
              </a:rPr>
              <a:t>Använd separat mall för anteckningarna</a:t>
            </a:r>
          </a:p>
          <a:p>
            <a:pPr marL="342900" indent="-342900">
              <a:buFont typeface="Wingdings" panose="05000000000000000000" pitchFamily="2" charset="2"/>
              <a:buChar char="§"/>
            </a:pPr>
            <a:r>
              <a:rPr lang="sv-SE" sz="1600" dirty="0" smtClean="0">
                <a:latin typeface="Roboto" panose="02000000000000000000" pitchFamily="2" charset="0"/>
                <a:ea typeface="Roboto" panose="02000000000000000000" pitchFamily="2" charset="0"/>
                <a:cs typeface="Roboto" panose="02000000000000000000" pitchFamily="2" charset="0"/>
              </a:rPr>
              <a:t>Ett blad per intervju</a:t>
            </a:r>
          </a:p>
          <a:p>
            <a:pPr marL="342900" indent="-342900">
              <a:buFont typeface="Wingdings" panose="05000000000000000000" pitchFamily="2" charset="2"/>
              <a:buChar char="§"/>
            </a:pPr>
            <a:r>
              <a:rPr lang="sv-SE" sz="1600" dirty="0" smtClean="0">
                <a:latin typeface="Roboto" panose="02000000000000000000" pitchFamily="2" charset="0"/>
                <a:ea typeface="Roboto" panose="02000000000000000000" pitchFamily="2" charset="0"/>
                <a:cs typeface="Roboto" panose="02000000000000000000" pitchFamily="2" charset="0"/>
              </a:rPr>
              <a:t>Alla medarbetare antecknar från alla intervjuer</a:t>
            </a:r>
          </a:p>
          <a:p>
            <a:pPr marL="342900" indent="-342900">
              <a:buFont typeface="Wingdings" panose="05000000000000000000" pitchFamily="2" charset="2"/>
              <a:buChar char="§"/>
            </a:pPr>
            <a:r>
              <a:rPr lang="sv-SE" sz="1600" dirty="0" smtClean="0">
                <a:latin typeface="Roboto" panose="02000000000000000000" pitchFamily="2" charset="0"/>
                <a:ea typeface="Roboto" panose="02000000000000000000" pitchFamily="2" charset="0"/>
                <a:cs typeface="Roboto" panose="02000000000000000000" pitchFamily="2" charset="0"/>
              </a:rPr>
              <a:t>Fyll i upp till tre insikter från varje intervju (”Vi har upptäckt att”). Lämna ”Hur skulle vi kunna…” tomt så länge</a:t>
            </a:r>
            <a:endParaRPr lang="sv-SE" sz="1600"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a:xfrm>
            <a:off x="958428" y="205979"/>
            <a:ext cx="7211524" cy="661008"/>
          </a:xfrm>
        </p:spPr>
        <p:txBody>
          <a:bodyPr/>
          <a:lstStyle/>
          <a:p>
            <a:r>
              <a:rPr lang="sv-SE" dirty="0" smtClean="0"/>
              <a:t>Medarbetare antecknar</a:t>
            </a:r>
            <a:endParaRPr lang="sv-SE" dirty="0"/>
          </a:p>
        </p:txBody>
      </p:sp>
      <p:pic>
        <p:nvPicPr>
          <p:cNvPr id="5" name="Bildobjekt 4"/>
          <p:cNvPicPr>
            <a:picLocks noChangeAspect="1"/>
          </p:cNvPicPr>
          <p:nvPr/>
        </p:nvPicPr>
        <p:blipFill rotWithShape="1">
          <a:blip r:embed="rId3"/>
          <a:srcRect l="517"/>
          <a:stretch/>
        </p:blipFill>
        <p:spPr>
          <a:xfrm rot="462491">
            <a:off x="5126204" y="1367986"/>
            <a:ext cx="3573260" cy="254566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025994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sz="1200" dirty="0" smtClean="0">
                <a:latin typeface="Roboto" panose="02000000000000000000" pitchFamily="2" charset="0"/>
                <a:ea typeface="Roboto" panose="02000000000000000000" pitchFamily="2" charset="0"/>
                <a:cs typeface="Roboto" panose="02000000000000000000" pitchFamily="2" charset="0"/>
              </a:rPr>
              <a:t>Om ni har delat in er i grupper – låt gärna </a:t>
            </a:r>
            <a:r>
              <a:rPr lang="sv-SE" sz="1200" dirty="0">
                <a:latin typeface="Roboto" panose="02000000000000000000" pitchFamily="2" charset="0"/>
                <a:ea typeface="Roboto" panose="02000000000000000000" pitchFamily="2" charset="0"/>
                <a:cs typeface="Roboto" panose="02000000000000000000" pitchFamily="2" charset="0"/>
              </a:rPr>
              <a:t>grupperna sitta i enskilda grupprum eller i avskilda delar av rummet. </a:t>
            </a:r>
            <a:endParaRPr lang="sv-SE" sz="1200" dirty="0" smtClean="0">
              <a:latin typeface="Roboto" panose="02000000000000000000" pitchFamily="2" charset="0"/>
              <a:ea typeface="Roboto" panose="02000000000000000000" pitchFamily="2" charset="0"/>
              <a:cs typeface="Roboto" panose="02000000000000000000" pitchFamily="2" charset="0"/>
            </a:endParaRPr>
          </a:p>
          <a:p>
            <a:endParaRPr lang="sv-SE" sz="1200" dirty="0">
              <a:latin typeface="Roboto" panose="02000000000000000000" pitchFamily="2" charset="0"/>
              <a:ea typeface="Roboto" panose="02000000000000000000" pitchFamily="2" charset="0"/>
              <a:cs typeface="Roboto" panose="02000000000000000000" pitchFamily="2" charset="0"/>
            </a:endParaRPr>
          </a:p>
          <a:p>
            <a:r>
              <a:rPr lang="sv-SE" sz="1200" dirty="0" smtClean="0">
                <a:latin typeface="Roboto" panose="02000000000000000000" pitchFamily="2" charset="0"/>
                <a:ea typeface="Roboto" panose="02000000000000000000" pitchFamily="2" charset="0"/>
                <a:cs typeface="Roboto" panose="02000000000000000000" pitchFamily="2" charset="0"/>
              </a:rPr>
              <a:t>I varje grupp arrangeras nu en ”talkshow” där du själv eller en kollega som är tränad i öppen </a:t>
            </a:r>
            <a:r>
              <a:rPr lang="sv-SE" sz="1200" dirty="0" smtClean="0">
                <a:latin typeface="Roboto" panose="02000000000000000000" pitchFamily="2" charset="0"/>
                <a:ea typeface="Roboto" panose="02000000000000000000" pitchFamily="2" charset="0"/>
                <a:cs typeface="Roboto" panose="02000000000000000000" pitchFamily="2" charset="0"/>
              </a:rPr>
              <a:t>intervjuteknik agerar </a:t>
            </a:r>
            <a:r>
              <a:rPr lang="sv-SE" sz="1200" dirty="0" smtClean="0">
                <a:latin typeface="Roboto" panose="02000000000000000000" pitchFamily="2" charset="0"/>
                <a:ea typeface="Roboto" panose="02000000000000000000" pitchFamily="2" charset="0"/>
                <a:cs typeface="Roboto" panose="02000000000000000000" pitchFamily="2" charset="0"/>
              </a:rPr>
              <a:t>värd. Värden intervjuar en tjänsteanvändare i taget. Användaren kommer fritt att få berätta sin berättelse. Det kan handla om hur hen använder era tjänster idag, vad hen önskar, tycker är viktigt och hur hen ser på </a:t>
            </a:r>
            <a:r>
              <a:rPr lang="sv-SE" sz="1200" dirty="0" smtClean="0">
                <a:latin typeface="Roboto" panose="02000000000000000000" pitchFamily="2" charset="0"/>
                <a:ea typeface="Roboto" panose="02000000000000000000" pitchFamily="2" charset="0"/>
                <a:cs typeface="Roboto" panose="02000000000000000000" pitchFamily="2" charset="0"/>
              </a:rPr>
              <a:t>trenderna som beskrivs i era utvalda brännpunkter (som ska vara lästa av alla innan workshopen). Användarnas </a:t>
            </a:r>
            <a:r>
              <a:rPr lang="sv-SE" sz="1200" dirty="0" smtClean="0">
                <a:latin typeface="Roboto" panose="02000000000000000000" pitchFamily="2" charset="0"/>
                <a:ea typeface="Roboto" panose="02000000000000000000" pitchFamily="2" charset="0"/>
                <a:cs typeface="Roboto" panose="02000000000000000000" pitchFamily="2" charset="0"/>
              </a:rPr>
              <a:t>berättelse kan ta olika lång </a:t>
            </a:r>
            <a:r>
              <a:rPr lang="sv-SE" sz="1200" dirty="0" smtClean="0">
                <a:latin typeface="Roboto" panose="02000000000000000000" pitchFamily="2" charset="0"/>
                <a:ea typeface="Roboto" panose="02000000000000000000" pitchFamily="2" charset="0"/>
                <a:cs typeface="Roboto" panose="02000000000000000000" pitchFamily="2" charset="0"/>
              </a:rPr>
              <a:t>tid, 10-20 </a:t>
            </a:r>
            <a:r>
              <a:rPr lang="sv-SE" sz="1200" dirty="0" smtClean="0">
                <a:latin typeface="Roboto" panose="02000000000000000000" pitchFamily="2" charset="0"/>
                <a:ea typeface="Roboto" panose="02000000000000000000" pitchFamily="2" charset="0"/>
                <a:cs typeface="Roboto" panose="02000000000000000000" pitchFamily="2" charset="0"/>
              </a:rPr>
              <a:t>minuter per användare är en riktlinje. Den som är värd i denna talkshow har en utforskande roll och ställer följdfrågor på det användaren berättar, snarare än att styra samtalet i en viss riktning.</a:t>
            </a:r>
            <a:br>
              <a:rPr lang="sv-SE" sz="1200" dirty="0" smtClean="0">
                <a:latin typeface="Roboto" panose="02000000000000000000" pitchFamily="2" charset="0"/>
                <a:ea typeface="Roboto" panose="02000000000000000000" pitchFamily="2" charset="0"/>
                <a:cs typeface="Roboto" panose="02000000000000000000" pitchFamily="2" charset="0"/>
              </a:rPr>
            </a:br>
            <a:endParaRPr lang="sv-SE" sz="1200" dirty="0" smtClean="0">
              <a:latin typeface="Roboto" panose="02000000000000000000" pitchFamily="2" charset="0"/>
              <a:ea typeface="Roboto" panose="02000000000000000000" pitchFamily="2" charset="0"/>
              <a:cs typeface="Roboto" panose="02000000000000000000" pitchFamily="2" charset="0"/>
            </a:endParaRPr>
          </a:p>
          <a:p>
            <a:r>
              <a:rPr lang="sv-SE" sz="1200" dirty="0" smtClean="0">
                <a:latin typeface="Roboto" panose="02000000000000000000" pitchFamily="2" charset="0"/>
                <a:ea typeface="Roboto" panose="02000000000000000000" pitchFamily="2" charset="0"/>
                <a:cs typeface="Roboto" panose="02000000000000000000" pitchFamily="2" charset="0"/>
              </a:rPr>
              <a:t>De som är medarbetare i gruppen har i uppgift att lyssna aktivt och anteckna (se canvas), för att fånga tjänsteanvändarnas berättelser. </a:t>
            </a:r>
            <a:r>
              <a:rPr lang="sv-SE" sz="1200" dirty="0" smtClean="0">
                <a:latin typeface="Roboto" panose="02000000000000000000" pitchFamily="2" charset="0"/>
                <a:ea typeface="Roboto" panose="02000000000000000000" pitchFamily="2" charset="0"/>
                <a:cs typeface="Roboto" panose="02000000000000000000" pitchFamily="2" charset="0"/>
              </a:rPr>
              <a:t>Medarbetarna ska särskilt lyssna efter om intervjupersonen ger uttryck för behov som hänger </a:t>
            </a:r>
            <a:r>
              <a:rPr lang="sv-SE" sz="1200" dirty="0">
                <a:latin typeface="Roboto" panose="02000000000000000000" pitchFamily="2" charset="0"/>
                <a:ea typeface="Roboto" panose="02000000000000000000" pitchFamily="2" charset="0"/>
                <a:cs typeface="Roboto" panose="02000000000000000000" pitchFamily="2" charset="0"/>
              </a:rPr>
              <a:t>ihop med det som beskrevs i </a:t>
            </a:r>
            <a:r>
              <a:rPr lang="sv-SE" sz="1200" dirty="0" smtClean="0">
                <a:latin typeface="Roboto" panose="02000000000000000000" pitchFamily="2" charset="0"/>
                <a:ea typeface="Roboto" panose="02000000000000000000" pitchFamily="2" charset="0"/>
                <a:cs typeface="Roboto" panose="02000000000000000000" pitchFamily="2" charset="0"/>
              </a:rPr>
              <a:t> texten om brännpunkten/brännpunkterna. I </a:t>
            </a:r>
            <a:r>
              <a:rPr lang="sv-SE" sz="1200" dirty="0">
                <a:latin typeface="Roboto" panose="02000000000000000000" pitchFamily="2" charset="0"/>
                <a:ea typeface="Roboto" panose="02000000000000000000" pitchFamily="2" charset="0"/>
                <a:cs typeface="Roboto" panose="02000000000000000000" pitchFamily="2" charset="0"/>
              </a:rPr>
              <a:t>så fall vad</a:t>
            </a:r>
            <a:r>
              <a:rPr lang="sv-SE" sz="1200" dirty="0" smtClean="0">
                <a:latin typeface="Roboto" panose="02000000000000000000" pitchFamily="2" charset="0"/>
                <a:ea typeface="Roboto" panose="02000000000000000000" pitchFamily="2" charset="0"/>
                <a:cs typeface="Roboto" panose="02000000000000000000" pitchFamily="2" charset="0"/>
              </a:rPr>
              <a:t>?</a:t>
            </a:r>
            <a:endParaRPr lang="sv-SE" sz="1200" dirty="0">
              <a:latin typeface="Roboto" panose="02000000000000000000" pitchFamily="2" charset="0"/>
              <a:ea typeface="Roboto" panose="02000000000000000000" pitchFamily="2" charset="0"/>
              <a:cs typeface="Roboto" panose="02000000000000000000" pitchFamily="2" charset="0"/>
            </a:endParaRPr>
          </a:p>
          <a:p>
            <a:endParaRPr lang="sv-SE" sz="1200" dirty="0" smtClean="0">
              <a:latin typeface="Roboto" panose="02000000000000000000" pitchFamily="2" charset="0"/>
              <a:ea typeface="Roboto" panose="02000000000000000000" pitchFamily="2" charset="0"/>
              <a:cs typeface="Roboto" panose="02000000000000000000" pitchFamily="2" charset="0"/>
            </a:endParaRPr>
          </a:p>
          <a:p>
            <a:r>
              <a:rPr lang="sv-SE" sz="1200" dirty="0" smtClean="0">
                <a:latin typeface="Roboto" panose="02000000000000000000" pitchFamily="2" charset="0"/>
                <a:ea typeface="Roboto" panose="02000000000000000000" pitchFamily="2" charset="0"/>
                <a:cs typeface="Roboto" panose="02000000000000000000" pitchFamily="2" charset="0"/>
              </a:rPr>
              <a:t>Efter </a:t>
            </a:r>
            <a:r>
              <a:rPr lang="sv-SE" sz="1200" dirty="0">
                <a:latin typeface="Roboto" panose="02000000000000000000" pitchFamily="2" charset="0"/>
                <a:ea typeface="Roboto" panose="02000000000000000000" pitchFamily="2" charset="0"/>
                <a:cs typeface="Roboto" panose="02000000000000000000" pitchFamily="2" charset="0"/>
              </a:rPr>
              <a:t>detta steg finns ett antal lappar med ”jag har upptäckt att” från varje grupp. </a:t>
            </a:r>
          </a:p>
          <a:p>
            <a:endParaRPr lang="sv-SE" sz="1050"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Användarna berättar</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1403066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0" y="2144507"/>
            <a:ext cx="9144000" cy="857250"/>
          </a:xfrm>
        </p:spPr>
        <p:txBody>
          <a:bodyPr/>
          <a:lstStyle/>
          <a:p>
            <a:pPr algn="ctr"/>
            <a:r>
              <a:rPr lang="sv-SE" sz="4800" dirty="0" smtClean="0">
                <a:latin typeface="Roboto Black" panose="02000000000000000000" pitchFamily="2" charset="0"/>
                <a:ea typeface="Roboto Black" panose="02000000000000000000" pitchFamily="2" charset="0"/>
                <a:cs typeface="Roboto Black" panose="02000000000000000000" pitchFamily="2" charset="0"/>
              </a:rPr>
              <a:t>Formulera </a:t>
            </a:r>
            <a:br>
              <a:rPr lang="sv-SE" sz="4800" dirty="0" smtClean="0">
                <a:latin typeface="Roboto Black" panose="02000000000000000000" pitchFamily="2" charset="0"/>
                <a:ea typeface="Roboto Black" panose="02000000000000000000" pitchFamily="2" charset="0"/>
                <a:cs typeface="Roboto Black" panose="02000000000000000000" pitchFamily="2" charset="0"/>
              </a:rPr>
            </a:br>
            <a:r>
              <a:rPr lang="sv-SE" sz="4800" dirty="0" smtClean="0">
                <a:latin typeface="Roboto Black" panose="02000000000000000000" pitchFamily="2" charset="0"/>
                <a:ea typeface="Roboto Black" panose="02000000000000000000" pitchFamily="2" charset="0"/>
                <a:cs typeface="Roboto Black" panose="02000000000000000000" pitchFamily="2" charset="0"/>
              </a:rPr>
              <a:t>utvecklingsområden</a:t>
            </a:r>
            <a:endParaRPr lang="sv-SE" sz="4800"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40956183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a:spcBef>
                <a:spcPts val="1200"/>
              </a:spcBef>
            </a:pPr>
            <a:r>
              <a:rPr lang="sv-SE" sz="1800" dirty="0">
                <a:latin typeface="Roboto" panose="02000000000000000000" pitchFamily="2" charset="0"/>
                <a:ea typeface="Roboto" panose="02000000000000000000" pitchFamily="2" charset="0"/>
                <a:cs typeface="Roboto" panose="02000000000000000000" pitchFamily="2" charset="0"/>
              </a:rPr>
              <a:t>När alla användare har </a:t>
            </a:r>
            <a:r>
              <a:rPr lang="sv-SE" sz="1800" dirty="0" smtClean="0">
                <a:latin typeface="Roboto" panose="02000000000000000000" pitchFamily="2" charset="0"/>
                <a:ea typeface="Roboto" panose="02000000000000000000" pitchFamily="2" charset="0"/>
                <a:cs typeface="Roboto" panose="02000000000000000000" pitchFamily="2" charset="0"/>
              </a:rPr>
              <a:t>blivit intervjuade ska </a:t>
            </a:r>
            <a:r>
              <a:rPr lang="sv-SE" sz="1800" dirty="0">
                <a:latin typeface="Roboto" panose="02000000000000000000" pitchFamily="2" charset="0"/>
                <a:ea typeface="Roboto" panose="02000000000000000000" pitchFamily="2" charset="0"/>
                <a:cs typeface="Roboto" panose="02000000000000000000" pitchFamily="2" charset="0"/>
              </a:rPr>
              <a:t>medarbetarna </a:t>
            </a:r>
            <a:r>
              <a:rPr lang="sv-SE" sz="1800" dirty="0" smtClean="0">
                <a:latin typeface="Roboto" panose="02000000000000000000" pitchFamily="2" charset="0"/>
                <a:ea typeface="Roboto" panose="02000000000000000000" pitchFamily="2" charset="0"/>
                <a:cs typeface="Roboto" panose="02000000000000000000" pitchFamily="2" charset="0"/>
              </a:rPr>
              <a:t>i varje grupp återberätta </a:t>
            </a:r>
            <a:r>
              <a:rPr lang="sv-SE" sz="1800" dirty="0">
                <a:latin typeface="Roboto" panose="02000000000000000000" pitchFamily="2" charset="0"/>
                <a:ea typeface="Roboto" panose="02000000000000000000" pitchFamily="2" charset="0"/>
                <a:cs typeface="Roboto" panose="02000000000000000000" pitchFamily="2" charset="0"/>
              </a:rPr>
              <a:t>sina antecknade </a:t>
            </a:r>
            <a:r>
              <a:rPr lang="sv-SE" sz="1800" dirty="0" smtClean="0">
                <a:latin typeface="Roboto" panose="02000000000000000000" pitchFamily="2" charset="0"/>
                <a:ea typeface="Roboto" panose="02000000000000000000" pitchFamily="2" charset="0"/>
                <a:cs typeface="Roboto" panose="02000000000000000000" pitchFamily="2" charset="0"/>
              </a:rPr>
              <a:t>”Vi </a:t>
            </a:r>
            <a:r>
              <a:rPr lang="sv-SE" sz="1800" dirty="0">
                <a:latin typeface="Roboto" panose="02000000000000000000" pitchFamily="2" charset="0"/>
                <a:ea typeface="Roboto" panose="02000000000000000000" pitchFamily="2" charset="0"/>
                <a:cs typeface="Roboto" panose="02000000000000000000" pitchFamily="2" charset="0"/>
              </a:rPr>
              <a:t>har upptäckt att” för de andra i gruppen</a:t>
            </a:r>
            <a:r>
              <a:rPr lang="sv-SE" sz="1800" dirty="0" smtClean="0">
                <a:latin typeface="Roboto" panose="02000000000000000000" pitchFamily="2" charset="0"/>
                <a:ea typeface="Roboto" panose="02000000000000000000" pitchFamily="2" charset="0"/>
                <a:cs typeface="Roboto" panose="02000000000000000000" pitchFamily="2" charset="0"/>
              </a:rPr>
              <a:t>. När ni resonerar om detta tillsammans kan det komma några nya ”Vi har upptäckt att”. </a:t>
            </a:r>
          </a:p>
          <a:p>
            <a:pPr>
              <a:spcBef>
                <a:spcPts val="1200"/>
              </a:spcBef>
            </a:pPr>
            <a:r>
              <a:rPr lang="sv-SE" sz="1800" dirty="0" smtClean="0">
                <a:latin typeface="Roboto" panose="02000000000000000000" pitchFamily="2" charset="0"/>
                <a:ea typeface="Roboto" panose="02000000000000000000" pitchFamily="2" charset="0"/>
                <a:cs typeface="Roboto" panose="02000000000000000000" pitchFamily="2" charset="0"/>
              </a:rPr>
              <a:t>Klipp ut alla ”Vi har upptäckt att” från varje anteckningssida.</a:t>
            </a:r>
            <a:endParaRPr lang="sv-SE" sz="1800" dirty="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800" dirty="0" smtClean="0">
                <a:latin typeface="Roboto" panose="02000000000000000000" pitchFamily="2" charset="0"/>
                <a:ea typeface="Roboto" panose="02000000000000000000" pitchFamily="2" charset="0"/>
                <a:cs typeface="Roboto" panose="02000000000000000000" pitchFamily="2" charset="0"/>
              </a:rPr>
              <a:t>Ni </a:t>
            </a:r>
            <a:r>
              <a:rPr lang="sv-SE" sz="1800" dirty="0">
                <a:latin typeface="Roboto" panose="02000000000000000000" pitchFamily="2" charset="0"/>
                <a:ea typeface="Roboto" panose="02000000000000000000" pitchFamily="2" charset="0"/>
                <a:cs typeface="Roboto" panose="02000000000000000000" pitchFamily="2" charset="0"/>
              </a:rPr>
              <a:t>lägger </a:t>
            </a:r>
            <a:r>
              <a:rPr lang="sv-SE" sz="1800" dirty="0" smtClean="0">
                <a:latin typeface="Roboto" panose="02000000000000000000" pitchFamily="2" charset="0"/>
                <a:ea typeface="Roboto" panose="02000000000000000000" pitchFamily="2" charset="0"/>
                <a:cs typeface="Roboto" panose="02000000000000000000" pitchFamily="2" charset="0"/>
              </a:rPr>
              <a:t>ut </a:t>
            </a:r>
            <a:r>
              <a:rPr lang="sv-SE" sz="1800" dirty="0">
                <a:latin typeface="Roboto" panose="02000000000000000000" pitchFamily="2" charset="0"/>
                <a:ea typeface="Roboto" panose="02000000000000000000" pitchFamily="2" charset="0"/>
                <a:cs typeface="Roboto" panose="02000000000000000000" pitchFamily="2" charset="0"/>
              </a:rPr>
              <a:t>alla </a:t>
            </a:r>
            <a:r>
              <a:rPr lang="sv-SE" sz="1800" dirty="0" smtClean="0">
                <a:latin typeface="Roboto" panose="02000000000000000000" pitchFamily="2" charset="0"/>
                <a:ea typeface="Roboto" panose="02000000000000000000" pitchFamily="2" charset="0"/>
                <a:cs typeface="Roboto" panose="02000000000000000000" pitchFamily="2" charset="0"/>
              </a:rPr>
              <a:t>”Vi </a:t>
            </a:r>
            <a:r>
              <a:rPr lang="sv-SE" sz="1800" dirty="0">
                <a:latin typeface="Roboto" panose="02000000000000000000" pitchFamily="2" charset="0"/>
                <a:ea typeface="Roboto" panose="02000000000000000000" pitchFamily="2" charset="0"/>
                <a:cs typeface="Roboto" panose="02000000000000000000" pitchFamily="2" charset="0"/>
              </a:rPr>
              <a:t>har upptäckt att” på bordet och lägger ihop </a:t>
            </a:r>
            <a:r>
              <a:rPr lang="sv-SE" sz="1800" dirty="0" smtClean="0">
                <a:latin typeface="Roboto" panose="02000000000000000000" pitchFamily="2" charset="0"/>
                <a:ea typeface="Roboto" panose="02000000000000000000" pitchFamily="2" charset="0"/>
                <a:cs typeface="Roboto" panose="02000000000000000000" pitchFamily="2" charset="0"/>
              </a:rPr>
              <a:t>de </a:t>
            </a:r>
            <a:r>
              <a:rPr lang="sv-SE" sz="1800" dirty="0">
                <a:latin typeface="Roboto" panose="02000000000000000000" pitchFamily="2" charset="0"/>
                <a:ea typeface="Roboto" panose="02000000000000000000" pitchFamily="2" charset="0"/>
                <a:cs typeface="Roboto" panose="02000000000000000000" pitchFamily="2" charset="0"/>
              </a:rPr>
              <a:t>som eventuellt är dubbletter. </a:t>
            </a:r>
            <a:endParaRPr lang="sv-SE" sz="1800" dirty="0" smtClean="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800" dirty="0" smtClean="0">
                <a:latin typeface="Roboto" panose="02000000000000000000" pitchFamily="2" charset="0"/>
                <a:ea typeface="Roboto" panose="02000000000000000000" pitchFamily="2" charset="0"/>
                <a:cs typeface="Roboto" panose="02000000000000000000" pitchFamily="2" charset="0"/>
              </a:rPr>
              <a:t>Nu </a:t>
            </a:r>
            <a:r>
              <a:rPr lang="sv-SE" sz="1800" dirty="0">
                <a:latin typeface="Roboto" panose="02000000000000000000" pitchFamily="2" charset="0"/>
                <a:ea typeface="Roboto" panose="02000000000000000000" pitchFamily="2" charset="0"/>
                <a:cs typeface="Roboto" panose="02000000000000000000" pitchFamily="2" charset="0"/>
              </a:rPr>
              <a:t>försöker ni </a:t>
            </a:r>
            <a:r>
              <a:rPr lang="sv-SE" sz="1800" dirty="0" smtClean="0">
                <a:latin typeface="Roboto" panose="02000000000000000000" pitchFamily="2" charset="0"/>
                <a:ea typeface="Roboto" panose="02000000000000000000" pitchFamily="2" charset="0"/>
                <a:cs typeface="Roboto" panose="02000000000000000000" pitchFamily="2" charset="0"/>
              </a:rPr>
              <a:t>tillsammans i gruppen att </a:t>
            </a:r>
            <a:r>
              <a:rPr lang="sv-SE" sz="1800" dirty="0">
                <a:latin typeface="Roboto" panose="02000000000000000000" pitchFamily="2" charset="0"/>
                <a:ea typeface="Roboto" panose="02000000000000000000" pitchFamily="2" charset="0"/>
                <a:cs typeface="Roboto" panose="02000000000000000000" pitchFamily="2" charset="0"/>
              </a:rPr>
              <a:t>vända varje </a:t>
            </a:r>
            <a:r>
              <a:rPr lang="sv-SE" sz="1800" dirty="0" smtClean="0">
                <a:latin typeface="Roboto" panose="02000000000000000000" pitchFamily="2" charset="0"/>
                <a:ea typeface="Roboto" panose="02000000000000000000" pitchFamily="2" charset="0"/>
                <a:cs typeface="Roboto" panose="02000000000000000000" pitchFamily="2" charset="0"/>
              </a:rPr>
              <a:t>”Vi </a:t>
            </a:r>
            <a:r>
              <a:rPr lang="sv-SE" sz="1800" dirty="0">
                <a:latin typeface="Roboto" panose="02000000000000000000" pitchFamily="2" charset="0"/>
                <a:ea typeface="Roboto" panose="02000000000000000000" pitchFamily="2" charset="0"/>
                <a:cs typeface="Roboto" panose="02000000000000000000" pitchFamily="2" charset="0"/>
              </a:rPr>
              <a:t>har upptäckt att” till en fråga som inleds </a:t>
            </a:r>
            <a:r>
              <a:rPr lang="sv-SE" sz="1800" dirty="0" smtClean="0">
                <a:latin typeface="Roboto" panose="02000000000000000000" pitchFamily="2" charset="0"/>
                <a:ea typeface="Roboto" panose="02000000000000000000" pitchFamily="2" charset="0"/>
                <a:cs typeface="Roboto" panose="02000000000000000000" pitchFamily="2" charset="0"/>
              </a:rPr>
              <a:t>”Hur </a:t>
            </a:r>
            <a:r>
              <a:rPr lang="sv-SE" sz="1800" dirty="0">
                <a:latin typeface="Roboto" panose="02000000000000000000" pitchFamily="2" charset="0"/>
                <a:ea typeface="Roboto" panose="02000000000000000000" pitchFamily="2" charset="0"/>
                <a:cs typeface="Roboto" panose="02000000000000000000" pitchFamily="2" charset="0"/>
              </a:rPr>
              <a:t>skulle vi </a:t>
            </a:r>
            <a:r>
              <a:rPr lang="sv-SE" sz="1800" dirty="0" smtClean="0">
                <a:latin typeface="Roboto" panose="02000000000000000000" pitchFamily="2" charset="0"/>
                <a:ea typeface="Roboto" panose="02000000000000000000" pitchFamily="2" charset="0"/>
                <a:cs typeface="Roboto" panose="02000000000000000000" pitchFamily="2" charset="0"/>
              </a:rPr>
              <a:t>kunna” </a:t>
            </a:r>
            <a:r>
              <a:rPr lang="sv-SE" sz="1800" dirty="0">
                <a:latin typeface="Roboto" panose="02000000000000000000" pitchFamily="2" charset="0"/>
                <a:ea typeface="Roboto" panose="02000000000000000000" pitchFamily="2" charset="0"/>
                <a:cs typeface="Roboto" panose="02000000000000000000" pitchFamily="2" charset="0"/>
              </a:rPr>
              <a:t>(se mall).</a:t>
            </a:r>
          </a:p>
        </p:txBody>
      </p:sp>
      <p:sp>
        <p:nvSpPr>
          <p:cNvPr id="3" name="Rubrik 2"/>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Formulera utvecklingsområden</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19668178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smtClean="0"/>
              <a:t>Exempel</a:t>
            </a:r>
            <a:endParaRPr lang="sv-SE" dirty="0"/>
          </a:p>
        </p:txBody>
      </p:sp>
      <p:sp>
        <p:nvSpPr>
          <p:cNvPr id="6" name="textruta 5"/>
          <p:cNvSpPr txBox="1"/>
          <p:nvPr/>
        </p:nvSpPr>
        <p:spPr>
          <a:xfrm>
            <a:off x="1100668" y="4379083"/>
            <a:ext cx="4192172" cy="261610"/>
          </a:xfrm>
          <a:prstGeom prst="rect">
            <a:avLst/>
          </a:prstGeom>
          <a:noFill/>
        </p:spPr>
        <p:txBody>
          <a:bodyPr wrap="square" rtlCol="0">
            <a:spAutoFit/>
          </a:bodyPr>
          <a:lstStyle/>
          <a:p>
            <a:r>
              <a:rPr lang="sv-SE" sz="1050" i="1" dirty="0" smtClean="0">
                <a:solidFill>
                  <a:schemeClr val="bg1"/>
                </a:solidFill>
              </a:rPr>
              <a:t>Exempel från Innovationsguiden, SKR</a:t>
            </a:r>
            <a:endParaRPr lang="sv-SE" sz="1050" i="1" dirty="0">
              <a:solidFill>
                <a:schemeClr val="bg1"/>
              </a:solidFill>
            </a:endParaRPr>
          </a:p>
        </p:txBody>
      </p:sp>
      <p:sp>
        <p:nvSpPr>
          <p:cNvPr id="7" name="Rektangel 6"/>
          <p:cNvSpPr/>
          <p:nvPr/>
        </p:nvSpPr>
        <p:spPr>
          <a:xfrm>
            <a:off x="1198880" y="1476587"/>
            <a:ext cx="3136053" cy="1336608"/>
          </a:xfrm>
          <a:prstGeom prst="rect">
            <a:avLst/>
          </a:prstGeom>
          <a:solidFill>
            <a:srgbClr val="0F81D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8" name="Rektangel 7"/>
          <p:cNvSpPr/>
          <p:nvPr/>
        </p:nvSpPr>
        <p:spPr>
          <a:xfrm>
            <a:off x="1198880" y="2892213"/>
            <a:ext cx="3136053" cy="1336608"/>
          </a:xfrm>
          <a:prstGeom prst="rect">
            <a:avLst/>
          </a:prstGeom>
          <a:noFill/>
          <a:ln w="28575">
            <a:solidFill>
              <a:srgbClr val="0F81D3"/>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9" name="textruta 8"/>
          <p:cNvSpPr txBox="1"/>
          <p:nvPr/>
        </p:nvSpPr>
        <p:spPr>
          <a:xfrm>
            <a:off x="1198880" y="1504771"/>
            <a:ext cx="4192172" cy="261610"/>
          </a:xfrm>
          <a:prstGeom prst="rect">
            <a:avLst/>
          </a:prstGeom>
          <a:noFill/>
        </p:spPr>
        <p:txBody>
          <a:bodyPr wrap="square" rtlCol="0">
            <a:spAutoFit/>
          </a:bodyPr>
          <a:lstStyle/>
          <a:p>
            <a:r>
              <a:rPr lang="sv-SE" sz="1100" dirty="0" smtClean="0">
                <a:solidFill>
                  <a:schemeClr val="bg1">
                    <a:lumMod val="95000"/>
                  </a:schemeClr>
                </a:solidFill>
              </a:rPr>
              <a:t>Vi har upptäckt att…</a:t>
            </a:r>
            <a:endParaRPr lang="sv-SE" sz="1100" dirty="0">
              <a:solidFill>
                <a:schemeClr val="bg1">
                  <a:lumMod val="95000"/>
                </a:schemeClr>
              </a:solidFill>
            </a:endParaRPr>
          </a:p>
        </p:txBody>
      </p:sp>
      <p:sp>
        <p:nvSpPr>
          <p:cNvPr id="10" name="textruta 9"/>
          <p:cNvSpPr txBox="1"/>
          <p:nvPr/>
        </p:nvSpPr>
        <p:spPr>
          <a:xfrm>
            <a:off x="1263133" y="1839111"/>
            <a:ext cx="3007545" cy="584775"/>
          </a:xfrm>
          <a:prstGeom prst="rect">
            <a:avLst/>
          </a:prstGeom>
          <a:noFill/>
        </p:spPr>
        <p:txBody>
          <a:bodyPr wrap="square" rtlCol="0">
            <a:spAutoFit/>
          </a:bodyPr>
          <a:lstStyle/>
          <a:p>
            <a:pPr algn="ctr"/>
            <a:r>
              <a:rPr lang="sv-SE" sz="1600" dirty="0" smtClean="0">
                <a:solidFill>
                  <a:schemeClr val="bg1"/>
                </a:solidFill>
              </a:rPr>
              <a:t>… många äldre </a:t>
            </a:r>
            <a:r>
              <a:rPr lang="sv-SE" sz="1600" dirty="0" err="1" smtClean="0">
                <a:solidFill>
                  <a:schemeClr val="bg1"/>
                </a:solidFill>
              </a:rPr>
              <a:t>sopsorterar</a:t>
            </a:r>
            <a:r>
              <a:rPr lang="sv-SE" sz="1600" dirty="0" smtClean="0">
                <a:solidFill>
                  <a:schemeClr val="bg1"/>
                </a:solidFill>
              </a:rPr>
              <a:t> inte för att de inte har någon bil</a:t>
            </a:r>
            <a:endParaRPr lang="sv-SE" sz="1600" dirty="0">
              <a:solidFill>
                <a:schemeClr val="bg1"/>
              </a:solidFill>
            </a:endParaRPr>
          </a:p>
        </p:txBody>
      </p:sp>
      <p:sp>
        <p:nvSpPr>
          <p:cNvPr id="11" name="textruta 10"/>
          <p:cNvSpPr txBox="1"/>
          <p:nvPr/>
        </p:nvSpPr>
        <p:spPr>
          <a:xfrm>
            <a:off x="1198880" y="2963457"/>
            <a:ext cx="4192172" cy="261610"/>
          </a:xfrm>
          <a:prstGeom prst="rect">
            <a:avLst/>
          </a:prstGeom>
          <a:noFill/>
        </p:spPr>
        <p:txBody>
          <a:bodyPr wrap="square" rtlCol="0">
            <a:spAutoFit/>
          </a:bodyPr>
          <a:lstStyle/>
          <a:p>
            <a:r>
              <a:rPr lang="sv-SE" sz="1100" dirty="0" smtClean="0">
                <a:solidFill>
                  <a:schemeClr val="bg1">
                    <a:lumMod val="95000"/>
                  </a:schemeClr>
                </a:solidFill>
              </a:rPr>
              <a:t>Hur skulle vi kunna…</a:t>
            </a:r>
            <a:endParaRPr lang="sv-SE" sz="1100" dirty="0">
              <a:solidFill>
                <a:schemeClr val="bg1">
                  <a:lumMod val="95000"/>
                </a:schemeClr>
              </a:solidFill>
            </a:endParaRPr>
          </a:p>
        </p:txBody>
      </p:sp>
      <p:sp>
        <p:nvSpPr>
          <p:cNvPr id="12" name="textruta 11"/>
          <p:cNvSpPr txBox="1"/>
          <p:nvPr/>
        </p:nvSpPr>
        <p:spPr>
          <a:xfrm>
            <a:off x="1198880" y="3297797"/>
            <a:ext cx="3007545" cy="584775"/>
          </a:xfrm>
          <a:prstGeom prst="rect">
            <a:avLst/>
          </a:prstGeom>
          <a:noFill/>
        </p:spPr>
        <p:txBody>
          <a:bodyPr wrap="square" rtlCol="0">
            <a:spAutoFit/>
          </a:bodyPr>
          <a:lstStyle/>
          <a:p>
            <a:pPr algn="ctr"/>
            <a:r>
              <a:rPr lang="sv-SE" sz="1600" dirty="0" smtClean="0">
                <a:solidFill>
                  <a:schemeClr val="bg1"/>
                </a:solidFill>
              </a:rPr>
              <a:t>… göra det enklare för personer utan bil att sopsortera</a:t>
            </a:r>
            <a:endParaRPr lang="sv-SE" sz="1600" dirty="0">
              <a:solidFill>
                <a:schemeClr val="bg1"/>
              </a:solidFill>
            </a:endParaRPr>
          </a:p>
        </p:txBody>
      </p:sp>
      <p:sp>
        <p:nvSpPr>
          <p:cNvPr id="13" name="Rektangel 12"/>
          <p:cNvSpPr/>
          <p:nvPr/>
        </p:nvSpPr>
        <p:spPr>
          <a:xfrm>
            <a:off x="4649766" y="1476587"/>
            <a:ext cx="3136053" cy="1336608"/>
          </a:xfrm>
          <a:prstGeom prst="rect">
            <a:avLst/>
          </a:prstGeom>
          <a:solidFill>
            <a:srgbClr val="0F81D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4" name="Rektangel 13"/>
          <p:cNvSpPr/>
          <p:nvPr/>
        </p:nvSpPr>
        <p:spPr>
          <a:xfrm>
            <a:off x="4649766" y="2892213"/>
            <a:ext cx="3136053" cy="1336608"/>
          </a:xfrm>
          <a:prstGeom prst="rect">
            <a:avLst/>
          </a:prstGeom>
          <a:noFill/>
          <a:ln w="28575">
            <a:solidFill>
              <a:srgbClr val="0F81D3"/>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5" name="textruta 14"/>
          <p:cNvSpPr txBox="1"/>
          <p:nvPr/>
        </p:nvSpPr>
        <p:spPr>
          <a:xfrm>
            <a:off x="4706430" y="1839111"/>
            <a:ext cx="3007545" cy="584775"/>
          </a:xfrm>
          <a:prstGeom prst="rect">
            <a:avLst/>
          </a:prstGeom>
          <a:noFill/>
        </p:spPr>
        <p:txBody>
          <a:bodyPr wrap="square" rtlCol="0">
            <a:spAutoFit/>
          </a:bodyPr>
          <a:lstStyle/>
          <a:p>
            <a:pPr algn="ctr"/>
            <a:r>
              <a:rPr lang="sv-SE" sz="1600" dirty="0" smtClean="0">
                <a:solidFill>
                  <a:schemeClr val="bg1"/>
                </a:solidFill>
              </a:rPr>
              <a:t>… många går hellre till ett café än att använda offentlig toalett</a:t>
            </a:r>
            <a:endParaRPr lang="sv-SE" sz="1600" dirty="0">
              <a:solidFill>
                <a:schemeClr val="bg1"/>
              </a:solidFill>
            </a:endParaRPr>
          </a:p>
        </p:txBody>
      </p:sp>
      <p:sp>
        <p:nvSpPr>
          <p:cNvPr id="16" name="textruta 15"/>
          <p:cNvSpPr txBox="1"/>
          <p:nvPr/>
        </p:nvSpPr>
        <p:spPr>
          <a:xfrm>
            <a:off x="4640352" y="3297797"/>
            <a:ext cx="3145467" cy="830997"/>
          </a:xfrm>
          <a:prstGeom prst="rect">
            <a:avLst/>
          </a:prstGeom>
          <a:noFill/>
        </p:spPr>
        <p:txBody>
          <a:bodyPr wrap="square" rtlCol="0">
            <a:spAutoFit/>
          </a:bodyPr>
          <a:lstStyle/>
          <a:p>
            <a:pPr algn="ctr"/>
            <a:r>
              <a:rPr lang="sv-SE" sz="1600" dirty="0" smtClean="0">
                <a:solidFill>
                  <a:schemeClr val="bg1"/>
                </a:solidFill>
              </a:rPr>
              <a:t>… göra det enklare för allmänheten att använda cafétoaletter</a:t>
            </a:r>
            <a:endParaRPr lang="sv-SE" sz="1600" dirty="0">
              <a:solidFill>
                <a:schemeClr val="bg1"/>
              </a:solidFill>
            </a:endParaRPr>
          </a:p>
        </p:txBody>
      </p:sp>
      <p:sp>
        <p:nvSpPr>
          <p:cNvPr id="17" name="textruta 16"/>
          <p:cNvSpPr txBox="1"/>
          <p:nvPr/>
        </p:nvSpPr>
        <p:spPr>
          <a:xfrm>
            <a:off x="4689566" y="1504771"/>
            <a:ext cx="4192172" cy="261610"/>
          </a:xfrm>
          <a:prstGeom prst="rect">
            <a:avLst/>
          </a:prstGeom>
          <a:noFill/>
        </p:spPr>
        <p:txBody>
          <a:bodyPr wrap="square" rtlCol="0">
            <a:spAutoFit/>
          </a:bodyPr>
          <a:lstStyle/>
          <a:p>
            <a:r>
              <a:rPr lang="sv-SE" sz="1100" dirty="0" smtClean="0">
                <a:solidFill>
                  <a:schemeClr val="bg1">
                    <a:lumMod val="95000"/>
                  </a:schemeClr>
                </a:solidFill>
              </a:rPr>
              <a:t>Vi har upptäckt att…</a:t>
            </a:r>
            <a:endParaRPr lang="sv-SE" sz="1100" dirty="0">
              <a:solidFill>
                <a:schemeClr val="bg1">
                  <a:lumMod val="95000"/>
                </a:schemeClr>
              </a:solidFill>
            </a:endParaRPr>
          </a:p>
        </p:txBody>
      </p:sp>
      <p:sp>
        <p:nvSpPr>
          <p:cNvPr id="18" name="textruta 17"/>
          <p:cNvSpPr txBox="1"/>
          <p:nvPr/>
        </p:nvSpPr>
        <p:spPr>
          <a:xfrm>
            <a:off x="4689566" y="2963457"/>
            <a:ext cx="4192172" cy="261610"/>
          </a:xfrm>
          <a:prstGeom prst="rect">
            <a:avLst/>
          </a:prstGeom>
          <a:noFill/>
        </p:spPr>
        <p:txBody>
          <a:bodyPr wrap="square" rtlCol="0">
            <a:spAutoFit/>
          </a:bodyPr>
          <a:lstStyle/>
          <a:p>
            <a:r>
              <a:rPr lang="sv-SE" sz="1100" dirty="0" smtClean="0">
                <a:solidFill>
                  <a:schemeClr val="bg1">
                    <a:lumMod val="95000"/>
                  </a:schemeClr>
                </a:solidFill>
              </a:rPr>
              <a:t>Hur skulle vi kunna…</a:t>
            </a:r>
            <a:endParaRPr lang="sv-SE" sz="1100" dirty="0">
              <a:solidFill>
                <a:schemeClr val="bg1">
                  <a:lumMod val="95000"/>
                </a:schemeClr>
              </a:solidFill>
            </a:endParaRPr>
          </a:p>
        </p:txBody>
      </p:sp>
    </p:spTree>
    <p:extLst>
      <p:ext uri="{BB962C8B-B14F-4D97-AF65-F5344CB8AC3E}">
        <p14:creationId xmlns:p14="http://schemas.microsoft.com/office/powerpoint/2010/main" val="4081483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0" y="2144507"/>
            <a:ext cx="9144000" cy="857250"/>
          </a:xfrm>
        </p:spPr>
        <p:txBody>
          <a:bodyPr/>
          <a:lstStyle/>
          <a:p>
            <a:pPr algn="ctr"/>
            <a:r>
              <a:rPr lang="sv-SE" sz="4800" dirty="0" smtClean="0">
                <a:latin typeface="Roboto Black" panose="02000000000000000000" pitchFamily="2" charset="0"/>
                <a:ea typeface="Roboto Black" panose="02000000000000000000" pitchFamily="2" charset="0"/>
                <a:cs typeface="Roboto Black" panose="02000000000000000000" pitchFamily="2" charset="0"/>
              </a:rPr>
              <a:t>Prioritera</a:t>
            </a:r>
            <a:endParaRPr lang="sv-SE" sz="4800"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1118197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7" y="1200152"/>
            <a:ext cx="7274075" cy="3151585"/>
          </a:xfrm>
        </p:spPr>
        <p:txBody>
          <a:bodyPr/>
          <a:lstStyle/>
          <a:p>
            <a:pPr>
              <a:spcBef>
                <a:spcPts val="1200"/>
              </a:spcBef>
            </a:pPr>
            <a:r>
              <a:rPr lang="sv-SE" sz="1800" dirty="0">
                <a:latin typeface="Roboto" panose="02000000000000000000" pitchFamily="2" charset="0"/>
                <a:ea typeface="Roboto" panose="02000000000000000000" pitchFamily="2" charset="0"/>
                <a:cs typeface="Roboto" panose="02000000000000000000" pitchFamily="2" charset="0"/>
              </a:rPr>
              <a:t>Nu har varje grupp ett antal </a:t>
            </a:r>
            <a:r>
              <a:rPr lang="sv-SE" sz="1800" dirty="0" smtClean="0">
                <a:latin typeface="Roboto" panose="02000000000000000000" pitchFamily="2" charset="0"/>
                <a:ea typeface="Roboto" panose="02000000000000000000" pitchFamily="2" charset="0"/>
                <a:cs typeface="Roboto" panose="02000000000000000000" pitchFamily="2" charset="0"/>
              </a:rPr>
              <a:t>”Hur </a:t>
            </a:r>
            <a:r>
              <a:rPr lang="sv-SE" sz="1800" dirty="0">
                <a:latin typeface="Roboto" panose="02000000000000000000" pitchFamily="2" charset="0"/>
                <a:ea typeface="Roboto" panose="02000000000000000000" pitchFamily="2" charset="0"/>
                <a:cs typeface="Roboto" panose="02000000000000000000" pitchFamily="2" charset="0"/>
              </a:rPr>
              <a:t>skulle vi </a:t>
            </a:r>
            <a:r>
              <a:rPr lang="sv-SE" sz="1800" dirty="0" smtClean="0">
                <a:latin typeface="Roboto" panose="02000000000000000000" pitchFamily="2" charset="0"/>
                <a:ea typeface="Roboto" panose="02000000000000000000" pitchFamily="2" charset="0"/>
                <a:cs typeface="Roboto" panose="02000000000000000000" pitchFamily="2" charset="0"/>
              </a:rPr>
              <a:t>kunna”. </a:t>
            </a:r>
            <a:r>
              <a:rPr lang="sv-SE" sz="1800" dirty="0">
                <a:latin typeface="Roboto" panose="02000000000000000000" pitchFamily="2" charset="0"/>
                <a:ea typeface="Roboto" panose="02000000000000000000" pitchFamily="2" charset="0"/>
                <a:cs typeface="Roboto" panose="02000000000000000000" pitchFamily="2" charset="0"/>
              </a:rPr>
              <a:t>Det är dags att rösta fram de två viktigaste. Alla deltagare vid bordet kan pluppmarkera sina två favoriter. Välj utvecklingsområde till exempel utifrån</a:t>
            </a:r>
            <a:r>
              <a:rPr lang="sv-SE" sz="1800" dirty="0" smtClean="0">
                <a:latin typeface="Roboto" panose="02000000000000000000" pitchFamily="2" charset="0"/>
                <a:ea typeface="Roboto" panose="02000000000000000000" pitchFamily="2" charset="0"/>
                <a:cs typeface="Roboto" panose="02000000000000000000" pitchFamily="2" charset="0"/>
              </a:rPr>
              <a:t>:</a:t>
            </a:r>
            <a:br>
              <a:rPr lang="sv-SE" sz="1800" dirty="0" smtClean="0">
                <a:latin typeface="Roboto" panose="02000000000000000000" pitchFamily="2" charset="0"/>
                <a:ea typeface="Roboto" panose="02000000000000000000" pitchFamily="2" charset="0"/>
                <a:cs typeface="Roboto" panose="02000000000000000000" pitchFamily="2" charset="0"/>
              </a:rPr>
            </a:br>
            <a:endParaRPr lang="sv-SE" sz="18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Wingdings" panose="05000000000000000000" pitchFamily="2" charset="2"/>
              <a:buChar char="§"/>
            </a:pPr>
            <a:r>
              <a:rPr lang="sv-SE" sz="1800" dirty="0" smtClean="0">
                <a:latin typeface="Roboto" panose="02000000000000000000" pitchFamily="2" charset="0"/>
                <a:ea typeface="Roboto" panose="02000000000000000000" pitchFamily="2" charset="0"/>
                <a:cs typeface="Roboto" panose="02000000000000000000" pitchFamily="2" charset="0"/>
              </a:rPr>
              <a:t>värde </a:t>
            </a:r>
            <a:r>
              <a:rPr lang="sv-SE" sz="1800" dirty="0">
                <a:latin typeface="Roboto" panose="02000000000000000000" pitchFamily="2" charset="0"/>
                <a:ea typeface="Roboto" panose="02000000000000000000" pitchFamily="2" charset="0"/>
                <a:cs typeface="Roboto" panose="02000000000000000000" pitchFamily="2" charset="0"/>
              </a:rPr>
              <a:t>för användaren</a:t>
            </a:r>
          </a:p>
          <a:p>
            <a:pPr marL="342900" indent="-342900">
              <a:spcBef>
                <a:spcPts val="6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genomförbarhet</a:t>
            </a:r>
          </a:p>
          <a:p>
            <a:pPr marL="342900" indent="-342900">
              <a:spcBef>
                <a:spcPts val="600"/>
              </a:spcBef>
              <a:buFont typeface="Wingdings" panose="05000000000000000000" pitchFamily="2" charset="2"/>
              <a:buChar char="§"/>
            </a:pPr>
            <a:r>
              <a:rPr lang="sv-SE" sz="1800" dirty="0" err="1" smtClean="0">
                <a:latin typeface="Roboto" panose="02000000000000000000" pitchFamily="2" charset="0"/>
                <a:ea typeface="Roboto" panose="02000000000000000000" pitchFamily="2" charset="0"/>
                <a:cs typeface="Roboto" panose="02000000000000000000" pitchFamily="2" charset="0"/>
              </a:rPr>
              <a:t>idéhöjd</a:t>
            </a:r>
            <a:endParaRPr lang="sv-SE" sz="1800"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Prioritera</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2876226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0" y="2144507"/>
            <a:ext cx="9144000" cy="857250"/>
          </a:xfrm>
        </p:spPr>
        <p:txBody>
          <a:bodyPr/>
          <a:lstStyle/>
          <a:p>
            <a:pPr algn="ctr"/>
            <a:r>
              <a:rPr lang="sv-SE" sz="4800" dirty="0" smtClean="0">
                <a:latin typeface="Roboto Black" panose="02000000000000000000" pitchFamily="2" charset="0"/>
                <a:ea typeface="Roboto Black" panose="02000000000000000000" pitchFamily="2" charset="0"/>
                <a:cs typeface="Roboto Black" panose="02000000000000000000" pitchFamily="2" charset="0"/>
              </a:rPr>
              <a:t>Visa upp och avsluta</a:t>
            </a:r>
            <a:endParaRPr lang="sv-SE" sz="4800"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9410667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Platshållare för innehåll 4"/>
          <p:cNvSpPr>
            <a:spLocks noGrp="1"/>
          </p:cNvSpPr>
          <p:nvPr>
            <p:ph idx="1"/>
          </p:nvPr>
        </p:nvSpPr>
        <p:spPr>
          <a:xfrm>
            <a:off x="1100668" y="1200152"/>
            <a:ext cx="7211524" cy="3505960"/>
          </a:xfrm>
        </p:spPr>
        <p:txBody>
          <a:bodyPr/>
          <a:lstStyle/>
          <a:p>
            <a:pPr>
              <a:spcBef>
                <a:spcPts val="1200"/>
              </a:spcBef>
            </a:pPr>
            <a:r>
              <a:rPr lang="sv-SE" sz="1600" dirty="0">
                <a:latin typeface="Roboto" panose="02000000000000000000" pitchFamily="2" charset="0"/>
                <a:ea typeface="Roboto" panose="02000000000000000000" pitchFamily="2" charset="0"/>
                <a:cs typeface="Roboto" panose="02000000000000000000" pitchFamily="2" charset="0"/>
              </a:rPr>
              <a:t>Trender och omvärldsspaningar i all ära. Men vad ska det bli av all klokskap? Det här workshopövningen använder du när </a:t>
            </a:r>
            <a:r>
              <a:rPr lang="sv-SE" sz="1600" dirty="0" smtClean="0">
                <a:latin typeface="Roboto" panose="02000000000000000000" pitchFamily="2" charset="0"/>
                <a:ea typeface="Roboto" panose="02000000000000000000" pitchFamily="2" charset="0"/>
                <a:cs typeface="Roboto" panose="02000000000000000000" pitchFamily="2" charset="0"/>
              </a:rPr>
              <a:t>ni vill </a:t>
            </a:r>
            <a:r>
              <a:rPr lang="sv-SE" sz="1600" dirty="0">
                <a:latin typeface="Roboto" panose="02000000000000000000" pitchFamily="2" charset="0"/>
                <a:ea typeface="Roboto" panose="02000000000000000000" pitchFamily="2" charset="0"/>
                <a:cs typeface="Roboto" panose="02000000000000000000" pitchFamily="2" charset="0"/>
              </a:rPr>
              <a:t>involvera </a:t>
            </a:r>
            <a:r>
              <a:rPr lang="sv-SE" sz="1600" dirty="0" smtClean="0">
                <a:latin typeface="Roboto" panose="02000000000000000000" pitchFamily="2" charset="0"/>
                <a:ea typeface="Roboto" panose="02000000000000000000" pitchFamily="2" charset="0"/>
                <a:cs typeface="Roboto" panose="02000000000000000000" pitchFamily="2" charset="0"/>
              </a:rPr>
              <a:t>era </a:t>
            </a:r>
            <a:r>
              <a:rPr lang="sv-SE" sz="1600" dirty="0">
                <a:latin typeface="Roboto" panose="02000000000000000000" pitchFamily="2" charset="0"/>
                <a:ea typeface="Roboto" panose="02000000000000000000" pitchFamily="2" charset="0"/>
                <a:cs typeface="Roboto" panose="02000000000000000000" pitchFamily="2" charset="0"/>
              </a:rPr>
              <a:t>användare för att göra rätt prioriteringar inför framtiden. </a:t>
            </a:r>
            <a:r>
              <a:rPr lang="sv-SE" sz="1600" dirty="0" smtClean="0">
                <a:latin typeface="Roboto" panose="02000000000000000000" pitchFamily="2" charset="0"/>
                <a:ea typeface="Roboto" panose="02000000000000000000" pitchFamily="2" charset="0"/>
                <a:cs typeface="Roboto" panose="02000000000000000000" pitchFamily="2" charset="0"/>
              </a:rPr>
              <a:t>Upplägget passar er som </a:t>
            </a:r>
            <a:r>
              <a:rPr lang="sv-SE" sz="1600" dirty="0">
                <a:latin typeface="Roboto" panose="02000000000000000000" pitchFamily="2" charset="0"/>
                <a:ea typeface="Roboto" panose="02000000000000000000" pitchFamily="2" charset="0"/>
                <a:cs typeface="Roboto" panose="02000000000000000000" pitchFamily="2" charset="0"/>
              </a:rPr>
              <a:t>gör nulägeskoll, </a:t>
            </a:r>
            <a:r>
              <a:rPr lang="sv-SE" sz="1600" dirty="0" smtClean="0">
                <a:latin typeface="Roboto" panose="02000000000000000000" pitchFamily="2" charset="0"/>
                <a:ea typeface="Roboto" panose="02000000000000000000" pitchFamily="2" charset="0"/>
                <a:cs typeface="Roboto" panose="02000000000000000000" pitchFamily="2" charset="0"/>
              </a:rPr>
              <a:t>verksamhetsplanering</a:t>
            </a:r>
            <a:r>
              <a:rPr lang="sv-SE" sz="1600" dirty="0">
                <a:latin typeface="Roboto" panose="02000000000000000000" pitchFamily="2" charset="0"/>
                <a:ea typeface="Roboto" panose="02000000000000000000" pitchFamily="2" charset="0"/>
                <a:cs typeface="Roboto" panose="02000000000000000000" pitchFamily="2" charset="0"/>
              </a:rPr>
              <a:t>, projektplanering eller </a:t>
            </a:r>
            <a:r>
              <a:rPr lang="sv-SE" sz="1600" dirty="0" smtClean="0">
                <a:latin typeface="Roboto" panose="02000000000000000000" pitchFamily="2" charset="0"/>
                <a:ea typeface="Roboto" panose="02000000000000000000" pitchFamily="2" charset="0"/>
                <a:cs typeface="Roboto" panose="02000000000000000000" pitchFamily="2" charset="0"/>
              </a:rPr>
              <a:t>förändringsarbete </a:t>
            </a:r>
            <a:r>
              <a:rPr lang="sv-SE" sz="1600" dirty="0">
                <a:latin typeface="Roboto" panose="02000000000000000000" pitchFamily="2" charset="0"/>
                <a:ea typeface="Roboto" panose="02000000000000000000" pitchFamily="2" charset="0"/>
                <a:cs typeface="Roboto" panose="02000000000000000000" pitchFamily="2" charset="0"/>
              </a:rPr>
              <a:t>med en planeringshorisont på upp till tre år.</a:t>
            </a:r>
          </a:p>
          <a:p>
            <a:pPr>
              <a:spcBef>
                <a:spcPts val="1200"/>
              </a:spcBef>
            </a:pPr>
            <a:r>
              <a:rPr lang="sv-SE" sz="1600" dirty="0">
                <a:latin typeface="Roboto" panose="02000000000000000000" pitchFamily="2" charset="0"/>
                <a:ea typeface="Roboto" panose="02000000000000000000" pitchFamily="2" charset="0"/>
                <a:cs typeface="Roboto" panose="02000000000000000000" pitchFamily="2" charset="0"/>
              </a:rPr>
              <a:t>Ni utgår från trend- och omvärldsanalysen, men sedan är det bara er fantasi som sätter gränserna. Eller er förmåga att involvera rätt personer. Här gäller det nämligen att göra övningen tillsammans med de som ni är till för i er verksamhet. </a:t>
            </a:r>
          </a:p>
          <a:p>
            <a:pPr>
              <a:spcBef>
                <a:spcPts val="1200"/>
              </a:spcBef>
            </a:pPr>
            <a:r>
              <a:rPr lang="sv-SE" sz="1600" dirty="0" smtClean="0">
                <a:latin typeface="Roboto" panose="02000000000000000000" pitchFamily="2" charset="0"/>
                <a:ea typeface="Roboto" panose="02000000000000000000" pitchFamily="2" charset="0"/>
                <a:cs typeface="Roboto" panose="02000000000000000000" pitchFamily="2" charset="0"/>
              </a:rPr>
              <a:t>Det här upplägget är </a:t>
            </a:r>
            <a:r>
              <a:rPr lang="sv-SE" sz="1600" dirty="0">
                <a:latin typeface="Roboto" panose="02000000000000000000" pitchFamily="2" charset="0"/>
                <a:ea typeface="Roboto" panose="02000000000000000000" pitchFamily="2" charset="0"/>
                <a:cs typeface="Roboto" panose="02000000000000000000" pitchFamily="2" charset="0"/>
              </a:rPr>
              <a:t>inget för er som vill planera för andra. Nu gäller det att använda andras kunskap och kombinera den med det kunnande som du och dina kollegor har. Öppet spår kan sluta precis var som helst! </a:t>
            </a:r>
          </a:p>
          <a:p>
            <a:endParaRPr lang="sv-SE" dirty="0" smtClean="0">
              <a:latin typeface="Roboto" panose="02000000000000000000" pitchFamily="2" charset="0"/>
              <a:ea typeface="Roboto" panose="02000000000000000000" pitchFamily="2" charset="0"/>
              <a:cs typeface="Roboto" panose="02000000000000000000" pitchFamily="2" charset="0"/>
            </a:endParaRPr>
          </a:p>
          <a:p>
            <a:endParaRPr lang="sv-SE" dirty="0">
              <a:latin typeface="Roboto" panose="02000000000000000000" pitchFamily="2" charset="0"/>
              <a:ea typeface="Roboto" panose="02000000000000000000" pitchFamily="2" charset="0"/>
              <a:cs typeface="Roboto" panose="02000000000000000000" pitchFamily="2" charset="0"/>
            </a:endParaRPr>
          </a:p>
        </p:txBody>
      </p:sp>
      <p:sp>
        <p:nvSpPr>
          <p:cNvPr id="4" name="Rubrik 3"/>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Vadå öppet spår?</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2218162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8" y="1200152"/>
            <a:ext cx="7128932" cy="3151585"/>
          </a:xfrm>
        </p:spPr>
        <p:txBody>
          <a:bodyPr/>
          <a:lstStyle/>
          <a:p>
            <a:pPr marL="285750" indent="-28575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Varje grupp fäster upp de två </a:t>
            </a:r>
            <a:r>
              <a:rPr lang="sv-SE" sz="1800" dirty="0" smtClean="0">
                <a:latin typeface="Roboto" panose="02000000000000000000" pitchFamily="2" charset="0"/>
                <a:ea typeface="Roboto" panose="02000000000000000000" pitchFamily="2" charset="0"/>
                <a:cs typeface="Roboto" panose="02000000000000000000" pitchFamily="2" charset="0"/>
              </a:rPr>
              <a:t>”Hur </a:t>
            </a:r>
            <a:r>
              <a:rPr lang="sv-SE" sz="1800" dirty="0">
                <a:latin typeface="Roboto" panose="02000000000000000000" pitchFamily="2" charset="0"/>
                <a:ea typeface="Roboto" panose="02000000000000000000" pitchFamily="2" charset="0"/>
                <a:cs typeface="Roboto" panose="02000000000000000000" pitchFamily="2" charset="0"/>
              </a:rPr>
              <a:t>skulle vi kunna” som har fått flest </a:t>
            </a:r>
            <a:r>
              <a:rPr lang="sv-SE" sz="1800" dirty="0" smtClean="0">
                <a:latin typeface="Roboto" panose="02000000000000000000" pitchFamily="2" charset="0"/>
                <a:ea typeface="Roboto" panose="02000000000000000000" pitchFamily="2" charset="0"/>
                <a:cs typeface="Roboto" panose="02000000000000000000" pitchFamily="2" charset="0"/>
              </a:rPr>
              <a:t>röster </a:t>
            </a:r>
            <a:r>
              <a:rPr lang="sv-SE" sz="1800" dirty="0">
                <a:latin typeface="Roboto" panose="02000000000000000000" pitchFamily="2" charset="0"/>
                <a:ea typeface="Roboto" panose="02000000000000000000" pitchFamily="2" charset="0"/>
                <a:cs typeface="Roboto" panose="02000000000000000000" pitchFamily="2" charset="0"/>
              </a:rPr>
              <a:t>på en gemensam vägg. Samma vägg för alla grupper. </a:t>
            </a:r>
            <a:endParaRPr lang="sv-SE" sz="1800" dirty="0" smtClean="0">
              <a:latin typeface="Roboto" panose="02000000000000000000" pitchFamily="2" charset="0"/>
              <a:ea typeface="Roboto" panose="02000000000000000000" pitchFamily="2" charset="0"/>
              <a:cs typeface="Roboto" panose="02000000000000000000" pitchFamily="2" charset="0"/>
            </a:endParaRPr>
          </a:p>
          <a:p>
            <a:pPr marL="285750" indent="-285750">
              <a:spcBef>
                <a:spcPts val="1200"/>
              </a:spcBef>
              <a:buFont typeface="Wingdings" panose="05000000000000000000" pitchFamily="2" charset="2"/>
              <a:buChar char="§"/>
            </a:pPr>
            <a:r>
              <a:rPr lang="sv-SE" sz="1800" dirty="0" smtClean="0">
                <a:latin typeface="Roboto" panose="02000000000000000000" pitchFamily="2" charset="0"/>
                <a:ea typeface="Roboto" panose="02000000000000000000" pitchFamily="2" charset="0"/>
                <a:cs typeface="Roboto" panose="02000000000000000000" pitchFamily="2" charset="0"/>
              </a:rPr>
              <a:t>Låt </a:t>
            </a:r>
            <a:r>
              <a:rPr lang="sv-SE" sz="1800" dirty="0" smtClean="0">
                <a:latin typeface="Roboto" panose="02000000000000000000" pitchFamily="2" charset="0"/>
                <a:ea typeface="Roboto" panose="02000000000000000000" pitchFamily="2" charset="0"/>
                <a:cs typeface="Roboto" panose="02000000000000000000" pitchFamily="2" charset="0"/>
              </a:rPr>
              <a:t>gruppdeltagarna titta </a:t>
            </a:r>
            <a:r>
              <a:rPr lang="sv-SE" sz="1800" dirty="0">
                <a:latin typeface="Roboto" panose="02000000000000000000" pitchFamily="2" charset="0"/>
                <a:ea typeface="Roboto" panose="02000000000000000000" pitchFamily="2" charset="0"/>
                <a:cs typeface="Roboto" panose="02000000000000000000" pitchFamily="2" charset="0"/>
              </a:rPr>
              <a:t>på varandras utvecklingsområden, kanske har grupperna kommit fram till liknande utvecklingsområden, kanske är de helt olika. Kanske är några vågade och några rimliga. Så ska det vara</a:t>
            </a:r>
            <a:r>
              <a:rPr lang="sv-SE" sz="1800" dirty="0" smtClean="0">
                <a:latin typeface="Roboto" panose="02000000000000000000" pitchFamily="2" charset="0"/>
                <a:ea typeface="Roboto" panose="02000000000000000000" pitchFamily="2" charset="0"/>
                <a:cs typeface="Roboto" panose="02000000000000000000" pitchFamily="2" charset="0"/>
              </a:rPr>
              <a:t>!</a:t>
            </a:r>
            <a:endParaRPr lang="sv-SE" sz="18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Avsluta med en utcheckning där alla deltagare säger två ord om hur det känns just nu.</a:t>
            </a:r>
          </a:p>
          <a:p>
            <a:pPr marL="285750" indent="-28575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Tacka alla deltagare och spara </a:t>
            </a:r>
            <a:r>
              <a:rPr lang="sv-SE" sz="1800" dirty="0" smtClean="0">
                <a:latin typeface="Roboto" panose="02000000000000000000" pitchFamily="2" charset="0"/>
                <a:ea typeface="Roboto" panose="02000000000000000000" pitchFamily="2" charset="0"/>
                <a:cs typeface="Roboto" panose="02000000000000000000" pitchFamily="2" charset="0"/>
              </a:rPr>
              <a:t>alla ”Hur </a:t>
            </a:r>
            <a:r>
              <a:rPr lang="sv-SE" sz="1800" dirty="0">
                <a:latin typeface="Roboto" panose="02000000000000000000" pitchFamily="2" charset="0"/>
                <a:ea typeface="Roboto" panose="02000000000000000000" pitchFamily="2" charset="0"/>
                <a:cs typeface="Roboto" panose="02000000000000000000" pitchFamily="2" charset="0"/>
              </a:rPr>
              <a:t>skulle vi kunna” som kom upp på väggen. </a:t>
            </a:r>
          </a:p>
          <a:p>
            <a:pPr marL="285750" indent="-285750">
              <a:spcBef>
                <a:spcPts val="1200"/>
              </a:spcBef>
              <a:buFont typeface="Wingdings" panose="05000000000000000000" pitchFamily="2" charset="2"/>
              <a:buChar char="§"/>
            </a:pPr>
            <a:endParaRPr lang="sv-SE" sz="1800"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Visa upp och avsluta</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23086178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8" y="1200152"/>
            <a:ext cx="7636932" cy="3151585"/>
          </a:xfrm>
        </p:spPr>
        <p:txBody>
          <a:bodyPr/>
          <a:lstStyle/>
          <a:p>
            <a:pPr>
              <a:spcBef>
                <a:spcPts val="600"/>
              </a:spcBef>
            </a:pPr>
            <a:r>
              <a:rPr lang="sv-SE" sz="1600" dirty="0">
                <a:latin typeface="Roboto" panose="02000000000000000000" pitchFamily="2" charset="0"/>
                <a:ea typeface="Roboto" panose="02000000000000000000" pitchFamily="2" charset="0"/>
                <a:cs typeface="Roboto" panose="02000000000000000000" pitchFamily="2" charset="0"/>
              </a:rPr>
              <a:t>Ni kan använda era nya utvecklingsområden på olika sätt, till </a:t>
            </a:r>
            <a:r>
              <a:rPr lang="sv-SE" sz="1600" dirty="0" smtClean="0">
                <a:latin typeface="Roboto" panose="02000000000000000000" pitchFamily="2" charset="0"/>
                <a:ea typeface="Roboto" panose="02000000000000000000" pitchFamily="2" charset="0"/>
                <a:cs typeface="Roboto" panose="02000000000000000000" pitchFamily="2" charset="0"/>
              </a:rPr>
              <a:t>exempel:</a:t>
            </a:r>
            <a:endParaRPr lang="sv-SE" sz="16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2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Lägg in dem i verksamhetsplanen för fortsatt arbete i fokusområde eller </a:t>
            </a:r>
            <a:r>
              <a:rPr lang="sv-SE" sz="1600" dirty="0" smtClean="0">
                <a:latin typeface="Roboto" panose="02000000000000000000" pitchFamily="2" charset="0"/>
                <a:ea typeface="Roboto" panose="02000000000000000000" pitchFamily="2" charset="0"/>
                <a:cs typeface="Roboto" panose="02000000000000000000" pitchFamily="2" charset="0"/>
              </a:rPr>
              <a:t>projekt</a:t>
            </a:r>
          </a:p>
          <a:p>
            <a:pPr marL="285750" indent="-285750">
              <a:spcBef>
                <a:spcPts val="6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Som input i nulägekoll, verksamhetsdialog eller till nulägeskartan (om din verksamhet har en sådan</a:t>
            </a:r>
            <a:r>
              <a:rPr lang="sv-SE" sz="1600" dirty="0" smtClean="0">
                <a:latin typeface="Roboto" panose="02000000000000000000" pitchFamily="2" charset="0"/>
                <a:ea typeface="Roboto" panose="02000000000000000000" pitchFamily="2" charset="0"/>
                <a:cs typeface="Roboto" panose="02000000000000000000" pitchFamily="2" charset="0"/>
              </a:rPr>
              <a:t>)</a:t>
            </a:r>
          </a:p>
          <a:p>
            <a:pPr marL="285750" indent="-285750">
              <a:spcBef>
                <a:spcPts val="6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Genomför en ny workshop för att idégenerera på respektive </a:t>
            </a:r>
            <a:r>
              <a:rPr lang="sv-SE" sz="1600" dirty="0" smtClean="0">
                <a:latin typeface="Roboto" panose="02000000000000000000" pitchFamily="2" charset="0"/>
                <a:ea typeface="Roboto" panose="02000000000000000000" pitchFamily="2" charset="0"/>
                <a:cs typeface="Roboto" panose="02000000000000000000" pitchFamily="2" charset="0"/>
              </a:rPr>
              <a:t>utvecklingsområde</a:t>
            </a:r>
          </a:p>
          <a:p>
            <a:pPr marL="285750" indent="-285750">
              <a:spcBef>
                <a:spcPts val="6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Dela ut olika utvecklingsområden till olika medarbetare att arbeta vidare </a:t>
            </a:r>
            <a:r>
              <a:rPr lang="sv-SE" sz="1600" dirty="0" smtClean="0">
                <a:latin typeface="Roboto" panose="02000000000000000000" pitchFamily="2" charset="0"/>
                <a:ea typeface="Roboto" panose="02000000000000000000" pitchFamily="2" charset="0"/>
                <a:cs typeface="Roboto" panose="02000000000000000000" pitchFamily="2" charset="0"/>
              </a:rPr>
              <a:t>med</a:t>
            </a:r>
            <a:endParaRPr lang="sv-SE" sz="16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600"/>
              </a:spcBef>
              <a:buFont typeface="Wingdings" panose="05000000000000000000" pitchFamily="2" charset="2"/>
              <a:buChar char="§"/>
            </a:pPr>
            <a:r>
              <a:rPr lang="sv-SE" sz="1600" dirty="0" smtClean="0">
                <a:latin typeface="Roboto" panose="02000000000000000000" pitchFamily="2" charset="0"/>
                <a:ea typeface="Roboto" panose="02000000000000000000" pitchFamily="2" charset="0"/>
                <a:cs typeface="Roboto" panose="02000000000000000000" pitchFamily="2" charset="0"/>
              </a:rPr>
              <a:t>Välj </a:t>
            </a:r>
            <a:r>
              <a:rPr lang="sv-SE" sz="1600" dirty="0">
                <a:latin typeface="Roboto" panose="02000000000000000000" pitchFamily="2" charset="0"/>
                <a:ea typeface="Roboto" panose="02000000000000000000" pitchFamily="2" charset="0"/>
                <a:cs typeface="Roboto" panose="02000000000000000000" pitchFamily="2" charset="0"/>
              </a:rPr>
              <a:t>ut en eller två att gå vidare med i prototyp och test</a:t>
            </a:r>
          </a:p>
          <a:p>
            <a:pPr marL="285750" indent="-285750">
              <a:spcBef>
                <a:spcPts val="600"/>
              </a:spcBef>
              <a:buFont typeface="Wingdings" panose="05000000000000000000" pitchFamily="2" charset="2"/>
              <a:buChar char="§"/>
            </a:pPr>
            <a:r>
              <a:rPr lang="sv-SE" sz="1600" dirty="0" smtClean="0">
                <a:latin typeface="Roboto" panose="02000000000000000000" pitchFamily="2" charset="0"/>
                <a:ea typeface="Roboto" panose="02000000000000000000" pitchFamily="2" charset="0"/>
                <a:cs typeface="Roboto" panose="02000000000000000000" pitchFamily="2" charset="0"/>
              </a:rPr>
              <a:t>Genomför </a:t>
            </a:r>
            <a:r>
              <a:rPr lang="sv-SE" sz="1600" dirty="0">
                <a:latin typeface="Roboto" panose="02000000000000000000" pitchFamily="2" charset="0"/>
                <a:ea typeface="Roboto" panose="02000000000000000000" pitchFamily="2" charset="0"/>
                <a:cs typeface="Roboto" panose="02000000000000000000" pitchFamily="2" charset="0"/>
              </a:rPr>
              <a:t>nya intervjuer med användare kring respektive utvecklingsområde för att förstå </a:t>
            </a:r>
            <a:r>
              <a:rPr lang="sv-SE" sz="1600" dirty="0" smtClean="0">
                <a:latin typeface="Roboto" panose="02000000000000000000" pitchFamily="2" charset="0"/>
                <a:ea typeface="Roboto" panose="02000000000000000000" pitchFamily="2" charset="0"/>
                <a:cs typeface="Roboto" panose="02000000000000000000" pitchFamily="2" charset="0"/>
              </a:rPr>
              <a:t>mer</a:t>
            </a:r>
            <a:endParaRPr lang="sv-SE" sz="1600"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Efter workshopen</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6703752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342900" indent="-342900">
              <a:spcBef>
                <a:spcPts val="1200"/>
              </a:spcBef>
              <a:buFont typeface="+mj-lt"/>
              <a:buAutoNum type="arabicPeriod"/>
            </a:pPr>
            <a:r>
              <a:rPr lang="sv-SE" sz="1300" b="1" dirty="0" smtClean="0">
                <a:latin typeface="Roboto" panose="02000000000000000000" pitchFamily="2" charset="0"/>
                <a:ea typeface="Roboto" panose="02000000000000000000" pitchFamily="2" charset="0"/>
                <a:cs typeface="Roboto" panose="02000000000000000000" pitchFamily="2" charset="0"/>
              </a:rPr>
              <a:t>Formulera </a:t>
            </a:r>
            <a:r>
              <a:rPr lang="sv-SE" sz="1300" b="1" dirty="0">
                <a:latin typeface="Roboto" panose="02000000000000000000" pitchFamily="2" charset="0"/>
                <a:ea typeface="Roboto" panose="02000000000000000000" pitchFamily="2" charset="0"/>
                <a:cs typeface="Roboto" panose="02000000000000000000" pitchFamily="2" charset="0"/>
              </a:rPr>
              <a:t>ett syfte </a:t>
            </a:r>
            <a:r>
              <a:rPr lang="sv-SE" sz="1300" dirty="0">
                <a:latin typeface="Roboto" panose="02000000000000000000" pitchFamily="2" charset="0"/>
                <a:ea typeface="Roboto" panose="02000000000000000000" pitchFamily="2" charset="0"/>
                <a:cs typeface="Roboto" panose="02000000000000000000" pitchFamily="2" charset="0"/>
              </a:rPr>
              <a:t>med workshopen. Varför ska ni göra detta? Hur vill ni använda resultatet</a:t>
            </a:r>
            <a:r>
              <a:rPr lang="sv-SE" sz="1300" dirty="0" smtClean="0">
                <a:latin typeface="Roboto" panose="02000000000000000000" pitchFamily="2" charset="0"/>
                <a:ea typeface="Roboto" panose="02000000000000000000" pitchFamily="2" charset="0"/>
                <a:cs typeface="Roboto" panose="02000000000000000000" pitchFamily="2" charset="0"/>
              </a:rPr>
              <a:t>?</a:t>
            </a:r>
            <a:endParaRPr lang="sv-SE" sz="13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mj-lt"/>
              <a:buAutoNum type="arabicPeriod"/>
            </a:pPr>
            <a:r>
              <a:rPr lang="sv-SE" sz="1300" b="1" dirty="0" smtClean="0">
                <a:latin typeface="Roboto" panose="02000000000000000000" pitchFamily="2" charset="0"/>
                <a:ea typeface="Roboto" panose="02000000000000000000" pitchFamily="2" charset="0"/>
                <a:cs typeface="Roboto" panose="02000000000000000000" pitchFamily="2" charset="0"/>
              </a:rPr>
              <a:t>Bjud </a:t>
            </a:r>
            <a:r>
              <a:rPr lang="sv-SE" sz="1300" b="1" dirty="0">
                <a:latin typeface="Roboto" panose="02000000000000000000" pitchFamily="2" charset="0"/>
                <a:ea typeface="Roboto" panose="02000000000000000000" pitchFamily="2" charset="0"/>
                <a:cs typeface="Roboto" panose="02000000000000000000" pitchFamily="2" charset="0"/>
              </a:rPr>
              <a:t>in </a:t>
            </a:r>
            <a:r>
              <a:rPr lang="sv-SE" sz="1300" dirty="0">
                <a:latin typeface="Roboto" panose="02000000000000000000" pitchFamily="2" charset="0"/>
                <a:ea typeface="Roboto" panose="02000000000000000000" pitchFamily="2" charset="0"/>
                <a:cs typeface="Roboto" panose="02000000000000000000" pitchFamily="2" charset="0"/>
              </a:rPr>
              <a:t>deltagare. Du ska bjuda in medarbetare/kollegor och era tjänsteanvändare. Tänk på balansen. Ungefär lika många användare som medarbetare. Som alternativ till användare kan ni prova att bjuda in medarbetare från en helt annan verksamhet i staden, som kan representera användarna. </a:t>
            </a:r>
            <a:endParaRPr lang="sv-SE" sz="1300" dirty="0" smtClean="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mj-lt"/>
              <a:buAutoNum type="arabicPeriod"/>
            </a:pPr>
            <a:r>
              <a:rPr lang="sv-SE" sz="1300" dirty="0" smtClean="0">
                <a:latin typeface="Roboto" panose="02000000000000000000" pitchFamily="2" charset="0"/>
                <a:ea typeface="Roboto" panose="02000000000000000000" pitchFamily="2" charset="0"/>
                <a:cs typeface="Roboto" panose="02000000000000000000" pitchFamily="2" charset="0"/>
              </a:rPr>
              <a:t>Du behöver förbereda dina användare och dina kollegor på vilka uppgifter de kommer att ha under workshopen, se förslag på inbjudan på kommande sidor.</a:t>
            </a:r>
          </a:p>
          <a:p>
            <a:pPr marL="342900" indent="-342900">
              <a:spcBef>
                <a:spcPts val="1200"/>
              </a:spcBef>
              <a:buFont typeface="+mj-lt"/>
              <a:buAutoNum type="arabicPeriod"/>
            </a:pPr>
            <a:r>
              <a:rPr lang="sv-SE" sz="1300" dirty="0" smtClean="0">
                <a:latin typeface="Roboto" panose="02000000000000000000" pitchFamily="2" charset="0"/>
                <a:ea typeface="Roboto" panose="02000000000000000000" pitchFamily="2" charset="0"/>
                <a:cs typeface="Roboto" panose="02000000000000000000" pitchFamily="2" charset="0"/>
              </a:rPr>
              <a:t>Du </a:t>
            </a:r>
            <a:r>
              <a:rPr lang="sv-SE" sz="1300" dirty="0">
                <a:latin typeface="Roboto" panose="02000000000000000000" pitchFamily="2" charset="0"/>
                <a:ea typeface="Roboto" panose="02000000000000000000" pitchFamily="2" charset="0"/>
                <a:cs typeface="Roboto" panose="02000000000000000000" pitchFamily="2" charset="0"/>
              </a:rPr>
              <a:t>som ska leda denna workshop ska på förhand </a:t>
            </a:r>
            <a:r>
              <a:rPr lang="sv-SE" sz="1300" b="1" dirty="0">
                <a:latin typeface="Roboto" panose="02000000000000000000" pitchFamily="2" charset="0"/>
                <a:ea typeface="Roboto" panose="02000000000000000000" pitchFamily="2" charset="0"/>
                <a:cs typeface="Roboto" panose="02000000000000000000" pitchFamily="2" charset="0"/>
              </a:rPr>
              <a:t>välja ut </a:t>
            </a:r>
            <a:r>
              <a:rPr lang="sv-SE" sz="1300" dirty="0">
                <a:latin typeface="Roboto" panose="02000000000000000000" pitchFamily="2" charset="0"/>
                <a:ea typeface="Roboto" panose="02000000000000000000" pitchFamily="2" charset="0"/>
                <a:cs typeface="Roboto" panose="02000000000000000000" pitchFamily="2" charset="0"/>
              </a:rPr>
              <a:t>den eller de brännpunkter i stadens trend- och omvärldsanalys som har störst relevans för </a:t>
            </a:r>
            <a:r>
              <a:rPr lang="sv-SE" sz="1300" dirty="0" smtClean="0">
                <a:latin typeface="Roboto" panose="02000000000000000000" pitchFamily="2" charset="0"/>
                <a:ea typeface="Roboto" panose="02000000000000000000" pitchFamily="2" charset="0"/>
                <a:cs typeface="Roboto" panose="02000000000000000000" pitchFamily="2" charset="0"/>
              </a:rPr>
              <a:t>syftet med er workshop. 1-3 brännpunkter kan vara lagom. Fler än 3 brännpunkter kan innebära att tiden för workshopen behöver utökas.</a:t>
            </a:r>
          </a:p>
          <a:p>
            <a:pPr marL="342900" indent="-342900">
              <a:spcBef>
                <a:spcPts val="1200"/>
              </a:spcBef>
              <a:buFont typeface="+mj-lt"/>
              <a:buAutoNum type="arabicPeriod"/>
            </a:pPr>
            <a:r>
              <a:rPr lang="sv-SE" sz="1300" dirty="0" smtClean="0">
                <a:latin typeface="Roboto" panose="02000000000000000000" pitchFamily="2" charset="0"/>
                <a:ea typeface="Roboto" panose="02000000000000000000" pitchFamily="2" charset="0"/>
                <a:cs typeface="Roboto" panose="02000000000000000000" pitchFamily="2" charset="0"/>
              </a:rPr>
              <a:t>Om ni är fler än 10 deltagare totalt, </a:t>
            </a:r>
            <a:r>
              <a:rPr lang="sv-SE" sz="1300" b="1" dirty="0" smtClean="0">
                <a:latin typeface="Roboto" panose="02000000000000000000" pitchFamily="2" charset="0"/>
                <a:ea typeface="Roboto" panose="02000000000000000000" pitchFamily="2" charset="0"/>
                <a:cs typeface="Roboto" panose="02000000000000000000" pitchFamily="2" charset="0"/>
              </a:rPr>
              <a:t>dela </a:t>
            </a:r>
            <a:r>
              <a:rPr lang="sv-SE" sz="1300" b="1" dirty="0">
                <a:latin typeface="Roboto" panose="02000000000000000000" pitchFamily="2" charset="0"/>
                <a:ea typeface="Roboto" panose="02000000000000000000" pitchFamily="2" charset="0"/>
                <a:cs typeface="Roboto" panose="02000000000000000000" pitchFamily="2" charset="0"/>
              </a:rPr>
              <a:t>in deltagarna i grupper </a:t>
            </a:r>
            <a:r>
              <a:rPr lang="sv-SE" sz="1300" dirty="0">
                <a:latin typeface="Roboto" panose="02000000000000000000" pitchFamily="2" charset="0"/>
                <a:ea typeface="Roboto" panose="02000000000000000000" pitchFamily="2" charset="0"/>
                <a:cs typeface="Roboto" panose="02000000000000000000" pitchFamily="2" charset="0"/>
              </a:rPr>
              <a:t>om 6</a:t>
            </a:r>
            <a:r>
              <a:rPr lang="sv-SE" sz="1300" dirty="0" smtClean="0">
                <a:latin typeface="Roboto" panose="02000000000000000000" pitchFamily="2" charset="0"/>
                <a:ea typeface="Roboto" panose="02000000000000000000" pitchFamily="2" charset="0"/>
                <a:cs typeface="Roboto" panose="02000000000000000000" pitchFamily="2" charset="0"/>
              </a:rPr>
              <a:t>-8 </a:t>
            </a:r>
            <a:r>
              <a:rPr lang="sv-SE" sz="1300" dirty="0">
                <a:latin typeface="Roboto" panose="02000000000000000000" pitchFamily="2" charset="0"/>
                <a:ea typeface="Roboto" panose="02000000000000000000" pitchFamily="2" charset="0"/>
                <a:cs typeface="Roboto" panose="02000000000000000000" pitchFamily="2" charset="0"/>
              </a:rPr>
              <a:t>personer. I varje grupp ska det finnas ungefär lika många användare som medarbetare. </a:t>
            </a:r>
            <a:endParaRPr lang="sv-SE" sz="1300" dirty="0" smtClean="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Förberedelser innan workshop</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3095915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8" y="1168400"/>
            <a:ext cx="7840132" cy="3183338"/>
          </a:xfrm>
        </p:spPr>
        <p:txBody>
          <a:bodyPr/>
          <a:lstStyle/>
          <a:p>
            <a:pPr>
              <a:spcBef>
                <a:spcPts val="1200"/>
              </a:spcBef>
            </a:pPr>
            <a:r>
              <a:rPr lang="sv-SE" sz="1100" b="1" dirty="0" smtClean="0">
                <a:latin typeface="Roboto" panose="02000000000000000000" pitchFamily="2" charset="0"/>
                <a:ea typeface="Roboto" panose="02000000000000000000" pitchFamily="2" charset="0"/>
                <a:cs typeface="Roboto" panose="02000000000000000000" pitchFamily="2" charset="0"/>
              </a:rPr>
              <a:t>Hej!</a:t>
            </a:r>
            <a:r>
              <a:rPr lang="sv-SE" sz="1100" dirty="0">
                <a:latin typeface="Roboto" panose="02000000000000000000" pitchFamily="2" charset="0"/>
                <a:ea typeface="Roboto" panose="02000000000000000000" pitchFamily="2" charset="0"/>
                <a:cs typeface="Roboto" panose="02000000000000000000" pitchFamily="2" charset="0"/>
              </a:rPr>
              <a:t/>
            </a:r>
            <a:br>
              <a:rPr lang="sv-SE" sz="1100" dirty="0">
                <a:latin typeface="Roboto" panose="02000000000000000000" pitchFamily="2" charset="0"/>
                <a:ea typeface="Roboto" panose="02000000000000000000" pitchFamily="2" charset="0"/>
                <a:cs typeface="Roboto" panose="02000000000000000000" pitchFamily="2" charset="0"/>
              </a:rPr>
            </a:br>
            <a:r>
              <a:rPr lang="sv-SE" sz="1100" dirty="0" smtClean="0">
                <a:latin typeface="Roboto" panose="02000000000000000000" pitchFamily="2" charset="0"/>
                <a:ea typeface="Roboto" panose="02000000000000000000" pitchFamily="2" charset="0"/>
                <a:cs typeface="Roboto" panose="02000000000000000000" pitchFamily="2" charset="0"/>
              </a:rPr>
              <a:t>Vi hoppas att du kan och vill komma på en workshop om…. (ämne) med mig och mina kollegor på … (verksamhet/projekt) i Helsingborgs stad. Workshopen äger rum …. (datum) på …. (plats).</a:t>
            </a:r>
          </a:p>
          <a:p>
            <a:pPr>
              <a:spcBef>
                <a:spcPts val="1200"/>
              </a:spcBef>
            </a:pPr>
            <a:r>
              <a:rPr lang="sv-SE" sz="1100" dirty="0" smtClean="0">
                <a:latin typeface="Roboto" panose="02000000000000000000" pitchFamily="2" charset="0"/>
                <a:ea typeface="Roboto" panose="02000000000000000000" pitchFamily="2" charset="0"/>
                <a:cs typeface="Roboto" panose="02000000000000000000" pitchFamily="2" charset="0"/>
              </a:rPr>
              <a:t>Syftet med workshopen är att få fram ett underlag till vårt fortsatta arbete med</a:t>
            </a:r>
            <a:r>
              <a:rPr lang="sv-SE" sz="1100" dirty="0" smtClean="0">
                <a:latin typeface="Roboto" panose="02000000000000000000" pitchFamily="2" charset="0"/>
                <a:ea typeface="Roboto" panose="02000000000000000000" pitchFamily="2" charset="0"/>
                <a:cs typeface="Roboto" panose="02000000000000000000" pitchFamily="2" charset="0"/>
              </a:rPr>
              <a:t>…(fyll i). </a:t>
            </a:r>
            <a:r>
              <a:rPr lang="sv-SE" sz="1100" dirty="0" smtClean="0">
                <a:latin typeface="Roboto" panose="02000000000000000000" pitchFamily="2" charset="0"/>
                <a:ea typeface="Roboto" panose="02000000000000000000" pitchFamily="2" charset="0"/>
                <a:cs typeface="Roboto" panose="02000000000000000000" pitchFamily="2" charset="0"/>
              </a:rPr>
              <a:t>Genom att bjuda in dig och andra som använder våra tjänster hoppas vi få nya perspektiv och kanske idéer till lösningar för framtiden. </a:t>
            </a:r>
            <a:r>
              <a:rPr lang="sv-SE" sz="1100" dirty="0">
                <a:latin typeface="Roboto" panose="02000000000000000000" pitchFamily="2" charset="0"/>
                <a:ea typeface="Roboto" panose="02000000000000000000" pitchFamily="2" charset="0"/>
                <a:cs typeface="Roboto" panose="02000000000000000000" pitchFamily="2" charset="0"/>
              </a:rPr>
              <a:t>Under workshopen kommer du att bli intervjuad av mig eller någon av mina kollegor. Vi kommer att be dig berätta om hur du använder våra tjänster idag, vad du upplever och vad du tänker om framtiden. Vi kommer också att fråga dig om förändringar i omvärlden som du tycker är </a:t>
            </a:r>
            <a:r>
              <a:rPr lang="sv-SE" sz="1100" dirty="0" smtClean="0">
                <a:latin typeface="Roboto" panose="02000000000000000000" pitchFamily="2" charset="0"/>
                <a:ea typeface="Roboto" panose="02000000000000000000" pitchFamily="2" charset="0"/>
                <a:cs typeface="Roboto" panose="02000000000000000000" pitchFamily="2" charset="0"/>
              </a:rPr>
              <a:t>viktiga, </a:t>
            </a:r>
            <a:r>
              <a:rPr lang="sv-SE" sz="1100" dirty="0">
                <a:latin typeface="Roboto" panose="02000000000000000000" pitchFamily="2" charset="0"/>
                <a:ea typeface="Roboto" panose="02000000000000000000" pitchFamily="2" charset="0"/>
                <a:cs typeface="Roboto" panose="02000000000000000000" pitchFamily="2" charset="0"/>
              </a:rPr>
              <a:t>så att vi kan göra rätt prioriteringar för framtiden.</a:t>
            </a:r>
          </a:p>
          <a:p>
            <a:pPr>
              <a:spcBef>
                <a:spcPts val="1200"/>
              </a:spcBef>
            </a:pPr>
            <a:r>
              <a:rPr lang="sv-SE" sz="1100" dirty="0" smtClean="0">
                <a:latin typeface="Roboto" panose="02000000000000000000" pitchFamily="2" charset="0"/>
                <a:ea typeface="Roboto" panose="02000000000000000000" pitchFamily="2" charset="0"/>
                <a:cs typeface="Roboto" panose="02000000000000000000" pitchFamily="2" charset="0"/>
              </a:rPr>
              <a:t>Innan du kommer till workshopen är det jättebra om du har läst några texter som vi kallar brännpunkter. De beskriver trender i Helsingborgs nära omvärld som påverkar oss i … (verksamheten/projektet). De texter vi vill att du läser före workshopen är:</a:t>
            </a:r>
          </a:p>
          <a:p>
            <a:pPr>
              <a:spcBef>
                <a:spcPts val="1200"/>
              </a:spcBef>
            </a:pPr>
            <a:r>
              <a:rPr lang="sv-SE" sz="1100" dirty="0" smtClean="0">
                <a:latin typeface="Roboto" panose="02000000000000000000" pitchFamily="2" charset="0"/>
                <a:ea typeface="Roboto" panose="02000000000000000000" pitchFamily="2" charset="0"/>
                <a:cs typeface="Roboto" panose="02000000000000000000" pitchFamily="2" charset="0"/>
              </a:rPr>
              <a:t>Lägg in namn och länk till brännpunkt 1</a:t>
            </a:r>
            <a:br>
              <a:rPr lang="sv-SE" sz="1100" dirty="0" smtClean="0">
                <a:latin typeface="Roboto" panose="02000000000000000000" pitchFamily="2" charset="0"/>
                <a:ea typeface="Roboto" panose="02000000000000000000" pitchFamily="2" charset="0"/>
                <a:cs typeface="Roboto" panose="02000000000000000000" pitchFamily="2" charset="0"/>
              </a:rPr>
            </a:br>
            <a:r>
              <a:rPr lang="sv-SE" sz="1100" dirty="0" smtClean="0">
                <a:latin typeface="Roboto" panose="02000000000000000000" pitchFamily="2" charset="0"/>
                <a:ea typeface="Roboto" panose="02000000000000000000" pitchFamily="2" charset="0"/>
                <a:cs typeface="Roboto" panose="02000000000000000000" pitchFamily="2" charset="0"/>
              </a:rPr>
              <a:t>Lägg in namn och länk till brännpunkt 2</a:t>
            </a:r>
            <a:br>
              <a:rPr lang="sv-SE" sz="1100" dirty="0" smtClean="0">
                <a:latin typeface="Roboto" panose="02000000000000000000" pitchFamily="2" charset="0"/>
                <a:ea typeface="Roboto" panose="02000000000000000000" pitchFamily="2" charset="0"/>
                <a:cs typeface="Roboto" panose="02000000000000000000" pitchFamily="2" charset="0"/>
              </a:rPr>
            </a:br>
            <a:r>
              <a:rPr lang="sv-SE" sz="1100" dirty="0" smtClean="0">
                <a:latin typeface="Roboto" panose="02000000000000000000" pitchFamily="2" charset="0"/>
                <a:ea typeface="Roboto" panose="02000000000000000000" pitchFamily="2" charset="0"/>
                <a:cs typeface="Roboto" panose="02000000000000000000" pitchFamily="2" charset="0"/>
              </a:rPr>
              <a:t>Lägg in namn och länk till brännpunkt 3</a:t>
            </a:r>
            <a:endParaRPr lang="sv-SE" sz="1100" dirty="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100" dirty="0" smtClean="0">
                <a:latin typeface="Roboto" panose="02000000000000000000" pitchFamily="2" charset="0"/>
                <a:ea typeface="Roboto" panose="02000000000000000000" pitchFamily="2" charset="0"/>
                <a:cs typeface="Roboto" panose="02000000000000000000" pitchFamily="2" charset="0"/>
              </a:rPr>
              <a:t>Vi </a:t>
            </a:r>
            <a:r>
              <a:rPr lang="sv-SE" sz="1100" dirty="0" smtClean="0">
                <a:latin typeface="Roboto" panose="02000000000000000000" pitchFamily="2" charset="0"/>
                <a:ea typeface="Roboto" panose="02000000000000000000" pitchFamily="2" charset="0"/>
                <a:cs typeface="Roboto" panose="02000000000000000000" pitchFamily="2" charset="0"/>
              </a:rPr>
              <a:t>är nyfikna på hur du tänker kring dessa utmaningar. </a:t>
            </a:r>
          </a:p>
          <a:p>
            <a:pPr>
              <a:spcBef>
                <a:spcPts val="1200"/>
              </a:spcBef>
            </a:pPr>
            <a:r>
              <a:rPr lang="sv-SE" sz="1100" dirty="0" smtClean="0">
                <a:latin typeface="Roboto" panose="02000000000000000000" pitchFamily="2" charset="0"/>
                <a:ea typeface="Roboto" panose="02000000000000000000" pitchFamily="2" charset="0"/>
                <a:cs typeface="Roboto" panose="02000000000000000000" pitchFamily="2" charset="0"/>
              </a:rPr>
              <a:t>Vi </a:t>
            </a:r>
            <a:r>
              <a:rPr lang="sv-SE" sz="1100" dirty="0" smtClean="0">
                <a:latin typeface="Roboto" panose="02000000000000000000" pitchFamily="2" charset="0"/>
                <a:ea typeface="Roboto" panose="02000000000000000000" pitchFamily="2" charset="0"/>
                <a:cs typeface="Roboto" panose="02000000000000000000" pitchFamily="2" charset="0"/>
              </a:rPr>
              <a:t>vill gärna veta om du kan komma senast den….. (datum).</a:t>
            </a:r>
          </a:p>
          <a:p>
            <a:pPr>
              <a:spcBef>
                <a:spcPts val="1200"/>
              </a:spcBef>
            </a:pPr>
            <a:r>
              <a:rPr lang="sv-SE" sz="1100" dirty="0">
                <a:latin typeface="Roboto" panose="02000000000000000000" pitchFamily="2" charset="0"/>
                <a:ea typeface="Roboto" panose="02000000000000000000" pitchFamily="2" charset="0"/>
                <a:cs typeface="Roboto" panose="02000000000000000000" pitchFamily="2" charset="0"/>
              </a:rPr>
              <a:t>Välkommen!</a:t>
            </a:r>
          </a:p>
          <a:p>
            <a:pPr>
              <a:spcBef>
                <a:spcPts val="1200"/>
              </a:spcBef>
            </a:pPr>
            <a:endParaRPr lang="sv-SE" sz="1300" dirty="0" smtClean="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Förslag på inbjudan till användare</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12290441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7" y="1200152"/>
            <a:ext cx="7696199" cy="3151585"/>
          </a:xfrm>
        </p:spPr>
        <p:txBody>
          <a:bodyPr/>
          <a:lstStyle/>
          <a:p>
            <a:pPr>
              <a:spcBef>
                <a:spcPts val="1200"/>
              </a:spcBef>
            </a:pPr>
            <a:r>
              <a:rPr lang="sv-SE" sz="1100" b="1" dirty="0" smtClean="0">
                <a:latin typeface="Roboto" panose="02000000000000000000" pitchFamily="2" charset="0"/>
                <a:ea typeface="Roboto" panose="02000000000000000000" pitchFamily="2" charset="0"/>
                <a:cs typeface="Roboto" panose="02000000000000000000" pitchFamily="2" charset="0"/>
              </a:rPr>
              <a:t>Hej!</a:t>
            </a:r>
            <a:r>
              <a:rPr lang="sv-SE" sz="1100" dirty="0">
                <a:latin typeface="Roboto" panose="02000000000000000000" pitchFamily="2" charset="0"/>
                <a:ea typeface="Roboto" panose="02000000000000000000" pitchFamily="2" charset="0"/>
                <a:cs typeface="Roboto" panose="02000000000000000000" pitchFamily="2" charset="0"/>
              </a:rPr>
              <a:t/>
            </a:r>
            <a:br>
              <a:rPr lang="sv-SE" sz="1100" dirty="0">
                <a:latin typeface="Roboto" panose="02000000000000000000" pitchFamily="2" charset="0"/>
                <a:ea typeface="Roboto" panose="02000000000000000000" pitchFamily="2" charset="0"/>
                <a:cs typeface="Roboto" panose="02000000000000000000" pitchFamily="2" charset="0"/>
              </a:rPr>
            </a:br>
            <a:r>
              <a:rPr lang="sv-SE" sz="1100" dirty="0" smtClean="0">
                <a:latin typeface="Roboto" panose="02000000000000000000" pitchFamily="2" charset="0"/>
                <a:ea typeface="Roboto" panose="02000000000000000000" pitchFamily="2" charset="0"/>
                <a:cs typeface="Roboto" panose="02000000000000000000" pitchFamily="2" charset="0"/>
              </a:rPr>
              <a:t>Som en del i vårt arbete med …. (arbete/projekt) kommer vi att arrangera en framtidsworkshop och vi vill gärna ha dig </a:t>
            </a:r>
            <a:r>
              <a:rPr lang="sv-SE" sz="1100" dirty="0" smtClean="0">
                <a:latin typeface="Roboto" panose="02000000000000000000" pitchFamily="2" charset="0"/>
                <a:ea typeface="Roboto" panose="02000000000000000000" pitchFamily="2" charset="0"/>
                <a:cs typeface="Roboto" panose="02000000000000000000" pitchFamily="2" charset="0"/>
              </a:rPr>
              <a:t>med! Workshopen </a:t>
            </a:r>
            <a:r>
              <a:rPr lang="sv-SE" sz="1100" dirty="0" smtClean="0">
                <a:latin typeface="Roboto" panose="02000000000000000000" pitchFamily="2" charset="0"/>
                <a:ea typeface="Roboto" panose="02000000000000000000" pitchFamily="2" charset="0"/>
                <a:cs typeface="Roboto" panose="02000000000000000000" pitchFamily="2" charset="0"/>
              </a:rPr>
              <a:t>äger rum …. (datum) på …. (plats).</a:t>
            </a:r>
          </a:p>
          <a:p>
            <a:pPr>
              <a:spcBef>
                <a:spcPts val="1200"/>
              </a:spcBef>
            </a:pPr>
            <a:r>
              <a:rPr lang="sv-SE" sz="1100" dirty="0" smtClean="0">
                <a:latin typeface="Roboto" panose="02000000000000000000" pitchFamily="2" charset="0"/>
                <a:ea typeface="Roboto" panose="02000000000000000000" pitchFamily="2" charset="0"/>
                <a:cs typeface="Roboto" panose="02000000000000000000" pitchFamily="2" charset="0"/>
              </a:rPr>
              <a:t>Syftet med denna workshop är att skapa underlag till vårt fortsatta arbete med… </a:t>
            </a:r>
            <a:r>
              <a:rPr lang="sv-SE" sz="1100" dirty="0" smtClean="0">
                <a:latin typeface="Roboto" panose="02000000000000000000" pitchFamily="2" charset="0"/>
                <a:ea typeface="Roboto" panose="02000000000000000000" pitchFamily="2" charset="0"/>
                <a:cs typeface="Roboto" panose="02000000000000000000" pitchFamily="2" charset="0"/>
              </a:rPr>
              <a:t>(fyll i). Inbjudna </a:t>
            </a:r>
            <a:r>
              <a:rPr lang="sv-SE" sz="1100" dirty="0" smtClean="0">
                <a:latin typeface="Roboto" panose="02000000000000000000" pitchFamily="2" charset="0"/>
                <a:ea typeface="Roboto" panose="02000000000000000000" pitchFamily="2" charset="0"/>
                <a:cs typeface="Roboto" panose="02000000000000000000" pitchFamily="2" charset="0"/>
              </a:rPr>
              <a:t>till denna workshop är både medarbetare från….. (verksamhet) och våra tjänsteanvändare (precisera målgrupp). Tillsammans kommer vi att utforska några av brännpunkterna i stadens trend- och omvärldsanalys och utifrån dessa lyssna till hur våra användare ser på vår verksamhet idag och i framtiden. </a:t>
            </a:r>
            <a:endParaRPr lang="sv-SE" sz="1100" dirty="0" smtClean="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100" dirty="0">
                <a:latin typeface="Roboto" panose="02000000000000000000" pitchFamily="2" charset="0"/>
                <a:ea typeface="Roboto" panose="02000000000000000000" pitchFamily="2" charset="0"/>
                <a:cs typeface="Roboto" panose="02000000000000000000" pitchFamily="2" charset="0"/>
              </a:rPr>
              <a:t>Innan du kommer till workshopen är det jättebra om du har läst </a:t>
            </a:r>
            <a:r>
              <a:rPr lang="sv-SE" sz="1100" dirty="0" smtClean="0">
                <a:latin typeface="Roboto" panose="02000000000000000000" pitchFamily="2" charset="0"/>
                <a:ea typeface="Roboto" panose="02000000000000000000" pitchFamily="2" charset="0"/>
                <a:cs typeface="Roboto" panose="02000000000000000000" pitchFamily="2" charset="0"/>
              </a:rPr>
              <a:t>texterna i de brännpunkter som vi kommer att fokusera på under workshopen. Dessa är:</a:t>
            </a:r>
            <a:endParaRPr lang="sv-SE" sz="1100" dirty="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100" dirty="0">
                <a:latin typeface="Roboto" panose="02000000000000000000" pitchFamily="2" charset="0"/>
                <a:ea typeface="Roboto" panose="02000000000000000000" pitchFamily="2" charset="0"/>
                <a:cs typeface="Roboto" panose="02000000000000000000" pitchFamily="2" charset="0"/>
              </a:rPr>
              <a:t>Lägg in namn och länk till brännpunkt 1</a:t>
            </a:r>
            <a:br>
              <a:rPr lang="sv-SE" sz="1100" dirty="0">
                <a:latin typeface="Roboto" panose="02000000000000000000" pitchFamily="2" charset="0"/>
                <a:ea typeface="Roboto" panose="02000000000000000000" pitchFamily="2" charset="0"/>
                <a:cs typeface="Roboto" panose="02000000000000000000" pitchFamily="2" charset="0"/>
              </a:rPr>
            </a:br>
            <a:r>
              <a:rPr lang="sv-SE" sz="1100" dirty="0">
                <a:latin typeface="Roboto" panose="02000000000000000000" pitchFamily="2" charset="0"/>
                <a:ea typeface="Roboto" panose="02000000000000000000" pitchFamily="2" charset="0"/>
                <a:cs typeface="Roboto" panose="02000000000000000000" pitchFamily="2" charset="0"/>
              </a:rPr>
              <a:t>Lägg in namn och länk till brännpunkt 2</a:t>
            </a:r>
            <a:br>
              <a:rPr lang="sv-SE" sz="1100" dirty="0">
                <a:latin typeface="Roboto" panose="02000000000000000000" pitchFamily="2" charset="0"/>
                <a:ea typeface="Roboto" panose="02000000000000000000" pitchFamily="2" charset="0"/>
                <a:cs typeface="Roboto" panose="02000000000000000000" pitchFamily="2" charset="0"/>
              </a:rPr>
            </a:br>
            <a:r>
              <a:rPr lang="sv-SE" sz="1100" dirty="0">
                <a:latin typeface="Roboto" panose="02000000000000000000" pitchFamily="2" charset="0"/>
                <a:ea typeface="Roboto" panose="02000000000000000000" pitchFamily="2" charset="0"/>
                <a:cs typeface="Roboto" panose="02000000000000000000" pitchFamily="2" charset="0"/>
              </a:rPr>
              <a:t>Lägg in namn och länk till brännpunkt </a:t>
            </a:r>
            <a:r>
              <a:rPr lang="sv-SE" sz="1100" dirty="0" smtClean="0">
                <a:latin typeface="Roboto" panose="02000000000000000000" pitchFamily="2" charset="0"/>
                <a:ea typeface="Roboto" panose="02000000000000000000" pitchFamily="2" charset="0"/>
                <a:cs typeface="Roboto" panose="02000000000000000000" pitchFamily="2" charset="0"/>
              </a:rPr>
              <a:t>3</a:t>
            </a:r>
            <a:endParaRPr lang="sv-SE" sz="1100" dirty="0" smtClean="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100" dirty="0" smtClean="0">
                <a:latin typeface="Roboto" panose="02000000000000000000" pitchFamily="2" charset="0"/>
                <a:ea typeface="Roboto" panose="02000000000000000000" pitchFamily="2" charset="0"/>
                <a:cs typeface="Roboto" panose="02000000000000000000" pitchFamily="2" charset="0"/>
              </a:rPr>
              <a:t>Under en del av workshopen kommer du att ha en viktig roll som antecknare. Du behöver inte förbereda dig på något särskilt sätt för detta. Vi kommer att gå igenom uppgiften på plats. </a:t>
            </a:r>
          </a:p>
          <a:p>
            <a:pPr>
              <a:spcBef>
                <a:spcPts val="1200"/>
              </a:spcBef>
            </a:pPr>
            <a:r>
              <a:rPr lang="sv-SE" sz="1100" dirty="0" smtClean="0">
                <a:latin typeface="Roboto" panose="02000000000000000000" pitchFamily="2" charset="0"/>
                <a:ea typeface="Roboto" panose="02000000000000000000" pitchFamily="2" charset="0"/>
                <a:cs typeface="Roboto" panose="02000000000000000000" pitchFamily="2" charset="0"/>
              </a:rPr>
              <a:t>Vi hoppas att du kan komma och ber dig svara senast den….. (datum).</a:t>
            </a:r>
          </a:p>
          <a:p>
            <a:pPr>
              <a:spcBef>
                <a:spcPts val="1200"/>
              </a:spcBef>
            </a:pPr>
            <a:r>
              <a:rPr lang="sv-SE" sz="1100" dirty="0" smtClean="0">
                <a:latin typeface="Roboto" panose="02000000000000000000" pitchFamily="2" charset="0"/>
                <a:ea typeface="Roboto" panose="02000000000000000000" pitchFamily="2" charset="0"/>
                <a:cs typeface="Roboto" panose="02000000000000000000" pitchFamily="2" charset="0"/>
              </a:rPr>
              <a:t>Välkommen!</a:t>
            </a:r>
          </a:p>
          <a:p>
            <a:pPr>
              <a:spcBef>
                <a:spcPts val="1200"/>
              </a:spcBef>
            </a:pPr>
            <a:endParaRPr lang="sv-SE" sz="1100" dirty="0" smtClean="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p:txBody>
          <a:bodyPr/>
          <a:lstStyle/>
          <a:p>
            <a:r>
              <a:rPr lang="sv-SE" sz="3200" dirty="0" smtClean="0">
                <a:latin typeface="Roboto Black" panose="02000000000000000000" pitchFamily="2" charset="0"/>
                <a:ea typeface="Roboto Black" panose="02000000000000000000" pitchFamily="2" charset="0"/>
                <a:cs typeface="Roboto Black" panose="02000000000000000000" pitchFamily="2" charset="0"/>
              </a:rPr>
              <a:t>Förslag på inbjudan till medarbetare</a:t>
            </a:r>
            <a:endParaRPr lang="sv-SE" sz="3200"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18951183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342900" indent="-342900">
              <a:spcBef>
                <a:spcPts val="1200"/>
              </a:spcBef>
              <a:buFont typeface="Wingdings" panose="05000000000000000000" pitchFamily="2" charset="2"/>
              <a:buChar char="§"/>
            </a:pPr>
            <a:r>
              <a:rPr lang="sv-SE" sz="1400" dirty="0" smtClean="0">
                <a:latin typeface="Roboto" panose="02000000000000000000" pitchFamily="2" charset="0"/>
                <a:ea typeface="Roboto" panose="02000000000000000000" pitchFamily="2" charset="0"/>
                <a:cs typeface="Roboto" panose="02000000000000000000" pitchFamily="2" charset="0"/>
              </a:rPr>
              <a:t>6-24 </a:t>
            </a:r>
            <a:r>
              <a:rPr lang="sv-SE" sz="1400" dirty="0">
                <a:latin typeface="Roboto" panose="02000000000000000000" pitchFamily="2" charset="0"/>
                <a:ea typeface="Roboto" panose="02000000000000000000" pitchFamily="2" charset="0"/>
                <a:cs typeface="Roboto" panose="02000000000000000000" pitchFamily="2" charset="0"/>
              </a:rPr>
              <a:t>deltagare, varav ungefär hälften ska vara användare eller medarbetare från en helt annan verksamhet i kommunen</a:t>
            </a:r>
            <a:r>
              <a:rPr lang="sv-SE" sz="1400" dirty="0" smtClean="0">
                <a:latin typeface="Roboto" panose="02000000000000000000" pitchFamily="2" charset="0"/>
                <a:ea typeface="Roboto" panose="02000000000000000000" pitchFamily="2" charset="0"/>
                <a:cs typeface="Roboto" panose="02000000000000000000" pitchFamily="2" charset="0"/>
              </a:rPr>
              <a:t>.</a:t>
            </a:r>
            <a:endParaRPr lang="sv-SE" sz="14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En halvdag (3-4 timmar</a:t>
            </a:r>
            <a:r>
              <a:rPr lang="sv-SE" sz="1400" dirty="0" smtClean="0">
                <a:latin typeface="Roboto" panose="02000000000000000000" pitchFamily="2" charset="0"/>
                <a:ea typeface="Roboto" panose="02000000000000000000" pitchFamily="2" charset="0"/>
                <a:cs typeface="Roboto" panose="02000000000000000000" pitchFamily="2" charset="0"/>
              </a:rPr>
              <a:t>)</a:t>
            </a:r>
          </a:p>
          <a:p>
            <a:pPr marL="342900" indent="-342900">
              <a:spcBef>
                <a:spcPts val="1200"/>
              </a:spcBef>
              <a:buFont typeface="Wingdings" panose="05000000000000000000" pitchFamily="2" charset="2"/>
              <a:buChar char="§"/>
            </a:pPr>
            <a:r>
              <a:rPr lang="sv-SE" sz="1400" dirty="0" smtClean="0">
                <a:latin typeface="Roboto" panose="02000000000000000000" pitchFamily="2" charset="0"/>
                <a:ea typeface="Roboto" panose="02000000000000000000" pitchFamily="2" charset="0"/>
                <a:cs typeface="Roboto" panose="02000000000000000000" pitchFamily="2" charset="0"/>
              </a:rPr>
              <a:t>En </a:t>
            </a:r>
            <a:r>
              <a:rPr lang="sv-SE" sz="1400" dirty="0">
                <a:latin typeface="Roboto" panose="02000000000000000000" pitchFamily="2" charset="0"/>
                <a:ea typeface="Roboto" panose="02000000000000000000" pitchFamily="2" charset="0"/>
                <a:cs typeface="Roboto" panose="02000000000000000000" pitchFamily="2" charset="0"/>
              </a:rPr>
              <a:t>eller flera kollegor som är tränade i öppen intervjuteknik, till exempel genom att man gått ”</a:t>
            </a:r>
            <a:r>
              <a:rPr lang="sv-SE" sz="1400" dirty="0">
                <a:solidFill>
                  <a:schemeClr val="bg1"/>
                </a:solidFill>
                <a:latin typeface="Roboto" panose="02000000000000000000" pitchFamily="2" charset="0"/>
                <a:ea typeface="Roboto" panose="02000000000000000000" pitchFamily="2" charset="0"/>
                <a:cs typeface="Roboto" panose="02000000000000000000" pitchFamily="2" charset="0"/>
                <a:hlinkClick r:id="rId3"/>
              </a:rPr>
              <a:t>grundkurs i tjänstedesign</a:t>
            </a:r>
            <a:r>
              <a:rPr lang="sv-SE" sz="1400" dirty="0">
                <a:latin typeface="Roboto" panose="02000000000000000000" pitchFamily="2" charset="0"/>
                <a:ea typeface="Roboto" panose="02000000000000000000" pitchFamily="2" charset="0"/>
                <a:cs typeface="Roboto" panose="02000000000000000000" pitchFamily="2" charset="0"/>
              </a:rPr>
              <a:t>”</a:t>
            </a:r>
          </a:p>
          <a:p>
            <a:pPr marL="342900" indent="-342900">
              <a:spcBef>
                <a:spcPts val="1200"/>
              </a:spcBef>
              <a:buFont typeface="Wingdings" panose="05000000000000000000" pitchFamily="2" charset="2"/>
              <a:buChar char="§"/>
            </a:pPr>
            <a:r>
              <a:rPr lang="sv-SE" sz="1400" dirty="0" smtClean="0">
                <a:latin typeface="Roboto" panose="02000000000000000000" pitchFamily="2" charset="0"/>
                <a:ea typeface="Roboto" panose="02000000000000000000" pitchFamily="2" charset="0"/>
                <a:cs typeface="Roboto" panose="02000000000000000000" pitchFamily="2" charset="0"/>
              </a:rPr>
              <a:t>Ett rum </a:t>
            </a:r>
            <a:r>
              <a:rPr lang="sv-SE" sz="1400" dirty="0">
                <a:latin typeface="Roboto" panose="02000000000000000000" pitchFamily="2" charset="0"/>
                <a:ea typeface="Roboto" panose="02000000000000000000" pitchFamily="2" charset="0"/>
                <a:cs typeface="Roboto" panose="02000000000000000000" pitchFamily="2" charset="0"/>
              </a:rPr>
              <a:t>som går att möblera i </a:t>
            </a:r>
            <a:r>
              <a:rPr lang="sv-SE" sz="1400" dirty="0" smtClean="0">
                <a:latin typeface="Roboto" panose="02000000000000000000" pitchFamily="2" charset="0"/>
                <a:ea typeface="Roboto" panose="02000000000000000000" pitchFamily="2" charset="0"/>
                <a:cs typeface="Roboto" panose="02000000000000000000" pitchFamily="2" charset="0"/>
              </a:rPr>
              <a:t>öar/grupper</a:t>
            </a:r>
            <a:endParaRPr lang="sv-SE" sz="14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En eller flera utvalda </a:t>
            </a:r>
            <a:r>
              <a:rPr lang="sv-SE" sz="1400" dirty="0" smtClean="0">
                <a:latin typeface="Roboto" panose="02000000000000000000" pitchFamily="2" charset="0"/>
                <a:ea typeface="Roboto" panose="02000000000000000000" pitchFamily="2" charset="0"/>
                <a:cs typeface="Roboto" panose="02000000000000000000" pitchFamily="2" charset="0"/>
              </a:rPr>
              <a:t>brännpunkter</a:t>
            </a:r>
          </a:p>
          <a:p>
            <a:pPr marL="342900" indent="-342900">
              <a:spcBef>
                <a:spcPts val="1200"/>
              </a:spcBef>
              <a:buFont typeface="Wingdings" panose="05000000000000000000" pitchFamily="2" charset="2"/>
              <a:buChar char="§"/>
            </a:pPr>
            <a:r>
              <a:rPr lang="sv-SE" sz="1400" dirty="0" smtClean="0">
                <a:latin typeface="Roboto" panose="02000000000000000000" pitchFamily="2" charset="0"/>
                <a:ea typeface="Roboto" panose="02000000000000000000" pitchFamily="2" charset="0"/>
                <a:cs typeface="Roboto" panose="02000000000000000000" pitchFamily="2" charset="0"/>
              </a:rPr>
              <a:t>Saxar (två saxar per grupp)</a:t>
            </a:r>
          </a:p>
          <a:p>
            <a:pPr marL="342900" indent="-342900">
              <a:spcBef>
                <a:spcPts val="1200"/>
              </a:spcBef>
              <a:buFont typeface="Wingdings" panose="05000000000000000000" pitchFamily="2" charset="2"/>
              <a:buChar char="§"/>
            </a:pPr>
            <a:r>
              <a:rPr lang="sv-SE" sz="1400" dirty="0" smtClean="0">
                <a:latin typeface="Roboto" panose="02000000000000000000" pitchFamily="2" charset="0"/>
                <a:ea typeface="Roboto" panose="02000000000000000000" pitchFamily="2" charset="0"/>
                <a:cs typeface="Roboto" panose="02000000000000000000" pitchFamily="2" charset="0"/>
              </a:rPr>
              <a:t>Utskrifter (liggande A3) av övningscanvas. Så här räknar du ut antalet utskrifter: Antal tjänsteanvändare x antalet medarbetare / antalet grupper. Exempel: Du har 12 deltagare totalt, 6 tjänsteanvändare och 6 medarbetare. Du delar in i två grupper med 3 tjänsteanvändare och 3 medarbetare i varje grupp = 18 utskrifter totalt</a:t>
            </a:r>
            <a:endParaRPr lang="sv-SE" sz="1400"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p:txBody>
          <a:bodyPr/>
          <a:lstStyle/>
          <a:p>
            <a:r>
              <a:rPr lang="sv-SE" dirty="0" smtClean="0"/>
              <a:t>Ni </a:t>
            </a:r>
            <a:r>
              <a:rPr lang="sv-SE" dirty="0" smtClean="0">
                <a:latin typeface="Roboto Black" panose="02000000000000000000" pitchFamily="2" charset="0"/>
                <a:ea typeface="Roboto Black" panose="02000000000000000000" pitchFamily="2" charset="0"/>
                <a:cs typeface="Roboto Black" panose="02000000000000000000" pitchFamily="2" charset="0"/>
              </a:rPr>
              <a:t>behöver</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18361939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243840" y="2144507"/>
            <a:ext cx="8900160" cy="857250"/>
          </a:xfrm>
        </p:spPr>
        <p:txBody>
          <a:bodyPr/>
          <a:lstStyle/>
          <a:p>
            <a:pPr algn="ctr"/>
            <a:r>
              <a:rPr lang="sv-SE" sz="4800" dirty="0" smtClean="0">
                <a:latin typeface="Roboto Black" panose="02000000000000000000" pitchFamily="2" charset="0"/>
                <a:ea typeface="Roboto Black" panose="02000000000000000000" pitchFamily="2" charset="0"/>
                <a:cs typeface="Roboto Black" panose="02000000000000000000" pitchFamily="2" charset="0"/>
              </a:rPr>
              <a:t>Presentation och incheckning</a:t>
            </a:r>
            <a:endParaRPr lang="sv-SE" sz="4800"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9583596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a:spcBef>
                <a:spcPts val="1200"/>
              </a:spcBef>
            </a:pPr>
            <a:r>
              <a:rPr lang="sv-SE" sz="1600" dirty="0">
                <a:latin typeface="Roboto" panose="02000000000000000000" pitchFamily="2" charset="0"/>
                <a:ea typeface="Roboto" panose="02000000000000000000" pitchFamily="2" charset="0"/>
                <a:cs typeface="Roboto" panose="02000000000000000000" pitchFamily="2" charset="0"/>
              </a:rPr>
              <a:t>Om inte alla deltagare känner varandra, behöver ni presentera er</a:t>
            </a:r>
            <a:r>
              <a:rPr lang="sv-SE" sz="1600" dirty="0" smtClean="0">
                <a:latin typeface="Roboto" panose="02000000000000000000" pitchFamily="2" charset="0"/>
                <a:ea typeface="Roboto" panose="02000000000000000000" pitchFamily="2" charset="0"/>
                <a:cs typeface="Roboto" panose="02000000000000000000" pitchFamily="2" charset="0"/>
              </a:rPr>
              <a:t>. Här finns risk för obalans när det gäller vilken grupp som upplevs ha ”makten”. Försök att skapa en stämning där alla känner att de är lika viktiga och att man är där för att bidra med kreativitet, snarare än att markera vilka som är tjänstepersoner och vilka som är tjänsteanvändare.</a:t>
            </a:r>
            <a:endParaRPr lang="sv-SE" sz="1600" dirty="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600" dirty="0" smtClean="0">
                <a:latin typeface="Roboto" panose="02000000000000000000" pitchFamily="2" charset="0"/>
                <a:ea typeface="Roboto" panose="02000000000000000000" pitchFamily="2" charset="0"/>
                <a:cs typeface="Roboto" panose="02000000000000000000" pitchFamily="2" charset="0"/>
              </a:rPr>
              <a:t>Gör gärna en annorlunda presentationsrunda än att alla bara säger sitt namn och varifrån man kommer. Ett förslag:</a:t>
            </a:r>
            <a:endParaRPr lang="sv-SE" sz="16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200"/>
              </a:spcBef>
              <a:buFont typeface="Wingdings" panose="05000000000000000000" pitchFamily="2" charset="2"/>
              <a:buChar char="§"/>
            </a:pPr>
            <a:r>
              <a:rPr lang="sv-SE" sz="1600" dirty="0" smtClean="0">
                <a:latin typeface="Roboto" panose="02000000000000000000" pitchFamily="2" charset="0"/>
                <a:ea typeface="Roboto" panose="02000000000000000000" pitchFamily="2" charset="0"/>
                <a:cs typeface="Roboto" panose="02000000000000000000" pitchFamily="2" charset="0"/>
              </a:rPr>
              <a:t>Alla står i en cirkel och var och en säger sitt namn plus svar på frågan ”detta längtar jag mest efter i framtiden”. </a:t>
            </a:r>
          </a:p>
        </p:txBody>
      </p:sp>
      <p:sp>
        <p:nvSpPr>
          <p:cNvPr id="3" name="Rubrik 2"/>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Presentation</a:t>
            </a:r>
            <a:r>
              <a:rPr lang="sv-SE" dirty="0" smtClean="0"/>
              <a:t> (5 min)</a:t>
            </a:r>
            <a:endParaRPr lang="sv-SE" dirty="0"/>
          </a:p>
        </p:txBody>
      </p:sp>
    </p:spTree>
    <p:extLst>
      <p:ext uri="{BB962C8B-B14F-4D97-AF65-F5344CB8AC3E}">
        <p14:creationId xmlns:p14="http://schemas.microsoft.com/office/powerpoint/2010/main" val="31091755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0" y="2144507"/>
            <a:ext cx="9144000" cy="857250"/>
          </a:xfrm>
        </p:spPr>
        <p:txBody>
          <a:bodyPr/>
          <a:lstStyle/>
          <a:p>
            <a:pPr algn="ctr"/>
            <a:r>
              <a:rPr lang="sv-SE" sz="4800" dirty="0" smtClean="0">
                <a:latin typeface="Roboto Black" panose="02000000000000000000" pitchFamily="2" charset="0"/>
                <a:ea typeface="Roboto Black" panose="02000000000000000000" pitchFamily="2" charset="0"/>
                <a:cs typeface="Roboto Black" panose="02000000000000000000" pitchFamily="2" charset="0"/>
              </a:rPr>
              <a:t>Verksamheten</a:t>
            </a:r>
            <a:r>
              <a:rPr lang="sv-SE" sz="4800" dirty="0" smtClean="0"/>
              <a:t> berättar</a:t>
            </a:r>
            <a:endParaRPr lang="sv-SE" sz="4800" dirty="0"/>
          </a:p>
        </p:txBody>
      </p:sp>
    </p:spTree>
    <p:extLst>
      <p:ext uri="{BB962C8B-B14F-4D97-AF65-F5344CB8AC3E}">
        <p14:creationId xmlns:p14="http://schemas.microsoft.com/office/powerpoint/2010/main" val="1157222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HBG_presentation_mall_widescreen">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Första sida med färgad bakgrund">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öljande sidor">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Följande sidor med färgad bakgrund">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1_Följande sidor med färgad bakgrund">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Tom sida">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A60C1BF24619FB47809B6595F9AECFB0" ma:contentTypeVersion="0" ma:contentTypeDescription="Skapa ett nytt dokument." ma:contentTypeScope="" ma:versionID="9d45c0013541f1f15988e508be82309c">
  <xsd:schema xmlns:xsd="http://www.w3.org/2001/XMLSchema" xmlns:p="http://schemas.microsoft.com/office/2006/metadata/properties" targetNamespace="http://schemas.microsoft.com/office/2006/metadata/properties" ma:root="true" ma:fieldsID="0972d9b87414d3d716947ba00104245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ma:readOnly="true"/>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9D8809CD-79EC-41EE-BAEE-A279EA17A25C}">
  <ds:schemaRef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www.w3.org/XML/1998/namespace"/>
    <ds:schemaRef ds:uri="http://purl.org/dc/terms/"/>
  </ds:schemaRefs>
</ds:datastoreItem>
</file>

<file path=customXml/itemProps2.xml><?xml version="1.0" encoding="utf-8"?>
<ds:datastoreItem xmlns:ds="http://schemas.openxmlformats.org/officeDocument/2006/customXml" ds:itemID="{55711E73-CE5E-49DB-A204-7D6BB8B0CFA2}">
  <ds:schemaRefs>
    <ds:schemaRef ds:uri="http://schemas.microsoft.com/sharepoint/v3/contenttype/forms"/>
  </ds:schemaRefs>
</ds:datastoreItem>
</file>

<file path=customXml/itemProps3.xml><?xml version="1.0" encoding="utf-8"?>
<ds:datastoreItem xmlns:ds="http://schemas.openxmlformats.org/officeDocument/2006/customXml" ds:itemID="{B2115B3C-5436-4279-92AC-2C5DA2293E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HBG_presentation_mall_widescreen.potx</Template>
  <TotalTime>1468</TotalTime>
  <Words>1930</Words>
  <Application>Microsoft Office PowerPoint</Application>
  <PresentationFormat>Bildspel på skärmen (16:9)</PresentationFormat>
  <Paragraphs>126</Paragraphs>
  <Slides>21</Slides>
  <Notes>16</Notes>
  <HiddenSlides>12</HiddenSlides>
  <MMClips>0</MMClips>
  <ScaleCrop>false</ScaleCrop>
  <HeadingPairs>
    <vt:vector size="6" baseType="variant">
      <vt:variant>
        <vt:lpstr>Använt teckensnitt</vt:lpstr>
      </vt:variant>
      <vt:variant>
        <vt:i4>6</vt:i4>
      </vt:variant>
      <vt:variant>
        <vt:lpstr>Tema</vt:lpstr>
      </vt:variant>
      <vt:variant>
        <vt:i4>6</vt:i4>
      </vt:variant>
      <vt:variant>
        <vt:lpstr>Bildrubriker</vt:lpstr>
      </vt:variant>
      <vt:variant>
        <vt:i4>21</vt:i4>
      </vt:variant>
    </vt:vector>
  </HeadingPairs>
  <TitlesOfParts>
    <vt:vector size="33" baseType="lpstr">
      <vt:lpstr>Arial</vt:lpstr>
      <vt:lpstr>Calibri</vt:lpstr>
      <vt:lpstr>HelveticaNeueLT Std</vt:lpstr>
      <vt:lpstr>Roboto</vt:lpstr>
      <vt:lpstr>Roboto Black</vt:lpstr>
      <vt:lpstr>Wingdings</vt:lpstr>
      <vt:lpstr>HBG_presentation_mall_widescreen</vt:lpstr>
      <vt:lpstr>Första sida med färgad bakgrund</vt:lpstr>
      <vt:lpstr>Följande sidor</vt:lpstr>
      <vt:lpstr>Följande sidor med färgad bakgrund</vt:lpstr>
      <vt:lpstr>1_Följande sidor med färgad bakgrund</vt:lpstr>
      <vt:lpstr>Tom sida</vt:lpstr>
      <vt:lpstr>Öppet spår</vt:lpstr>
      <vt:lpstr>Vadå öppet spår?</vt:lpstr>
      <vt:lpstr>Förberedelser innan workshop</vt:lpstr>
      <vt:lpstr>Förslag på inbjudan till användare</vt:lpstr>
      <vt:lpstr>Förslag på inbjudan till medarbetare</vt:lpstr>
      <vt:lpstr>Ni behöver</vt:lpstr>
      <vt:lpstr>Presentation och incheckning</vt:lpstr>
      <vt:lpstr>Presentation (5 min)</vt:lpstr>
      <vt:lpstr>Verksamheten berättar</vt:lpstr>
      <vt:lpstr>Verksamheten berättar (10 min)</vt:lpstr>
      <vt:lpstr>PowerPoint-presentation</vt:lpstr>
      <vt:lpstr>Medarbetare antecknar</vt:lpstr>
      <vt:lpstr>Användarna berättar</vt:lpstr>
      <vt:lpstr>Formulera  utvecklingsområden</vt:lpstr>
      <vt:lpstr>Formulera utvecklingsområden</vt:lpstr>
      <vt:lpstr>Exempel</vt:lpstr>
      <vt:lpstr>Prioritera</vt:lpstr>
      <vt:lpstr>Prioritera</vt:lpstr>
      <vt:lpstr>Visa upp och avsluta</vt:lpstr>
      <vt:lpstr>Visa upp och avsluta</vt:lpstr>
      <vt:lpstr>Efter workshopen</vt:lpstr>
    </vt:vector>
  </TitlesOfParts>
  <Company>Helsingborgs Stad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Learningpoint</dc:creator>
  <cp:lastModifiedBy>Johnsson Malin - SLF</cp:lastModifiedBy>
  <cp:revision>73</cp:revision>
  <dcterms:created xsi:type="dcterms:W3CDTF">2015-11-05T09:31:38Z</dcterms:created>
  <dcterms:modified xsi:type="dcterms:W3CDTF">2021-03-24T10:46:44Z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0x010100A60C1BF24619FB47809B6595F9AECFB0</vt:lpwstr>
  </property>
</Properties>
</file>