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9"/>
  </p:notesMasterIdLst>
  <p:handoutMasterIdLst>
    <p:handoutMasterId r:id="rId10"/>
  </p:handoutMasterIdLst>
  <p:sldIdLst>
    <p:sldId id="985" r:id="rId8"/>
  </p:sldIdLst>
  <p:sldSz cx="6858000" cy="9906000" type="A4"/>
  <p:notesSz cx="6858000" cy="9144000"/>
  <p:embeddedFontLst>
    <p:embeddedFont>
      <p:font typeface="Roboto Light" panose="02000000000000000000" pitchFamily="2" charset="0"/>
      <p:regular r:id="rId11"/>
      <p:italic r:id="rId12"/>
    </p:embeddedFont>
    <p:embeddedFont>
      <p:font typeface="Calibri" panose="020F0502020204030204" pitchFamily="34" charset="0"/>
      <p:regular r:id="rId13"/>
      <p:bold r:id="rId14"/>
      <p:italic r:id="rId15"/>
      <p:boldItalic r:id="rId16"/>
    </p:embeddedFont>
    <p:embeddedFont>
      <p:font typeface="Helsingborg Sans" pitchFamily="2" charset="0"/>
      <p:regular r:id="rId17"/>
      <p:bold r:id="rId1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F0"/>
    <a:srgbClr val="FFEEF3"/>
    <a:srgbClr val="FEFAD3"/>
    <a:srgbClr val="FCF5A7"/>
    <a:srgbClr val="EBE8E1"/>
    <a:srgbClr val="DFECF8"/>
    <a:srgbClr val="FFB8CB"/>
    <a:srgbClr val="FFDCE4"/>
    <a:srgbClr val="FBBBCB"/>
    <a:srgbClr val="762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86" d="100"/>
          <a:sy n="86" d="100"/>
        </p:scale>
        <p:origin x="3230" y="53"/>
      </p:cViewPr>
      <p:guideLst>
        <p:guide orient="horz" pos="312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81" d="100"/>
        <a:sy n="81" d="100"/>
      </p:scale>
      <p:origin x="0" y="0"/>
    </p:cViewPr>
  </p:sorter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2023-03-06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2023-03-06</a:t>
            </a:fld>
            <a:endParaRPr lang="sv-SE"/>
          </a:p>
        </p:txBody>
      </p:sp>
      <p:sp>
        <p:nvSpPr>
          <p:cNvPr id="4" name="Platshållare för bildobjekt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5612963"/>
            <a:ext cx="5143500" cy="4321183"/>
          </a:xfrm>
        </p:spPr>
        <p:txBody>
          <a:bodyPr lIns="0" tIns="0" rIns="0" bIns="0" anchor="t" anchorCtr="0">
            <a:spAutoFit/>
          </a:bodyPr>
          <a:lstStyle>
            <a:lvl1pPr algn="l">
              <a:defRPr sz="78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486000" y="8673581"/>
            <a:ext cx="5143500" cy="533480"/>
          </a:xfrm>
        </p:spPr>
        <p:txBody>
          <a:bodyPr lIns="0" tIns="0" rIns="0" bIns="0">
            <a:sp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5181"/>
            <a:ext cx="6858000" cy="4953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smtClean="0"/>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6088501" y="4297364"/>
            <a:ext cx="512324" cy="1315599"/>
          </a:xfrm>
          <a:prstGeom prst="rect">
            <a:avLst/>
          </a:prstGeom>
        </p:spPr>
      </p:pic>
    </p:spTree>
    <p:extLst>
      <p:ext uri="{BB962C8B-B14F-4D97-AF65-F5344CB8AC3E}">
        <p14:creationId xmlns:p14="http://schemas.microsoft.com/office/powerpoint/2010/main" val="4061821422"/>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5612963"/>
            <a:ext cx="5143500" cy="4321183"/>
          </a:xfrm>
        </p:spPr>
        <p:txBody>
          <a:bodyPr lIns="0" tIns="0" rIns="0" bIns="0" anchor="t" anchorCtr="0">
            <a:spAutoFit/>
          </a:bodyPr>
          <a:lstStyle>
            <a:lvl1pPr algn="l">
              <a:defRPr sz="78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486000" y="8673581"/>
            <a:ext cx="5143500" cy="533480"/>
          </a:xfrm>
        </p:spPr>
        <p:txBody>
          <a:bodyPr lIns="0" tIns="0" rIns="0" bIns="0">
            <a:sp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5181"/>
            <a:ext cx="6858000" cy="4953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6087826" y="4295201"/>
            <a:ext cx="512324" cy="1315599"/>
          </a:xfrm>
          <a:prstGeom prst="rect">
            <a:avLst/>
          </a:prstGeom>
        </p:spPr>
      </p:pic>
    </p:spTree>
    <p:extLst>
      <p:ext uri="{BB962C8B-B14F-4D97-AF65-F5344CB8AC3E}">
        <p14:creationId xmlns:p14="http://schemas.microsoft.com/office/powerpoint/2010/main" val="1434185821"/>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6087826" y="4295201"/>
            <a:ext cx="512324" cy="1315599"/>
          </a:xfrm>
          <a:prstGeom prst="rect">
            <a:avLst/>
          </a:prstGeom>
        </p:spPr>
      </p:pic>
    </p:spTree>
    <p:extLst>
      <p:ext uri="{BB962C8B-B14F-4D97-AF65-F5344CB8AC3E}">
        <p14:creationId xmlns:p14="http://schemas.microsoft.com/office/powerpoint/2010/main" val="2667643896"/>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6087826" y="1831724"/>
            <a:ext cx="512324" cy="1315599"/>
          </a:xfrm>
          <a:prstGeom prst="rect">
            <a:avLst/>
          </a:prstGeom>
        </p:spPr>
      </p:pic>
    </p:spTree>
    <p:extLst>
      <p:ext uri="{BB962C8B-B14F-4D97-AF65-F5344CB8AC3E}">
        <p14:creationId xmlns:p14="http://schemas.microsoft.com/office/powerpoint/2010/main" val="4233453639"/>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2827179765"/>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894016869"/>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3066458628"/>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3964651557"/>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3168507604"/>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179"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3429000" y="0"/>
            <a:ext cx="3429000" cy="9906000"/>
          </a:xfrm>
        </p:spPr>
        <p:txBody>
          <a:bodyPr lIns="504000" tIns="828000" rIns="360000"/>
          <a:lstStyle>
            <a:lvl1pPr marL="0" indent="0">
              <a:buNone/>
              <a:defRPr sz="6163" baseline="0"/>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6088501" y="4297364"/>
            <a:ext cx="512324" cy="1315599"/>
          </a:xfrm>
          <a:prstGeom prst="rect">
            <a:avLst/>
          </a:prstGeom>
        </p:spPr>
      </p:pic>
    </p:spTree>
    <p:extLst>
      <p:ext uri="{BB962C8B-B14F-4D97-AF65-F5344CB8AC3E}">
        <p14:creationId xmlns:p14="http://schemas.microsoft.com/office/powerpoint/2010/main" val="1721728490"/>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userDrawn="1"/>
        </p:nvSpPr>
        <p:spPr>
          <a:xfrm>
            <a:off x="0" y="6445188"/>
            <a:ext cx="6858000" cy="3460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0"/>
            <a:ext cx="6858000" cy="3409025"/>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3429000 h 3429000"/>
              <a:gd name="connsiteX6" fmla="*/ 0 w 12192000"/>
              <a:gd name="connsiteY6" fmla="*/ 3429000 h 3429000"/>
              <a:gd name="connsiteX7" fmla="*/ 0 w 12192000"/>
              <a:gd name="connsiteY7"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0823999 w 12192000"/>
              <a:gd name="connsiteY4" fmla="*/ 3429000 h 3429000"/>
              <a:gd name="connsiteX5" fmla="*/ 0 w 12192000"/>
              <a:gd name="connsiteY5" fmla="*/ 3429000 h 3429000"/>
              <a:gd name="connsiteX6" fmla="*/ 0 w 12192000"/>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29000">
                <a:moveTo>
                  <a:pt x="0" y="0"/>
                </a:moveTo>
                <a:lnTo>
                  <a:pt x="12192000" y="0"/>
                </a:lnTo>
                <a:lnTo>
                  <a:pt x="12192000" y="3429000"/>
                </a:lnTo>
                <a:lnTo>
                  <a:pt x="11734798" y="3429000"/>
                </a:lnTo>
                <a:lnTo>
                  <a:pt x="10823999" y="3429000"/>
                </a:lnTo>
                <a:lnTo>
                  <a:pt x="0" y="3429000"/>
                </a:lnTo>
                <a:lnTo>
                  <a:pt x="0" y="0"/>
                </a:lnTo>
                <a:close/>
              </a:path>
            </a:pathLst>
          </a:custGeom>
        </p:spPr>
        <p:txBody>
          <a:bodyPr wrap="square" lIns="864000" tIns="720000">
            <a:noAutofit/>
          </a:bodyPr>
          <a:lstStyle>
            <a:lvl1pPr marL="0" indent="0">
              <a:buNone/>
              <a:defRPr/>
            </a:lvl1pPr>
          </a:lstStyle>
          <a:p>
            <a:r>
              <a:rPr lang="sv-SE" dirty="0"/>
              <a:t>Klicka på ikonen för att lägga till en bild</a:t>
            </a:r>
          </a:p>
        </p:txBody>
      </p:sp>
    </p:spTree>
    <p:extLst>
      <p:ext uri="{BB962C8B-B14F-4D97-AF65-F5344CB8AC3E}">
        <p14:creationId xmlns:p14="http://schemas.microsoft.com/office/powerpoint/2010/main" val="2561367468"/>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Tree>
    <p:extLst>
      <p:ext uri="{BB962C8B-B14F-4D97-AF65-F5344CB8AC3E}">
        <p14:creationId xmlns:p14="http://schemas.microsoft.com/office/powerpoint/2010/main" val="240543592"/>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1831724"/>
            <a:ext cx="512324" cy="1315599"/>
          </a:xfrm>
          <a:prstGeom prst="rect">
            <a:avLst/>
          </a:prstGeom>
        </p:spPr>
      </p:pic>
    </p:spTree>
    <p:extLst>
      <p:ext uri="{BB962C8B-B14F-4D97-AF65-F5344CB8AC3E}">
        <p14:creationId xmlns:p14="http://schemas.microsoft.com/office/powerpoint/2010/main" val="738946240"/>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1588003403"/>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579160927"/>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212456986"/>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692231425"/>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040242074"/>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179" y="0"/>
            <a:ext cx="3429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3429000" y="0"/>
            <a:ext cx="3429000" cy="9906000"/>
          </a:xfrm>
        </p:spPr>
        <p:txBody>
          <a:bodyPr lIns="504000" tIns="828000" rIns="360000"/>
          <a:lstStyle>
            <a:lvl1pPr marL="0" indent="0">
              <a:buNone/>
              <a:defRPr sz="6163" baseline="0"/>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6088501" y="1832153"/>
            <a:ext cx="512324" cy="1315599"/>
          </a:xfrm>
          <a:prstGeom prst="rect">
            <a:avLst/>
          </a:prstGeom>
        </p:spPr>
      </p:pic>
    </p:spTree>
    <p:extLst>
      <p:ext uri="{BB962C8B-B14F-4D97-AF65-F5344CB8AC3E}">
        <p14:creationId xmlns:p14="http://schemas.microsoft.com/office/powerpoint/2010/main" val="3352184725"/>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5612963"/>
            <a:ext cx="5143500" cy="4321183"/>
          </a:xfrm>
        </p:spPr>
        <p:txBody>
          <a:bodyPr lIns="0" tIns="0" rIns="0" bIns="0" anchor="t" anchorCtr="0">
            <a:spAutoFit/>
          </a:bodyPr>
          <a:lstStyle>
            <a:lvl1pPr algn="l">
              <a:defRPr sz="78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486000" y="8673581"/>
            <a:ext cx="5143500" cy="533480"/>
          </a:xfrm>
        </p:spPr>
        <p:txBody>
          <a:bodyPr lIns="0" tIns="0" rIns="0" bIns="0">
            <a:sp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5181"/>
            <a:ext cx="6858000" cy="4953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4293038"/>
            <a:ext cx="512324" cy="1315599"/>
          </a:xfrm>
          <a:prstGeom prst="rect">
            <a:avLst/>
          </a:prstGeom>
        </p:spPr>
      </p:pic>
    </p:spTree>
    <p:extLst>
      <p:ext uri="{BB962C8B-B14F-4D97-AF65-F5344CB8AC3E}">
        <p14:creationId xmlns:p14="http://schemas.microsoft.com/office/powerpoint/2010/main" val="1302008951"/>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4293038"/>
            <a:ext cx="512324" cy="1315599"/>
          </a:xfrm>
          <a:prstGeom prst="rect">
            <a:avLst/>
          </a:prstGeom>
        </p:spPr>
      </p:pic>
    </p:spTree>
    <p:extLst>
      <p:ext uri="{BB962C8B-B14F-4D97-AF65-F5344CB8AC3E}">
        <p14:creationId xmlns:p14="http://schemas.microsoft.com/office/powerpoint/2010/main" val="3582294376"/>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1831724"/>
            <a:ext cx="512324" cy="1315599"/>
          </a:xfrm>
          <a:prstGeom prst="rect">
            <a:avLst/>
          </a:prstGeom>
        </p:spPr>
      </p:pic>
    </p:spTree>
    <p:extLst>
      <p:ext uri="{BB962C8B-B14F-4D97-AF65-F5344CB8AC3E}">
        <p14:creationId xmlns:p14="http://schemas.microsoft.com/office/powerpoint/2010/main" val="4257108599"/>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467231471"/>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982462624"/>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3889298597"/>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3726900906"/>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029136175"/>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179"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3429000" y="0"/>
            <a:ext cx="3429000" cy="9906000"/>
          </a:xfrm>
        </p:spPr>
        <p:txBody>
          <a:bodyPr lIns="504000" tIns="828000" rIns="360000"/>
          <a:lstStyle>
            <a:lvl1pPr marL="0" indent="0">
              <a:buNone/>
              <a:defRPr sz="6163" baseline="0"/>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6088501" y="7930001"/>
            <a:ext cx="512324" cy="1315599"/>
          </a:xfrm>
          <a:prstGeom prst="rect">
            <a:avLst/>
          </a:prstGeom>
        </p:spPr>
      </p:pic>
    </p:spTree>
    <p:extLst>
      <p:ext uri="{BB962C8B-B14F-4D97-AF65-F5344CB8AC3E}">
        <p14:creationId xmlns:p14="http://schemas.microsoft.com/office/powerpoint/2010/main" val="4188972559"/>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6088501" y="7930001"/>
            <a:ext cx="512324" cy="1315599"/>
          </a:xfrm>
          <a:prstGeom prst="rect">
            <a:avLst/>
          </a:prstGeom>
        </p:spPr>
      </p:pic>
    </p:spTree>
    <p:extLst>
      <p:ext uri="{BB962C8B-B14F-4D97-AF65-F5344CB8AC3E}">
        <p14:creationId xmlns:p14="http://schemas.microsoft.com/office/powerpoint/2010/main" val="945731327"/>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smtClean="0"/>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smtClean="0"/>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6088501" y="7930001"/>
            <a:ext cx="512324" cy="1315599"/>
          </a:xfrm>
          <a:prstGeom prst="rect">
            <a:avLst/>
          </a:prstGeom>
        </p:spPr>
      </p:pic>
    </p:spTree>
    <p:extLst>
      <p:ext uri="{BB962C8B-B14F-4D97-AF65-F5344CB8AC3E}">
        <p14:creationId xmlns:p14="http://schemas.microsoft.com/office/powerpoint/2010/main" val="1767556363"/>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6088501" y="7931735"/>
            <a:ext cx="512324" cy="1315599"/>
          </a:xfrm>
          <a:prstGeom prst="rect">
            <a:avLst/>
          </a:prstGeom>
        </p:spPr>
      </p:pic>
    </p:spTree>
    <p:extLst>
      <p:ext uri="{BB962C8B-B14F-4D97-AF65-F5344CB8AC3E}">
        <p14:creationId xmlns:p14="http://schemas.microsoft.com/office/powerpoint/2010/main" val="2472349213"/>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6088501" y="7931734"/>
            <a:ext cx="512324" cy="1315599"/>
          </a:xfrm>
          <a:prstGeom prst="rect">
            <a:avLst/>
          </a:prstGeom>
        </p:spPr>
      </p:pic>
    </p:spTree>
    <p:extLst>
      <p:ext uri="{BB962C8B-B14F-4D97-AF65-F5344CB8AC3E}">
        <p14:creationId xmlns:p14="http://schemas.microsoft.com/office/powerpoint/2010/main" val="3012528498"/>
      </p:ext>
    </p:extLst>
  </p:cSld>
  <p:clrMapOvr>
    <a:masterClrMapping/>
  </p:clrMapOvr>
  <p:extLst mod="1">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4294967295"/>
          </p:nvPr>
        </p:nvSpPr>
        <p:spPr>
          <a:xfrm>
            <a:off x="390618" y="3711078"/>
            <a:ext cx="6152224" cy="533480"/>
          </a:xfrm>
        </p:spPr>
        <p:txBody>
          <a:bodyPr>
            <a:normAutofit fontScale="62500" lnSpcReduction="20000"/>
          </a:bodyPr>
          <a:lstStyle/>
          <a:p>
            <a:pPr marL="0" indent="0">
              <a:buNone/>
            </a:pPr>
            <a:r>
              <a:rPr lang="sv-SE" dirty="0" smtClean="0">
                <a:solidFill>
                  <a:schemeClr val="tx1"/>
                </a:solidFill>
              </a:rPr>
              <a:t>Skriv signalens namn här</a:t>
            </a:r>
            <a:endParaRPr lang="sv-SE" dirty="0">
              <a:solidFill>
                <a:schemeClr val="tx1"/>
              </a:solidFill>
            </a:endParaRPr>
          </a:p>
        </p:txBody>
      </p:sp>
      <p:sp>
        <p:nvSpPr>
          <p:cNvPr id="8" name="Rektangel 7"/>
          <p:cNvSpPr/>
          <p:nvPr/>
        </p:nvSpPr>
        <p:spPr>
          <a:xfrm>
            <a:off x="390618" y="4306913"/>
            <a:ext cx="6027937" cy="830997"/>
          </a:xfrm>
          <a:prstGeom prst="rect">
            <a:avLst/>
          </a:prstGeom>
        </p:spPr>
        <p:txBody>
          <a:bodyPr wrap="square">
            <a:spAutoFit/>
          </a:bodyPr>
          <a:lstStyle/>
          <a:p>
            <a:pPr lvl="0"/>
            <a:r>
              <a:rPr lang="sv-SE" sz="1200" i="1" dirty="0"/>
              <a:t>Skriv eller klistra in en text som beskriver signalen. En signal är en konkret företeelse som är ett tecken på förändring eller möjlig förändring. Det kan till exempel vara en konkret händelse, en teknologi, ett beteende eller ändrade värderingar inom ett specifikt område</a:t>
            </a:r>
            <a:r>
              <a:rPr lang="sv-SE" sz="1200" i="1" dirty="0" smtClean="0"/>
              <a:t>. Ersätt denna text med din egen. </a:t>
            </a:r>
            <a:endParaRPr lang="sv-SE" sz="1200" i="1" dirty="0"/>
          </a:p>
        </p:txBody>
      </p:sp>
      <p:sp>
        <p:nvSpPr>
          <p:cNvPr id="10" name="Platshållare för bild 9"/>
          <p:cNvSpPr>
            <a:spLocks noGrp="1"/>
          </p:cNvSpPr>
          <p:nvPr>
            <p:ph type="pic" sz="quarter" idx="10"/>
          </p:nvPr>
        </p:nvSpPr>
        <p:spPr>
          <a:xfrm>
            <a:off x="0" y="0"/>
            <a:ext cx="6858000" cy="3329126"/>
          </a:xfrm>
        </p:spPr>
      </p:sp>
      <p:sp>
        <p:nvSpPr>
          <p:cNvPr id="5" name="textruta 4"/>
          <p:cNvSpPr txBox="1"/>
          <p:nvPr/>
        </p:nvSpPr>
        <p:spPr>
          <a:xfrm>
            <a:off x="390618" y="7133924"/>
            <a:ext cx="2571411" cy="2846933"/>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1200"/>
              </a:spcBef>
              <a:spcAft>
                <a:spcPts val="0"/>
              </a:spcAft>
              <a:buClr>
                <a:schemeClr val="bg1"/>
              </a:buClr>
              <a:buSzTx/>
              <a:buFont typeface="+mj-lt"/>
              <a:buAutoNum type="arabicPeriod"/>
              <a:tabLst/>
              <a:defRPr/>
            </a:pP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Ökade</a:t>
            </a:r>
            <a:r>
              <a:rPr lang="sv-SE" sz="1100" baseline="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 välfärdskostnader</a:t>
            </a:r>
          </a:p>
          <a:p>
            <a:pPr marL="228600" indent="-228600" defTabSz="457200">
              <a:spcBef>
                <a:spcPts val="1200"/>
              </a:spcBef>
              <a:buClr>
                <a:schemeClr val="bg1"/>
              </a:buClr>
              <a:buFont typeface="+mj-lt"/>
              <a:buAutoNum type="arabicPeriod"/>
              <a:defRPr/>
            </a:pP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Färre barn </a:t>
            </a: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och </a:t>
            </a: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fler äldre</a:t>
            </a:r>
            <a:endPar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marL="228600" indent="-228600" defTabSz="457200">
              <a:spcBef>
                <a:spcPts val="1200"/>
              </a:spcBef>
              <a:buClr>
                <a:schemeClr val="bg1"/>
              </a:buClr>
              <a:buFont typeface="+mj-lt"/>
              <a:buAutoNum type="arabicPeriod"/>
              <a:defRPr/>
            </a:pP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Ökande </a:t>
            </a: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förväntningar</a:t>
            </a:r>
          </a:p>
          <a:p>
            <a:pPr marL="228600" indent="-228600" defTabSz="457200">
              <a:spcBef>
                <a:spcPts val="1200"/>
              </a:spcBef>
              <a:buClr>
                <a:schemeClr val="bg1"/>
              </a:buClr>
              <a:buFont typeface="+mj-lt"/>
              <a:buAutoNum type="arabicPeriod"/>
              <a:defRPr/>
            </a:pP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Ökat fokus på trygghet</a:t>
            </a:r>
          </a:p>
          <a:p>
            <a:pPr marL="228600" indent="-228600" defTabSz="457200">
              <a:spcBef>
                <a:spcPts val="1200"/>
              </a:spcBef>
              <a:buClr>
                <a:schemeClr val="bg1"/>
              </a:buClr>
              <a:buFont typeface="+mj-lt"/>
              <a:buAutoNum type="arabicPeriod"/>
              <a:defRPr/>
            </a:pP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Ökat fokus på välfärdsbrott</a:t>
            </a:r>
          </a:p>
          <a:p>
            <a:pPr marL="228600" indent="-228600" defTabSz="457200">
              <a:spcBef>
                <a:spcPts val="1200"/>
              </a:spcBef>
              <a:buClr>
                <a:schemeClr val="bg1"/>
              </a:buClr>
              <a:buFont typeface="+mj-lt"/>
              <a:buAutoNum type="arabicPeriod"/>
              <a:defRPr/>
            </a:pP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Ökad ohälsa bland unga</a:t>
            </a:r>
          </a:p>
          <a:p>
            <a:pPr marL="228600" indent="-228600" defTabSz="457200">
              <a:spcBef>
                <a:spcPts val="1200"/>
              </a:spcBef>
              <a:buClr>
                <a:schemeClr val="bg1"/>
              </a:buClr>
              <a:buFont typeface="+mj-lt"/>
              <a:buAutoNum type="arabicPeriod"/>
              <a:defRPr/>
            </a:pP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Slaget om kompetensen</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Fortsatta integrationsutmaningar</a:t>
            </a:r>
          </a:p>
          <a:p>
            <a:pPr marL="228600" indent="-228600" defTabSz="457200">
              <a:spcBef>
                <a:spcPts val="1200"/>
              </a:spcBef>
              <a:buClr>
                <a:schemeClr val="bg1"/>
              </a:buClr>
              <a:buFont typeface="+mj-lt"/>
              <a:buAutoNum type="arabicPeriod"/>
              <a:defRPr/>
            </a:pPr>
            <a:endPar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ruta 5"/>
          <p:cNvSpPr txBox="1"/>
          <p:nvPr/>
        </p:nvSpPr>
        <p:spPr>
          <a:xfrm>
            <a:off x="3565657" y="7133924"/>
            <a:ext cx="2977185" cy="2523768"/>
          </a:xfrm>
          <a:prstGeom prst="rect">
            <a:avLst/>
          </a:prstGeom>
          <a:noFill/>
        </p:spPr>
        <p:txBody>
          <a:bodyPr wrap="square" rtlCol="0">
            <a:spAutoFit/>
          </a:bodyPr>
          <a:lstStyle/>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Invånarna i skilda världar</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Nya </a:t>
            </a: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krav </a:t>
            </a: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på dialog och </a:t>
            </a: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kommunikation</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Omställning mot ett grönare samhälle</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Ökande klimatkänningar</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Mark- och bostadsbehov i förändring</a:t>
            </a:r>
            <a:endPar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El och IT under press </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Kriser förändrar och </a:t>
            </a: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utmanar</a:t>
            </a:r>
          </a:p>
          <a:p>
            <a:pPr marL="228600" indent="-228600" defTabSz="457200">
              <a:spcBef>
                <a:spcPts val="1200"/>
              </a:spcBef>
              <a:buClr>
                <a:schemeClr val="bg1"/>
              </a:buClr>
              <a:buFont typeface="Roboto Light" panose="02000000000000000000" pitchFamily="2" charset="0"/>
              <a:buChar char="x"/>
              <a:defRPr/>
            </a:pPr>
            <a:r>
              <a:rPr lang="sv-SE" sz="1100" dirty="0" err="1"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Wild</a:t>
            </a:r>
            <a:r>
              <a:rPr lang="sv-SE" sz="1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sv-SE" sz="1100" dirty="0" err="1"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card</a:t>
            </a:r>
            <a:endPar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textruta 11"/>
          <p:cNvSpPr txBox="1"/>
          <p:nvPr/>
        </p:nvSpPr>
        <p:spPr>
          <a:xfrm>
            <a:off x="390618" y="6649375"/>
            <a:ext cx="5554308" cy="307777"/>
          </a:xfrm>
          <a:prstGeom prst="rect">
            <a:avLst/>
          </a:prstGeom>
          <a:noFill/>
        </p:spPr>
        <p:txBody>
          <a:bodyPr wrap="square" rtlCol="0">
            <a:spAutoFit/>
          </a:bodyPr>
          <a:lstStyle/>
          <a:p>
            <a:r>
              <a:rPr lang="sv-SE" sz="1400" dirty="0" smtClean="0">
                <a:solidFill>
                  <a:schemeClr val="bg1"/>
                </a:solidFill>
              </a:rPr>
              <a:t>Fetmarkera den eller de brännpunkter som signalen passar ihop med</a:t>
            </a:r>
            <a:endParaRPr lang="sv-SE" sz="1400" dirty="0">
              <a:solidFill>
                <a:schemeClr val="bg1"/>
              </a:solidFill>
            </a:endParaRPr>
          </a:p>
        </p:txBody>
      </p:sp>
    </p:spTree>
    <p:extLst>
      <p:ext uri="{BB962C8B-B14F-4D97-AF65-F5344CB8AC3E}">
        <p14:creationId xmlns:p14="http://schemas.microsoft.com/office/powerpoint/2010/main" val="2350497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3.xml><?xml version="1.0" encoding="utf-8"?>
<ds:datastoreItem xmlns:ds="http://schemas.openxmlformats.org/officeDocument/2006/customXml" ds:itemID="{F0512BB2-E732-436A-B277-2DBDCAA4D4D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b45f467-b5b2-40de-b0ea-a1591ac2096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HBG_PPT_Mall</Template>
  <TotalTime>608</TotalTime>
  <Words>128</Words>
  <Application>Microsoft Office PowerPoint</Application>
  <PresentationFormat>A4 (210 x 297 mm)</PresentationFormat>
  <Paragraphs>19</Paragraphs>
  <Slides>1</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vt:i4>
      </vt:variant>
    </vt:vector>
  </HeadingPairs>
  <TitlesOfParts>
    <vt:vector size="9" baseType="lpstr">
      <vt:lpstr>Roboto Light</vt:lpstr>
      <vt:lpstr>Arial</vt:lpstr>
      <vt:lpstr>Calibri</vt:lpstr>
      <vt:lpstr>Helsingborg Sans</vt:lpstr>
      <vt:lpstr>HBG-Helsingborgstegel</vt:lpstr>
      <vt:lpstr>HBG-Pålsjö</vt:lpstr>
      <vt:lpstr>HBG-Vintersund</vt:lpstr>
      <vt:lpstr>HBG-Raps</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Johnsson Malin - SLF</dc:creator>
  <cp:lastModifiedBy>Johnsson Malin - SLF</cp:lastModifiedBy>
  <cp:revision>8</cp:revision>
  <dcterms:created xsi:type="dcterms:W3CDTF">2023-03-06T21:59:31Z</dcterms:created>
  <dcterms:modified xsi:type="dcterms:W3CDTF">2023-03-07T08:07:39Z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