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048" r:id="rId4"/>
    <p:sldMasterId id="2147484087" r:id="rId5"/>
    <p:sldMasterId id="2147484076" r:id="rId6"/>
    <p:sldMasterId id="2147484065" r:id="rId7"/>
  </p:sldMasterIdLst>
  <p:notesMasterIdLst>
    <p:notesMasterId r:id="rId32"/>
  </p:notesMasterIdLst>
  <p:handoutMasterIdLst>
    <p:handoutMasterId r:id="rId33"/>
  </p:handoutMasterIdLst>
  <p:sldIdLst>
    <p:sldId id="973" r:id="rId8"/>
    <p:sldId id="975" r:id="rId9"/>
    <p:sldId id="976" r:id="rId10"/>
    <p:sldId id="1013" r:id="rId11"/>
    <p:sldId id="1014" r:id="rId12"/>
    <p:sldId id="980" r:id="rId13"/>
    <p:sldId id="1015" r:id="rId14"/>
    <p:sldId id="1016" r:id="rId15"/>
    <p:sldId id="1017" r:id="rId16"/>
    <p:sldId id="1018" r:id="rId17"/>
    <p:sldId id="1019" r:id="rId18"/>
    <p:sldId id="1020" r:id="rId19"/>
    <p:sldId id="981" r:id="rId20"/>
    <p:sldId id="1021" r:id="rId21"/>
    <p:sldId id="1022" r:id="rId22"/>
    <p:sldId id="1023" r:id="rId23"/>
    <p:sldId id="1024" r:id="rId24"/>
    <p:sldId id="1025" r:id="rId25"/>
    <p:sldId id="1026" r:id="rId26"/>
    <p:sldId id="1027" r:id="rId27"/>
    <p:sldId id="1028" r:id="rId28"/>
    <p:sldId id="1030" r:id="rId29"/>
    <p:sldId id="1029" r:id="rId30"/>
    <p:sldId id="1031" r:id="rId31"/>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Roboto Light" panose="02000000000000000000" pitchFamily="2" charset="0"/>
      <p:regular r:id="rId38"/>
      <p:italic r:id="rId39"/>
    </p:embeddedFont>
    <p:embeddedFont>
      <p:font typeface="Helsingborg Sans" pitchFamily="2" charset="0"/>
      <p:regular r:id="rId40"/>
      <p:bold r:id="rId41"/>
    </p:embeddedFont>
    <p:embeddedFont>
      <p:font typeface="Roboto" panose="02000000000000000000" pitchFamily="2" charset="0"/>
      <p:regular r:id="rId42"/>
      <p:bold r:id="rId43"/>
      <p:italic r:id="rId44"/>
      <p:boldItalic r:id="rId45"/>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sson Henrik - SLF" initials="PH-S" lastIdx="0" clrIdx="0">
    <p:extLst>
      <p:ext uri="{19B8F6BF-5375-455C-9EA6-DF929625EA0E}">
        <p15:presenceInfo xmlns:p15="http://schemas.microsoft.com/office/powerpoint/2012/main" userId="S-1-5-21-3462171308-830565256-3066337160-4041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5103"/>
    <a:srgbClr val="FFEEF3"/>
    <a:srgbClr val="F6F4F0"/>
    <a:srgbClr val="FEFAD3"/>
    <a:srgbClr val="FCF5A7"/>
    <a:srgbClr val="EBE8E1"/>
    <a:srgbClr val="DFECF8"/>
    <a:srgbClr val="FFB8CB"/>
    <a:srgbClr val="FFDCE4"/>
    <a:srgbClr val="FBBB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Format med tema 1 - dekorfärg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95" autoAdjust="0"/>
    <p:restoredTop sz="93025" autoAdjust="0"/>
  </p:normalViewPr>
  <p:slideViewPr>
    <p:cSldViewPr snapToGrid="0">
      <p:cViewPr varScale="1">
        <p:scale>
          <a:sx n="151" d="100"/>
          <a:sy n="151" d="100"/>
        </p:scale>
        <p:origin x="845" y="91"/>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81" d="100"/>
        <a:sy n="81" d="100"/>
      </p:scale>
      <p:origin x="0" y="0"/>
    </p:cViewPr>
  </p:sorterViewPr>
  <p:notesViewPr>
    <p:cSldViewPr snapToGrid="0">
      <p:cViewPr varScale="1">
        <p:scale>
          <a:sx n="93" d="100"/>
          <a:sy n="93" d="100"/>
        </p:scale>
        <p:origin x="402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34A907-EAA3-4700-AB73-3FDE7AD6B0F1}" type="datetimeFigureOut">
              <a:rPr lang="sv-SE" smtClean="0"/>
              <a:t>2023-03-03</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534E5F-C909-488A-9CE0-60DFFFFC8DE7}" type="slidenum">
              <a:rPr lang="sv-SE" smtClean="0"/>
              <a:t>‹#›</a:t>
            </a:fld>
            <a:endParaRPr lang="sv-SE"/>
          </a:p>
        </p:txBody>
      </p:sp>
    </p:spTree>
    <p:extLst>
      <p:ext uri="{BB962C8B-B14F-4D97-AF65-F5344CB8AC3E}">
        <p14:creationId xmlns:p14="http://schemas.microsoft.com/office/powerpoint/2010/main" val="1355497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1ACDDA-ECDF-441D-AA30-F627962CB67D}" type="datetimeFigureOut">
              <a:rPr lang="sv-SE" smtClean="0"/>
              <a:t>2023-03-03</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885D1D-61DE-406F-8114-F47C63AA3126}" type="slidenum">
              <a:rPr lang="sv-SE" smtClean="0"/>
              <a:t>‹#›</a:t>
            </a:fld>
            <a:endParaRPr lang="sv-SE"/>
          </a:p>
        </p:txBody>
      </p:sp>
    </p:spTree>
    <p:extLst>
      <p:ext uri="{BB962C8B-B14F-4D97-AF65-F5344CB8AC3E}">
        <p14:creationId xmlns:p14="http://schemas.microsoft.com/office/powerpoint/2010/main" val="3721876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smtClean="0"/>
              <a:t>DENNA SLIDE ÄR INTE</a:t>
            </a:r>
            <a:r>
              <a:rPr lang="sv-SE" b="1" baseline="0" dirty="0" smtClean="0"/>
              <a:t> EN DEL AV PRESENTATIONEN</a:t>
            </a:r>
          </a:p>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3</a:t>
            </a:fld>
            <a:endParaRPr lang="sv-SE"/>
          </a:p>
        </p:txBody>
      </p:sp>
    </p:spTree>
    <p:extLst>
      <p:ext uri="{BB962C8B-B14F-4D97-AF65-F5344CB8AC3E}">
        <p14:creationId xmlns:p14="http://schemas.microsoft.com/office/powerpoint/2010/main" val="1130198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smtClean="0"/>
              <a:t>DENNA SLIDE ÄR INTE</a:t>
            </a:r>
            <a:r>
              <a:rPr lang="sv-SE" b="1" baseline="0" dirty="0" smtClean="0"/>
              <a:t> EN DEL AV PRESENTATIONEN</a:t>
            </a:r>
          </a:p>
        </p:txBody>
      </p:sp>
      <p:sp>
        <p:nvSpPr>
          <p:cNvPr id="4" name="Platshållare för bildnummer 3"/>
          <p:cNvSpPr>
            <a:spLocks noGrp="1"/>
          </p:cNvSpPr>
          <p:nvPr>
            <p:ph type="sldNum" sz="quarter" idx="10"/>
          </p:nvPr>
        </p:nvSpPr>
        <p:spPr/>
        <p:txBody>
          <a:bodyPr/>
          <a:lstStyle/>
          <a:p>
            <a:fld id="{1A885D1D-61DE-406F-8114-F47C63AA3126}" type="slidenum">
              <a:rPr lang="sv-SE" smtClean="0"/>
              <a:t>16</a:t>
            </a:fld>
            <a:endParaRPr lang="sv-SE"/>
          </a:p>
        </p:txBody>
      </p:sp>
    </p:spTree>
    <p:extLst>
      <p:ext uri="{BB962C8B-B14F-4D97-AF65-F5344CB8AC3E}">
        <p14:creationId xmlns:p14="http://schemas.microsoft.com/office/powerpoint/2010/main" val="3347197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17</a:t>
            </a:fld>
            <a:endParaRPr lang="sv-SE"/>
          </a:p>
        </p:txBody>
      </p:sp>
    </p:spTree>
    <p:extLst>
      <p:ext uri="{BB962C8B-B14F-4D97-AF65-F5344CB8AC3E}">
        <p14:creationId xmlns:p14="http://schemas.microsoft.com/office/powerpoint/2010/main" val="2322811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smtClean="0"/>
              <a:t>DENNA SLIDE ÄR INTE</a:t>
            </a:r>
            <a:r>
              <a:rPr lang="sv-SE" b="1" baseline="0" dirty="0" smtClean="0"/>
              <a:t> EN DEL AV PRESENTATIONEN</a:t>
            </a:r>
          </a:p>
        </p:txBody>
      </p:sp>
      <p:sp>
        <p:nvSpPr>
          <p:cNvPr id="4" name="Platshållare för bildnummer 3"/>
          <p:cNvSpPr>
            <a:spLocks noGrp="1"/>
          </p:cNvSpPr>
          <p:nvPr>
            <p:ph type="sldNum" sz="quarter" idx="10"/>
          </p:nvPr>
        </p:nvSpPr>
        <p:spPr/>
        <p:txBody>
          <a:bodyPr/>
          <a:lstStyle/>
          <a:p>
            <a:fld id="{1A885D1D-61DE-406F-8114-F47C63AA3126}" type="slidenum">
              <a:rPr lang="sv-SE" smtClean="0"/>
              <a:t>19</a:t>
            </a:fld>
            <a:endParaRPr lang="sv-SE"/>
          </a:p>
        </p:txBody>
      </p:sp>
    </p:spTree>
    <p:extLst>
      <p:ext uri="{BB962C8B-B14F-4D97-AF65-F5344CB8AC3E}">
        <p14:creationId xmlns:p14="http://schemas.microsoft.com/office/powerpoint/2010/main" val="3899594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smtClean="0"/>
              <a:t>DENNA SLIDE ÄR INTE</a:t>
            </a:r>
            <a:r>
              <a:rPr lang="sv-SE" b="1" baseline="0" dirty="0" smtClean="0"/>
              <a:t> EN DEL AV PRESENTATIONEN</a:t>
            </a:r>
          </a:p>
        </p:txBody>
      </p:sp>
      <p:sp>
        <p:nvSpPr>
          <p:cNvPr id="4" name="Platshållare för bildnummer 3"/>
          <p:cNvSpPr>
            <a:spLocks noGrp="1"/>
          </p:cNvSpPr>
          <p:nvPr>
            <p:ph type="sldNum" sz="quarter" idx="10"/>
          </p:nvPr>
        </p:nvSpPr>
        <p:spPr/>
        <p:txBody>
          <a:bodyPr/>
          <a:lstStyle/>
          <a:p>
            <a:fld id="{1A885D1D-61DE-406F-8114-F47C63AA3126}" type="slidenum">
              <a:rPr lang="sv-SE" smtClean="0"/>
              <a:t>21</a:t>
            </a:fld>
            <a:endParaRPr lang="sv-SE"/>
          </a:p>
        </p:txBody>
      </p:sp>
    </p:spTree>
    <p:extLst>
      <p:ext uri="{BB962C8B-B14F-4D97-AF65-F5344CB8AC3E}">
        <p14:creationId xmlns:p14="http://schemas.microsoft.com/office/powerpoint/2010/main" val="11416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smtClean="0"/>
              <a:t>DENNA SLIDE ÄR INTE</a:t>
            </a:r>
            <a:r>
              <a:rPr lang="sv-SE" b="1" baseline="0" dirty="0" smtClean="0"/>
              <a:t> EN DEL AV PRESENTATIONEN</a:t>
            </a:r>
          </a:p>
        </p:txBody>
      </p:sp>
      <p:sp>
        <p:nvSpPr>
          <p:cNvPr id="4" name="Platshållare för bildnummer 3"/>
          <p:cNvSpPr>
            <a:spLocks noGrp="1"/>
          </p:cNvSpPr>
          <p:nvPr>
            <p:ph type="sldNum" sz="quarter" idx="10"/>
          </p:nvPr>
        </p:nvSpPr>
        <p:spPr/>
        <p:txBody>
          <a:bodyPr/>
          <a:lstStyle/>
          <a:p>
            <a:fld id="{1A885D1D-61DE-406F-8114-F47C63AA3126}" type="slidenum">
              <a:rPr lang="sv-SE" smtClean="0"/>
              <a:t>23</a:t>
            </a:fld>
            <a:endParaRPr lang="sv-SE"/>
          </a:p>
        </p:txBody>
      </p:sp>
    </p:spTree>
    <p:extLst>
      <p:ext uri="{BB962C8B-B14F-4D97-AF65-F5344CB8AC3E}">
        <p14:creationId xmlns:p14="http://schemas.microsoft.com/office/powerpoint/2010/main" val="356908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smtClean="0"/>
              <a:t>DENNA SLIDE ÄR INTE</a:t>
            </a:r>
            <a:r>
              <a:rPr lang="sv-SE" b="1" baseline="0" dirty="0" smtClean="0"/>
              <a:t> EN DEL AV PRESENTATIONEN</a:t>
            </a:r>
          </a:p>
        </p:txBody>
      </p:sp>
      <p:sp>
        <p:nvSpPr>
          <p:cNvPr id="4" name="Platshållare för bildnummer 3"/>
          <p:cNvSpPr>
            <a:spLocks noGrp="1"/>
          </p:cNvSpPr>
          <p:nvPr>
            <p:ph type="sldNum" sz="quarter" idx="10"/>
          </p:nvPr>
        </p:nvSpPr>
        <p:spPr/>
        <p:txBody>
          <a:bodyPr/>
          <a:lstStyle/>
          <a:p>
            <a:fld id="{1A885D1D-61DE-406F-8114-F47C63AA3126}" type="slidenum">
              <a:rPr lang="sv-SE" smtClean="0"/>
              <a:t>24</a:t>
            </a:fld>
            <a:endParaRPr lang="sv-SE"/>
          </a:p>
        </p:txBody>
      </p:sp>
    </p:spTree>
    <p:extLst>
      <p:ext uri="{BB962C8B-B14F-4D97-AF65-F5344CB8AC3E}">
        <p14:creationId xmlns:p14="http://schemas.microsoft.com/office/powerpoint/2010/main" val="3348123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smtClean="0"/>
              <a:t>DENNA SLIDE ÄR INTE</a:t>
            </a:r>
            <a:r>
              <a:rPr lang="sv-SE" b="1" baseline="0" dirty="0" smtClean="0"/>
              <a:t> EN DEL AV PRESENTATIONEN</a:t>
            </a:r>
          </a:p>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4</a:t>
            </a:fld>
            <a:endParaRPr lang="sv-SE"/>
          </a:p>
        </p:txBody>
      </p:sp>
    </p:spTree>
    <p:extLst>
      <p:ext uri="{BB962C8B-B14F-4D97-AF65-F5344CB8AC3E}">
        <p14:creationId xmlns:p14="http://schemas.microsoft.com/office/powerpoint/2010/main" val="2548194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smtClean="0"/>
              <a:t>DENNA SLIDE ÄR INTE</a:t>
            </a:r>
            <a:r>
              <a:rPr lang="sv-SE" b="1" baseline="0" dirty="0" smtClean="0"/>
              <a:t> EN DEL AV PRESENTATIONEN</a:t>
            </a:r>
          </a:p>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6</a:t>
            </a:fld>
            <a:endParaRPr lang="sv-SE"/>
          </a:p>
        </p:txBody>
      </p:sp>
    </p:spTree>
    <p:extLst>
      <p:ext uri="{BB962C8B-B14F-4D97-AF65-F5344CB8AC3E}">
        <p14:creationId xmlns:p14="http://schemas.microsoft.com/office/powerpoint/2010/main" val="306574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smtClean="0"/>
              <a:t>DENNA SLIDE ÄR INTE</a:t>
            </a:r>
            <a:r>
              <a:rPr lang="sv-SE" b="1" baseline="0" dirty="0" smtClean="0"/>
              <a:t> EN DEL AV PRESENTATIONEN</a:t>
            </a:r>
          </a:p>
        </p:txBody>
      </p:sp>
      <p:sp>
        <p:nvSpPr>
          <p:cNvPr id="4" name="Platshållare för bildnummer 3"/>
          <p:cNvSpPr>
            <a:spLocks noGrp="1"/>
          </p:cNvSpPr>
          <p:nvPr>
            <p:ph type="sldNum" sz="quarter" idx="10"/>
          </p:nvPr>
        </p:nvSpPr>
        <p:spPr/>
        <p:txBody>
          <a:bodyPr/>
          <a:lstStyle/>
          <a:p>
            <a:fld id="{1A885D1D-61DE-406F-8114-F47C63AA3126}" type="slidenum">
              <a:rPr lang="sv-SE" smtClean="0"/>
              <a:t>7</a:t>
            </a:fld>
            <a:endParaRPr lang="sv-SE"/>
          </a:p>
        </p:txBody>
      </p:sp>
    </p:spTree>
    <p:extLst>
      <p:ext uri="{BB962C8B-B14F-4D97-AF65-F5344CB8AC3E}">
        <p14:creationId xmlns:p14="http://schemas.microsoft.com/office/powerpoint/2010/main" val="2081972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smtClean="0"/>
              <a:t>DENNA SLIDE ÄR INTE</a:t>
            </a:r>
            <a:r>
              <a:rPr lang="sv-SE" b="1" baseline="0" dirty="0" smtClean="0"/>
              <a:t> EN DEL AV PRESENTATIONEN</a:t>
            </a:r>
          </a:p>
        </p:txBody>
      </p:sp>
      <p:sp>
        <p:nvSpPr>
          <p:cNvPr id="4" name="Platshållare för bildnummer 3"/>
          <p:cNvSpPr>
            <a:spLocks noGrp="1"/>
          </p:cNvSpPr>
          <p:nvPr>
            <p:ph type="sldNum" sz="quarter" idx="10"/>
          </p:nvPr>
        </p:nvSpPr>
        <p:spPr/>
        <p:txBody>
          <a:bodyPr/>
          <a:lstStyle/>
          <a:p>
            <a:fld id="{1A885D1D-61DE-406F-8114-F47C63AA3126}" type="slidenum">
              <a:rPr lang="sv-SE" smtClean="0"/>
              <a:t>9</a:t>
            </a:fld>
            <a:endParaRPr lang="sv-SE"/>
          </a:p>
        </p:txBody>
      </p:sp>
    </p:spTree>
    <p:extLst>
      <p:ext uri="{BB962C8B-B14F-4D97-AF65-F5344CB8AC3E}">
        <p14:creationId xmlns:p14="http://schemas.microsoft.com/office/powerpoint/2010/main" val="675335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smtClean="0"/>
              <a:t>DENNA SLIDE ÄR INTE</a:t>
            </a:r>
            <a:r>
              <a:rPr lang="sv-SE" b="1" baseline="0" dirty="0" smtClean="0"/>
              <a:t> EN DEL AV PRESENTATIONEN</a:t>
            </a:r>
          </a:p>
        </p:txBody>
      </p:sp>
      <p:sp>
        <p:nvSpPr>
          <p:cNvPr id="4" name="Platshållare för bildnummer 3"/>
          <p:cNvSpPr>
            <a:spLocks noGrp="1"/>
          </p:cNvSpPr>
          <p:nvPr>
            <p:ph type="sldNum" sz="quarter" idx="10"/>
          </p:nvPr>
        </p:nvSpPr>
        <p:spPr/>
        <p:txBody>
          <a:bodyPr/>
          <a:lstStyle/>
          <a:p>
            <a:fld id="{1A885D1D-61DE-406F-8114-F47C63AA3126}" type="slidenum">
              <a:rPr lang="sv-SE" smtClean="0"/>
              <a:t>11</a:t>
            </a:fld>
            <a:endParaRPr lang="sv-SE"/>
          </a:p>
        </p:txBody>
      </p:sp>
    </p:spTree>
    <p:extLst>
      <p:ext uri="{BB962C8B-B14F-4D97-AF65-F5344CB8AC3E}">
        <p14:creationId xmlns:p14="http://schemas.microsoft.com/office/powerpoint/2010/main" val="2179052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12</a:t>
            </a:fld>
            <a:endParaRPr lang="sv-SE"/>
          </a:p>
        </p:txBody>
      </p:sp>
    </p:spTree>
    <p:extLst>
      <p:ext uri="{BB962C8B-B14F-4D97-AF65-F5344CB8AC3E}">
        <p14:creationId xmlns:p14="http://schemas.microsoft.com/office/powerpoint/2010/main" val="474898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13</a:t>
            </a:fld>
            <a:endParaRPr lang="sv-SE"/>
          </a:p>
        </p:txBody>
      </p:sp>
    </p:spTree>
    <p:extLst>
      <p:ext uri="{BB962C8B-B14F-4D97-AF65-F5344CB8AC3E}">
        <p14:creationId xmlns:p14="http://schemas.microsoft.com/office/powerpoint/2010/main" val="2074990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smtClean="0"/>
              <a:t>DENNA SLIDE ÄR INTE</a:t>
            </a:r>
            <a:r>
              <a:rPr lang="sv-SE" b="1" baseline="0" dirty="0" smtClean="0"/>
              <a:t> EN DEL AV PRESENTATIONEN</a:t>
            </a:r>
          </a:p>
        </p:txBody>
      </p:sp>
      <p:sp>
        <p:nvSpPr>
          <p:cNvPr id="4" name="Platshållare för bildnummer 3"/>
          <p:cNvSpPr>
            <a:spLocks noGrp="1"/>
          </p:cNvSpPr>
          <p:nvPr>
            <p:ph type="sldNum" sz="quarter" idx="10"/>
          </p:nvPr>
        </p:nvSpPr>
        <p:spPr/>
        <p:txBody>
          <a:bodyPr/>
          <a:lstStyle/>
          <a:p>
            <a:fld id="{1A885D1D-61DE-406F-8114-F47C63AA3126}" type="slidenum">
              <a:rPr lang="sv-SE" smtClean="0"/>
              <a:t>14</a:t>
            </a:fld>
            <a:endParaRPr lang="sv-SE"/>
          </a:p>
        </p:txBody>
      </p:sp>
    </p:spTree>
    <p:extLst>
      <p:ext uri="{BB962C8B-B14F-4D97-AF65-F5344CB8AC3E}">
        <p14:creationId xmlns:p14="http://schemas.microsoft.com/office/powerpoint/2010/main" val="38652317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smtClean="0"/>
              <a:t>Klicka på ikonen för att lägga till en bild</a:t>
            </a:r>
            <a:endParaRPr lang="sv-SE" dirty="0"/>
          </a:p>
        </p:txBody>
      </p:sp>
      <p:pic>
        <p:nvPicPr>
          <p:cNvPr id="7" name="Bildobjekt 6">
            <a:extLst>
              <a:ext uri="{FF2B5EF4-FFF2-40B4-BE49-F238E27FC236}">
                <a16:creationId xmlns:a16="http://schemas.microsoft.com/office/drawing/2014/main" id="{03E0DEE2-831C-2D92-5DF1-D6D2FC2512A8}"/>
              </a:ext>
            </a:extLst>
          </p:cNvPr>
          <p:cNvPicPr>
            <a:picLocks noChangeAspect="1"/>
          </p:cNvPicPr>
          <p:nvPr userDrawn="1"/>
        </p:nvPicPr>
        <p:blipFill>
          <a:blip r:embed="rId2"/>
          <a:stretch>
            <a:fillRect/>
          </a:stretch>
        </p:blipFill>
        <p:spPr>
          <a:xfrm>
            <a:off x="10824000" y="2975098"/>
            <a:ext cx="910799" cy="910799"/>
          </a:xfrm>
          <a:prstGeom prst="rect">
            <a:avLst/>
          </a:prstGeom>
        </p:spPr>
      </p:pic>
    </p:spTree>
    <p:extLst>
      <p:ext uri="{BB962C8B-B14F-4D97-AF65-F5344CB8AC3E}">
        <p14:creationId xmlns:p14="http://schemas.microsoft.com/office/powerpoint/2010/main" val="40618214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smtClean="0"/>
              <a:t>Klicka på ikonen för att lägga till en bild</a:t>
            </a:r>
            <a:endParaRPr lang="sv-SE" dirty="0"/>
          </a:p>
        </p:txBody>
      </p:sp>
    </p:spTree>
    <p:extLst>
      <p:ext uri="{BB962C8B-B14F-4D97-AF65-F5344CB8AC3E}">
        <p14:creationId xmlns:p14="http://schemas.microsoft.com/office/powerpoint/2010/main" val="281500587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dirty="0"/>
              <a:t>Klicka på ikonen för att lägga till en bild</a:t>
            </a:r>
          </a:p>
        </p:txBody>
      </p:sp>
      <p:pic>
        <p:nvPicPr>
          <p:cNvPr id="3" name="Bildobjekt 2">
            <a:extLst>
              <a:ext uri="{FF2B5EF4-FFF2-40B4-BE49-F238E27FC236}">
                <a16:creationId xmlns:a16="http://schemas.microsoft.com/office/drawing/2014/main" id="{5815D81A-816A-C5FB-8999-AC305C684258}"/>
              </a:ext>
            </a:extLst>
          </p:cNvPr>
          <p:cNvPicPr>
            <a:picLocks noChangeAspect="1"/>
          </p:cNvPicPr>
          <p:nvPr userDrawn="1"/>
        </p:nvPicPr>
        <p:blipFill>
          <a:blip r:embed="rId2"/>
          <a:stretch>
            <a:fillRect/>
          </a:stretch>
        </p:blipFill>
        <p:spPr>
          <a:xfrm>
            <a:off x="10822800" y="2973600"/>
            <a:ext cx="910799" cy="910799"/>
          </a:xfrm>
          <a:prstGeom prst="rect">
            <a:avLst/>
          </a:prstGeom>
        </p:spPr>
      </p:pic>
    </p:spTree>
    <p:extLst>
      <p:ext uri="{BB962C8B-B14F-4D97-AF65-F5344CB8AC3E}">
        <p14:creationId xmlns:p14="http://schemas.microsoft.com/office/powerpoint/2010/main" val="14341858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pic>
        <p:nvPicPr>
          <p:cNvPr id="5" name="Bildobjekt 4">
            <a:extLst>
              <a:ext uri="{FF2B5EF4-FFF2-40B4-BE49-F238E27FC236}">
                <a16:creationId xmlns:a16="http://schemas.microsoft.com/office/drawing/2014/main" id="{ABB509AD-924F-09E1-A276-375395E3484B}"/>
              </a:ext>
            </a:extLst>
          </p:cNvPr>
          <p:cNvPicPr>
            <a:picLocks noChangeAspect="1"/>
          </p:cNvPicPr>
          <p:nvPr userDrawn="1"/>
        </p:nvPicPr>
        <p:blipFill>
          <a:blip r:embed="rId2"/>
          <a:stretch>
            <a:fillRect/>
          </a:stretch>
        </p:blipFill>
        <p:spPr>
          <a:xfrm>
            <a:off x="10822800" y="2973600"/>
            <a:ext cx="910799" cy="910799"/>
          </a:xfrm>
          <a:prstGeom prst="rect">
            <a:avLst/>
          </a:prstGeom>
        </p:spPr>
      </p:pic>
    </p:spTree>
    <p:extLst>
      <p:ext uri="{BB962C8B-B14F-4D97-AF65-F5344CB8AC3E}">
        <p14:creationId xmlns:p14="http://schemas.microsoft.com/office/powerpoint/2010/main" val="26676438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4" name="Bildobjekt 3">
            <a:extLst>
              <a:ext uri="{FF2B5EF4-FFF2-40B4-BE49-F238E27FC236}">
                <a16:creationId xmlns:a16="http://schemas.microsoft.com/office/drawing/2014/main" id="{61798A76-8860-E7E1-F1DB-4F9F64FA8D4F}"/>
              </a:ext>
            </a:extLst>
          </p:cNvPr>
          <p:cNvPicPr>
            <a:picLocks noChangeAspect="1"/>
          </p:cNvPicPr>
          <p:nvPr userDrawn="1"/>
        </p:nvPicPr>
        <p:blipFill>
          <a:blip r:embed="rId2"/>
          <a:stretch>
            <a:fillRect/>
          </a:stretch>
        </p:blipFill>
        <p:spPr>
          <a:xfrm>
            <a:off x="10822800" y="1268116"/>
            <a:ext cx="910799" cy="910799"/>
          </a:xfrm>
          <a:prstGeom prst="rect">
            <a:avLst/>
          </a:prstGeom>
        </p:spPr>
      </p:pic>
    </p:spTree>
    <p:extLst>
      <p:ext uri="{BB962C8B-B14F-4D97-AF65-F5344CB8AC3E}">
        <p14:creationId xmlns:p14="http://schemas.microsoft.com/office/powerpoint/2010/main" val="42334536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4" name="Bildobjekt 3">
            <a:extLst>
              <a:ext uri="{FF2B5EF4-FFF2-40B4-BE49-F238E27FC236}">
                <a16:creationId xmlns:a16="http://schemas.microsoft.com/office/drawing/2014/main" id="{B282E32C-4024-D884-E607-059B185C8973}"/>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282717976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150BF057-A8AD-255D-2327-0CFD1E61F790}"/>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8940168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377279949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3" name="Bildobjekt 2">
            <a:extLst>
              <a:ext uri="{FF2B5EF4-FFF2-40B4-BE49-F238E27FC236}">
                <a16:creationId xmlns:a16="http://schemas.microsoft.com/office/drawing/2014/main" id="{3659BF82-4D19-633E-2728-5BD94DADC669}"/>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306645862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2" name="Bildobjekt 1">
            <a:extLst>
              <a:ext uri="{FF2B5EF4-FFF2-40B4-BE49-F238E27FC236}">
                <a16:creationId xmlns:a16="http://schemas.microsoft.com/office/drawing/2014/main" id="{17B0EC5F-53AD-9C6E-E66F-00464DC4EF2A}"/>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39646515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pic>
        <p:nvPicPr>
          <p:cNvPr id="2" name="Bildobjekt 1">
            <a:extLst>
              <a:ext uri="{FF2B5EF4-FFF2-40B4-BE49-F238E27FC236}">
                <a16:creationId xmlns:a16="http://schemas.microsoft.com/office/drawing/2014/main" id="{8C59C2C8-8516-DC3C-1553-C2F8E4D8049B}"/>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316850760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pic>
        <p:nvPicPr>
          <p:cNvPr id="7" name="Bildobjekt 6">
            <a:extLst>
              <a:ext uri="{FF2B5EF4-FFF2-40B4-BE49-F238E27FC236}">
                <a16:creationId xmlns:a16="http://schemas.microsoft.com/office/drawing/2014/main" id="{01DAEBCF-EC9C-96A0-630A-78C20B7D5BB7}"/>
              </a:ext>
            </a:extLst>
          </p:cNvPr>
          <p:cNvPicPr>
            <a:picLocks noChangeAspect="1"/>
          </p:cNvPicPr>
          <p:nvPr userDrawn="1"/>
        </p:nvPicPr>
        <p:blipFill>
          <a:blip r:embed="rId2"/>
          <a:stretch>
            <a:fillRect/>
          </a:stretch>
        </p:blipFill>
        <p:spPr>
          <a:xfrm>
            <a:off x="10824000" y="2975098"/>
            <a:ext cx="910799" cy="910799"/>
          </a:xfrm>
          <a:prstGeom prst="rect">
            <a:avLst/>
          </a:prstGeom>
        </p:spPr>
      </p:pic>
    </p:spTree>
    <p:extLst>
      <p:ext uri="{BB962C8B-B14F-4D97-AF65-F5344CB8AC3E}">
        <p14:creationId xmlns:p14="http://schemas.microsoft.com/office/powerpoint/2010/main" val="17217284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330191810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dirty="0"/>
              <a:t>Klicka på ikonen för att lägga till en bild</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25613674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pic>
        <p:nvPicPr>
          <p:cNvPr id="6" name="Bildobjekt 5">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2405435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spTree>
    <p:extLst>
      <p:ext uri="{BB962C8B-B14F-4D97-AF65-F5344CB8AC3E}">
        <p14:creationId xmlns:p14="http://schemas.microsoft.com/office/powerpoint/2010/main" val="73894624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15880034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5791609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36376831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9" name="Bildobjekt 8">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21245698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69223142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04024207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6" name="Bildobjekt 5">
            <a:extLst>
              <a:ext uri="{FF2B5EF4-FFF2-40B4-BE49-F238E27FC236}">
                <a16:creationId xmlns:a16="http://schemas.microsoft.com/office/drawing/2014/main" id="{93063157-771C-F6C8-7F76-6142B337F8E2}"/>
              </a:ext>
            </a:extLst>
          </p:cNvPr>
          <p:cNvPicPr>
            <a:picLocks noChangeAspect="1"/>
          </p:cNvPicPr>
          <p:nvPr userDrawn="1"/>
        </p:nvPicPr>
        <p:blipFill>
          <a:blip r:embed="rId2"/>
          <a:stretch>
            <a:fillRect/>
          </a:stretch>
        </p:blipFill>
        <p:spPr>
          <a:xfrm>
            <a:off x="10824000" y="1268413"/>
            <a:ext cx="910799" cy="910799"/>
          </a:xfrm>
          <a:prstGeom prst="rect">
            <a:avLst/>
          </a:prstGeom>
        </p:spPr>
      </p:pic>
    </p:spTree>
    <p:extLst>
      <p:ext uri="{BB962C8B-B14F-4D97-AF65-F5344CB8AC3E}">
        <p14:creationId xmlns:p14="http://schemas.microsoft.com/office/powerpoint/2010/main" val="33521847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208783541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dirty="0"/>
              <a:t>Klicka på ikonen för att lägga till en bild</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13020089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pic>
        <p:nvPicPr>
          <p:cNvPr id="6" name="Bildobjekt 5">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35822943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1268116"/>
            <a:ext cx="910799" cy="910799"/>
          </a:xfrm>
          <a:prstGeom prst="rect">
            <a:avLst/>
          </a:prstGeom>
        </p:spPr>
      </p:pic>
    </p:spTree>
    <p:extLst>
      <p:ext uri="{BB962C8B-B14F-4D97-AF65-F5344CB8AC3E}">
        <p14:creationId xmlns:p14="http://schemas.microsoft.com/office/powerpoint/2010/main" val="42571085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46723147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9824626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183241741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9" name="Bildobjekt 8">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388929859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372690090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02913617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4" name="Bildobjekt 3">
            <a:extLst>
              <a:ext uri="{FF2B5EF4-FFF2-40B4-BE49-F238E27FC236}">
                <a16:creationId xmlns:a16="http://schemas.microsoft.com/office/drawing/2014/main" id="{634B3C61-0B6D-F0CA-8C53-C6C8656E5145}"/>
              </a:ext>
            </a:extLst>
          </p:cNvPr>
          <p:cNvPicPr>
            <a:picLocks noChangeAspect="1"/>
          </p:cNvPicPr>
          <p:nvPr userDrawn="1"/>
        </p:nvPicPr>
        <p:blipFill>
          <a:blip r:embed="rId2"/>
          <a:stretch>
            <a:fillRect/>
          </a:stretch>
        </p:blipFill>
        <p:spPr>
          <a:xfrm>
            <a:off x="10824000" y="5490000"/>
            <a:ext cx="910799" cy="910799"/>
          </a:xfrm>
          <a:prstGeom prst="rect">
            <a:avLst/>
          </a:prstGeom>
        </p:spPr>
      </p:pic>
    </p:spTree>
    <p:extLst>
      <p:ext uri="{BB962C8B-B14F-4D97-AF65-F5344CB8AC3E}">
        <p14:creationId xmlns:p14="http://schemas.microsoft.com/office/powerpoint/2010/main" val="418897255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368406378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6" name="Bildobjekt 5">
            <a:extLst>
              <a:ext uri="{FF2B5EF4-FFF2-40B4-BE49-F238E27FC236}">
                <a16:creationId xmlns:a16="http://schemas.microsoft.com/office/drawing/2014/main" id="{0180860D-BAC7-D497-A1A7-694C253D8958}"/>
              </a:ext>
            </a:extLst>
          </p:cNvPr>
          <p:cNvPicPr>
            <a:picLocks noChangeAspect="1"/>
          </p:cNvPicPr>
          <p:nvPr userDrawn="1"/>
        </p:nvPicPr>
        <p:blipFill>
          <a:blip r:embed="rId2"/>
          <a:stretch>
            <a:fillRect/>
          </a:stretch>
        </p:blipFill>
        <p:spPr>
          <a:xfrm>
            <a:off x="10824000" y="5490000"/>
            <a:ext cx="910799" cy="910799"/>
          </a:xfrm>
          <a:prstGeom prst="rect">
            <a:avLst/>
          </a:prstGeom>
        </p:spPr>
      </p:pic>
    </p:spTree>
    <p:extLst>
      <p:ext uri="{BB962C8B-B14F-4D97-AF65-F5344CB8AC3E}">
        <p14:creationId xmlns:p14="http://schemas.microsoft.com/office/powerpoint/2010/main" val="945731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smtClean="0"/>
              <a:t>Klicka på ikonen för att lägga till en bild</a:t>
            </a:r>
            <a:endParaRPr lang="sv-SE" dirty="0"/>
          </a:p>
        </p:txBody>
      </p:sp>
    </p:spTree>
    <p:extLst>
      <p:ext uri="{BB962C8B-B14F-4D97-AF65-F5344CB8AC3E}">
        <p14:creationId xmlns:p14="http://schemas.microsoft.com/office/powerpoint/2010/main" val="69810092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smtClean="0"/>
              <a:t>Klicka på ikonen för att lägga till en bild</a:t>
            </a:r>
            <a:endParaRPr lang="sv-SE" dirty="0"/>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3" name="Bildobjekt 2">
            <a:extLst>
              <a:ext uri="{FF2B5EF4-FFF2-40B4-BE49-F238E27FC236}">
                <a16:creationId xmlns:a16="http://schemas.microsoft.com/office/drawing/2014/main" id="{2D31428F-86E1-0391-F9E2-E1F94088D3D9}"/>
              </a:ext>
            </a:extLst>
          </p:cNvPr>
          <p:cNvPicPr>
            <a:picLocks noChangeAspect="1"/>
          </p:cNvPicPr>
          <p:nvPr userDrawn="1"/>
        </p:nvPicPr>
        <p:blipFill>
          <a:blip r:embed="rId2"/>
          <a:stretch>
            <a:fillRect/>
          </a:stretch>
        </p:blipFill>
        <p:spPr>
          <a:xfrm>
            <a:off x="10824000" y="5490000"/>
            <a:ext cx="910799" cy="910799"/>
          </a:xfrm>
          <a:prstGeom prst="rect">
            <a:avLst/>
          </a:prstGeom>
        </p:spPr>
      </p:pic>
    </p:spTree>
    <p:extLst>
      <p:ext uri="{BB962C8B-B14F-4D97-AF65-F5344CB8AC3E}">
        <p14:creationId xmlns:p14="http://schemas.microsoft.com/office/powerpoint/2010/main" val="176755636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5" name="Bildobjekt 4">
            <a:extLst>
              <a:ext uri="{FF2B5EF4-FFF2-40B4-BE49-F238E27FC236}">
                <a16:creationId xmlns:a16="http://schemas.microsoft.com/office/drawing/2014/main" id="{C9C19F31-180F-33B0-2F6D-6FF71076FE08}"/>
              </a:ext>
            </a:extLst>
          </p:cNvPr>
          <p:cNvPicPr>
            <a:picLocks noChangeAspect="1"/>
          </p:cNvPicPr>
          <p:nvPr userDrawn="1"/>
        </p:nvPicPr>
        <p:blipFill>
          <a:blip r:embed="rId2"/>
          <a:stretch>
            <a:fillRect/>
          </a:stretch>
        </p:blipFill>
        <p:spPr>
          <a:xfrm>
            <a:off x="10824000" y="5491201"/>
            <a:ext cx="910799" cy="910799"/>
          </a:xfrm>
          <a:prstGeom prst="rect">
            <a:avLst/>
          </a:prstGeom>
        </p:spPr>
      </p:pic>
    </p:spTree>
    <p:extLst>
      <p:ext uri="{BB962C8B-B14F-4D97-AF65-F5344CB8AC3E}">
        <p14:creationId xmlns:p14="http://schemas.microsoft.com/office/powerpoint/2010/main" val="247234921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pic>
        <p:nvPicPr>
          <p:cNvPr id="5" name="Bildobjekt 4">
            <a:extLst>
              <a:ext uri="{FF2B5EF4-FFF2-40B4-BE49-F238E27FC236}">
                <a16:creationId xmlns:a16="http://schemas.microsoft.com/office/drawing/2014/main" id="{A51F795E-1441-1477-A8CA-44A478A7650A}"/>
              </a:ext>
            </a:extLst>
          </p:cNvPr>
          <p:cNvPicPr>
            <a:picLocks noChangeAspect="1"/>
          </p:cNvPicPr>
          <p:nvPr userDrawn="1"/>
        </p:nvPicPr>
        <p:blipFill>
          <a:blip r:embed="rId2"/>
          <a:stretch>
            <a:fillRect/>
          </a:stretch>
        </p:blipFill>
        <p:spPr>
          <a:xfrm>
            <a:off x="10824000" y="5491200"/>
            <a:ext cx="910799" cy="910799"/>
          </a:xfrm>
          <a:prstGeom prst="rect">
            <a:avLst/>
          </a:prstGeom>
        </p:spPr>
      </p:pic>
    </p:spTree>
    <p:extLst>
      <p:ext uri="{BB962C8B-B14F-4D97-AF65-F5344CB8AC3E}">
        <p14:creationId xmlns:p14="http://schemas.microsoft.com/office/powerpoint/2010/main" val="30125284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686393589"/>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4" r:id="rId5"/>
    <p:sldLayoutId id="2147484055" r:id="rId6"/>
    <p:sldLayoutId id="2147484056" r:id="rId7"/>
    <p:sldLayoutId id="2147484062" r:id="rId8"/>
    <p:sldLayoutId id="2147484063" r:id="rId9"/>
    <p:sldLayoutId id="2147484099" r:id="rId10"/>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E8E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12190008"/>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890153176"/>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944629606"/>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64000" y="3885897"/>
            <a:ext cx="9144000" cy="1495794"/>
          </a:xfrm>
        </p:spPr>
        <p:txBody>
          <a:bodyPr/>
          <a:lstStyle/>
          <a:p>
            <a:r>
              <a:rPr lang="sv-SE" dirty="0" smtClean="0"/>
              <a:t>Trend- och omvärldsworkshop</a:t>
            </a:r>
            <a:endParaRPr lang="sv-SE" dirty="0"/>
          </a:p>
        </p:txBody>
      </p:sp>
      <p:sp>
        <p:nvSpPr>
          <p:cNvPr id="3" name="Underrubrik 2"/>
          <p:cNvSpPr>
            <a:spLocks noGrp="1"/>
          </p:cNvSpPr>
          <p:nvPr>
            <p:ph type="subTitle" idx="1"/>
          </p:nvPr>
        </p:nvSpPr>
        <p:spPr>
          <a:xfrm>
            <a:off x="864000" y="6004787"/>
            <a:ext cx="10595308" cy="369332"/>
          </a:xfrm>
        </p:spPr>
        <p:txBody>
          <a:bodyPr/>
          <a:lstStyle/>
          <a:p>
            <a:r>
              <a:rPr lang="sv-SE" dirty="0" smtClean="0"/>
              <a:t>Smartare tillsammans genom att involvera </a:t>
            </a:r>
            <a:r>
              <a:rPr lang="sv-SE" dirty="0" smtClean="0"/>
              <a:t>invånare i trendspaningen!</a:t>
            </a:r>
            <a:endParaRPr lang="sv-SE" dirty="0" smtClean="0"/>
          </a:p>
        </p:txBody>
      </p:sp>
      <p:pic>
        <p:nvPicPr>
          <p:cNvPr id="6" name="Platshållare för bild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5957" b="15957"/>
          <a:stretch>
            <a:fillRect/>
          </a:stretch>
        </p:blipFill>
        <p:spPr/>
      </p:pic>
    </p:spTree>
    <p:extLst>
      <p:ext uri="{BB962C8B-B14F-4D97-AF65-F5344CB8AC3E}">
        <p14:creationId xmlns:p14="http://schemas.microsoft.com/office/powerpoint/2010/main" val="57220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Verksamheten berättar</a:t>
            </a:r>
            <a:endParaRPr lang="sv-SE" dirty="0"/>
          </a:p>
        </p:txBody>
      </p:sp>
      <p:sp>
        <p:nvSpPr>
          <p:cNvPr id="3" name="Underrubrik 2"/>
          <p:cNvSpPr>
            <a:spLocks noGrp="1"/>
          </p:cNvSpPr>
          <p:nvPr>
            <p:ph type="subTitle" idx="1"/>
          </p:nvPr>
        </p:nvSpPr>
        <p:spPr/>
        <p:txBody>
          <a:bodyPr/>
          <a:lstStyle/>
          <a:p>
            <a:r>
              <a:rPr lang="sv-SE" dirty="0" smtClean="0"/>
              <a:t>Varför en workshop om framtiden?</a:t>
            </a:r>
            <a:endParaRPr lang="sv-SE" dirty="0"/>
          </a:p>
        </p:txBody>
      </p:sp>
    </p:spTree>
    <p:extLst>
      <p:ext uri="{BB962C8B-B14F-4D97-AF65-F5344CB8AC3E}">
        <p14:creationId xmlns:p14="http://schemas.microsoft.com/office/powerpoint/2010/main" val="3327540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Verksamheten berättar (10 min)</a:t>
            </a:r>
            <a:endParaRPr lang="sv-SE" dirty="0"/>
          </a:p>
        </p:txBody>
      </p:sp>
      <p:sp>
        <p:nvSpPr>
          <p:cNvPr id="3" name="Platshållare för text 2"/>
          <p:cNvSpPr>
            <a:spLocks noGrp="1"/>
          </p:cNvSpPr>
          <p:nvPr>
            <p:ph type="body" sz="half" idx="2"/>
          </p:nvPr>
        </p:nvSpPr>
        <p:spPr>
          <a:xfrm>
            <a:off x="864000" y="1444103"/>
            <a:ext cx="9576883" cy="3189486"/>
          </a:xfrm>
        </p:spPr>
        <p:txBody>
          <a:bodyPr/>
          <a:lstStyle/>
          <a:p>
            <a:r>
              <a:rPr lang="sv-SE" dirty="0" smtClean="0"/>
              <a:t>Här ska den som är initiativtagare till workshopen på ett valfritt sätt förmedla:</a:t>
            </a:r>
            <a:endParaRPr lang="sv-SE" dirty="0"/>
          </a:p>
          <a:p>
            <a:pPr marL="285750" indent="-285750">
              <a:buFont typeface="Arial" panose="020B0604020202020204" pitchFamily="34" charset="0"/>
              <a:buChar char="•"/>
            </a:pPr>
            <a:r>
              <a:rPr lang="sv-SE" dirty="0"/>
              <a:t>Syftet med workshopen</a:t>
            </a:r>
          </a:p>
          <a:p>
            <a:pPr marL="285750" indent="-285750">
              <a:buFont typeface="Arial" panose="020B0604020202020204" pitchFamily="34" charset="0"/>
              <a:buChar char="•"/>
            </a:pPr>
            <a:r>
              <a:rPr lang="sv-SE" dirty="0"/>
              <a:t>Bakgrund</a:t>
            </a:r>
          </a:p>
          <a:p>
            <a:pPr marL="285750" indent="-285750">
              <a:buFont typeface="Arial" panose="020B0604020202020204" pitchFamily="34" charset="0"/>
              <a:buChar char="•"/>
            </a:pPr>
            <a:r>
              <a:rPr lang="sv-SE" dirty="0"/>
              <a:t>Varför man valt de aktuella brännpunkterna </a:t>
            </a:r>
          </a:p>
          <a:p>
            <a:pPr marL="285750" indent="-285750">
              <a:buFont typeface="Arial" panose="020B0604020202020204" pitchFamily="34" charset="0"/>
              <a:buChar char="•"/>
            </a:pPr>
            <a:r>
              <a:rPr lang="sv-SE" dirty="0"/>
              <a:t>Hur man kommer att använda resultatet</a:t>
            </a:r>
          </a:p>
          <a:p>
            <a:endParaRPr lang="sv-SE" dirty="0" smtClean="0"/>
          </a:p>
          <a:p>
            <a:r>
              <a:rPr lang="sv-SE" dirty="0" smtClean="0"/>
              <a:t>Håll </a:t>
            </a:r>
            <a:r>
              <a:rPr lang="sv-SE" dirty="0"/>
              <a:t>denna inledning kort för att inte tappa fokus och energi i gruppen!</a:t>
            </a:r>
          </a:p>
        </p:txBody>
      </p:sp>
    </p:spTree>
    <p:extLst>
      <p:ext uri="{BB962C8B-B14F-4D97-AF65-F5344CB8AC3E}">
        <p14:creationId xmlns:p14="http://schemas.microsoft.com/office/powerpoint/2010/main" val="1107215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7816" b="7816"/>
          <a:stretch>
            <a:fillRect/>
          </a:stretch>
        </p:blipFill>
        <p:spPr>
          <a:xfrm>
            <a:off x="0" y="0"/>
            <a:ext cx="12192000" cy="6858000"/>
          </a:xfrm>
        </p:spPr>
      </p:pic>
      <p:sp>
        <p:nvSpPr>
          <p:cNvPr id="2" name="Rubrik 1"/>
          <p:cNvSpPr>
            <a:spLocks noGrp="1"/>
          </p:cNvSpPr>
          <p:nvPr>
            <p:ph type="ctrTitle"/>
          </p:nvPr>
        </p:nvSpPr>
        <p:spPr>
          <a:xfrm>
            <a:off x="711600" y="819550"/>
            <a:ext cx="5181200" cy="1107996"/>
          </a:xfrm>
        </p:spPr>
        <p:txBody>
          <a:bodyPr/>
          <a:lstStyle/>
          <a:p>
            <a:r>
              <a:rPr lang="sv-SE" dirty="0" smtClean="0">
                <a:solidFill>
                  <a:schemeClr val="bg1"/>
                </a:solidFill>
              </a:rPr>
              <a:t>Användarna berättar</a:t>
            </a:r>
            <a:endParaRPr lang="sv-SE" dirty="0">
              <a:solidFill>
                <a:schemeClr val="bg1"/>
              </a:solidFill>
            </a:endParaRPr>
          </a:p>
        </p:txBody>
      </p:sp>
      <p:sp>
        <p:nvSpPr>
          <p:cNvPr id="8" name="Kommentar i oval 7"/>
          <p:cNvSpPr/>
          <p:nvPr/>
        </p:nvSpPr>
        <p:spPr>
          <a:xfrm>
            <a:off x="990600" y="5638800"/>
            <a:ext cx="2127250" cy="1060450"/>
          </a:xfrm>
          <a:prstGeom prst="wedgeEllipseCallout">
            <a:avLst>
              <a:gd name="adj1" fmla="val -37594"/>
              <a:gd name="adj2" fmla="val -141094"/>
            </a:avLst>
          </a:prstGeom>
          <a:solidFill>
            <a:srgbClr val="FFEE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srgbClr val="C00000"/>
                </a:solidFill>
              </a:rPr>
              <a:t>Värden </a:t>
            </a:r>
            <a:r>
              <a:rPr lang="sv-SE" dirty="0" smtClean="0">
                <a:solidFill>
                  <a:srgbClr val="C00000"/>
                </a:solidFill>
              </a:rPr>
              <a:t>ställer frågor</a:t>
            </a:r>
            <a:endParaRPr lang="sv-SE" dirty="0">
              <a:solidFill>
                <a:srgbClr val="C00000"/>
              </a:solidFill>
            </a:endParaRPr>
          </a:p>
        </p:txBody>
      </p:sp>
      <p:sp>
        <p:nvSpPr>
          <p:cNvPr id="9" name="Kommentar i oval 8"/>
          <p:cNvSpPr/>
          <p:nvPr/>
        </p:nvSpPr>
        <p:spPr>
          <a:xfrm>
            <a:off x="3968750" y="5683250"/>
            <a:ext cx="2127250" cy="1060450"/>
          </a:xfrm>
          <a:prstGeom prst="wedgeEllipseCallout">
            <a:avLst>
              <a:gd name="adj1" fmla="val -36400"/>
              <a:gd name="adj2" fmla="val -244687"/>
            </a:avLst>
          </a:prstGeom>
          <a:solidFill>
            <a:srgbClr val="FFE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rgbClr val="C00000"/>
                </a:solidFill>
              </a:rPr>
              <a:t>Invånarna berättar</a:t>
            </a:r>
            <a:endParaRPr lang="sv-SE" dirty="0">
              <a:solidFill>
                <a:srgbClr val="C00000"/>
              </a:solidFill>
            </a:endParaRPr>
          </a:p>
        </p:txBody>
      </p:sp>
      <p:sp>
        <p:nvSpPr>
          <p:cNvPr id="10" name="Kommentar i oval 9"/>
          <p:cNvSpPr/>
          <p:nvPr/>
        </p:nvSpPr>
        <p:spPr>
          <a:xfrm>
            <a:off x="3968750" y="5683250"/>
            <a:ext cx="2127250" cy="1060450"/>
          </a:xfrm>
          <a:prstGeom prst="wedgeEllipseCallout">
            <a:avLst>
              <a:gd name="adj1" fmla="val 54346"/>
              <a:gd name="adj2" fmla="val -245286"/>
            </a:avLst>
          </a:prstGeom>
          <a:solidFill>
            <a:srgbClr val="FFE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rgbClr val="C00000"/>
                </a:solidFill>
              </a:rPr>
              <a:t>Invånarna berättar</a:t>
            </a:r>
            <a:endParaRPr lang="sv-SE" dirty="0">
              <a:solidFill>
                <a:srgbClr val="C00000"/>
              </a:solidFill>
            </a:endParaRPr>
          </a:p>
        </p:txBody>
      </p:sp>
      <p:sp>
        <p:nvSpPr>
          <p:cNvPr id="11" name="Kommentar i oval 10"/>
          <p:cNvSpPr/>
          <p:nvPr/>
        </p:nvSpPr>
        <p:spPr>
          <a:xfrm>
            <a:off x="3968750" y="5692775"/>
            <a:ext cx="2127250" cy="1060450"/>
          </a:xfrm>
          <a:prstGeom prst="wedgeEllipseCallout">
            <a:avLst>
              <a:gd name="adj1" fmla="val 144495"/>
              <a:gd name="adj2" fmla="val -222531"/>
            </a:avLst>
          </a:prstGeom>
          <a:solidFill>
            <a:srgbClr val="FFE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srgbClr val="C00000"/>
                </a:solidFill>
              </a:rPr>
              <a:t>Användarna </a:t>
            </a:r>
            <a:r>
              <a:rPr lang="sv-SE" dirty="0" smtClean="0">
                <a:solidFill>
                  <a:srgbClr val="C00000"/>
                </a:solidFill>
              </a:rPr>
              <a:t>berättar</a:t>
            </a:r>
            <a:endParaRPr lang="sv-SE" dirty="0">
              <a:solidFill>
                <a:srgbClr val="C00000"/>
              </a:solidFill>
            </a:endParaRPr>
          </a:p>
        </p:txBody>
      </p:sp>
      <p:sp>
        <p:nvSpPr>
          <p:cNvPr id="12" name="Bildtext och tankebubbla 11"/>
          <p:cNvSpPr/>
          <p:nvPr/>
        </p:nvSpPr>
        <p:spPr>
          <a:xfrm>
            <a:off x="8337550" y="4505325"/>
            <a:ext cx="2895600" cy="1663700"/>
          </a:xfrm>
          <a:prstGeom prst="cloudCallout">
            <a:avLst>
              <a:gd name="adj1" fmla="val -64686"/>
              <a:gd name="adj2" fmla="val 79294"/>
            </a:avLst>
          </a:prstGeom>
          <a:solidFill>
            <a:srgbClr val="FFE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srgbClr val="C00000"/>
                </a:solidFill>
              </a:rPr>
              <a:t>Medarbetarna </a:t>
            </a:r>
            <a:r>
              <a:rPr lang="sv-SE" dirty="0" smtClean="0">
                <a:solidFill>
                  <a:srgbClr val="C00000"/>
                </a:solidFill>
              </a:rPr>
              <a:t>lyssnar och antecknar</a:t>
            </a:r>
            <a:endParaRPr lang="sv-SE" dirty="0">
              <a:solidFill>
                <a:srgbClr val="C00000"/>
              </a:solidFill>
            </a:endParaRPr>
          </a:p>
        </p:txBody>
      </p:sp>
    </p:spTree>
    <p:extLst>
      <p:ext uri="{BB962C8B-B14F-4D97-AF65-F5344CB8AC3E}">
        <p14:creationId xmlns:p14="http://schemas.microsoft.com/office/powerpoint/2010/main" val="3358814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Medarbetare antecknar</a:t>
            </a:r>
            <a:endParaRPr lang="sv-SE" dirty="0"/>
          </a:p>
        </p:txBody>
      </p:sp>
      <p:sp>
        <p:nvSpPr>
          <p:cNvPr id="3" name="Platshållare för text 2"/>
          <p:cNvSpPr>
            <a:spLocks noGrp="1"/>
          </p:cNvSpPr>
          <p:nvPr>
            <p:ph type="body" sz="half" idx="2"/>
          </p:nvPr>
        </p:nvSpPr>
        <p:spPr>
          <a:xfrm>
            <a:off x="787801" y="1731424"/>
            <a:ext cx="5708250" cy="2604711"/>
          </a:xfrm>
        </p:spPr>
        <p:txBody>
          <a:bodyPr/>
          <a:lstStyle/>
          <a:p>
            <a:pPr marL="285750" indent="-285750">
              <a:buFont typeface="Arial" panose="020B0604020202020204" pitchFamily="34" charset="0"/>
              <a:buChar char="•"/>
            </a:pPr>
            <a:r>
              <a:rPr lang="sv-SE" dirty="0"/>
              <a:t>Använd separat mall för anteckningarna</a:t>
            </a:r>
          </a:p>
          <a:p>
            <a:pPr marL="285750" indent="-285750">
              <a:buFont typeface="Arial" panose="020B0604020202020204" pitchFamily="34" charset="0"/>
              <a:buChar char="•"/>
            </a:pPr>
            <a:r>
              <a:rPr lang="sv-SE" dirty="0"/>
              <a:t>Ett blad per intervju</a:t>
            </a:r>
          </a:p>
          <a:p>
            <a:pPr marL="285750" indent="-285750">
              <a:buFont typeface="Arial" panose="020B0604020202020204" pitchFamily="34" charset="0"/>
              <a:buChar char="•"/>
            </a:pPr>
            <a:r>
              <a:rPr lang="sv-SE" dirty="0"/>
              <a:t>Alla medarbetare antecknar från alla intervjuer</a:t>
            </a:r>
          </a:p>
          <a:p>
            <a:pPr marL="285750" indent="-285750">
              <a:buFont typeface="Arial" panose="020B0604020202020204" pitchFamily="34" charset="0"/>
              <a:buChar char="•"/>
            </a:pPr>
            <a:r>
              <a:rPr lang="sv-SE" dirty="0"/>
              <a:t>Fyll i upp till tre insikter från varje intervju (”Vi har upptäckt att”). Lämna ”Hur skulle vi kunna…” tomt så länge</a:t>
            </a:r>
          </a:p>
          <a:p>
            <a:endParaRPr lang="sv-SE" dirty="0"/>
          </a:p>
        </p:txBody>
      </p:sp>
      <p:pic>
        <p:nvPicPr>
          <p:cNvPr id="6" name="Bildobjekt 5"/>
          <p:cNvPicPr>
            <a:picLocks noChangeAspect="1"/>
          </p:cNvPicPr>
          <p:nvPr/>
        </p:nvPicPr>
        <p:blipFill rotWithShape="1">
          <a:blip r:embed="rId3"/>
          <a:srcRect l="50275" t="1481" r="7462" b="294"/>
          <a:stretch/>
        </p:blipFill>
        <p:spPr>
          <a:xfrm rot="811596">
            <a:off x="6930400" y="1608255"/>
            <a:ext cx="3908686" cy="2920013"/>
          </a:xfrm>
          <a:prstGeom prst="rect">
            <a:avLst/>
          </a:prstGeom>
          <a:ln w="12700">
            <a:solidFill>
              <a:schemeClr val="bg1"/>
            </a:solidFill>
          </a:ln>
        </p:spPr>
      </p:pic>
    </p:spTree>
    <p:extLst>
      <p:ext uri="{BB962C8B-B14F-4D97-AF65-F5344CB8AC3E}">
        <p14:creationId xmlns:p14="http://schemas.microsoft.com/office/powerpoint/2010/main" val="3271118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Användarna berättar</a:t>
            </a:r>
            <a:endParaRPr lang="sv-SE" dirty="0"/>
          </a:p>
        </p:txBody>
      </p:sp>
      <p:sp>
        <p:nvSpPr>
          <p:cNvPr id="3" name="Platshållare för text 2"/>
          <p:cNvSpPr>
            <a:spLocks noGrp="1"/>
          </p:cNvSpPr>
          <p:nvPr>
            <p:ph type="body" sz="half" idx="2"/>
          </p:nvPr>
        </p:nvSpPr>
        <p:spPr>
          <a:xfrm>
            <a:off x="864000" y="1444103"/>
            <a:ext cx="9576883" cy="4189760"/>
          </a:xfrm>
        </p:spPr>
        <p:txBody>
          <a:bodyPr/>
          <a:lstStyle/>
          <a:p>
            <a:r>
              <a:rPr lang="sv-SE" sz="1700" dirty="0"/>
              <a:t>Om ni har delat in er i grupper – låt </a:t>
            </a:r>
            <a:r>
              <a:rPr lang="sv-SE" sz="1700" dirty="0" smtClean="0"/>
              <a:t>grupperna vara i </a:t>
            </a:r>
            <a:r>
              <a:rPr lang="sv-SE" sz="1700" dirty="0"/>
              <a:t>enskilda </a:t>
            </a:r>
            <a:r>
              <a:rPr lang="sv-SE" sz="1700" dirty="0" smtClean="0"/>
              <a:t>rum </a:t>
            </a:r>
            <a:r>
              <a:rPr lang="sv-SE" sz="1700" dirty="0"/>
              <a:t>eller i avskilda delar </a:t>
            </a:r>
            <a:r>
              <a:rPr lang="sv-SE" sz="1700" dirty="0" smtClean="0"/>
              <a:t>av lokalen. </a:t>
            </a:r>
            <a:endParaRPr lang="sv-SE" sz="1700" dirty="0"/>
          </a:p>
          <a:p>
            <a:r>
              <a:rPr lang="sv-SE" sz="1700" dirty="0" smtClean="0"/>
              <a:t>I </a:t>
            </a:r>
            <a:r>
              <a:rPr lang="sv-SE" sz="1700" dirty="0"/>
              <a:t>varje grupp arrangeras nu en ”talkshow” där du själv eller en kollega som är tränad i öppen intervjuteknik agerar värd. Värden intervjuar en tjänsteanvändare i taget. Användaren kommer fritt att få berätta sin berättelse. Det kan handla om hur hen använder era tjänster idag, vad hen önskar, tycker är viktigt och hur hen ser på trenderna som beskrivs i era utvalda brännpunkter (som ska vara lästa av alla innan workshopen). Användarnas berättelse kan ta olika lång tid, 10-20 minuter per användare är en riktlinje. Den som är värd </a:t>
            </a:r>
            <a:r>
              <a:rPr lang="sv-SE" sz="1700" dirty="0" smtClean="0"/>
              <a:t>har </a:t>
            </a:r>
            <a:r>
              <a:rPr lang="sv-SE" sz="1700" dirty="0"/>
              <a:t>en utforskande roll och ställer följdfrågor på det användaren berättar, snarare än att styra samtalet i en viss </a:t>
            </a:r>
            <a:r>
              <a:rPr lang="sv-SE" sz="1700" dirty="0" smtClean="0"/>
              <a:t>riktning.</a:t>
            </a:r>
          </a:p>
          <a:p>
            <a:r>
              <a:rPr lang="sv-SE" sz="1700" dirty="0" smtClean="0"/>
              <a:t>De </a:t>
            </a:r>
            <a:r>
              <a:rPr lang="sv-SE" sz="1700" dirty="0"/>
              <a:t>som är medarbetare i gruppen </a:t>
            </a:r>
            <a:r>
              <a:rPr lang="sv-SE" sz="1700" dirty="0" smtClean="0"/>
              <a:t>har uppgiften att </a:t>
            </a:r>
            <a:r>
              <a:rPr lang="sv-SE" sz="1700" dirty="0"/>
              <a:t>lyssna aktivt och anteckna (se </a:t>
            </a:r>
            <a:r>
              <a:rPr lang="sv-SE" sz="1700" dirty="0" smtClean="0"/>
              <a:t>anteckningsmallen), </a:t>
            </a:r>
            <a:r>
              <a:rPr lang="sv-SE" sz="1700" dirty="0"/>
              <a:t>för att </a:t>
            </a:r>
            <a:r>
              <a:rPr lang="sv-SE" sz="1700" dirty="0" smtClean="0"/>
              <a:t>dokumentera tjänsteanvändarnas </a:t>
            </a:r>
            <a:r>
              <a:rPr lang="sv-SE" sz="1700" dirty="0"/>
              <a:t>berättelser. Medarbetarna ska särskilt lyssna efter om intervjupersonen ger uttryck för behov som hänger ihop med det som beskrevs i  texten om brännpunkten/brännpunkterna. I så fall vad</a:t>
            </a:r>
            <a:r>
              <a:rPr lang="sv-SE" sz="1700" dirty="0" smtClean="0"/>
              <a:t>?</a:t>
            </a:r>
            <a:endParaRPr lang="sv-SE" sz="1700" dirty="0"/>
          </a:p>
          <a:p>
            <a:r>
              <a:rPr lang="sv-SE" sz="1700" dirty="0"/>
              <a:t>Efter detta steg finns ett antal </a:t>
            </a:r>
            <a:r>
              <a:rPr lang="sv-SE" sz="1700" dirty="0" smtClean="0"/>
              <a:t>anteckningssidor med </a:t>
            </a:r>
            <a:r>
              <a:rPr lang="sv-SE" sz="1700" dirty="0"/>
              <a:t>”jag har upptäckt att” från varje grupp. </a:t>
            </a:r>
          </a:p>
        </p:txBody>
      </p:sp>
    </p:spTree>
    <p:extLst>
      <p:ext uri="{BB962C8B-B14F-4D97-AF65-F5344CB8AC3E}">
        <p14:creationId xmlns:p14="http://schemas.microsoft.com/office/powerpoint/2010/main" val="1438640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Utvecklingsområden</a:t>
            </a:r>
            <a:endParaRPr lang="sv-SE" dirty="0"/>
          </a:p>
        </p:txBody>
      </p:sp>
      <p:sp>
        <p:nvSpPr>
          <p:cNvPr id="3" name="Underrubrik 2"/>
          <p:cNvSpPr>
            <a:spLocks noGrp="1"/>
          </p:cNvSpPr>
          <p:nvPr>
            <p:ph type="subTitle" idx="1"/>
          </p:nvPr>
        </p:nvSpPr>
        <p:spPr/>
        <p:txBody>
          <a:bodyPr/>
          <a:lstStyle/>
          <a:p>
            <a:r>
              <a:rPr lang="sv-SE" dirty="0" smtClean="0"/>
              <a:t>Vi formulerar utvecklingsområden utifrån intervjuerna</a:t>
            </a:r>
            <a:endParaRPr lang="sv-SE" dirty="0"/>
          </a:p>
        </p:txBody>
      </p:sp>
    </p:spTree>
    <p:extLst>
      <p:ext uri="{BB962C8B-B14F-4D97-AF65-F5344CB8AC3E}">
        <p14:creationId xmlns:p14="http://schemas.microsoft.com/office/powerpoint/2010/main" val="1392480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Formulera utvecklingsområden</a:t>
            </a:r>
            <a:endParaRPr lang="sv-SE" dirty="0"/>
          </a:p>
        </p:txBody>
      </p:sp>
      <p:sp>
        <p:nvSpPr>
          <p:cNvPr id="3" name="Platshållare för text 2"/>
          <p:cNvSpPr>
            <a:spLocks noGrp="1"/>
          </p:cNvSpPr>
          <p:nvPr>
            <p:ph type="body" sz="half" idx="2"/>
          </p:nvPr>
        </p:nvSpPr>
        <p:spPr>
          <a:xfrm>
            <a:off x="864000" y="1444103"/>
            <a:ext cx="9576883" cy="2881710"/>
          </a:xfrm>
        </p:spPr>
        <p:txBody>
          <a:bodyPr/>
          <a:lstStyle/>
          <a:p>
            <a:r>
              <a:rPr lang="sv-SE" sz="1700" dirty="0"/>
              <a:t>När alla </a:t>
            </a:r>
            <a:r>
              <a:rPr lang="sv-SE" sz="1700" dirty="0" smtClean="0"/>
              <a:t>tjänsteanvändare </a:t>
            </a:r>
            <a:r>
              <a:rPr lang="sv-SE" sz="1700" dirty="0"/>
              <a:t>har blivit intervjuade ska medarbetarna i varje grupp återberätta sina antecknade ”Vi har upptäckt att” för de andra i gruppen. När ni resonerar om detta tillsammans kan det komma </a:t>
            </a:r>
            <a:r>
              <a:rPr lang="sv-SE" sz="1700" dirty="0" smtClean="0"/>
              <a:t>nya </a:t>
            </a:r>
            <a:r>
              <a:rPr lang="sv-SE" sz="1700" dirty="0"/>
              <a:t>”Vi har upptäckt att”. </a:t>
            </a:r>
            <a:r>
              <a:rPr lang="sv-SE" sz="1700" dirty="0" smtClean="0"/>
              <a:t>Skriv i så fall dem på post-it-lappar. </a:t>
            </a:r>
            <a:endParaRPr lang="sv-SE" sz="1700" dirty="0"/>
          </a:p>
          <a:p>
            <a:r>
              <a:rPr lang="sv-SE" sz="1700" dirty="0"/>
              <a:t>Klipp ut alla ”Vi har upptäckt att” från varje anteckningssida.</a:t>
            </a:r>
          </a:p>
          <a:p>
            <a:r>
              <a:rPr lang="sv-SE" sz="1700" dirty="0"/>
              <a:t>Ni lägger ut alla ”Vi har upptäckt att” </a:t>
            </a:r>
            <a:r>
              <a:rPr lang="sv-SE" sz="1700" dirty="0" smtClean="0"/>
              <a:t>(inklusive eventuella post-it-lappar) på </a:t>
            </a:r>
            <a:r>
              <a:rPr lang="sv-SE" sz="1700" dirty="0"/>
              <a:t>bordet och lägger ihop de som eventuellt är dubbletter. </a:t>
            </a:r>
          </a:p>
          <a:p>
            <a:r>
              <a:rPr lang="sv-SE" sz="1700" dirty="0"/>
              <a:t>Nu försöker ni tillsammans i gruppen att vända varje ”Vi har upptäckt att” till en fråga som inleds ”Hur skulle vi kunna” (se </a:t>
            </a:r>
            <a:r>
              <a:rPr lang="sv-SE" sz="1700" dirty="0" smtClean="0"/>
              <a:t>anteckningsmallen).</a:t>
            </a:r>
            <a:endParaRPr lang="sv-SE" sz="1700" dirty="0"/>
          </a:p>
        </p:txBody>
      </p:sp>
    </p:spTree>
    <p:extLst>
      <p:ext uri="{BB962C8B-B14F-4D97-AF65-F5344CB8AC3E}">
        <p14:creationId xmlns:p14="http://schemas.microsoft.com/office/powerpoint/2010/main" val="3789549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Exempel</a:t>
            </a:r>
            <a:endParaRPr lang="sv-SE" dirty="0"/>
          </a:p>
        </p:txBody>
      </p:sp>
      <p:sp>
        <p:nvSpPr>
          <p:cNvPr id="5" name="Rektangel 4"/>
          <p:cNvSpPr/>
          <p:nvPr/>
        </p:nvSpPr>
        <p:spPr>
          <a:xfrm>
            <a:off x="864000" y="1857375"/>
            <a:ext cx="4079475"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p:nvSpPr>
        <p:spPr>
          <a:xfrm>
            <a:off x="5407425" y="1857375"/>
            <a:ext cx="4079475"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p:cNvSpPr/>
          <p:nvPr/>
        </p:nvSpPr>
        <p:spPr>
          <a:xfrm>
            <a:off x="879240" y="3495673"/>
            <a:ext cx="4079475" cy="1666875"/>
          </a:xfrm>
          <a:prstGeom prst="rect">
            <a:avLst/>
          </a:prstGeom>
          <a:solidFill>
            <a:schemeClr val="bg1"/>
          </a:solidFill>
          <a:ln w="57150">
            <a:solidFill>
              <a:srgbClr val="E2510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5422665" y="3495674"/>
            <a:ext cx="4079475" cy="1666875"/>
          </a:xfrm>
          <a:prstGeom prst="rect">
            <a:avLst/>
          </a:prstGeom>
          <a:solidFill>
            <a:schemeClr val="bg1"/>
          </a:solidFill>
          <a:ln w="57150">
            <a:solidFill>
              <a:srgbClr val="E2510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extruta 9"/>
          <p:cNvSpPr txBox="1"/>
          <p:nvPr/>
        </p:nvSpPr>
        <p:spPr>
          <a:xfrm>
            <a:off x="983279" y="1952446"/>
            <a:ext cx="3466802" cy="261610"/>
          </a:xfrm>
          <a:prstGeom prst="rect">
            <a:avLst/>
          </a:prstGeom>
          <a:noFill/>
        </p:spPr>
        <p:txBody>
          <a:bodyPr wrap="square" rtlCol="0">
            <a:spAutoFit/>
          </a:bodyPr>
          <a:lstStyle/>
          <a:p>
            <a:r>
              <a:rPr lang="sv-SE" sz="1100" dirty="0" smtClean="0">
                <a:solidFill>
                  <a:schemeClr val="bg1">
                    <a:lumMod val="95000"/>
                  </a:schemeClr>
                </a:solidFill>
              </a:rPr>
              <a:t>Vi har upptäckt att…</a:t>
            </a:r>
            <a:endParaRPr lang="sv-SE" sz="1100" dirty="0">
              <a:solidFill>
                <a:schemeClr val="bg1">
                  <a:lumMod val="95000"/>
                </a:schemeClr>
              </a:solidFill>
            </a:endParaRPr>
          </a:p>
        </p:txBody>
      </p:sp>
      <p:sp>
        <p:nvSpPr>
          <p:cNvPr id="12" name="textruta 11"/>
          <p:cNvSpPr txBox="1"/>
          <p:nvPr/>
        </p:nvSpPr>
        <p:spPr>
          <a:xfrm>
            <a:off x="5463839" y="1952446"/>
            <a:ext cx="3466802" cy="261610"/>
          </a:xfrm>
          <a:prstGeom prst="rect">
            <a:avLst/>
          </a:prstGeom>
          <a:noFill/>
        </p:spPr>
        <p:txBody>
          <a:bodyPr wrap="square" rtlCol="0">
            <a:spAutoFit/>
          </a:bodyPr>
          <a:lstStyle/>
          <a:p>
            <a:r>
              <a:rPr lang="sv-SE" sz="1100" dirty="0" smtClean="0">
                <a:solidFill>
                  <a:schemeClr val="bg1">
                    <a:lumMod val="95000"/>
                  </a:schemeClr>
                </a:solidFill>
              </a:rPr>
              <a:t>Vi har upptäckt att…</a:t>
            </a:r>
            <a:endParaRPr lang="sv-SE" sz="1100" dirty="0">
              <a:solidFill>
                <a:schemeClr val="bg1">
                  <a:lumMod val="95000"/>
                </a:schemeClr>
              </a:solidFill>
            </a:endParaRPr>
          </a:p>
        </p:txBody>
      </p:sp>
      <p:sp>
        <p:nvSpPr>
          <p:cNvPr id="13" name="textruta 12"/>
          <p:cNvSpPr txBox="1"/>
          <p:nvPr/>
        </p:nvSpPr>
        <p:spPr>
          <a:xfrm>
            <a:off x="983279" y="3572619"/>
            <a:ext cx="3466802" cy="261610"/>
          </a:xfrm>
          <a:prstGeom prst="rect">
            <a:avLst/>
          </a:prstGeom>
          <a:noFill/>
        </p:spPr>
        <p:txBody>
          <a:bodyPr wrap="square" rtlCol="0">
            <a:spAutoFit/>
          </a:bodyPr>
          <a:lstStyle/>
          <a:p>
            <a:r>
              <a:rPr lang="sv-SE" sz="1100" dirty="0" smtClean="0"/>
              <a:t>Hur skulle vi kunna…</a:t>
            </a:r>
            <a:endParaRPr lang="sv-SE" sz="1100" dirty="0"/>
          </a:p>
        </p:txBody>
      </p:sp>
      <p:sp>
        <p:nvSpPr>
          <p:cNvPr id="14" name="textruta 13"/>
          <p:cNvSpPr txBox="1"/>
          <p:nvPr/>
        </p:nvSpPr>
        <p:spPr>
          <a:xfrm>
            <a:off x="5517179" y="3636607"/>
            <a:ext cx="3466802" cy="261610"/>
          </a:xfrm>
          <a:prstGeom prst="rect">
            <a:avLst/>
          </a:prstGeom>
          <a:noFill/>
        </p:spPr>
        <p:txBody>
          <a:bodyPr wrap="square" rtlCol="0">
            <a:spAutoFit/>
          </a:bodyPr>
          <a:lstStyle/>
          <a:p>
            <a:r>
              <a:rPr lang="sv-SE" sz="1100" dirty="0" smtClean="0"/>
              <a:t>Hur skulle vi kunna…</a:t>
            </a:r>
            <a:endParaRPr lang="sv-SE" sz="1100" dirty="0"/>
          </a:p>
        </p:txBody>
      </p:sp>
      <p:sp>
        <p:nvSpPr>
          <p:cNvPr id="15" name="textruta 14"/>
          <p:cNvSpPr txBox="1"/>
          <p:nvPr/>
        </p:nvSpPr>
        <p:spPr>
          <a:xfrm>
            <a:off x="5517179" y="2301774"/>
            <a:ext cx="3672840" cy="646331"/>
          </a:xfrm>
          <a:prstGeom prst="rect">
            <a:avLst/>
          </a:prstGeom>
          <a:noFill/>
        </p:spPr>
        <p:txBody>
          <a:bodyPr wrap="square" rtlCol="0">
            <a:spAutoFit/>
          </a:bodyPr>
          <a:lstStyle/>
          <a:p>
            <a:r>
              <a:rPr lang="sv-SE" dirty="0" smtClean="0">
                <a:solidFill>
                  <a:schemeClr val="bg1"/>
                </a:solidFill>
              </a:rPr>
              <a:t>… många går hellre till ett café än att använda en offentlig toalett</a:t>
            </a:r>
            <a:endParaRPr lang="sv-SE" dirty="0">
              <a:solidFill>
                <a:schemeClr val="bg1"/>
              </a:solidFill>
            </a:endParaRPr>
          </a:p>
        </p:txBody>
      </p:sp>
      <p:sp>
        <p:nvSpPr>
          <p:cNvPr id="16" name="textruta 15"/>
          <p:cNvSpPr txBox="1"/>
          <p:nvPr/>
        </p:nvSpPr>
        <p:spPr>
          <a:xfrm>
            <a:off x="1067317" y="3948527"/>
            <a:ext cx="3672840" cy="646331"/>
          </a:xfrm>
          <a:prstGeom prst="rect">
            <a:avLst/>
          </a:prstGeom>
          <a:noFill/>
        </p:spPr>
        <p:txBody>
          <a:bodyPr wrap="square" rtlCol="0">
            <a:spAutoFit/>
          </a:bodyPr>
          <a:lstStyle/>
          <a:p>
            <a:r>
              <a:rPr lang="sv-SE" dirty="0" smtClean="0"/>
              <a:t>… göra det enklare för äldre att parkera i city?</a:t>
            </a:r>
            <a:endParaRPr lang="sv-SE" dirty="0"/>
          </a:p>
        </p:txBody>
      </p:sp>
      <p:sp>
        <p:nvSpPr>
          <p:cNvPr id="17" name="textruta 16"/>
          <p:cNvSpPr txBox="1"/>
          <p:nvPr/>
        </p:nvSpPr>
        <p:spPr>
          <a:xfrm>
            <a:off x="1067317" y="2253166"/>
            <a:ext cx="3672840" cy="923330"/>
          </a:xfrm>
          <a:prstGeom prst="rect">
            <a:avLst/>
          </a:prstGeom>
          <a:noFill/>
        </p:spPr>
        <p:txBody>
          <a:bodyPr wrap="square" rtlCol="0">
            <a:spAutoFit/>
          </a:bodyPr>
          <a:lstStyle/>
          <a:p>
            <a:r>
              <a:rPr lang="sv-SE" dirty="0" smtClean="0">
                <a:solidFill>
                  <a:schemeClr val="bg1"/>
                </a:solidFill>
              </a:rPr>
              <a:t>… äldre personer undviker att ta bilen till city för att de har svårt att hantera parkerings-</a:t>
            </a:r>
            <a:r>
              <a:rPr lang="sv-SE" dirty="0" err="1" smtClean="0">
                <a:solidFill>
                  <a:schemeClr val="bg1"/>
                </a:solidFill>
              </a:rPr>
              <a:t>apparna</a:t>
            </a:r>
            <a:endParaRPr lang="sv-SE" dirty="0">
              <a:solidFill>
                <a:schemeClr val="bg1"/>
              </a:solidFill>
            </a:endParaRPr>
          </a:p>
        </p:txBody>
      </p:sp>
      <p:sp>
        <p:nvSpPr>
          <p:cNvPr id="18" name="textruta 17"/>
          <p:cNvSpPr txBox="1"/>
          <p:nvPr/>
        </p:nvSpPr>
        <p:spPr>
          <a:xfrm>
            <a:off x="5517179" y="3948527"/>
            <a:ext cx="3672840" cy="646331"/>
          </a:xfrm>
          <a:prstGeom prst="rect">
            <a:avLst/>
          </a:prstGeom>
          <a:noFill/>
        </p:spPr>
        <p:txBody>
          <a:bodyPr wrap="square" rtlCol="0">
            <a:spAutoFit/>
          </a:bodyPr>
          <a:lstStyle/>
          <a:p>
            <a:r>
              <a:rPr lang="sv-SE" dirty="0" smtClean="0"/>
              <a:t>… göra det enklare för allmänheten att använda cafétoaletter?</a:t>
            </a:r>
            <a:endParaRPr lang="sv-SE" dirty="0"/>
          </a:p>
        </p:txBody>
      </p:sp>
    </p:spTree>
    <p:extLst>
      <p:ext uri="{BB962C8B-B14F-4D97-AF65-F5344CB8AC3E}">
        <p14:creationId xmlns:p14="http://schemas.microsoft.com/office/powerpoint/2010/main" val="2184611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Prioritera</a:t>
            </a:r>
            <a:endParaRPr lang="sv-SE" dirty="0"/>
          </a:p>
        </p:txBody>
      </p:sp>
      <p:sp>
        <p:nvSpPr>
          <p:cNvPr id="3" name="Underrubrik 2"/>
          <p:cNvSpPr>
            <a:spLocks noGrp="1"/>
          </p:cNvSpPr>
          <p:nvPr>
            <p:ph type="subTitle" idx="1"/>
          </p:nvPr>
        </p:nvSpPr>
        <p:spPr/>
        <p:txBody>
          <a:bodyPr/>
          <a:lstStyle/>
          <a:p>
            <a:r>
              <a:rPr lang="sv-SE" dirty="0" smtClean="0"/>
              <a:t>Vi väljer ut det viktigaste att fokusera på</a:t>
            </a:r>
            <a:endParaRPr lang="sv-SE" dirty="0"/>
          </a:p>
        </p:txBody>
      </p:sp>
    </p:spTree>
    <p:extLst>
      <p:ext uri="{BB962C8B-B14F-4D97-AF65-F5344CB8AC3E}">
        <p14:creationId xmlns:p14="http://schemas.microsoft.com/office/powerpoint/2010/main" val="1645429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Prioritera</a:t>
            </a:r>
            <a:endParaRPr lang="sv-SE" dirty="0"/>
          </a:p>
        </p:txBody>
      </p:sp>
      <p:sp>
        <p:nvSpPr>
          <p:cNvPr id="3" name="Platshållare för text 2"/>
          <p:cNvSpPr>
            <a:spLocks noGrp="1"/>
          </p:cNvSpPr>
          <p:nvPr>
            <p:ph type="body" sz="half" idx="2"/>
          </p:nvPr>
        </p:nvSpPr>
        <p:spPr>
          <a:xfrm>
            <a:off x="864000" y="1444103"/>
            <a:ext cx="9576883" cy="2620099"/>
          </a:xfrm>
        </p:spPr>
        <p:txBody>
          <a:bodyPr/>
          <a:lstStyle/>
          <a:p>
            <a:r>
              <a:rPr lang="sv-SE" sz="1700" dirty="0"/>
              <a:t>Nu har varje grupp ett antal ”Hur skulle vi kunna”. Det är dags att rösta fram de två viktigaste. </a:t>
            </a:r>
            <a:r>
              <a:rPr lang="sv-SE" sz="1700" dirty="0" smtClean="0"/>
              <a:t>Alla </a:t>
            </a:r>
            <a:r>
              <a:rPr lang="sv-SE" sz="1700" dirty="0"/>
              <a:t>deltagare </a:t>
            </a:r>
            <a:r>
              <a:rPr lang="sv-SE" sz="1700" dirty="0" smtClean="0"/>
              <a:t>i respektive grupp kan </a:t>
            </a:r>
            <a:r>
              <a:rPr lang="sv-SE" sz="1700" dirty="0"/>
              <a:t>pluppmarkera sina två favoriter. Välj utvecklingsområde till exempel utifrån:</a:t>
            </a:r>
            <a:br>
              <a:rPr lang="sv-SE" sz="1700" dirty="0"/>
            </a:br>
            <a:endParaRPr lang="sv-SE" sz="1700" dirty="0"/>
          </a:p>
          <a:p>
            <a:pPr marL="285750" indent="-285750">
              <a:buFont typeface="Arial" panose="020B0604020202020204" pitchFamily="34" charset="0"/>
              <a:buChar char="•"/>
            </a:pPr>
            <a:r>
              <a:rPr lang="sv-SE" sz="1700" dirty="0"/>
              <a:t>värde för användaren</a:t>
            </a:r>
          </a:p>
          <a:p>
            <a:pPr marL="285750" indent="-285750">
              <a:buFont typeface="Arial" panose="020B0604020202020204" pitchFamily="34" charset="0"/>
              <a:buChar char="•"/>
            </a:pPr>
            <a:r>
              <a:rPr lang="sv-SE" sz="1700" dirty="0"/>
              <a:t>genomförbarhet</a:t>
            </a:r>
          </a:p>
          <a:p>
            <a:pPr marL="285750" indent="-285750">
              <a:buFont typeface="Arial" panose="020B0604020202020204" pitchFamily="34" charset="0"/>
              <a:buChar char="•"/>
            </a:pPr>
            <a:r>
              <a:rPr lang="sv-SE" sz="1700" dirty="0" err="1"/>
              <a:t>i</a:t>
            </a:r>
            <a:r>
              <a:rPr lang="sv-SE" sz="1700" dirty="0" err="1" smtClean="0"/>
              <a:t>déhöjd</a:t>
            </a:r>
            <a:r>
              <a:rPr lang="sv-SE" sz="1700" dirty="0" smtClean="0"/>
              <a:t> (innovativt)</a:t>
            </a:r>
            <a:endParaRPr lang="sv-SE" sz="1700" dirty="0"/>
          </a:p>
        </p:txBody>
      </p:sp>
    </p:spTree>
    <p:extLst>
      <p:ext uri="{BB962C8B-B14F-4D97-AF65-F5344CB8AC3E}">
        <p14:creationId xmlns:p14="http://schemas.microsoft.com/office/powerpoint/2010/main" val="3555146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Syfte med workshopen</a:t>
            </a:r>
            <a:endParaRPr lang="sv-SE" dirty="0"/>
          </a:p>
        </p:txBody>
      </p:sp>
      <p:sp>
        <p:nvSpPr>
          <p:cNvPr id="3" name="Underrubrik 2"/>
          <p:cNvSpPr>
            <a:spLocks noGrp="1"/>
          </p:cNvSpPr>
          <p:nvPr>
            <p:ph type="subTitle" idx="1"/>
          </p:nvPr>
        </p:nvSpPr>
        <p:spPr>
          <a:xfrm>
            <a:off x="864000" y="2180413"/>
            <a:ext cx="9144000" cy="2811080"/>
          </a:xfrm>
        </p:spPr>
        <p:txBody>
          <a:bodyPr>
            <a:normAutofit fontScale="92500" lnSpcReduction="10000"/>
          </a:bodyPr>
          <a:lstStyle/>
          <a:p>
            <a:r>
              <a:rPr lang="sv-SE" dirty="0" smtClean="0"/>
              <a:t>Att involvera </a:t>
            </a:r>
            <a:r>
              <a:rPr lang="sv-SE" dirty="0" smtClean="0"/>
              <a:t>de ni är till för i er verksamhet för </a:t>
            </a:r>
            <a:r>
              <a:rPr lang="sv-SE" dirty="0" smtClean="0"/>
              <a:t>att få deras perspektiv på </a:t>
            </a:r>
            <a:r>
              <a:rPr lang="sv-SE" dirty="0" smtClean="0"/>
              <a:t>utmaningar </a:t>
            </a:r>
            <a:r>
              <a:rPr lang="sv-SE" dirty="0" smtClean="0"/>
              <a:t>och möjligheter.</a:t>
            </a:r>
            <a:endParaRPr lang="sv-SE" dirty="0"/>
          </a:p>
        </p:txBody>
      </p:sp>
    </p:spTree>
    <p:extLst>
      <p:ext uri="{BB962C8B-B14F-4D97-AF65-F5344CB8AC3E}">
        <p14:creationId xmlns:p14="http://schemas.microsoft.com/office/powerpoint/2010/main" val="873212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Visa upp för varandra</a:t>
            </a:r>
            <a:endParaRPr lang="sv-SE" dirty="0"/>
          </a:p>
        </p:txBody>
      </p:sp>
      <p:sp>
        <p:nvSpPr>
          <p:cNvPr id="3" name="Underrubrik 2"/>
          <p:cNvSpPr>
            <a:spLocks noGrp="1"/>
          </p:cNvSpPr>
          <p:nvPr>
            <p:ph type="subTitle" idx="1"/>
          </p:nvPr>
        </p:nvSpPr>
        <p:spPr/>
        <p:txBody>
          <a:bodyPr/>
          <a:lstStyle/>
          <a:p>
            <a:r>
              <a:rPr lang="sv-SE" dirty="0" smtClean="0"/>
              <a:t>Vi delar med oss av våra prioriterade utvecklingsområden</a:t>
            </a:r>
            <a:endParaRPr lang="sv-SE" dirty="0"/>
          </a:p>
        </p:txBody>
      </p:sp>
    </p:spTree>
    <p:extLst>
      <p:ext uri="{BB962C8B-B14F-4D97-AF65-F5344CB8AC3E}">
        <p14:creationId xmlns:p14="http://schemas.microsoft.com/office/powerpoint/2010/main" val="4013882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Visa upp för varandra</a:t>
            </a:r>
            <a:endParaRPr lang="sv-SE" dirty="0"/>
          </a:p>
        </p:txBody>
      </p:sp>
      <p:sp>
        <p:nvSpPr>
          <p:cNvPr id="3" name="Platshållare för text 2"/>
          <p:cNvSpPr>
            <a:spLocks noGrp="1"/>
          </p:cNvSpPr>
          <p:nvPr>
            <p:ph type="body" sz="half" idx="2"/>
          </p:nvPr>
        </p:nvSpPr>
        <p:spPr>
          <a:xfrm>
            <a:off x="864000" y="1444103"/>
            <a:ext cx="9576883" cy="1789103"/>
          </a:xfrm>
        </p:spPr>
        <p:txBody>
          <a:bodyPr/>
          <a:lstStyle/>
          <a:p>
            <a:r>
              <a:rPr lang="sv-SE" sz="1700" dirty="0" smtClean="0"/>
              <a:t>Om ni har varit flera grupper under workshopen så återsamlas ni nu framför en gemensam vägg eller </a:t>
            </a:r>
            <a:r>
              <a:rPr lang="sv-SE" sz="1700" dirty="0" err="1" smtClean="0"/>
              <a:t>whiteboard</a:t>
            </a:r>
            <a:r>
              <a:rPr lang="sv-SE" sz="1700" dirty="0" smtClean="0"/>
              <a:t>. På väggen sätter varje grupp upp de två </a:t>
            </a:r>
            <a:r>
              <a:rPr lang="sv-SE" sz="1700" dirty="0"/>
              <a:t>”Hur skulle vi kunna” som har fått flest </a:t>
            </a:r>
            <a:r>
              <a:rPr lang="sv-SE" sz="1700" dirty="0" smtClean="0"/>
              <a:t>röster.</a:t>
            </a:r>
          </a:p>
          <a:p>
            <a:r>
              <a:rPr lang="sv-SE" sz="1700" dirty="0" smtClean="0"/>
              <a:t>Låt </a:t>
            </a:r>
            <a:r>
              <a:rPr lang="sv-SE" sz="1700" dirty="0"/>
              <a:t>gruppdeltagarna titta på varandras utvecklingsområden, kanske har grupperna kommit fram till liknande utvecklingsområden, kanske är de helt olika. Kanske är några vågade och några rimliga. Så ska det vara</a:t>
            </a:r>
            <a:r>
              <a:rPr lang="sv-SE" sz="1700" dirty="0" smtClean="0"/>
              <a:t>!</a:t>
            </a:r>
            <a:endParaRPr lang="sv-SE" sz="1700" dirty="0"/>
          </a:p>
        </p:txBody>
      </p:sp>
    </p:spTree>
    <p:extLst>
      <p:ext uri="{BB962C8B-B14F-4D97-AF65-F5344CB8AC3E}">
        <p14:creationId xmlns:p14="http://schemas.microsoft.com/office/powerpoint/2010/main" val="2949064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64000" y="864000"/>
            <a:ext cx="4419200" cy="1107996"/>
          </a:xfrm>
        </p:spPr>
        <p:txBody>
          <a:bodyPr/>
          <a:lstStyle/>
          <a:p>
            <a:r>
              <a:rPr lang="sv-SE" dirty="0" smtClean="0"/>
              <a:t>Utcheckning och avslutning</a:t>
            </a:r>
            <a:endParaRPr lang="sv-SE" dirty="0"/>
          </a:p>
        </p:txBody>
      </p:sp>
      <p:sp>
        <p:nvSpPr>
          <p:cNvPr id="3" name="Platshållare för text 2"/>
          <p:cNvSpPr>
            <a:spLocks noGrp="1"/>
          </p:cNvSpPr>
          <p:nvPr>
            <p:ph type="body" sz="half" idx="2"/>
          </p:nvPr>
        </p:nvSpPr>
        <p:spPr>
          <a:xfrm>
            <a:off x="864000" y="1971996"/>
            <a:ext cx="4419200" cy="881162"/>
          </a:xfrm>
        </p:spPr>
        <p:txBody>
          <a:bodyPr/>
          <a:lstStyle/>
          <a:p>
            <a:r>
              <a:rPr lang="sv-SE" dirty="0" smtClean="0"/>
              <a:t>Tack för att vi kunde göra detta tillsammans!</a:t>
            </a:r>
            <a:endParaRPr lang="sv-SE" dirty="0"/>
          </a:p>
        </p:txBody>
      </p:sp>
      <p:pic>
        <p:nvPicPr>
          <p:cNvPr id="6" name="Platshållare för bild 5"/>
          <p:cNvPicPr>
            <a:picLocks noGrp="1" noChangeAspect="1"/>
          </p:cNvPicPr>
          <p:nvPr>
            <p:ph type="pic" idx="1"/>
          </p:nvPr>
        </p:nvPicPr>
        <p:blipFill>
          <a:blip r:embed="rId2">
            <a:extLst>
              <a:ext uri="{28A0092B-C50C-407E-A947-70E740481C1C}">
                <a14:useLocalDpi xmlns:a14="http://schemas.microsoft.com/office/drawing/2010/main" val="0"/>
              </a:ext>
            </a:extLst>
          </a:blip>
          <a:srcRect l="20389" r="20389"/>
          <a:stretch>
            <a:fillRect/>
          </a:stretch>
        </p:blipFill>
        <p:spPr/>
      </p:pic>
    </p:spTree>
    <p:extLst>
      <p:ext uri="{BB962C8B-B14F-4D97-AF65-F5344CB8AC3E}">
        <p14:creationId xmlns:p14="http://schemas.microsoft.com/office/powerpoint/2010/main" val="2495583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Avsluta</a:t>
            </a:r>
            <a:endParaRPr lang="sv-SE" dirty="0"/>
          </a:p>
        </p:txBody>
      </p:sp>
      <p:sp>
        <p:nvSpPr>
          <p:cNvPr id="3" name="Platshållare för text 2"/>
          <p:cNvSpPr>
            <a:spLocks noGrp="1"/>
          </p:cNvSpPr>
          <p:nvPr>
            <p:ph type="body" sz="half" idx="2"/>
          </p:nvPr>
        </p:nvSpPr>
        <p:spPr>
          <a:xfrm>
            <a:off x="864000" y="1444103"/>
            <a:ext cx="9576883" cy="1004273"/>
          </a:xfrm>
        </p:spPr>
        <p:txBody>
          <a:bodyPr/>
          <a:lstStyle/>
          <a:p>
            <a:r>
              <a:rPr lang="sv-SE" sz="1700" dirty="0"/>
              <a:t>Avsluta med en utcheckning där alla deltagare säger två ord om hur det känns just nu.</a:t>
            </a:r>
          </a:p>
          <a:p>
            <a:r>
              <a:rPr lang="sv-SE" sz="1700" dirty="0"/>
              <a:t>Tacka alla deltagare och spara alla ”Hur skulle vi kunna” som kom upp på väggen. </a:t>
            </a:r>
          </a:p>
        </p:txBody>
      </p:sp>
    </p:spTree>
    <p:extLst>
      <p:ext uri="{BB962C8B-B14F-4D97-AF65-F5344CB8AC3E}">
        <p14:creationId xmlns:p14="http://schemas.microsoft.com/office/powerpoint/2010/main" val="2556819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Efter workshopen</a:t>
            </a:r>
            <a:endParaRPr lang="sv-SE" dirty="0"/>
          </a:p>
        </p:txBody>
      </p:sp>
      <p:sp>
        <p:nvSpPr>
          <p:cNvPr id="3" name="Platshållare för text 2"/>
          <p:cNvSpPr>
            <a:spLocks noGrp="1"/>
          </p:cNvSpPr>
          <p:nvPr>
            <p:ph type="body" sz="half" idx="2"/>
          </p:nvPr>
        </p:nvSpPr>
        <p:spPr>
          <a:xfrm>
            <a:off x="864000" y="1444103"/>
            <a:ext cx="9576883" cy="3343374"/>
          </a:xfrm>
        </p:spPr>
        <p:txBody>
          <a:bodyPr/>
          <a:lstStyle/>
          <a:p>
            <a:r>
              <a:rPr lang="sv-SE" sz="1700" dirty="0"/>
              <a:t>Ni kan använda era nya utvecklingsområden på olika sätt, till exempel:</a:t>
            </a:r>
          </a:p>
          <a:p>
            <a:pPr marL="285750" indent="-285750">
              <a:buFont typeface="Arial" panose="020B0604020202020204" pitchFamily="34" charset="0"/>
              <a:buChar char="•"/>
            </a:pPr>
            <a:r>
              <a:rPr lang="sv-SE" sz="1700" dirty="0"/>
              <a:t>Lägg in dem i verksamhetsplanen för fortsatt arbete i fokusområde eller projekt</a:t>
            </a:r>
          </a:p>
          <a:p>
            <a:pPr marL="285750" indent="-285750">
              <a:buFont typeface="Arial" panose="020B0604020202020204" pitchFamily="34" charset="0"/>
              <a:buChar char="•"/>
            </a:pPr>
            <a:r>
              <a:rPr lang="sv-SE" sz="1700" dirty="0"/>
              <a:t>Som input i nulägekoll, verksamhetsdialog eller till nulägeskartan (om din verksamhet har en sådan)</a:t>
            </a:r>
          </a:p>
          <a:p>
            <a:pPr marL="285750" indent="-285750">
              <a:buFont typeface="Arial" panose="020B0604020202020204" pitchFamily="34" charset="0"/>
              <a:buChar char="•"/>
            </a:pPr>
            <a:r>
              <a:rPr lang="sv-SE" sz="1700" dirty="0"/>
              <a:t>Genomför en ny workshop för att idégenerera på respektive utvecklingsområde</a:t>
            </a:r>
          </a:p>
          <a:p>
            <a:pPr marL="285750" indent="-285750">
              <a:buFont typeface="Arial" panose="020B0604020202020204" pitchFamily="34" charset="0"/>
              <a:buChar char="•"/>
            </a:pPr>
            <a:r>
              <a:rPr lang="sv-SE" sz="1700" dirty="0"/>
              <a:t>Dela ut olika utvecklingsområden till olika </a:t>
            </a:r>
            <a:r>
              <a:rPr lang="sv-SE" sz="1700" dirty="0" smtClean="0"/>
              <a:t>medarbetare/grupper </a:t>
            </a:r>
            <a:r>
              <a:rPr lang="sv-SE" sz="1700" dirty="0"/>
              <a:t>att arbeta vidare med</a:t>
            </a:r>
          </a:p>
          <a:p>
            <a:pPr marL="285750" indent="-285750">
              <a:buFont typeface="Arial" panose="020B0604020202020204" pitchFamily="34" charset="0"/>
              <a:buChar char="•"/>
            </a:pPr>
            <a:r>
              <a:rPr lang="sv-SE" sz="1700" dirty="0"/>
              <a:t>Välj ut en eller två att gå vidare med i prototyp och test</a:t>
            </a:r>
          </a:p>
          <a:p>
            <a:pPr marL="285750" indent="-285750">
              <a:buFont typeface="Arial" panose="020B0604020202020204" pitchFamily="34" charset="0"/>
              <a:buChar char="•"/>
            </a:pPr>
            <a:r>
              <a:rPr lang="sv-SE" sz="1700" dirty="0"/>
              <a:t>Genomför nya intervjuer med användare kring respektive utvecklingsområde för att förstå mer</a:t>
            </a:r>
          </a:p>
        </p:txBody>
      </p:sp>
    </p:spTree>
    <p:extLst>
      <p:ext uri="{BB962C8B-B14F-4D97-AF65-F5344CB8AC3E}">
        <p14:creationId xmlns:p14="http://schemas.microsoft.com/office/powerpoint/2010/main" val="4275856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Till dig som är workshopledare</a:t>
            </a:r>
            <a:endParaRPr lang="sv-SE" dirty="0"/>
          </a:p>
        </p:txBody>
      </p:sp>
      <p:sp>
        <p:nvSpPr>
          <p:cNvPr id="3" name="Platshållare för text 2"/>
          <p:cNvSpPr>
            <a:spLocks noGrp="1"/>
          </p:cNvSpPr>
          <p:nvPr>
            <p:ph type="body" sz="half" idx="2"/>
          </p:nvPr>
        </p:nvSpPr>
        <p:spPr>
          <a:xfrm>
            <a:off x="864000" y="1440000"/>
            <a:ext cx="10464000" cy="3681929"/>
          </a:xfrm>
        </p:spPr>
        <p:txBody>
          <a:bodyPr/>
          <a:lstStyle/>
          <a:p>
            <a:pPr>
              <a:spcBef>
                <a:spcPts val="1200"/>
              </a:spcBef>
            </a:pPr>
            <a:r>
              <a:rPr lang="sv-SE" dirty="0"/>
              <a:t>De dolda bilderna i den här presentationen är till för dig som workshopledare. De ger konkreta tips och råd </a:t>
            </a:r>
            <a:r>
              <a:rPr lang="sv-SE" dirty="0"/>
              <a:t>inför</a:t>
            </a:r>
            <a:r>
              <a:rPr lang="sv-SE" dirty="0"/>
              <a:t>, under och efter workshopen. </a:t>
            </a:r>
            <a:endParaRPr lang="sv-SE" dirty="0"/>
          </a:p>
          <a:p>
            <a:r>
              <a:rPr lang="sv-SE" dirty="0"/>
              <a:t>Jobba tillsammans med de ni är till för i er verksamhet och hämta in deras perspektiv på framtidsutmaningar och möjligheter. Upplägget guidar er igenom en halvdag ihop med representanter för dina målgrupper, samarbetspartners eller intressenter. Workshopen går att använda i olika verksamheter och situationer. Upplägget passar er som gör nulägeskoll, verksamhetsplanering, projektplanering eller förändringsarbete med en planeringshorisont på upp till tre år. Du kan självklart ändra eller komplettera i upplägget så att det passar er. </a:t>
            </a:r>
          </a:p>
          <a:p>
            <a:r>
              <a:rPr lang="sv-SE" dirty="0"/>
              <a:t>Genom att involvera era målgrupper kommer ni att få nya perspektiv och framför allt – ni kommer att få hjälp med utifrånperspektivet. Addera sedan det kunnande som du och dina kollegor har. Resultatet blir ett riktigt bra underlag för kloka vägval framåt</a:t>
            </a:r>
            <a:r>
              <a:rPr lang="sv-SE" dirty="0" smtClean="0"/>
              <a:t>!</a:t>
            </a:r>
            <a:endParaRPr lang="sv-SE" dirty="0" smtClean="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957926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Förberedelser innan workshop</a:t>
            </a:r>
          </a:p>
        </p:txBody>
      </p:sp>
      <p:sp>
        <p:nvSpPr>
          <p:cNvPr id="3" name="Platshållare för text 2"/>
          <p:cNvSpPr>
            <a:spLocks noGrp="1"/>
          </p:cNvSpPr>
          <p:nvPr>
            <p:ph type="body" sz="half" idx="2"/>
          </p:nvPr>
        </p:nvSpPr>
        <p:spPr>
          <a:xfrm>
            <a:off x="864000" y="1440000"/>
            <a:ext cx="10464000" cy="4266704"/>
          </a:xfrm>
        </p:spPr>
        <p:txBody>
          <a:bodyPr/>
          <a:lstStyle/>
          <a:p>
            <a:pPr marL="342900" indent="-342900">
              <a:spcBef>
                <a:spcPts val="1200"/>
              </a:spcBef>
              <a:buFont typeface="+mj-lt"/>
              <a:buAutoNum type="arabicPeriod"/>
            </a:pPr>
            <a:r>
              <a:rPr lang="sv-SE" sz="1600" dirty="0" smtClean="0">
                <a:latin typeface="Roboto Light" panose="02000000000000000000" pitchFamily="2" charset="0"/>
              </a:rPr>
              <a:t>Formulera </a:t>
            </a:r>
            <a:r>
              <a:rPr lang="sv-SE" sz="1600" dirty="0">
                <a:latin typeface="Roboto Light" panose="02000000000000000000" pitchFamily="2" charset="0"/>
              </a:rPr>
              <a:t>ett </a:t>
            </a:r>
            <a:r>
              <a:rPr lang="sv-SE" sz="1600" b="1" dirty="0">
                <a:latin typeface="Roboto Light" panose="02000000000000000000" pitchFamily="2" charset="0"/>
              </a:rPr>
              <a:t>syfte med workshopen</a:t>
            </a:r>
            <a:r>
              <a:rPr lang="sv-SE" sz="1600" dirty="0">
                <a:latin typeface="Roboto Light" panose="02000000000000000000" pitchFamily="2" charset="0"/>
              </a:rPr>
              <a:t>. Varför ska ni göra detta? Hur vill ni använda resultatet?</a:t>
            </a:r>
          </a:p>
          <a:p>
            <a:pPr marL="342900" indent="-342900">
              <a:spcBef>
                <a:spcPts val="1200"/>
              </a:spcBef>
              <a:buFont typeface="+mj-lt"/>
              <a:buAutoNum type="arabicPeriod"/>
            </a:pPr>
            <a:r>
              <a:rPr lang="sv-SE" sz="1600" dirty="0">
                <a:latin typeface="Roboto Light" panose="02000000000000000000" pitchFamily="2" charset="0"/>
              </a:rPr>
              <a:t>Bjud in deltagare. Du ska </a:t>
            </a:r>
            <a:r>
              <a:rPr lang="sv-SE" sz="1600" b="1" dirty="0">
                <a:latin typeface="Roboto Light" panose="02000000000000000000" pitchFamily="2" charset="0"/>
              </a:rPr>
              <a:t>bjuda in medarbetare/kollegor och </a:t>
            </a:r>
            <a:r>
              <a:rPr lang="sv-SE" sz="1600" b="1" dirty="0" smtClean="0">
                <a:latin typeface="Roboto Light" panose="02000000000000000000" pitchFamily="2" charset="0"/>
              </a:rPr>
              <a:t>de som använder era tjänster</a:t>
            </a:r>
            <a:r>
              <a:rPr lang="sv-SE" sz="1600" dirty="0" smtClean="0">
                <a:latin typeface="Roboto Light" panose="02000000000000000000" pitchFamily="2" charset="0"/>
              </a:rPr>
              <a:t>. Tänk </a:t>
            </a:r>
            <a:r>
              <a:rPr lang="sv-SE" sz="1600" dirty="0">
                <a:latin typeface="Roboto Light" panose="02000000000000000000" pitchFamily="2" charset="0"/>
              </a:rPr>
              <a:t>på </a:t>
            </a:r>
            <a:r>
              <a:rPr lang="sv-SE" sz="1600" dirty="0" smtClean="0">
                <a:latin typeface="Roboto Light" panose="02000000000000000000" pitchFamily="2" charset="0"/>
              </a:rPr>
              <a:t>maktbalansen</a:t>
            </a:r>
            <a:r>
              <a:rPr lang="sv-SE" sz="1600" dirty="0">
                <a:latin typeface="Roboto Light" panose="02000000000000000000" pitchFamily="2" charset="0"/>
              </a:rPr>
              <a:t>. Ungefär lika många </a:t>
            </a:r>
            <a:r>
              <a:rPr lang="sv-SE" sz="1600" dirty="0" smtClean="0">
                <a:latin typeface="Roboto Light" panose="02000000000000000000" pitchFamily="2" charset="0"/>
              </a:rPr>
              <a:t>tjänsteanvändare som </a:t>
            </a:r>
            <a:r>
              <a:rPr lang="sv-SE" sz="1600" dirty="0">
                <a:latin typeface="Roboto Light" panose="02000000000000000000" pitchFamily="2" charset="0"/>
              </a:rPr>
              <a:t>medarbetare. Som alternativ till användare kan ni prova att bjuda in medarbetare från en helt annan verksamhet i staden, som kan representera användarna. </a:t>
            </a:r>
          </a:p>
          <a:p>
            <a:pPr marL="342900" indent="-342900">
              <a:spcBef>
                <a:spcPts val="1200"/>
              </a:spcBef>
              <a:buFont typeface="+mj-lt"/>
              <a:buAutoNum type="arabicPeriod"/>
            </a:pPr>
            <a:r>
              <a:rPr lang="sv-SE" sz="1600" dirty="0">
                <a:latin typeface="Roboto Light" panose="02000000000000000000" pitchFamily="2" charset="0"/>
              </a:rPr>
              <a:t>Du behöver </a:t>
            </a:r>
            <a:r>
              <a:rPr lang="sv-SE" sz="1600" b="1" dirty="0">
                <a:latin typeface="Roboto Light" panose="02000000000000000000" pitchFamily="2" charset="0"/>
              </a:rPr>
              <a:t>förbereda dina användare och dina kollegor </a:t>
            </a:r>
            <a:r>
              <a:rPr lang="sv-SE" sz="1600" dirty="0">
                <a:latin typeface="Roboto Light" panose="02000000000000000000" pitchFamily="2" charset="0"/>
              </a:rPr>
              <a:t>på vilka uppgifter de kommer att ha under workshopen, se förslag på inbjudan på </a:t>
            </a:r>
            <a:r>
              <a:rPr lang="sv-SE" sz="1600" dirty="0" smtClean="0">
                <a:latin typeface="Roboto Light" panose="02000000000000000000" pitchFamily="2" charset="0"/>
              </a:rPr>
              <a:t>nästa sida.</a:t>
            </a:r>
            <a:endParaRPr lang="sv-SE" sz="1600" dirty="0">
              <a:latin typeface="Roboto Light" panose="02000000000000000000" pitchFamily="2" charset="0"/>
            </a:endParaRPr>
          </a:p>
          <a:p>
            <a:pPr marL="342900" indent="-342900">
              <a:spcBef>
                <a:spcPts val="1200"/>
              </a:spcBef>
              <a:buFont typeface="+mj-lt"/>
              <a:buAutoNum type="arabicPeriod"/>
            </a:pPr>
            <a:r>
              <a:rPr lang="sv-SE" sz="1600" dirty="0">
                <a:latin typeface="Roboto Light" panose="02000000000000000000" pitchFamily="2" charset="0"/>
              </a:rPr>
              <a:t>Du som ska leda </a:t>
            </a:r>
            <a:r>
              <a:rPr lang="sv-SE" sz="1600" dirty="0" smtClean="0">
                <a:latin typeface="Roboto Light" panose="02000000000000000000" pitchFamily="2" charset="0"/>
              </a:rPr>
              <a:t>workshopen </a:t>
            </a:r>
            <a:r>
              <a:rPr lang="sv-SE" sz="1600" dirty="0">
                <a:latin typeface="Roboto Light" panose="02000000000000000000" pitchFamily="2" charset="0"/>
              </a:rPr>
              <a:t>ska på förhand </a:t>
            </a:r>
            <a:r>
              <a:rPr lang="sv-SE" sz="1600" b="1" dirty="0">
                <a:latin typeface="Roboto Light" panose="02000000000000000000" pitchFamily="2" charset="0"/>
              </a:rPr>
              <a:t>välja ut </a:t>
            </a:r>
            <a:r>
              <a:rPr lang="sv-SE" sz="1600" b="1" dirty="0" smtClean="0">
                <a:latin typeface="Roboto Light" panose="02000000000000000000" pitchFamily="2" charset="0"/>
              </a:rPr>
              <a:t>en eller flera brännpunkter</a:t>
            </a:r>
            <a:r>
              <a:rPr lang="sv-SE" sz="1600" dirty="0" smtClean="0">
                <a:latin typeface="Roboto Light" panose="02000000000000000000" pitchFamily="2" charset="0"/>
              </a:rPr>
              <a:t> </a:t>
            </a:r>
            <a:r>
              <a:rPr lang="sv-SE" sz="1600" dirty="0">
                <a:latin typeface="Roboto Light" panose="02000000000000000000" pitchFamily="2" charset="0"/>
              </a:rPr>
              <a:t>i stadens trend- och omvärldsanalys som har störst relevans för syftet med er workshop. 1-3 brännpunkter kan vara lagom. Fler än 3 brännpunkter kan innebära att tiden för workshopen behöver utökas.</a:t>
            </a:r>
          </a:p>
          <a:p>
            <a:pPr marL="342900" indent="-342900">
              <a:spcBef>
                <a:spcPts val="1200"/>
              </a:spcBef>
              <a:buFont typeface="+mj-lt"/>
              <a:buAutoNum type="arabicPeriod"/>
            </a:pPr>
            <a:r>
              <a:rPr lang="sv-SE" sz="1600" dirty="0">
                <a:latin typeface="Roboto Light" panose="02000000000000000000" pitchFamily="2" charset="0"/>
              </a:rPr>
              <a:t>Om ni är fler än 10 deltagare totalt, </a:t>
            </a:r>
            <a:r>
              <a:rPr lang="sv-SE" sz="1600" b="1" dirty="0">
                <a:latin typeface="Roboto Light" panose="02000000000000000000" pitchFamily="2" charset="0"/>
              </a:rPr>
              <a:t>dela in deltagarna i grupper </a:t>
            </a:r>
            <a:r>
              <a:rPr lang="sv-SE" sz="1600" dirty="0">
                <a:latin typeface="Roboto Light" panose="02000000000000000000" pitchFamily="2" charset="0"/>
              </a:rPr>
              <a:t>om 6-8 personer. I varje grupp ska det finnas ungefär lika många användare som medarbetare. </a:t>
            </a:r>
          </a:p>
        </p:txBody>
      </p:sp>
    </p:spTree>
    <p:extLst>
      <p:ext uri="{BB962C8B-B14F-4D97-AF65-F5344CB8AC3E}">
        <p14:creationId xmlns:p14="http://schemas.microsoft.com/office/powerpoint/2010/main" val="1353920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Förslag på inbjudan till användare</a:t>
            </a:r>
          </a:p>
        </p:txBody>
      </p:sp>
      <p:sp>
        <p:nvSpPr>
          <p:cNvPr id="3" name="Platshållare för text 2"/>
          <p:cNvSpPr>
            <a:spLocks noGrp="1"/>
          </p:cNvSpPr>
          <p:nvPr>
            <p:ph type="body" sz="half" idx="2"/>
          </p:nvPr>
        </p:nvSpPr>
        <p:spPr>
          <a:xfrm>
            <a:off x="864000" y="1444103"/>
            <a:ext cx="9576883" cy="4913035"/>
          </a:xfrm>
        </p:spPr>
        <p:txBody>
          <a:bodyPr/>
          <a:lstStyle/>
          <a:p>
            <a:r>
              <a:rPr lang="sv-SE" sz="1400" b="1" dirty="0"/>
              <a:t>Hej!</a:t>
            </a:r>
            <a:r>
              <a:rPr lang="sv-SE" sz="1400" dirty="0"/>
              <a:t/>
            </a:r>
            <a:br>
              <a:rPr lang="sv-SE" sz="1400" dirty="0"/>
            </a:br>
            <a:r>
              <a:rPr lang="sv-SE" sz="1400" dirty="0"/>
              <a:t>Vi hoppas att du kan och vill komma på en workshop om…. (ämne) med mig och mina kollegor på … (verksamhet/projekt) i Helsingborgs stad. Workshopen äger rum …. (datum) på …. (plats).</a:t>
            </a:r>
          </a:p>
          <a:p>
            <a:r>
              <a:rPr lang="sv-SE" sz="1400" dirty="0"/>
              <a:t>Syftet med workshopen är att skapa ett underlag till vårt fortsatta arbete med…(fyll i). Genom att bjuda in dig och andra som använder våra tjänster hoppas vi få nya perspektiv och kanske idéer till lösningar för framtiden. Under workshopen kommer du att bli intervjuad av mig eller någon av mina kollegor. Vi kommer att be dig berätta om hur du använder våra tjänster idag, vad du upplever och vad du tänker om framtiden. Vi kommer också att fråga dig om förändringar i omvärlden som du tycker är viktiga, så att vi kan göra rätt prioriteringar för framtiden.</a:t>
            </a:r>
          </a:p>
          <a:p>
            <a:r>
              <a:rPr lang="sv-SE" sz="1400" dirty="0"/>
              <a:t>Innan du kommer till workshopen är det jättebra om du har läst några texter som vi kallar brännpunkter. De beskriver trender i Helsingborgs nära omvärld som påverkar oss i … (verksamheten/projektet). De texter vi vill att du läser före workshopen är:</a:t>
            </a:r>
          </a:p>
          <a:p>
            <a:r>
              <a:rPr lang="sv-SE" sz="1400" dirty="0"/>
              <a:t>Lägg in namn och länk till brännpunkt 1</a:t>
            </a:r>
            <a:br>
              <a:rPr lang="sv-SE" sz="1400" dirty="0"/>
            </a:br>
            <a:r>
              <a:rPr lang="sv-SE" sz="1400" dirty="0"/>
              <a:t>Lägg in namn och länk till brännpunkt 2</a:t>
            </a:r>
            <a:br>
              <a:rPr lang="sv-SE" sz="1400" dirty="0"/>
            </a:br>
            <a:r>
              <a:rPr lang="sv-SE" sz="1400" dirty="0"/>
              <a:t>Lägg in namn och länk till brännpunkt 3</a:t>
            </a:r>
          </a:p>
          <a:p>
            <a:r>
              <a:rPr lang="sv-SE" sz="1400" dirty="0"/>
              <a:t>Vi är nyfikna på hur du tänker kring dessa utmaningar. </a:t>
            </a:r>
          </a:p>
          <a:p>
            <a:r>
              <a:rPr lang="sv-SE" sz="1400" dirty="0"/>
              <a:t>Vi vill gärna veta om du kan komma senast den….. (datum).</a:t>
            </a:r>
          </a:p>
          <a:p>
            <a:r>
              <a:rPr lang="sv-SE" sz="1400" dirty="0"/>
              <a:t>Välkommen!</a:t>
            </a:r>
          </a:p>
        </p:txBody>
      </p:sp>
    </p:spTree>
    <p:extLst>
      <p:ext uri="{BB962C8B-B14F-4D97-AF65-F5344CB8AC3E}">
        <p14:creationId xmlns:p14="http://schemas.microsoft.com/office/powerpoint/2010/main" val="2934939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Förslag på inbjudan till medarbetare</a:t>
            </a:r>
          </a:p>
        </p:txBody>
      </p:sp>
      <p:sp>
        <p:nvSpPr>
          <p:cNvPr id="3" name="Platshållare för text 2"/>
          <p:cNvSpPr>
            <a:spLocks noGrp="1"/>
          </p:cNvSpPr>
          <p:nvPr>
            <p:ph type="body" sz="half" idx="2"/>
          </p:nvPr>
        </p:nvSpPr>
        <p:spPr>
          <a:xfrm>
            <a:off x="864000" y="1444103"/>
            <a:ext cx="9576883" cy="5128478"/>
          </a:xfrm>
        </p:spPr>
        <p:txBody>
          <a:bodyPr/>
          <a:lstStyle/>
          <a:p>
            <a:r>
              <a:rPr lang="sv-SE" sz="1400" dirty="0"/>
              <a:t>Hej!</a:t>
            </a:r>
            <a:br>
              <a:rPr lang="sv-SE" sz="1400" dirty="0"/>
            </a:br>
            <a:r>
              <a:rPr lang="sv-SE" sz="1400" dirty="0"/>
              <a:t>Som en del i vårt arbete med …. (arbete/projekt) kommer vi att arrangera en framtidsworkshop och vi vill gärna ha dig med! Workshopen äger rum …. (datum) på …. (plats).</a:t>
            </a:r>
          </a:p>
          <a:p>
            <a:r>
              <a:rPr lang="sv-SE" sz="1400" dirty="0"/>
              <a:t>Syftet med denna workshop är att skapa underlag till vårt fortsatta arbete med… (fyll i). Inbjudna till denna workshop är både medarbetare från….. (verksamhet) och våra tjänsteanvändare (precisera målgrupp). Tillsammans kommer vi att utforska några av brännpunkterna i stadens trend- och omvärldsanalys och utifrån dessa lyssna till hur våra användare ser på vår verksamhet idag och i framtiden. </a:t>
            </a:r>
          </a:p>
          <a:p>
            <a:r>
              <a:rPr lang="sv-SE" sz="1400" dirty="0"/>
              <a:t>Innan du kommer till workshopen är det jättebra om du har läst texterna i de brännpunkter som vi kommer att fokusera på under workshopen. Dessa är:</a:t>
            </a:r>
          </a:p>
          <a:p>
            <a:r>
              <a:rPr lang="sv-SE" sz="1400" dirty="0"/>
              <a:t>Lägg in namn och länk till brännpunkt 1</a:t>
            </a:r>
            <a:br>
              <a:rPr lang="sv-SE" sz="1400" dirty="0"/>
            </a:br>
            <a:r>
              <a:rPr lang="sv-SE" sz="1400" dirty="0"/>
              <a:t>Lägg in namn och länk till brännpunkt 2</a:t>
            </a:r>
            <a:br>
              <a:rPr lang="sv-SE" sz="1400" dirty="0"/>
            </a:br>
            <a:r>
              <a:rPr lang="sv-SE" sz="1400" dirty="0"/>
              <a:t>Lägg in namn och länk till brännpunkt 3</a:t>
            </a:r>
          </a:p>
          <a:p>
            <a:r>
              <a:rPr lang="sv-SE" sz="1400" dirty="0"/>
              <a:t>Under en del av workshopen kommer du att ha en viktig roll som antecknare. Du behöver inte förbereda dig på något särskilt sätt för detta. Vi kommer att gå igenom uppgiften på plats. </a:t>
            </a:r>
          </a:p>
          <a:p>
            <a:r>
              <a:rPr lang="sv-SE" sz="1400" dirty="0"/>
              <a:t>Vi hoppas att du kan komma och ber dig svara senast den….. (datum).</a:t>
            </a:r>
          </a:p>
          <a:p>
            <a:r>
              <a:rPr lang="sv-SE" sz="1400" dirty="0"/>
              <a:t>Välkommen!</a:t>
            </a:r>
          </a:p>
          <a:p>
            <a:endParaRPr lang="sv-SE" dirty="0"/>
          </a:p>
        </p:txBody>
      </p:sp>
    </p:spTree>
    <p:extLst>
      <p:ext uri="{BB962C8B-B14F-4D97-AF65-F5344CB8AC3E}">
        <p14:creationId xmlns:p14="http://schemas.microsoft.com/office/powerpoint/2010/main" val="1540896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Till workshopen behöver ni…..</a:t>
            </a:r>
            <a:endParaRPr lang="sv-SE" dirty="0"/>
          </a:p>
        </p:txBody>
      </p:sp>
      <p:sp>
        <p:nvSpPr>
          <p:cNvPr id="3" name="Platshållare för text 2"/>
          <p:cNvSpPr>
            <a:spLocks noGrp="1"/>
          </p:cNvSpPr>
          <p:nvPr>
            <p:ph type="body" sz="half" idx="2"/>
          </p:nvPr>
        </p:nvSpPr>
        <p:spPr>
          <a:xfrm>
            <a:off x="864000" y="1444103"/>
            <a:ext cx="9576883" cy="5005368"/>
          </a:xfrm>
        </p:spPr>
        <p:txBody>
          <a:bodyPr/>
          <a:lstStyle/>
          <a:p>
            <a:pPr marL="285750" indent="-285750">
              <a:buFont typeface="Arial" panose="020B0604020202020204" pitchFamily="34" charset="0"/>
              <a:buChar char="•"/>
            </a:pPr>
            <a:r>
              <a:rPr lang="sv-SE" dirty="0"/>
              <a:t>6-24 deltagare, varav ungefär hälften ska vara användare eller medarbetare från en helt annan verksamhet i kommunen.</a:t>
            </a:r>
          </a:p>
          <a:p>
            <a:pPr marL="285750" indent="-285750">
              <a:buFont typeface="Arial" panose="020B0604020202020204" pitchFamily="34" charset="0"/>
              <a:buChar char="•"/>
            </a:pPr>
            <a:r>
              <a:rPr lang="sv-SE" dirty="0"/>
              <a:t>En halvdag (3-4 timmar</a:t>
            </a:r>
            <a:r>
              <a:rPr lang="sv-SE" dirty="0" smtClean="0"/>
              <a:t>).</a:t>
            </a:r>
            <a:endParaRPr lang="sv-SE" dirty="0"/>
          </a:p>
          <a:p>
            <a:pPr marL="285750" indent="-285750">
              <a:buFont typeface="Arial" panose="020B0604020202020204" pitchFamily="34" charset="0"/>
              <a:buChar char="•"/>
            </a:pPr>
            <a:r>
              <a:rPr lang="sv-SE" dirty="0"/>
              <a:t>En eller flera kollegor som är tränade i öppen intervjuteknik, till exempel genom att man gått ”grundkurs i tjänstedesign</a:t>
            </a:r>
            <a:r>
              <a:rPr lang="sv-SE" dirty="0" smtClean="0"/>
              <a:t>”.</a:t>
            </a:r>
            <a:endParaRPr lang="sv-SE" dirty="0"/>
          </a:p>
          <a:p>
            <a:pPr marL="285750" indent="-285750">
              <a:buFont typeface="Arial" panose="020B0604020202020204" pitchFamily="34" charset="0"/>
              <a:buChar char="•"/>
            </a:pPr>
            <a:r>
              <a:rPr lang="sv-SE" dirty="0"/>
              <a:t>Ett rum som går att möblera i </a:t>
            </a:r>
            <a:r>
              <a:rPr lang="sv-SE" dirty="0" smtClean="0"/>
              <a:t>öar/grupper, eller flera rum.</a:t>
            </a:r>
            <a:endParaRPr lang="sv-SE" dirty="0"/>
          </a:p>
          <a:p>
            <a:pPr marL="285750" indent="-285750">
              <a:buFont typeface="Arial" panose="020B0604020202020204" pitchFamily="34" charset="0"/>
              <a:buChar char="•"/>
            </a:pPr>
            <a:r>
              <a:rPr lang="sv-SE" dirty="0"/>
              <a:t>En eller flera utvalda </a:t>
            </a:r>
            <a:r>
              <a:rPr lang="sv-SE" dirty="0" smtClean="0"/>
              <a:t>brännpunkter.</a:t>
            </a:r>
            <a:endParaRPr lang="sv-SE" dirty="0"/>
          </a:p>
          <a:p>
            <a:pPr marL="285750" indent="-285750">
              <a:buFont typeface="Arial" panose="020B0604020202020204" pitchFamily="34" charset="0"/>
              <a:buChar char="•"/>
            </a:pPr>
            <a:r>
              <a:rPr lang="sv-SE" dirty="0"/>
              <a:t>Saxar (två saxar per grupp</a:t>
            </a:r>
            <a:r>
              <a:rPr lang="sv-SE" dirty="0" smtClean="0"/>
              <a:t>).</a:t>
            </a:r>
          </a:p>
          <a:p>
            <a:pPr marL="285750" indent="-285750">
              <a:buFont typeface="Arial" panose="020B0604020202020204" pitchFamily="34" charset="0"/>
              <a:buChar char="•"/>
            </a:pPr>
            <a:r>
              <a:rPr lang="sv-SE" dirty="0" smtClean="0"/>
              <a:t>Ett block post-it per grupp.</a:t>
            </a:r>
            <a:endParaRPr lang="sv-SE" dirty="0"/>
          </a:p>
          <a:p>
            <a:pPr marL="285750" indent="-285750">
              <a:buFont typeface="Arial" panose="020B0604020202020204" pitchFamily="34" charset="0"/>
              <a:buChar char="•"/>
            </a:pPr>
            <a:r>
              <a:rPr lang="sv-SE" dirty="0"/>
              <a:t>Utskrifter (liggande A3) av </a:t>
            </a:r>
            <a:r>
              <a:rPr lang="sv-SE" dirty="0" smtClean="0"/>
              <a:t>anteckningsmallen. </a:t>
            </a:r>
            <a:r>
              <a:rPr lang="sv-SE" dirty="0"/>
              <a:t>Så här räknar du ut antalet utskrifter: Antal tjänsteanvändare x antalet medarbetare / antalet grupper. </a:t>
            </a:r>
            <a:r>
              <a:rPr lang="sv-SE" dirty="0" smtClean="0"/>
              <a:t/>
            </a:r>
            <a:br>
              <a:rPr lang="sv-SE" dirty="0" smtClean="0"/>
            </a:br>
            <a:r>
              <a:rPr lang="sv-SE" dirty="0" smtClean="0"/>
              <a:t>Exempel</a:t>
            </a:r>
            <a:r>
              <a:rPr lang="sv-SE" dirty="0"/>
              <a:t>: Du har 12 deltagare totalt, 6 tjänsteanvändare och 6 medarbetare. Du delar in i två grupper med 3 tjänsteanvändare och 3 medarbetare i varje grupp = 18 utskrifter </a:t>
            </a:r>
            <a:r>
              <a:rPr lang="sv-SE" dirty="0" smtClean="0"/>
              <a:t>totalt.</a:t>
            </a:r>
            <a:endParaRPr lang="sv-SE" dirty="0"/>
          </a:p>
        </p:txBody>
      </p:sp>
    </p:spTree>
    <p:extLst>
      <p:ext uri="{BB962C8B-B14F-4D97-AF65-F5344CB8AC3E}">
        <p14:creationId xmlns:p14="http://schemas.microsoft.com/office/powerpoint/2010/main" val="120031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Presentation och incheckning</a:t>
            </a:r>
            <a:endParaRPr lang="sv-SE" dirty="0"/>
          </a:p>
        </p:txBody>
      </p:sp>
      <p:sp>
        <p:nvSpPr>
          <p:cNvPr id="3" name="Underrubrik 2"/>
          <p:cNvSpPr>
            <a:spLocks noGrp="1"/>
          </p:cNvSpPr>
          <p:nvPr>
            <p:ph type="subTitle" idx="1"/>
          </p:nvPr>
        </p:nvSpPr>
        <p:spPr/>
        <p:txBody>
          <a:bodyPr/>
          <a:lstStyle/>
          <a:p>
            <a:r>
              <a:rPr lang="sv-SE" dirty="0" smtClean="0"/>
              <a:t>Vilka är vi som är här idag?</a:t>
            </a:r>
            <a:endParaRPr lang="sv-SE" dirty="0"/>
          </a:p>
        </p:txBody>
      </p:sp>
    </p:spTree>
    <p:extLst>
      <p:ext uri="{BB962C8B-B14F-4D97-AF65-F5344CB8AC3E}">
        <p14:creationId xmlns:p14="http://schemas.microsoft.com/office/powerpoint/2010/main" val="1302710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Presentation (5 min)</a:t>
            </a:r>
            <a:endParaRPr lang="sv-SE" dirty="0"/>
          </a:p>
        </p:txBody>
      </p:sp>
      <p:sp>
        <p:nvSpPr>
          <p:cNvPr id="3" name="Platshållare för text 2"/>
          <p:cNvSpPr>
            <a:spLocks noGrp="1"/>
          </p:cNvSpPr>
          <p:nvPr>
            <p:ph type="body" sz="half" idx="2"/>
          </p:nvPr>
        </p:nvSpPr>
        <p:spPr>
          <a:xfrm>
            <a:off x="864000" y="1444103"/>
            <a:ext cx="9576883" cy="2420045"/>
          </a:xfrm>
        </p:spPr>
        <p:txBody>
          <a:bodyPr/>
          <a:lstStyle/>
          <a:p>
            <a:r>
              <a:rPr lang="sv-SE" dirty="0"/>
              <a:t>Om inte alla deltagare känner varandra, behöver ni presentera er. Här finns risk för obalans när det gäller vilken grupp som upplevs ha ”makten”. Försök att skapa en stämning där alla känner att de är lika viktiga och att man är där för att bidra med kreativitet, snarare än att markera vilka som är </a:t>
            </a:r>
            <a:r>
              <a:rPr lang="sv-SE" dirty="0" smtClean="0"/>
              <a:t>anställda i staden och vilka som är invånare.</a:t>
            </a:r>
            <a:endParaRPr lang="sv-SE" dirty="0"/>
          </a:p>
          <a:p>
            <a:pPr marL="285750" indent="-285750">
              <a:buFont typeface="Arial" panose="020B0604020202020204" pitchFamily="34" charset="0"/>
              <a:buChar char="•"/>
            </a:pPr>
            <a:r>
              <a:rPr lang="sv-SE" dirty="0"/>
              <a:t>Gör gärna en annorlunda presentationsrunda än att alla bara säger sitt namn och varifrån man kommer. </a:t>
            </a:r>
            <a:r>
              <a:rPr lang="sv-SE" dirty="0" smtClean="0"/>
              <a:t>Till exempel kan alla stå i en cirkel och var och en säger sitt namn och svarar på frågan ”detta längtar jag mest efter i framtiden”. </a:t>
            </a:r>
            <a:endParaRPr lang="sv-SE" dirty="0"/>
          </a:p>
        </p:txBody>
      </p:sp>
    </p:spTree>
    <p:extLst>
      <p:ext uri="{BB962C8B-B14F-4D97-AF65-F5344CB8AC3E}">
        <p14:creationId xmlns:p14="http://schemas.microsoft.com/office/powerpoint/2010/main" val="1392711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HBG-Helsingborgstegel">
  <a:themeElements>
    <a:clrScheme name="Helsingborgstegel">
      <a:dk1>
        <a:srgbClr val="1A355C"/>
      </a:dk1>
      <a:lt1>
        <a:srgbClr val="FEFFFF"/>
      </a:lt1>
      <a:dk2>
        <a:srgbClr val="75222E"/>
      </a:dk2>
      <a:lt2>
        <a:srgbClr val="FCDDE5"/>
      </a:lt2>
      <a:accent1>
        <a:srgbClr val="00BFB3"/>
      </a:accent1>
      <a:accent2>
        <a:srgbClr val="1A355C"/>
      </a:accent2>
      <a:accent3>
        <a:srgbClr val="E25103"/>
      </a:accent3>
      <a:accent4>
        <a:srgbClr val="D9281C"/>
      </a:accent4>
      <a:accent5>
        <a:srgbClr val="D4EB8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2D5D2EE0-0EB7-2E44-9E24-18DCDC75CA81}"/>
    </a:ext>
  </a:extLst>
</a:theme>
</file>

<file path=ppt/theme/theme2.xml><?xml version="1.0" encoding="utf-8"?>
<a:theme xmlns:a="http://schemas.openxmlformats.org/drawingml/2006/main" name="HBG-Pålsjö">
  <a:themeElements>
    <a:clrScheme name="Palsjo">
      <a:dk1>
        <a:srgbClr val="1A355C"/>
      </a:dk1>
      <a:lt1>
        <a:srgbClr val="FEFFFF"/>
      </a:lt1>
      <a:dk2>
        <a:srgbClr val="00833D"/>
      </a:dk2>
      <a:lt2>
        <a:srgbClr val="EAE8E1"/>
      </a:lt2>
      <a:accent1>
        <a:srgbClr val="0071CD"/>
      </a:accent1>
      <a:accent2>
        <a:srgbClr val="00BFB3"/>
      </a:accent2>
      <a:accent3>
        <a:srgbClr val="E25103"/>
      </a:accent3>
      <a:accent4>
        <a:srgbClr val="D9281C"/>
      </a:accent4>
      <a:accent5>
        <a:srgbClr val="D4EB8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1FB1F32C-29A3-F84E-AB36-56EF3C0E52D5}"/>
    </a:ext>
  </a:extLst>
</a:theme>
</file>

<file path=ppt/theme/theme3.xml><?xml version="1.0" encoding="utf-8"?>
<a:theme xmlns:a="http://schemas.openxmlformats.org/drawingml/2006/main" name="HBG-Vintersund">
  <a:themeElements>
    <a:clrScheme name="HBG_Blå">
      <a:dk1>
        <a:srgbClr val="1A355C"/>
      </a:dk1>
      <a:lt1>
        <a:srgbClr val="FEFFFF"/>
      </a:lt1>
      <a:dk2>
        <a:srgbClr val="1A355C"/>
      </a:dk2>
      <a:lt2>
        <a:srgbClr val="EEF5FB"/>
      </a:lt2>
      <a:accent1>
        <a:srgbClr val="E25103"/>
      </a:accent1>
      <a:accent2>
        <a:srgbClr val="1A355C"/>
      </a:accent2>
      <a:accent3>
        <a:srgbClr val="EFB323"/>
      </a:accent3>
      <a:accent4>
        <a:srgbClr val="00BFB3"/>
      </a:accent4>
      <a:accent5>
        <a:srgbClr val="D4EB8E"/>
      </a:accent5>
      <a:accent6>
        <a:srgbClr val="D5D2C3"/>
      </a:accent6>
      <a:hlink>
        <a:srgbClr val="75222E"/>
      </a:hlink>
      <a:folHlink>
        <a:srgbClr val="1A355C"/>
      </a:folHlink>
    </a:clrScheme>
    <a:fontScheme name="Helsingborg Sans - Roboto Light">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0CED7DC9-F604-404C-BF1E-FA46ECD6AC8D}"/>
    </a:ext>
  </a:extLst>
</a:theme>
</file>

<file path=ppt/theme/theme4.xml><?xml version="1.0" encoding="utf-8"?>
<a:theme xmlns:a="http://schemas.openxmlformats.org/drawingml/2006/main" name="HBG-Raps">
  <a:themeElements>
    <a:clrScheme name="Raps">
      <a:dk1>
        <a:srgbClr val="1A355C"/>
      </a:dk1>
      <a:lt1>
        <a:srgbClr val="FEFFFF"/>
      </a:lt1>
      <a:dk2>
        <a:srgbClr val="EFB323"/>
      </a:dk2>
      <a:lt2>
        <a:srgbClr val="EAE8E1"/>
      </a:lt2>
      <a:accent1>
        <a:srgbClr val="E25103"/>
      </a:accent1>
      <a:accent2>
        <a:srgbClr val="1A355C"/>
      </a:accent2>
      <a:accent3>
        <a:srgbClr val="D9281C"/>
      </a:accent3>
      <a:accent4>
        <a:srgbClr val="75222E"/>
      </a:accent4>
      <a:accent5>
        <a:srgbClr val="D4EB8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A4E0B890-6B5B-8B48-8C83-0617A08EA4BC}"/>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A755A38178A2D54C8E5C85C3E6D4E196" ma:contentTypeVersion="1" ma:contentTypeDescription="Skapa ett nytt dokument." ma:contentTypeScope="" ma:versionID="fc5bfc9f68beb5e59f907f52a3c75b11">
  <xsd:schema xmlns:xsd="http://www.w3.org/2001/XMLSchema" xmlns:xs="http://www.w3.org/2001/XMLSchema" xmlns:p="http://schemas.microsoft.com/office/2006/metadata/properties" xmlns:ns2="ab45f467-b5b2-40de-b0ea-a1591ac2096d" targetNamespace="http://schemas.microsoft.com/office/2006/metadata/properties" ma:root="true" ma:fieldsID="03839d1412f407ff1eca70acaabdfea8" ns2:_="">
    <xsd:import namespace="ab45f467-b5b2-40de-b0ea-a1591ac2096d"/>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45f467-b5b2-40de-b0ea-a1591ac2096d"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4A6E28F-A2AD-40A0-9993-3F32C4CD8039}">
  <ds:schemaRefs>
    <ds:schemaRef ds:uri="http://schemas.microsoft.com/sharepoint/v3/contenttype/forms"/>
  </ds:schemaRefs>
</ds:datastoreItem>
</file>

<file path=customXml/itemProps2.xml><?xml version="1.0" encoding="utf-8"?>
<ds:datastoreItem xmlns:ds="http://schemas.openxmlformats.org/officeDocument/2006/customXml" ds:itemID="{1411A9FA-FAAE-4F42-B6C8-10883C44A1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45f467-b5b2-40de-b0ea-a1591ac209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512BB2-E732-436A-B277-2DBDCAA4D4D2}">
  <ds:schemaRef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ab45f467-b5b2-40de-b0ea-a1591ac2096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HBG_PPT_Mall</Template>
  <TotalTime>1768</TotalTime>
  <Words>2045</Words>
  <Application>Microsoft Office PowerPoint</Application>
  <PresentationFormat>Bredbild</PresentationFormat>
  <Paragraphs>138</Paragraphs>
  <Slides>24</Slides>
  <Notes>15</Notes>
  <HiddenSlides>13</HiddenSlides>
  <MMClips>0</MMClips>
  <ScaleCrop>false</ScaleCrop>
  <HeadingPairs>
    <vt:vector size="6" baseType="variant">
      <vt:variant>
        <vt:lpstr>Använt teckensnitt</vt:lpstr>
      </vt:variant>
      <vt:variant>
        <vt:i4>5</vt:i4>
      </vt:variant>
      <vt:variant>
        <vt:lpstr>Tema</vt:lpstr>
      </vt:variant>
      <vt:variant>
        <vt:i4>4</vt:i4>
      </vt:variant>
      <vt:variant>
        <vt:lpstr>Bildrubriker</vt:lpstr>
      </vt:variant>
      <vt:variant>
        <vt:i4>24</vt:i4>
      </vt:variant>
    </vt:vector>
  </HeadingPairs>
  <TitlesOfParts>
    <vt:vector size="33" baseType="lpstr">
      <vt:lpstr>Calibri</vt:lpstr>
      <vt:lpstr>Roboto Light</vt:lpstr>
      <vt:lpstr>Helsingborg Sans</vt:lpstr>
      <vt:lpstr>Arial</vt:lpstr>
      <vt:lpstr>Roboto</vt:lpstr>
      <vt:lpstr>HBG-Helsingborgstegel</vt:lpstr>
      <vt:lpstr>HBG-Pålsjö</vt:lpstr>
      <vt:lpstr>HBG-Vintersund</vt:lpstr>
      <vt:lpstr>HBG-Raps</vt:lpstr>
      <vt:lpstr>Trend- och omvärldsworkshop</vt:lpstr>
      <vt:lpstr>Syfte med workshopen</vt:lpstr>
      <vt:lpstr>Till dig som är workshopledare</vt:lpstr>
      <vt:lpstr>Förberedelser innan workshop</vt:lpstr>
      <vt:lpstr>Förslag på inbjudan till användare</vt:lpstr>
      <vt:lpstr>Förslag på inbjudan till medarbetare</vt:lpstr>
      <vt:lpstr>Till workshopen behöver ni…..</vt:lpstr>
      <vt:lpstr>Presentation och incheckning</vt:lpstr>
      <vt:lpstr>Presentation (5 min)</vt:lpstr>
      <vt:lpstr>Verksamheten berättar</vt:lpstr>
      <vt:lpstr>Verksamheten berättar (10 min)</vt:lpstr>
      <vt:lpstr>Användarna berättar</vt:lpstr>
      <vt:lpstr>Medarbetare antecknar</vt:lpstr>
      <vt:lpstr>Användarna berättar</vt:lpstr>
      <vt:lpstr>Utvecklingsområden</vt:lpstr>
      <vt:lpstr>Formulera utvecklingsområden</vt:lpstr>
      <vt:lpstr>Exempel</vt:lpstr>
      <vt:lpstr>Prioritera</vt:lpstr>
      <vt:lpstr>Prioritera</vt:lpstr>
      <vt:lpstr>Visa upp för varandra</vt:lpstr>
      <vt:lpstr>Visa upp för varandra</vt:lpstr>
      <vt:lpstr>Utcheckning och avslutning</vt:lpstr>
      <vt:lpstr>Avsluta</vt:lpstr>
      <vt:lpstr>Efter workshopen</vt:lpstr>
    </vt:vector>
  </TitlesOfParts>
  <Company>Helsingborgs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Johnsson Malin - SLF</dc:creator>
  <cp:lastModifiedBy>Johnsson Malin - SLF</cp:lastModifiedBy>
  <cp:revision>55</cp:revision>
  <dcterms:created xsi:type="dcterms:W3CDTF">2023-02-16T10:59:04Z</dcterms:created>
  <dcterms:modified xsi:type="dcterms:W3CDTF">2023-03-03T12:58:42Z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0x010100A755A38178A2D54C8E5C85C3E6D4E196</vt:lpwstr>
  </property>
</Properties>
</file>