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48" r:id="rId4"/>
    <p:sldMasterId id="2147484087" r:id="rId5"/>
    <p:sldMasterId id="2147484076" r:id="rId6"/>
    <p:sldMasterId id="2147484065" r:id="rId7"/>
  </p:sldMasterIdLst>
  <p:notesMasterIdLst>
    <p:notesMasterId r:id="rId29"/>
  </p:notesMasterIdLst>
  <p:handoutMasterIdLst>
    <p:handoutMasterId r:id="rId30"/>
  </p:handoutMasterIdLst>
  <p:sldIdLst>
    <p:sldId id="973" r:id="rId8"/>
    <p:sldId id="976" r:id="rId9"/>
    <p:sldId id="1013" r:id="rId10"/>
    <p:sldId id="1014" r:id="rId11"/>
    <p:sldId id="980" r:id="rId12"/>
    <p:sldId id="1015" r:id="rId13"/>
    <p:sldId id="979" r:id="rId14"/>
    <p:sldId id="975" r:id="rId15"/>
    <p:sldId id="995" r:id="rId16"/>
    <p:sldId id="1016" r:id="rId17"/>
    <p:sldId id="1017" r:id="rId18"/>
    <p:sldId id="984" r:id="rId19"/>
    <p:sldId id="1018" r:id="rId20"/>
    <p:sldId id="1019" r:id="rId21"/>
    <p:sldId id="1020" r:id="rId22"/>
    <p:sldId id="1023" r:id="rId23"/>
    <p:sldId id="1022" r:id="rId24"/>
    <p:sldId id="1021" r:id="rId25"/>
    <p:sldId id="1024" r:id="rId26"/>
    <p:sldId id="1025" r:id="rId27"/>
    <p:sldId id="1026" r:id="rId28"/>
  </p:sldIdLst>
  <p:sldSz cx="12192000" cy="6858000"/>
  <p:notesSz cx="6858000" cy="9144000"/>
  <p:embeddedFontLst>
    <p:embeddedFont>
      <p:font typeface="Roboto" panose="02000000000000000000" pitchFamily="2" charset="0"/>
      <p:regular r:id="rId31"/>
      <p:bold r:id="rId32"/>
      <p:italic r:id="rId33"/>
      <p:boldItalic r:id="rId34"/>
    </p:embeddedFont>
    <p:embeddedFont>
      <p:font typeface="Roboto Light" panose="02000000000000000000" pitchFamily="2" charset="0"/>
      <p:regular r:id="rId35"/>
      <p:italic r:id="rId36"/>
    </p:embeddedFont>
    <p:embeddedFont>
      <p:font typeface="Calibri" panose="020F0502020204030204" pitchFamily="34" charset="0"/>
      <p:regular r:id="rId37"/>
      <p:bold r:id="rId38"/>
      <p:italic r:id="rId39"/>
      <p:boldItalic r:id="rId40"/>
    </p:embeddedFont>
    <p:embeddedFont>
      <p:font typeface="Helsingborg Sans" pitchFamily="2" charset="0"/>
      <p:regular r:id="rId41"/>
      <p:bold r:id="rId42"/>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rsson Henrik - SLF" initials="PH-S" lastIdx="0" clrIdx="0">
    <p:extLst>
      <p:ext uri="{19B8F6BF-5375-455C-9EA6-DF929625EA0E}">
        <p15:presenceInfo xmlns:p15="http://schemas.microsoft.com/office/powerpoint/2012/main" userId="S-1-5-21-3462171308-830565256-3066337160-4041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5205"/>
    <a:srgbClr val="1A355C"/>
    <a:srgbClr val="F6F4F0"/>
    <a:srgbClr val="FFEEF3"/>
    <a:srgbClr val="FEFAD3"/>
    <a:srgbClr val="FCF5A7"/>
    <a:srgbClr val="EBE8E1"/>
    <a:srgbClr val="DFECF8"/>
    <a:srgbClr val="FFB8CB"/>
    <a:srgbClr val="FFDC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5758FB7-9AC5-4552-8A53-C91805E547FA}" styleName="Format med tema 1 - dekorfärg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95" autoAdjust="0"/>
    <p:restoredTop sz="52477" autoAdjust="0"/>
  </p:normalViewPr>
  <p:slideViewPr>
    <p:cSldViewPr snapToGrid="0">
      <p:cViewPr varScale="1">
        <p:scale>
          <a:sx n="63" d="100"/>
          <a:sy n="63" d="100"/>
        </p:scale>
        <p:origin x="2885" y="67"/>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50" d="100"/>
        <a:sy n="50" d="100"/>
      </p:scale>
      <p:origin x="0" y="0"/>
    </p:cViewPr>
  </p:sorterViewPr>
  <p:notesViewPr>
    <p:cSldViewPr snapToGrid="0">
      <p:cViewPr varScale="1">
        <p:scale>
          <a:sx n="123" d="100"/>
          <a:sy n="123" d="100"/>
        </p:scale>
        <p:origin x="4910" y="8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41"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6.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34A907-EAA3-4700-AB73-3FDE7AD6B0F1}" type="datetimeFigureOut">
              <a:rPr lang="sv-SE" smtClean="0"/>
              <a:t>2023-03-06</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534E5F-C909-488A-9CE0-60DFFFFC8DE7}" type="slidenum">
              <a:rPr lang="sv-SE" smtClean="0"/>
              <a:t>‹#›</a:t>
            </a:fld>
            <a:endParaRPr lang="sv-SE"/>
          </a:p>
        </p:txBody>
      </p:sp>
    </p:spTree>
    <p:extLst>
      <p:ext uri="{BB962C8B-B14F-4D97-AF65-F5344CB8AC3E}">
        <p14:creationId xmlns:p14="http://schemas.microsoft.com/office/powerpoint/2010/main" val="13554975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1ACDDA-ECDF-441D-AA30-F627962CB67D}" type="datetimeFigureOut">
              <a:rPr lang="sv-SE" smtClean="0"/>
              <a:t>2023-03-06</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885D1D-61DE-406F-8114-F47C63AA3126}" type="slidenum">
              <a:rPr lang="sv-SE" smtClean="0"/>
              <a:t>‹#›</a:t>
            </a:fld>
            <a:endParaRPr lang="sv-SE"/>
          </a:p>
        </p:txBody>
      </p:sp>
    </p:spTree>
    <p:extLst>
      <p:ext uri="{BB962C8B-B14F-4D97-AF65-F5344CB8AC3E}">
        <p14:creationId xmlns:p14="http://schemas.microsoft.com/office/powerpoint/2010/main" val="3721876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1A885D1D-61DE-406F-8114-F47C63AA3126}" type="slidenum">
              <a:rPr lang="sv-SE" smtClean="0"/>
              <a:t>1</a:t>
            </a:fld>
            <a:endParaRPr lang="sv-SE"/>
          </a:p>
        </p:txBody>
      </p:sp>
    </p:spTree>
    <p:extLst>
      <p:ext uri="{BB962C8B-B14F-4D97-AF65-F5344CB8AC3E}">
        <p14:creationId xmlns:p14="http://schemas.microsoft.com/office/powerpoint/2010/main" val="1303671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60583">
              <a:defRPr/>
            </a:pPr>
            <a:r>
              <a:rPr lang="sv-SE" b="1" dirty="0" smtClean="0"/>
              <a:t>Uppgift 1</a:t>
            </a:r>
            <a:r>
              <a:rPr lang="sv-SE" b="0" dirty="0" smtClean="0"/>
              <a:t> handlar om att alla grupper</a:t>
            </a:r>
            <a:r>
              <a:rPr lang="sv-SE" b="0" baseline="0" dirty="0" smtClean="0"/>
              <a:t> ska välja </a:t>
            </a:r>
            <a:r>
              <a:rPr lang="sv-SE" b="0" baseline="0" dirty="0" err="1" smtClean="0"/>
              <a:t>scan</a:t>
            </a:r>
            <a:r>
              <a:rPr lang="sv-SE" b="0" baseline="0" dirty="0" smtClean="0"/>
              <a:t> </a:t>
            </a:r>
            <a:r>
              <a:rPr lang="sv-SE" b="0" baseline="0" dirty="0" err="1" smtClean="0"/>
              <a:t>cards</a:t>
            </a:r>
            <a:r>
              <a:rPr lang="sv-SE" b="0" baseline="0" dirty="0" smtClean="0"/>
              <a:t> att arbeta med. </a:t>
            </a:r>
            <a:endParaRPr lang="sv-SE" b="0" dirty="0"/>
          </a:p>
          <a:p>
            <a:endParaRPr lang="sv-SE" baseline="0" dirty="0" smtClean="0"/>
          </a:p>
          <a:p>
            <a:pPr>
              <a:spcBef>
                <a:spcPts val="1200"/>
              </a:spcBef>
            </a:pPr>
            <a:r>
              <a:rPr lang="sv-SE" sz="1200" dirty="0" smtClean="0">
                <a:latin typeface="Roboto" panose="02000000000000000000" pitchFamily="2" charset="0"/>
                <a:ea typeface="Roboto" panose="02000000000000000000" pitchFamily="2" charset="0"/>
                <a:cs typeface="Roboto" panose="02000000000000000000" pitchFamily="2" charset="0"/>
              </a:rPr>
              <a:t>Låt deltagarna gå fram och plocka med sig 3-4 </a:t>
            </a:r>
            <a:r>
              <a:rPr lang="sv-SE" sz="1200" dirty="0" err="1" smtClean="0">
                <a:latin typeface="Roboto" panose="02000000000000000000" pitchFamily="2" charset="0"/>
                <a:ea typeface="Roboto" panose="02000000000000000000" pitchFamily="2" charset="0"/>
                <a:cs typeface="Roboto" panose="02000000000000000000" pitchFamily="2" charset="0"/>
              </a:rPr>
              <a:t>scan</a:t>
            </a:r>
            <a:r>
              <a:rPr lang="sv-SE" sz="1200" dirty="0" smtClean="0">
                <a:latin typeface="Roboto" panose="02000000000000000000" pitchFamily="2" charset="0"/>
                <a:ea typeface="Roboto" panose="02000000000000000000" pitchFamily="2" charset="0"/>
                <a:cs typeface="Roboto" panose="02000000000000000000" pitchFamily="2" charset="0"/>
              </a:rPr>
              <a:t> </a:t>
            </a:r>
            <a:r>
              <a:rPr lang="sv-SE" sz="1200" dirty="0" err="1" smtClean="0">
                <a:latin typeface="Roboto" panose="02000000000000000000" pitchFamily="2" charset="0"/>
                <a:ea typeface="Roboto" panose="02000000000000000000" pitchFamily="2" charset="0"/>
                <a:cs typeface="Roboto" panose="02000000000000000000" pitchFamily="2" charset="0"/>
              </a:rPr>
              <a:t>cards</a:t>
            </a:r>
            <a:r>
              <a:rPr lang="sv-SE" sz="1200" dirty="0" smtClean="0">
                <a:latin typeface="Roboto" panose="02000000000000000000" pitchFamily="2" charset="0"/>
                <a:ea typeface="Roboto" panose="02000000000000000000" pitchFamily="2" charset="0"/>
                <a:cs typeface="Roboto" panose="02000000000000000000" pitchFamily="2" charset="0"/>
              </a:rPr>
              <a:t> per person så att alla </a:t>
            </a:r>
            <a:r>
              <a:rPr lang="sv-SE" sz="1200" dirty="0" err="1" smtClean="0">
                <a:latin typeface="Roboto" panose="02000000000000000000" pitchFamily="2" charset="0"/>
                <a:ea typeface="Roboto" panose="02000000000000000000" pitchFamily="2" charset="0"/>
                <a:cs typeface="Roboto" panose="02000000000000000000" pitchFamily="2" charset="0"/>
              </a:rPr>
              <a:t>scan</a:t>
            </a:r>
            <a:r>
              <a:rPr lang="sv-SE" sz="1200" dirty="0" smtClean="0">
                <a:latin typeface="Roboto" panose="02000000000000000000" pitchFamily="2" charset="0"/>
                <a:ea typeface="Roboto" panose="02000000000000000000" pitchFamily="2" charset="0"/>
                <a:cs typeface="Roboto" panose="02000000000000000000" pitchFamily="2" charset="0"/>
              </a:rPr>
              <a:t> </a:t>
            </a:r>
            <a:r>
              <a:rPr lang="sv-SE" sz="1200" dirty="0" err="1" smtClean="0">
                <a:latin typeface="Roboto" panose="02000000000000000000" pitchFamily="2" charset="0"/>
                <a:ea typeface="Roboto" panose="02000000000000000000" pitchFamily="2" charset="0"/>
                <a:cs typeface="Roboto" panose="02000000000000000000" pitchFamily="2" charset="0"/>
              </a:rPr>
              <a:t>cards</a:t>
            </a:r>
            <a:r>
              <a:rPr lang="sv-SE" sz="1200" dirty="0" smtClean="0">
                <a:latin typeface="Roboto" panose="02000000000000000000" pitchFamily="2" charset="0"/>
                <a:ea typeface="Roboto" panose="02000000000000000000" pitchFamily="2" charset="0"/>
                <a:cs typeface="Roboto" panose="02000000000000000000" pitchFamily="2" charset="0"/>
              </a:rPr>
              <a:t> är fördelade. </a:t>
            </a:r>
          </a:p>
          <a:p>
            <a:pPr>
              <a:spcBef>
                <a:spcPts val="1200"/>
              </a:spcBef>
            </a:pPr>
            <a:r>
              <a:rPr lang="sv-SE" sz="1200" dirty="0" smtClean="0">
                <a:latin typeface="Roboto" panose="02000000000000000000" pitchFamily="2" charset="0"/>
                <a:ea typeface="Roboto" panose="02000000000000000000" pitchFamily="2" charset="0"/>
                <a:cs typeface="Roboto" panose="02000000000000000000" pitchFamily="2" charset="0"/>
              </a:rPr>
              <a:t>Uppmana grupperna att välja </a:t>
            </a:r>
            <a:r>
              <a:rPr lang="sv-SE" sz="1200" dirty="0" err="1" smtClean="0">
                <a:latin typeface="Roboto" panose="02000000000000000000" pitchFamily="2" charset="0"/>
                <a:ea typeface="Roboto" panose="02000000000000000000" pitchFamily="2" charset="0"/>
                <a:cs typeface="Roboto" panose="02000000000000000000" pitchFamily="2" charset="0"/>
              </a:rPr>
              <a:t>scan</a:t>
            </a:r>
            <a:r>
              <a:rPr lang="sv-SE" sz="1200" dirty="0" smtClean="0">
                <a:latin typeface="Roboto" panose="02000000000000000000" pitchFamily="2" charset="0"/>
                <a:ea typeface="Roboto" panose="02000000000000000000" pitchFamily="2" charset="0"/>
                <a:cs typeface="Roboto" panose="02000000000000000000" pitchFamily="2" charset="0"/>
              </a:rPr>
              <a:t> </a:t>
            </a:r>
            <a:r>
              <a:rPr lang="sv-SE" sz="1200" dirty="0" err="1" smtClean="0">
                <a:latin typeface="Roboto" panose="02000000000000000000" pitchFamily="2" charset="0"/>
                <a:ea typeface="Roboto" panose="02000000000000000000" pitchFamily="2" charset="0"/>
                <a:cs typeface="Roboto" panose="02000000000000000000" pitchFamily="2" charset="0"/>
              </a:rPr>
              <a:t>cards</a:t>
            </a:r>
            <a:r>
              <a:rPr lang="sv-SE" sz="1200" dirty="0" smtClean="0">
                <a:latin typeface="Roboto" panose="02000000000000000000" pitchFamily="2" charset="0"/>
                <a:ea typeface="Roboto" panose="02000000000000000000" pitchFamily="2" charset="0"/>
                <a:cs typeface="Roboto" panose="02000000000000000000" pitchFamily="2" charset="0"/>
              </a:rPr>
              <a:t> så att alla brännpunkter finns representerade i gruppen, samt några </a:t>
            </a:r>
            <a:r>
              <a:rPr lang="sv-SE" sz="1200" dirty="0" err="1" smtClean="0">
                <a:latin typeface="Roboto" panose="02000000000000000000" pitchFamily="2" charset="0"/>
                <a:ea typeface="Roboto" panose="02000000000000000000" pitchFamily="2" charset="0"/>
                <a:cs typeface="Roboto" panose="02000000000000000000" pitchFamily="2" charset="0"/>
              </a:rPr>
              <a:t>wild-cards</a:t>
            </a:r>
            <a:r>
              <a:rPr lang="sv-SE" sz="1200" dirty="0" smtClean="0">
                <a:latin typeface="Roboto" panose="02000000000000000000" pitchFamily="2" charset="0"/>
                <a:ea typeface="Roboto" panose="02000000000000000000" pitchFamily="2" charset="0"/>
                <a:cs typeface="Roboto" panose="02000000000000000000" pitchFamily="2" charset="0"/>
              </a:rPr>
              <a:t>. Man kan alltså inte bara välja sina egna </a:t>
            </a:r>
            <a:r>
              <a:rPr lang="sv-SE" sz="1200" dirty="0" err="1" smtClean="0">
                <a:latin typeface="Roboto" panose="02000000000000000000" pitchFamily="2" charset="0"/>
                <a:ea typeface="Roboto" panose="02000000000000000000" pitchFamily="2" charset="0"/>
                <a:cs typeface="Roboto" panose="02000000000000000000" pitchFamily="2" charset="0"/>
              </a:rPr>
              <a:t>scan</a:t>
            </a:r>
            <a:r>
              <a:rPr lang="sv-SE" sz="1200" dirty="0" smtClean="0">
                <a:latin typeface="Roboto" panose="02000000000000000000" pitchFamily="2" charset="0"/>
                <a:ea typeface="Roboto" panose="02000000000000000000" pitchFamily="2" charset="0"/>
                <a:cs typeface="Roboto" panose="02000000000000000000" pitchFamily="2" charset="0"/>
              </a:rPr>
              <a:t> </a:t>
            </a:r>
            <a:r>
              <a:rPr lang="sv-SE" sz="1200" dirty="0" err="1" smtClean="0">
                <a:latin typeface="Roboto" panose="02000000000000000000" pitchFamily="2" charset="0"/>
                <a:ea typeface="Roboto" panose="02000000000000000000" pitchFamily="2" charset="0"/>
                <a:cs typeface="Roboto" panose="02000000000000000000" pitchFamily="2" charset="0"/>
              </a:rPr>
              <a:t>cards</a:t>
            </a:r>
            <a:r>
              <a:rPr lang="sv-SE" sz="1200" dirty="0" smtClean="0">
                <a:latin typeface="Roboto" panose="02000000000000000000" pitchFamily="2" charset="0"/>
                <a:ea typeface="Roboto" panose="02000000000000000000" pitchFamily="2" charset="0"/>
                <a:cs typeface="Roboto" panose="02000000000000000000" pitchFamily="2" charset="0"/>
              </a:rPr>
              <a:t> utan var och en kommer tillbaka till sin grupp med någon/några </a:t>
            </a:r>
            <a:r>
              <a:rPr lang="sv-SE" sz="1200" dirty="0" err="1" smtClean="0">
                <a:latin typeface="Roboto" panose="02000000000000000000" pitchFamily="2" charset="0"/>
                <a:ea typeface="Roboto" panose="02000000000000000000" pitchFamily="2" charset="0"/>
                <a:cs typeface="Roboto" panose="02000000000000000000" pitchFamily="2" charset="0"/>
              </a:rPr>
              <a:t>scan</a:t>
            </a:r>
            <a:r>
              <a:rPr lang="sv-SE" sz="1200" dirty="0" smtClean="0">
                <a:latin typeface="Roboto" panose="02000000000000000000" pitchFamily="2" charset="0"/>
                <a:ea typeface="Roboto" panose="02000000000000000000" pitchFamily="2" charset="0"/>
                <a:cs typeface="Roboto" panose="02000000000000000000" pitchFamily="2" charset="0"/>
              </a:rPr>
              <a:t> </a:t>
            </a:r>
            <a:r>
              <a:rPr lang="sv-SE" sz="1200" dirty="0" err="1" smtClean="0">
                <a:latin typeface="Roboto" panose="02000000000000000000" pitchFamily="2" charset="0"/>
                <a:ea typeface="Roboto" panose="02000000000000000000" pitchFamily="2" charset="0"/>
                <a:cs typeface="Roboto" panose="02000000000000000000" pitchFamily="2" charset="0"/>
              </a:rPr>
              <a:t>cards</a:t>
            </a:r>
            <a:r>
              <a:rPr lang="sv-SE" sz="1200" dirty="0" smtClean="0">
                <a:latin typeface="Roboto" panose="02000000000000000000" pitchFamily="2" charset="0"/>
                <a:ea typeface="Roboto" panose="02000000000000000000" pitchFamily="2" charset="0"/>
                <a:cs typeface="Roboto" panose="02000000000000000000" pitchFamily="2" charset="0"/>
              </a:rPr>
              <a:t> som man själv producerat och några </a:t>
            </a:r>
            <a:r>
              <a:rPr lang="sv-SE" sz="1200" dirty="0" err="1" smtClean="0">
                <a:latin typeface="Roboto" panose="02000000000000000000" pitchFamily="2" charset="0"/>
                <a:ea typeface="Roboto" panose="02000000000000000000" pitchFamily="2" charset="0"/>
                <a:cs typeface="Roboto" panose="02000000000000000000" pitchFamily="2" charset="0"/>
              </a:rPr>
              <a:t>scan</a:t>
            </a:r>
            <a:r>
              <a:rPr lang="sv-SE" sz="1200" dirty="0" smtClean="0">
                <a:latin typeface="Roboto" panose="02000000000000000000" pitchFamily="2" charset="0"/>
                <a:ea typeface="Roboto" panose="02000000000000000000" pitchFamily="2" charset="0"/>
                <a:cs typeface="Roboto" panose="02000000000000000000" pitchFamily="2" charset="0"/>
              </a:rPr>
              <a:t> </a:t>
            </a:r>
            <a:r>
              <a:rPr lang="sv-SE" sz="1200" dirty="0" err="1" smtClean="0">
                <a:latin typeface="Roboto" panose="02000000000000000000" pitchFamily="2" charset="0"/>
                <a:ea typeface="Roboto" panose="02000000000000000000" pitchFamily="2" charset="0"/>
                <a:cs typeface="Roboto" panose="02000000000000000000" pitchFamily="2" charset="0"/>
              </a:rPr>
              <a:t>cards</a:t>
            </a:r>
            <a:r>
              <a:rPr lang="sv-SE" sz="1200" dirty="0" smtClean="0">
                <a:latin typeface="Roboto" panose="02000000000000000000" pitchFamily="2" charset="0"/>
                <a:ea typeface="Roboto" panose="02000000000000000000" pitchFamily="2" charset="0"/>
                <a:cs typeface="Roboto" panose="02000000000000000000" pitchFamily="2" charset="0"/>
              </a:rPr>
              <a:t> som någon annan producerat.</a:t>
            </a:r>
          </a:p>
          <a:p>
            <a:pPr>
              <a:spcBef>
                <a:spcPts val="1200"/>
              </a:spcBef>
            </a:pPr>
            <a:r>
              <a:rPr lang="sv-SE" sz="1200" dirty="0" smtClean="0">
                <a:latin typeface="Roboto" panose="02000000000000000000" pitchFamily="2" charset="0"/>
                <a:ea typeface="Roboto" panose="02000000000000000000" pitchFamily="2" charset="0"/>
                <a:cs typeface="Roboto" panose="02000000000000000000" pitchFamily="2" charset="0"/>
              </a:rPr>
              <a:t>Det blir lite huggsexa om korten och det är bara roligt!</a:t>
            </a:r>
          </a:p>
          <a:p>
            <a:pPr>
              <a:spcBef>
                <a:spcPts val="1200"/>
              </a:spcBef>
            </a:pPr>
            <a:endParaRPr lang="sv-SE" sz="1200" dirty="0" smtClean="0">
              <a:latin typeface="Roboto" panose="02000000000000000000" pitchFamily="2" charset="0"/>
              <a:ea typeface="Roboto" panose="02000000000000000000" pitchFamily="2" charset="0"/>
              <a:cs typeface="Roboto" panose="02000000000000000000" pitchFamily="2" charset="0"/>
            </a:endParaRPr>
          </a:p>
          <a:p>
            <a:pPr>
              <a:spcBef>
                <a:spcPts val="1200"/>
              </a:spcBef>
            </a:pPr>
            <a:r>
              <a:rPr lang="sv-SE" sz="1200" dirty="0" smtClean="0">
                <a:latin typeface="Roboto" panose="02000000000000000000" pitchFamily="2" charset="0"/>
                <a:ea typeface="Roboto" panose="02000000000000000000" pitchFamily="2" charset="0"/>
                <a:cs typeface="Roboto" panose="02000000000000000000" pitchFamily="2" charset="0"/>
              </a:rPr>
              <a:t>Till exempel: om du har 15 deltagare har du 3 grupper om 5 personer i varje grupp. Varje grupp har nu 5 x 3 eller 5 x 4 </a:t>
            </a:r>
            <a:r>
              <a:rPr lang="sv-SE" sz="1200" dirty="0" err="1" smtClean="0">
                <a:latin typeface="Roboto" panose="02000000000000000000" pitchFamily="2" charset="0"/>
                <a:ea typeface="Roboto" panose="02000000000000000000" pitchFamily="2" charset="0"/>
                <a:cs typeface="Roboto" panose="02000000000000000000" pitchFamily="2" charset="0"/>
              </a:rPr>
              <a:t>scan</a:t>
            </a:r>
            <a:r>
              <a:rPr lang="sv-SE" sz="1200" dirty="0" smtClean="0">
                <a:latin typeface="Roboto" panose="02000000000000000000" pitchFamily="2" charset="0"/>
                <a:ea typeface="Roboto" panose="02000000000000000000" pitchFamily="2" charset="0"/>
                <a:cs typeface="Roboto" panose="02000000000000000000" pitchFamily="2" charset="0"/>
              </a:rPr>
              <a:t> </a:t>
            </a:r>
            <a:r>
              <a:rPr lang="sv-SE" sz="1200" dirty="0" err="1" smtClean="0">
                <a:latin typeface="Roboto" panose="02000000000000000000" pitchFamily="2" charset="0"/>
                <a:ea typeface="Roboto" panose="02000000000000000000" pitchFamily="2" charset="0"/>
                <a:cs typeface="Roboto" panose="02000000000000000000" pitchFamily="2" charset="0"/>
              </a:rPr>
              <a:t>cards</a:t>
            </a:r>
            <a:r>
              <a:rPr lang="sv-SE" sz="1200" dirty="0" smtClean="0">
                <a:latin typeface="Roboto" panose="02000000000000000000" pitchFamily="2" charset="0"/>
                <a:ea typeface="Roboto" panose="02000000000000000000" pitchFamily="2" charset="0"/>
                <a:cs typeface="Roboto" panose="02000000000000000000" pitchFamily="2" charset="0"/>
              </a:rPr>
              <a:t> = 15-20 </a:t>
            </a:r>
            <a:r>
              <a:rPr lang="sv-SE" sz="1200" dirty="0" err="1" smtClean="0">
                <a:latin typeface="Roboto" panose="02000000000000000000" pitchFamily="2" charset="0"/>
                <a:ea typeface="Roboto" panose="02000000000000000000" pitchFamily="2" charset="0"/>
                <a:cs typeface="Roboto" panose="02000000000000000000" pitchFamily="2" charset="0"/>
              </a:rPr>
              <a:t>scan</a:t>
            </a:r>
            <a:r>
              <a:rPr lang="sv-SE" sz="1200" dirty="0" smtClean="0">
                <a:latin typeface="Roboto" panose="02000000000000000000" pitchFamily="2" charset="0"/>
                <a:ea typeface="Roboto" panose="02000000000000000000" pitchFamily="2" charset="0"/>
                <a:cs typeface="Roboto" panose="02000000000000000000" pitchFamily="2" charset="0"/>
              </a:rPr>
              <a:t> </a:t>
            </a:r>
            <a:r>
              <a:rPr lang="sv-SE" sz="1200" dirty="0" err="1" smtClean="0">
                <a:latin typeface="Roboto" panose="02000000000000000000" pitchFamily="2" charset="0"/>
                <a:ea typeface="Roboto" panose="02000000000000000000" pitchFamily="2" charset="0"/>
                <a:cs typeface="Roboto" panose="02000000000000000000" pitchFamily="2" charset="0"/>
              </a:rPr>
              <a:t>cards</a:t>
            </a:r>
            <a:r>
              <a:rPr lang="sv-SE" sz="1200" dirty="0" smtClean="0">
                <a:latin typeface="Roboto" panose="02000000000000000000" pitchFamily="2" charset="0"/>
                <a:ea typeface="Roboto" panose="02000000000000000000" pitchFamily="2" charset="0"/>
                <a:cs typeface="Roboto" panose="02000000000000000000" pitchFamily="2" charset="0"/>
              </a:rPr>
              <a:t> per grupp.</a:t>
            </a:r>
          </a:p>
          <a:p>
            <a:endParaRPr lang="sv-SE" dirty="0"/>
          </a:p>
        </p:txBody>
      </p:sp>
      <p:sp>
        <p:nvSpPr>
          <p:cNvPr id="4" name="Platshållare för bildnummer 3"/>
          <p:cNvSpPr>
            <a:spLocks noGrp="1"/>
          </p:cNvSpPr>
          <p:nvPr>
            <p:ph type="sldNum" sz="quarter" idx="10"/>
          </p:nvPr>
        </p:nvSpPr>
        <p:spPr/>
        <p:txBody>
          <a:bodyPr/>
          <a:lstStyle/>
          <a:p>
            <a:fld id="{1A885D1D-61DE-406F-8114-F47C63AA3126}" type="slidenum">
              <a:rPr lang="sv-SE" smtClean="0"/>
              <a:t>11</a:t>
            </a:fld>
            <a:endParaRPr lang="sv-SE"/>
          </a:p>
        </p:txBody>
      </p:sp>
    </p:spTree>
    <p:extLst>
      <p:ext uri="{BB962C8B-B14F-4D97-AF65-F5344CB8AC3E}">
        <p14:creationId xmlns:p14="http://schemas.microsoft.com/office/powerpoint/2010/main" val="4062408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Uppgift</a:t>
            </a:r>
            <a:r>
              <a:rPr lang="sv-SE" b="1" baseline="0" dirty="0" smtClean="0"/>
              <a:t> 2</a:t>
            </a:r>
            <a:r>
              <a:rPr lang="sv-SE" baseline="0" dirty="0" smtClean="0"/>
              <a:t> kan utföras samtidigt som deltagarna också fikar. </a:t>
            </a:r>
          </a:p>
          <a:p>
            <a:endParaRPr lang="sv-SE" baseline="0" dirty="0" smtClean="0"/>
          </a:p>
          <a:p>
            <a:r>
              <a:rPr lang="sv-SE" baseline="0" dirty="0" smtClean="0"/>
              <a:t>Nu handlar det om att gruppen ska skapa sig en helhetsbild av vilka signaler de har fått att arbeta med.</a:t>
            </a:r>
          </a:p>
          <a:p>
            <a:endParaRPr lang="sv-SE" baseline="0" dirty="0" smtClean="0"/>
          </a:p>
          <a:p>
            <a:pPr>
              <a:spcBef>
                <a:spcPts val="1200"/>
              </a:spcBef>
            </a:pPr>
            <a:r>
              <a:rPr lang="sv-SE" sz="1200" dirty="0" smtClean="0">
                <a:latin typeface="Roboto" panose="02000000000000000000" pitchFamily="2" charset="0"/>
                <a:ea typeface="Roboto" panose="02000000000000000000" pitchFamily="2" charset="0"/>
                <a:cs typeface="Roboto" panose="02000000000000000000" pitchFamily="2" charset="0"/>
              </a:rPr>
              <a:t>I varje grupp går ni runt bordet och låter deltagarna, en i taget, läsa upp de </a:t>
            </a:r>
            <a:r>
              <a:rPr lang="sv-SE" sz="1200" dirty="0" err="1" smtClean="0">
                <a:latin typeface="Roboto" panose="02000000000000000000" pitchFamily="2" charset="0"/>
                <a:ea typeface="Roboto" panose="02000000000000000000" pitchFamily="2" charset="0"/>
                <a:cs typeface="Roboto" panose="02000000000000000000" pitchFamily="2" charset="0"/>
              </a:rPr>
              <a:t>scan</a:t>
            </a:r>
            <a:r>
              <a:rPr lang="sv-SE" sz="1200" dirty="0" smtClean="0">
                <a:latin typeface="Roboto" panose="02000000000000000000" pitchFamily="2" charset="0"/>
                <a:ea typeface="Roboto" panose="02000000000000000000" pitchFamily="2" charset="0"/>
                <a:cs typeface="Roboto" panose="02000000000000000000" pitchFamily="2" charset="0"/>
              </a:rPr>
              <a:t> </a:t>
            </a:r>
            <a:r>
              <a:rPr lang="sv-SE" sz="1200" dirty="0" err="1" smtClean="0">
                <a:latin typeface="Roboto" panose="02000000000000000000" pitchFamily="2" charset="0"/>
                <a:ea typeface="Roboto" panose="02000000000000000000" pitchFamily="2" charset="0"/>
                <a:cs typeface="Roboto" panose="02000000000000000000" pitchFamily="2" charset="0"/>
              </a:rPr>
              <a:t>cards</a:t>
            </a:r>
            <a:r>
              <a:rPr lang="sv-SE" sz="1200" dirty="0" smtClean="0">
                <a:latin typeface="Roboto" panose="02000000000000000000" pitchFamily="2" charset="0"/>
                <a:ea typeface="Roboto" panose="02000000000000000000" pitchFamily="2" charset="0"/>
                <a:cs typeface="Roboto" panose="02000000000000000000" pitchFamily="2" charset="0"/>
              </a:rPr>
              <a:t> som de har valt. </a:t>
            </a:r>
          </a:p>
          <a:p>
            <a:pPr>
              <a:spcBef>
                <a:spcPts val="1200"/>
              </a:spcBef>
            </a:pPr>
            <a:r>
              <a:rPr lang="sv-SE" sz="1200" dirty="0" smtClean="0">
                <a:latin typeface="Roboto" panose="02000000000000000000" pitchFamily="2" charset="0"/>
                <a:ea typeface="Roboto" panose="02000000000000000000" pitchFamily="2" charset="0"/>
                <a:cs typeface="Roboto" panose="02000000000000000000" pitchFamily="2" charset="0"/>
              </a:rPr>
              <a:t>Att presentera ett </a:t>
            </a:r>
            <a:r>
              <a:rPr lang="sv-SE" sz="1200" dirty="0" err="1" smtClean="0">
                <a:latin typeface="Roboto" panose="02000000000000000000" pitchFamily="2" charset="0"/>
                <a:ea typeface="Roboto" panose="02000000000000000000" pitchFamily="2" charset="0"/>
                <a:cs typeface="Roboto" panose="02000000000000000000" pitchFamily="2" charset="0"/>
              </a:rPr>
              <a:t>scan</a:t>
            </a:r>
            <a:r>
              <a:rPr lang="sv-SE" sz="1200" dirty="0" smtClean="0">
                <a:latin typeface="Roboto" panose="02000000000000000000" pitchFamily="2" charset="0"/>
                <a:ea typeface="Roboto" panose="02000000000000000000" pitchFamily="2" charset="0"/>
                <a:cs typeface="Roboto" panose="02000000000000000000" pitchFamily="2" charset="0"/>
              </a:rPr>
              <a:t> </a:t>
            </a:r>
            <a:r>
              <a:rPr lang="sv-SE" sz="1200" dirty="0" err="1" smtClean="0">
                <a:latin typeface="Roboto" panose="02000000000000000000" pitchFamily="2" charset="0"/>
                <a:ea typeface="Roboto" panose="02000000000000000000" pitchFamily="2" charset="0"/>
                <a:cs typeface="Roboto" panose="02000000000000000000" pitchFamily="2" charset="0"/>
              </a:rPr>
              <a:t>card</a:t>
            </a:r>
            <a:r>
              <a:rPr lang="sv-SE" sz="1200" dirty="0" smtClean="0">
                <a:latin typeface="Roboto" panose="02000000000000000000" pitchFamily="2" charset="0"/>
                <a:ea typeface="Roboto" panose="02000000000000000000" pitchFamily="2" charset="0"/>
                <a:cs typeface="Roboto" panose="02000000000000000000" pitchFamily="2" charset="0"/>
              </a:rPr>
              <a:t> tar 1-2 minuter och gruppen har 15-20 </a:t>
            </a:r>
            <a:r>
              <a:rPr lang="sv-SE" sz="1200" dirty="0" err="1" smtClean="0">
                <a:latin typeface="Roboto" panose="02000000000000000000" pitchFamily="2" charset="0"/>
                <a:ea typeface="Roboto" panose="02000000000000000000" pitchFamily="2" charset="0"/>
                <a:cs typeface="Roboto" panose="02000000000000000000" pitchFamily="2" charset="0"/>
              </a:rPr>
              <a:t>scan</a:t>
            </a:r>
            <a:r>
              <a:rPr lang="sv-SE" sz="1200" dirty="0" smtClean="0">
                <a:latin typeface="Roboto" panose="02000000000000000000" pitchFamily="2" charset="0"/>
                <a:ea typeface="Roboto" panose="02000000000000000000" pitchFamily="2" charset="0"/>
                <a:cs typeface="Roboto" panose="02000000000000000000" pitchFamily="2" charset="0"/>
              </a:rPr>
              <a:t> </a:t>
            </a:r>
            <a:r>
              <a:rPr lang="sv-SE" sz="1200" dirty="0" err="1" smtClean="0">
                <a:latin typeface="Roboto" panose="02000000000000000000" pitchFamily="2" charset="0"/>
                <a:ea typeface="Roboto" panose="02000000000000000000" pitchFamily="2" charset="0"/>
                <a:cs typeface="Roboto" panose="02000000000000000000" pitchFamily="2" charset="0"/>
              </a:rPr>
              <a:t>cards</a:t>
            </a:r>
            <a:r>
              <a:rPr lang="sv-SE" sz="1200" dirty="0" smtClean="0">
                <a:latin typeface="Roboto" panose="02000000000000000000" pitchFamily="2" charset="0"/>
                <a:ea typeface="Roboto" panose="02000000000000000000" pitchFamily="2" charset="0"/>
                <a:cs typeface="Roboto" panose="02000000000000000000" pitchFamily="2" charset="0"/>
              </a:rPr>
              <a:t> att gå igenom, så räkna med att detta tar nästan en timme inklusive att grupperna fikar under tiden. </a:t>
            </a:r>
          </a:p>
          <a:p>
            <a:endParaRPr lang="sv-SE" baseline="0" dirty="0" smtClean="0"/>
          </a:p>
          <a:p>
            <a:endParaRPr lang="sv-SE" dirty="0"/>
          </a:p>
        </p:txBody>
      </p:sp>
      <p:sp>
        <p:nvSpPr>
          <p:cNvPr id="4" name="Platshållare för bildnummer 3"/>
          <p:cNvSpPr>
            <a:spLocks noGrp="1"/>
          </p:cNvSpPr>
          <p:nvPr>
            <p:ph type="sldNum" sz="quarter" idx="10"/>
          </p:nvPr>
        </p:nvSpPr>
        <p:spPr/>
        <p:txBody>
          <a:bodyPr/>
          <a:lstStyle/>
          <a:p>
            <a:fld id="{1A885D1D-61DE-406F-8114-F47C63AA3126}" type="slidenum">
              <a:rPr lang="sv-SE" smtClean="0"/>
              <a:t>12</a:t>
            </a:fld>
            <a:endParaRPr lang="sv-SE"/>
          </a:p>
        </p:txBody>
      </p:sp>
    </p:spTree>
    <p:extLst>
      <p:ext uri="{BB962C8B-B14F-4D97-AF65-F5344CB8AC3E}">
        <p14:creationId xmlns:p14="http://schemas.microsoft.com/office/powerpoint/2010/main" val="1193355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Bef>
                <a:spcPts val="1200"/>
              </a:spcBef>
            </a:pPr>
            <a:r>
              <a:rPr lang="sv-SE" b="1" dirty="0" smtClean="0"/>
              <a:t>Uppgift</a:t>
            </a:r>
            <a:r>
              <a:rPr lang="sv-SE" b="1" baseline="0" dirty="0" smtClean="0"/>
              <a:t> 3a</a:t>
            </a:r>
            <a:r>
              <a:rPr lang="sv-SE" baseline="0" dirty="0" smtClean="0"/>
              <a:t> innebär att grupperna nu analyserar innehållet i sina </a:t>
            </a:r>
            <a:r>
              <a:rPr lang="sv-SE" baseline="0" dirty="0" err="1" smtClean="0"/>
              <a:t>scan</a:t>
            </a:r>
            <a:r>
              <a:rPr lang="sv-SE" baseline="0" dirty="0" smtClean="0"/>
              <a:t> </a:t>
            </a:r>
            <a:r>
              <a:rPr lang="sv-SE" baseline="0" dirty="0" err="1" smtClean="0"/>
              <a:t>cards</a:t>
            </a:r>
            <a:r>
              <a:rPr lang="sv-SE" baseline="0" dirty="0" smtClean="0"/>
              <a:t> genom att </a:t>
            </a:r>
            <a:r>
              <a:rPr lang="sv-SE" sz="1200" dirty="0" smtClean="0">
                <a:latin typeface="Roboto" panose="02000000000000000000" pitchFamily="2" charset="0"/>
                <a:ea typeface="Roboto" panose="02000000000000000000" pitchFamily="2" charset="0"/>
                <a:cs typeface="Roboto" panose="02000000000000000000" pitchFamily="2" charset="0"/>
              </a:rPr>
              <a:t>diskutera och associera kring respektive </a:t>
            </a:r>
            <a:r>
              <a:rPr lang="sv-SE" sz="1200" dirty="0" err="1" smtClean="0">
                <a:latin typeface="Roboto" panose="02000000000000000000" pitchFamily="2" charset="0"/>
                <a:ea typeface="Roboto" panose="02000000000000000000" pitchFamily="2" charset="0"/>
                <a:cs typeface="Roboto" panose="02000000000000000000" pitchFamily="2" charset="0"/>
              </a:rPr>
              <a:t>scan</a:t>
            </a:r>
            <a:r>
              <a:rPr lang="sv-SE" sz="1200" dirty="0" smtClean="0">
                <a:latin typeface="Roboto" panose="02000000000000000000" pitchFamily="2" charset="0"/>
                <a:ea typeface="Roboto" panose="02000000000000000000" pitchFamily="2" charset="0"/>
                <a:cs typeface="Roboto" panose="02000000000000000000" pitchFamily="2" charset="0"/>
              </a:rPr>
              <a:t> </a:t>
            </a:r>
            <a:r>
              <a:rPr lang="sv-SE" sz="1200" dirty="0" err="1" smtClean="0">
                <a:latin typeface="Roboto" panose="02000000000000000000" pitchFamily="2" charset="0"/>
                <a:ea typeface="Roboto" panose="02000000000000000000" pitchFamily="2" charset="0"/>
                <a:cs typeface="Roboto" panose="02000000000000000000" pitchFamily="2" charset="0"/>
              </a:rPr>
              <a:t>card</a:t>
            </a:r>
            <a:r>
              <a:rPr lang="sv-SE" sz="1200" dirty="0" smtClean="0">
                <a:latin typeface="Roboto" panose="02000000000000000000" pitchFamily="2" charset="0"/>
                <a:ea typeface="Roboto" panose="02000000000000000000" pitchFamily="2" charset="0"/>
                <a:cs typeface="Roboto" panose="02000000000000000000" pitchFamily="2" charset="0"/>
              </a:rPr>
              <a:t>. </a:t>
            </a:r>
          </a:p>
          <a:p>
            <a:pPr>
              <a:spcBef>
                <a:spcPts val="1200"/>
              </a:spcBef>
            </a:pPr>
            <a:r>
              <a:rPr lang="sv-SE" sz="1200" dirty="0" smtClean="0">
                <a:latin typeface="Roboto" panose="02000000000000000000" pitchFamily="2" charset="0"/>
                <a:ea typeface="Roboto" panose="02000000000000000000" pitchFamily="2" charset="0"/>
                <a:cs typeface="Roboto" panose="02000000000000000000" pitchFamily="2" charset="0"/>
              </a:rPr>
              <a:t>De ska</a:t>
            </a:r>
            <a:r>
              <a:rPr lang="sv-SE" sz="1200" baseline="0" dirty="0" smtClean="0">
                <a:latin typeface="Roboto" panose="02000000000000000000" pitchFamily="2" charset="0"/>
                <a:ea typeface="Roboto" panose="02000000000000000000" pitchFamily="2" charset="0"/>
                <a:cs typeface="Roboto" panose="02000000000000000000" pitchFamily="2" charset="0"/>
              </a:rPr>
              <a:t> hinna med att prata lite om alla sina </a:t>
            </a:r>
            <a:r>
              <a:rPr lang="sv-SE" sz="1200" baseline="0" dirty="0" err="1" smtClean="0">
                <a:latin typeface="Roboto" panose="02000000000000000000" pitchFamily="2" charset="0"/>
                <a:ea typeface="Roboto" panose="02000000000000000000" pitchFamily="2" charset="0"/>
                <a:cs typeface="Roboto" panose="02000000000000000000" pitchFamily="2" charset="0"/>
              </a:rPr>
              <a:t>scan</a:t>
            </a:r>
            <a:r>
              <a:rPr lang="sv-SE" sz="1200" baseline="0" dirty="0" smtClean="0">
                <a:latin typeface="Roboto" panose="02000000000000000000" pitchFamily="2" charset="0"/>
                <a:ea typeface="Roboto" panose="02000000000000000000" pitchFamily="2" charset="0"/>
                <a:cs typeface="Roboto" panose="02000000000000000000" pitchFamily="2" charset="0"/>
              </a:rPr>
              <a:t> </a:t>
            </a:r>
            <a:r>
              <a:rPr lang="sv-SE" sz="1200" baseline="0" dirty="0" err="1" smtClean="0">
                <a:latin typeface="Roboto" panose="02000000000000000000" pitchFamily="2" charset="0"/>
                <a:ea typeface="Roboto" panose="02000000000000000000" pitchFamily="2" charset="0"/>
                <a:cs typeface="Roboto" panose="02000000000000000000" pitchFamily="2" charset="0"/>
              </a:rPr>
              <a:t>cards</a:t>
            </a:r>
            <a:r>
              <a:rPr lang="sv-SE" sz="1200" baseline="0" dirty="0" smtClean="0">
                <a:latin typeface="Roboto" panose="02000000000000000000" pitchFamily="2" charset="0"/>
                <a:ea typeface="Roboto" panose="02000000000000000000" pitchFamily="2" charset="0"/>
                <a:cs typeface="Roboto" panose="02000000000000000000" pitchFamily="2" charset="0"/>
              </a:rPr>
              <a:t> men det är naturligt att gruppen ”känner” mer för vissa av signalerna. Tiden måste inte fördelas jämt mellan alla korten. </a:t>
            </a:r>
            <a:endParaRPr lang="sv-SE" sz="1200" dirty="0" smtClean="0">
              <a:latin typeface="Roboto" panose="02000000000000000000" pitchFamily="2" charset="0"/>
              <a:ea typeface="Roboto" panose="02000000000000000000" pitchFamily="2" charset="0"/>
              <a:cs typeface="Roboto" panose="02000000000000000000" pitchFamily="2" charset="0"/>
            </a:endParaRPr>
          </a:p>
          <a:p>
            <a:pPr>
              <a:spcBef>
                <a:spcPts val="1200"/>
              </a:spcBef>
            </a:pPr>
            <a:endParaRPr lang="sv-SE" sz="1200" dirty="0" smtClean="0">
              <a:latin typeface="Roboto" panose="02000000000000000000" pitchFamily="2" charset="0"/>
              <a:ea typeface="Roboto" panose="02000000000000000000" pitchFamily="2" charset="0"/>
              <a:cs typeface="Roboto" panose="02000000000000000000" pitchFamily="2" charset="0"/>
            </a:endParaRPr>
          </a:p>
          <a:p>
            <a:endParaRPr lang="sv-SE" baseline="0" dirty="0" smtClean="0"/>
          </a:p>
          <a:p>
            <a:endParaRPr lang="sv-SE" baseline="0" dirty="0" smtClean="0"/>
          </a:p>
          <a:p>
            <a:endParaRPr lang="sv-SE" baseline="0" dirty="0" smtClean="0"/>
          </a:p>
          <a:p>
            <a:endParaRPr lang="sv-SE" dirty="0"/>
          </a:p>
        </p:txBody>
      </p:sp>
      <p:sp>
        <p:nvSpPr>
          <p:cNvPr id="4" name="Platshållare för bildnummer 3"/>
          <p:cNvSpPr>
            <a:spLocks noGrp="1"/>
          </p:cNvSpPr>
          <p:nvPr>
            <p:ph type="sldNum" sz="quarter" idx="10"/>
          </p:nvPr>
        </p:nvSpPr>
        <p:spPr/>
        <p:txBody>
          <a:bodyPr/>
          <a:lstStyle/>
          <a:p>
            <a:fld id="{1A885D1D-61DE-406F-8114-F47C63AA3126}" type="slidenum">
              <a:rPr lang="sv-SE" smtClean="0"/>
              <a:t>13</a:t>
            </a:fld>
            <a:endParaRPr lang="sv-SE"/>
          </a:p>
        </p:txBody>
      </p:sp>
    </p:spTree>
    <p:extLst>
      <p:ext uri="{BB962C8B-B14F-4D97-AF65-F5344CB8AC3E}">
        <p14:creationId xmlns:p14="http://schemas.microsoft.com/office/powerpoint/2010/main" val="585328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Bef>
                <a:spcPts val="1200"/>
              </a:spcBef>
            </a:pPr>
            <a:r>
              <a:rPr lang="sv-SE" b="1" dirty="0" smtClean="0"/>
              <a:t>Uppgift</a:t>
            </a:r>
            <a:r>
              <a:rPr lang="sv-SE" b="1" baseline="0" dirty="0" smtClean="0"/>
              <a:t> 3b</a:t>
            </a:r>
            <a:r>
              <a:rPr lang="sv-SE" baseline="0" dirty="0" smtClean="0"/>
              <a:t> innebär att grupperna nu </a:t>
            </a:r>
            <a:r>
              <a:rPr lang="sv-SE" sz="1200" dirty="0" smtClean="0">
                <a:latin typeface="Roboto" panose="02000000000000000000" pitchFamily="2" charset="0"/>
                <a:ea typeface="Roboto" panose="02000000000000000000" pitchFamily="2" charset="0"/>
                <a:cs typeface="Roboto" panose="02000000000000000000" pitchFamily="2" charset="0"/>
              </a:rPr>
              <a:t>ska </a:t>
            </a:r>
            <a:r>
              <a:rPr lang="sv-SE" sz="1200" dirty="0" err="1" smtClean="0">
                <a:latin typeface="Roboto" panose="02000000000000000000" pitchFamily="2" charset="0"/>
                <a:ea typeface="Roboto" panose="02000000000000000000" pitchFamily="2" charset="0"/>
                <a:cs typeface="Roboto" panose="02000000000000000000" pitchFamily="2" charset="0"/>
              </a:rPr>
              <a:t>klustra</a:t>
            </a:r>
            <a:r>
              <a:rPr lang="sv-SE" sz="1200" dirty="0" smtClean="0">
                <a:latin typeface="Roboto" panose="02000000000000000000" pitchFamily="2" charset="0"/>
                <a:ea typeface="Roboto" panose="02000000000000000000" pitchFamily="2" charset="0"/>
                <a:cs typeface="Roboto" panose="02000000000000000000" pitchFamily="2" charset="0"/>
              </a:rPr>
              <a:t> sina </a:t>
            </a:r>
            <a:r>
              <a:rPr lang="sv-SE" sz="1200" dirty="0" err="1" smtClean="0">
                <a:latin typeface="Roboto" panose="02000000000000000000" pitchFamily="2" charset="0"/>
                <a:ea typeface="Roboto" panose="02000000000000000000" pitchFamily="2" charset="0"/>
                <a:cs typeface="Roboto" panose="02000000000000000000" pitchFamily="2" charset="0"/>
              </a:rPr>
              <a:t>scan</a:t>
            </a:r>
            <a:r>
              <a:rPr lang="sv-SE" sz="1200" dirty="0" smtClean="0">
                <a:latin typeface="Roboto" panose="02000000000000000000" pitchFamily="2" charset="0"/>
                <a:ea typeface="Roboto" panose="02000000000000000000" pitchFamily="2" charset="0"/>
                <a:cs typeface="Roboto" panose="02000000000000000000" pitchFamily="2" charset="0"/>
              </a:rPr>
              <a:t> </a:t>
            </a:r>
            <a:r>
              <a:rPr lang="sv-SE" sz="1200" dirty="0" err="1" smtClean="0">
                <a:latin typeface="Roboto" panose="02000000000000000000" pitchFamily="2" charset="0"/>
                <a:ea typeface="Roboto" panose="02000000000000000000" pitchFamily="2" charset="0"/>
                <a:cs typeface="Roboto" panose="02000000000000000000" pitchFamily="2" charset="0"/>
              </a:rPr>
              <a:t>cards</a:t>
            </a:r>
            <a:r>
              <a:rPr lang="sv-SE" sz="1200" dirty="0" smtClean="0">
                <a:latin typeface="Roboto" panose="02000000000000000000" pitchFamily="2" charset="0"/>
                <a:ea typeface="Roboto" panose="02000000000000000000" pitchFamily="2" charset="0"/>
                <a:cs typeface="Roboto" panose="02000000000000000000" pitchFamily="2" charset="0"/>
              </a:rPr>
              <a:t> så att signaler som tycks höra ihop sätts samman i grupper. </a:t>
            </a:r>
          </a:p>
          <a:p>
            <a:pPr>
              <a:spcBef>
                <a:spcPts val="1200"/>
              </a:spcBef>
            </a:pPr>
            <a:endParaRPr lang="sv-SE" sz="1200" dirty="0" smtClean="0">
              <a:latin typeface="Roboto" panose="02000000000000000000" pitchFamily="2" charset="0"/>
              <a:ea typeface="Roboto" panose="02000000000000000000" pitchFamily="2" charset="0"/>
              <a:cs typeface="Roboto" panose="02000000000000000000" pitchFamily="2" charset="0"/>
            </a:endParaRPr>
          </a:p>
          <a:p>
            <a:pPr>
              <a:spcBef>
                <a:spcPts val="1200"/>
              </a:spcBef>
            </a:pPr>
            <a:r>
              <a:rPr lang="sv-SE" sz="1200" dirty="0" smtClean="0">
                <a:latin typeface="Roboto" panose="02000000000000000000" pitchFamily="2" charset="0"/>
                <a:ea typeface="Roboto" panose="02000000000000000000" pitchFamily="2" charset="0"/>
                <a:cs typeface="Roboto" panose="02000000000000000000" pitchFamily="2" charset="0"/>
              </a:rPr>
              <a:t>Nu uppstår nya logiska mönster som </a:t>
            </a:r>
            <a:r>
              <a:rPr lang="sv-SE" sz="1200" b="1" dirty="0" smtClean="0">
                <a:latin typeface="Roboto" panose="02000000000000000000" pitchFamily="2" charset="0"/>
                <a:ea typeface="Roboto" panose="02000000000000000000" pitchFamily="2" charset="0"/>
                <a:cs typeface="Roboto" panose="02000000000000000000" pitchFamily="2" charset="0"/>
              </a:rPr>
              <a:t>inte</a:t>
            </a:r>
            <a:r>
              <a:rPr lang="sv-SE" sz="1200" dirty="0" smtClean="0">
                <a:latin typeface="Roboto" panose="02000000000000000000" pitchFamily="2" charset="0"/>
                <a:ea typeface="Roboto" panose="02000000000000000000" pitchFamily="2" charset="0"/>
                <a:cs typeface="Roboto" panose="02000000000000000000" pitchFamily="2" charset="0"/>
              </a:rPr>
              <a:t> följer stadens indelning i brännpunkter. </a:t>
            </a:r>
          </a:p>
          <a:p>
            <a:pPr>
              <a:spcBef>
                <a:spcPts val="1200"/>
              </a:spcBef>
            </a:pPr>
            <a:r>
              <a:rPr lang="sv-SE" sz="1200" dirty="0" smtClean="0">
                <a:latin typeface="Roboto" panose="02000000000000000000" pitchFamily="2" charset="0"/>
                <a:ea typeface="Roboto" panose="02000000000000000000" pitchFamily="2" charset="0"/>
                <a:cs typeface="Roboto" panose="02000000000000000000" pitchFamily="2" charset="0"/>
              </a:rPr>
              <a:t>Kluster är inte etiketter som ”information” eller ”teknik” utan snarare en blandning av olika signaler som tillsammans bildar ett utvecklingsområde för verksamheten/projektet. Tänk på att utvecklingsområdet normalt sett inte hör hemma enbart i en verksamhet eller i en del av organisationen, utan skär genom organisationen och går ibland utanför organisationen.</a:t>
            </a:r>
          </a:p>
          <a:p>
            <a:pPr>
              <a:spcBef>
                <a:spcPts val="1200"/>
              </a:spcBef>
            </a:pPr>
            <a:endParaRPr lang="sv-SE" sz="1200" dirty="0" smtClean="0">
              <a:latin typeface="Roboto" panose="02000000000000000000" pitchFamily="2" charset="0"/>
              <a:ea typeface="Roboto" panose="02000000000000000000" pitchFamily="2" charset="0"/>
              <a:cs typeface="Roboto" panose="02000000000000000000" pitchFamily="2" charset="0"/>
            </a:endParaRPr>
          </a:p>
          <a:p>
            <a:pPr>
              <a:spcBef>
                <a:spcPts val="1200"/>
              </a:spcBef>
            </a:pPr>
            <a:r>
              <a:rPr lang="sv-SE" sz="1200" dirty="0" smtClean="0">
                <a:latin typeface="Roboto" panose="02000000000000000000" pitchFamily="2" charset="0"/>
                <a:ea typeface="Roboto" panose="02000000000000000000" pitchFamily="2" charset="0"/>
                <a:cs typeface="Roboto" panose="02000000000000000000" pitchFamily="2" charset="0"/>
              </a:rPr>
              <a:t>Det är normalt att det blir 3-6 olika kluster och sedan blir det ett antal ensamma </a:t>
            </a:r>
            <a:r>
              <a:rPr lang="sv-SE" sz="1200" dirty="0" err="1" smtClean="0">
                <a:latin typeface="Roboto" panose="02000000000000000000" pitchFamily="2" charset="0"/>
                <a:ea typeface="Roboto" panose="02000000000000000000" pitchFamily="2" charset="0"/>
                <a:cs typeface="Roboto" panose="02000000000000000000" pitchFamily="2" charset="0"/>
              </a:rPr>
              <a:t>scan</a:t>
            </a:r>
            <a:r>
              <a:rPr lang="sv-SE" sz="1200" dirty="0" smtClean="0">
                <a:latin typeface="Roboto" panose="02000000000000000000" pitchFamily="2" charset="0"/>
                <a:ea typeface="Roboto" panose="02000000000000000000" pitchFamily="2" charset="0"/>
                <a:cs typeface="Roboto" panose="02000000000000000000" pitchFamily="2" charset="0"/>
              </a:rPr>
              <a:t> </a:t>
            </a:r>
            <a:r>
              <a:rPr lang="sv-SE" sz="1200" dirty="0" err="1" smtClean="0">
                <a:latin typeface="Roboto" panose="02000000000000000000" pitchFamily="2" charset="0"/>
                <a:ea typeface="Roboto" panose="02000000000000000000" pitchFamily="2" charset="0"/>
                <a:cs typeface="Roboto" panose="02000000000000000000" pitchFamily="2" charset="0"/>
              </a:rPr>
              <a:t>cards</a:t>
            </a:r>
            <a:r>
              <a:rPr lang="sv-SE" sz="1200" dirty="0" smtClean="0">
                <a:latin typeface="Roboto" panose="02000000000000000000" pitchFamily="2" charset="0"/>
                <a:ea typeface="Roboto" panose="02000000000000000000" pitchFamily="2" charset="0"/>
                <a:cs typeface="Roboto" panose="02000000000000000000" pitchFamily="2" charset="0"/>
              </a:rPr>
              <a:t> som är unika och som inte tycks passa ihop med de andra. Alla kort behöver inte ingå i ett kluster. Det är ok att det blir några ”över”.</a:t>
            </a:r>
          </a:p>
          <a:p>
            <a:endParaRPr lang="sv-SE" baseline="0" dirty="0" smtClean="0"/>
          </a:p>
          <a:p>
            <a:endParaRPr lang="sv-SE" baseline="0" dirty="0" smtClean="0"/>
          </a:p>
          <a:p>
            <a:endParaRPr lang="sv-SE" baseline="0" dirty="0" smtClean="0"/>
          </a:p>
          <a:p>
            <a:endParaRPr lang="sv-SE" dirty="0"/>
          </a:p>
        </p:txBody>
      </p:sp>
      <p:sp>
        <p:nvSpPr>
          <p:cNvPr id="4" name="Platshållare för bildnummer 3"/>
          <p:cNvSpPr>
            <a:spLocks noGrp="1"/>
          </p:cNvSpPr>
          <p:nvPr>
            <p:ph type="sldNum" sz="quarter" idx="10"/>
          </p:nvPr>
        </p:nvSpPr>
        <p:spPr/>
        <p:txBody>
          <a:bodyPr/>
          <a:lstStyle/>
          <a:p>
            <a:fld id="{1A885D1D-61DE-406F-8114-F47C63AA3126}" type="slidenum">
              <a:rPr lang="sv-SE" smtClean="0"/>
              <a:t>14</a:t>
            </a:fld>
            <a:endParaRPr lang="sv-SE"/>
          </a:p>
        </p:txBody>
      </p:sp>
    </p:spTree>
    <p:extLst>
      <p:ext uri="{BB962C8B-B14F-4D97-AF65-F5344CB8AC3E}">
        <p14:creationId xmlns:p14="http://schemas.microsoft.com/office/powerpoint/2010/main" val="3435603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Bef>
                <a:spcPts val="1200"/>
              </a:spcBef>
            </a:pPr>
            <a:r>
              <a:rPr lang="sv-SE" b="1" dirty="0" smtClean="0"/>
              <a:t>Uppgift</a:t>
            </a:r>
            <a:r>
              <a:rPr lang="sv-SE" b="1" baseline="0" dirty="0" smtClean="0"/>
              <a:t> 4a</a:t>
            </a:r>
            <a:r>
              <a:rPr lang="sv-SE" baseline="0" dirty="0" smtClean="0"/>
              <a:t> . Grupperna ska nu </a:t>
            </a:r>
            <a:r>
              <a:rPr lang="sv-SE" sz="1200" dirty="0" smtClean="0">
                <a:latin typeface="Roboto" panose="02000000000000000000" pitchFamily="2" charset="0"/>
                <a:ea typeface="Roboto" panose="02000000000000000000" pitchFamily="2" charset="0"/>
                <a:cs typeface="Roboto" panose="02000000000000000000" pitchFamily="2" charset="0"/>
              </a:rPr>
              <a:t>formulera en insikt kring respektive kluster. </a:t>
            </a:r>
          </a:p>
          <a:p>
            <a:pPr>
              <a:spcBef>
                <a:spcPts val="1200"/>
              </a:spcBef>
            </a:pPr>
            <a:endParaRPr lang="sv-SE" sz="1200" dirty="0" smtClean="0">
              <a:latin typeface="Roboto" panose="02000000000000000000" pitchFamily="2" charset="0"/>
              <a:ea typeface="Roboto" panose="02000000000000000000" pitchFamily="2" charset="0"/>
              <a:cs typeface="Roboto" panose="02000000000000000000" pitchFamily="2" charset="0"/>
            </a:endParaRPr>
          </a:p>
          <a:p>
            <a:pPr>
              <a:spcBef>
                <a:spcPts val="1200"/>
              </a:spcBef>
            </a:pPr>
            <a:r>
              <a:rPr lang="sv-SE" sz="1200" dirty="0" smtClean="0">
                <a:latin typeface="Roboto" panose="02000000000000000000" pitchFamily="2" charset="0"/>
                <a:ea typeface="Roboto" panose="02000000000000000000" pitchFamily="2" charset="0"/>
                <a:cs typeface="Roboto" panose="02000000000000000000" pitchFamily="2" charset="0"/>
              </a:rPr>
              <a:t>En insikt är en eller två meningar som sammanfattar utvecklingsområdet i ett påstående. </a:t>
            </a:r>
          </a:p>
          <a:p>
            <a:pPr>
              <a:spcBef>
                <a:spcPts val="1200"/>
              </a:spcBef>
            </a:pPr>
            <a:endParaRPr lang="sv-SE" sz="1200" dirty="0" smtClean="0">
              <a:latin typeface="Roboto" panose="02000000000000000000" pitchFamily="2" charset="0"/>
              <a:ea typeface="Roboto" panose="02000000000000000000" pitchFamily="2" charset="0"/>
              <a:cs typeface="Roboto" panose="02000000000000000000" pitchFamily="2" charset="0"/>
            </a:endParaRPr>
          </a:p>
          <a:p>
            <a:pPr>
              <a:spcBef>
                <a:spcPts val="1200"/>
              </a:spcBef>
            </a:pPr>
            <a:r>
              <a:rPr lang="sv-SE" sz="1200" dirty="0" smtClean="0">
                <a:latin typeface="Roboto" panose="02000000000000000000" pitchFamily="2" charset="0"/>
                <a:ea typeface="Roboto" panose="02000000000000000000" pitchFamily="2" charset="0"/>
                <a:cs typeface="Roboto" panose="02000000000000000000" pitchFamily="2" charset="0"/>
              </a:rPr>
              <a:t>Ett exempel på ett påstående kan vara: </a:t>
            </a:r>
            <a:r>
              <a:rPr lang="sv-SE" sz="1200" i="1" dirty="0" smtClean="0">
                <a:latin typeface="Roboto" panose="02000000000000000000" pitchFamily="2" charset="0"/>
                <a:ea typeface="Roboto" panose="02000000000000000000" pitchFamily="2" charset="0"/>
                <a:cs typeface="Roboto" panose="02000000000000000000" pitchFamily="2" charset="0"/>
              </a:rPr>
              <a:t>”Människors intresse för volontärarbete ökar samtidigt som det utmanar våra befintliga värderingar och strukturer”. </a:t>
            </a:r>
          </a:p>
          <a:p>
            <a:pPr>
              <a:spcBef>
                <a:spcPts val="1200"/>
              </a:spcBef>
            </a:pPr>
            <a:endParaRPr lang="sv-SE" sz="1200" dirty="0" smtClean="0">
              <a:latin typeface="Roboto" panose="02000000000000000000" pitchFamily="2" charset="0"/>
              <a:ea typeface="Roboto" panose="02000000000000000000" pitchFamily="2" charset="0"/>
              <a:cs typeface="Roboto" panose="02000000000000000000" pitchFamily="2" charset="0"/>
            </a:endParaRPr>
          </a:p>
          <a:p>
            <a:pPr>
              <a:spcBef>
                <a:spcPts val="1200"/>
              </a:spcBef>
            </a:pPr>
            <a:r>
              <a:rPr lang="sv-SE" sz="1200" dirty="0" smtClean="0">
                <a:latin typeface="Roboto" panose="02000000000000000000" pitchFamily="2" charset="0"/>
                <a:ea typeface="Roboto" panose="02000000000000000000" pitchFamily="2" charset="0"/>
                <a:cs typeface="Roboto" panose="02000000000000000000" pitchFamily="2" charset="0"/>
              </a:rPr>
              <a:t>Grupperna ska skriva ner insikterna på notislappar och fästa upp dem på en vägg ihop med relaterade </a:t>
            </a:r>
            <a:r>
              <a:rPr lang="sv-SE" sz="1200" dirty="0" err="1" smtClean="0">
                <a:latin typeface="Roboto" panose="02000000000000000000" pitchFamily="2" charset="0"/>
                <a:ea typeface="Roboto" panose="02000000000000000000" pitchFamily="2" charset="0"/>
                <a:cs typeface="Roboto" panose="02000000000000000000" pitchFamily="2" charset="0"/>
              </a:rPr>
              <a:t>scan</a:t>
            </a:r>
            <a:r>
              <a:rPr lang="sv-SE" sz="1200" dirty="0" smtClean="0">
                <a:latin typeface="Roboto" panose="02000000000000000000" pitchFamily="2" charset="0"/>
                <a:ea typeface="Roboto" panose="02000000000000000000" pitchFamily="2" charset="0"/>
                <a:cs typeface="Roboto" panose="02000000000000000000" pitchFamily="2" charset="0"/>
              </a:rPr>
              <a:t> </a:t>
            </a:r>
            <a:r>
              <a:rPr lang="sv-SE" sz="1200" dirty="0" err="1" smtClean="0">
                <a:latin typeface="Roboto" panose="02000000000000000000" pitchFamily="2" charset="0"/>
                <a:ea typeface="Roboto" panose="02000000000000000000" pitchFamily="2" charset="0"/>
                <a:cs typeface="Roboto" panose="02000000000000000000" pitchFamily="2" charset="0"/>
              </a:rPr>
              <a:t>cards</a:t>
            </a:r>
            <a:r>
              <a:rPr lang="sv-SE" sz="1200" dirty="0" smtClean="0">
                <a:latin typeface="Roboto" panose="02000000000000000000" pitchFamily="2" charset="0"/>
                <a:ea typeface="Roboto" panose="02000000000000000000" pitchFamily="2" charset="0"/>
                <a:cs typeface="Roboto" panose="02000000000000000000" pitchFamily="2" charset="0"/>
              </a:rPr>
              <a:t>. </a:t>
            </a:r>
            <a:endParaRPr lang="sv-SE" sz="1200" dirty="0">
              <a:latin typeface="Roboto" panose="02000000000000000000" pitchFamily="2" charset="0"/>
              <a:ea typeface="Roboto" panose="02000000000000000000" pitchFamily="2" charset="0"/>
              <a:cs typeface="Roboto" panose="02000000000000000000" pitchFamily="2" charset="0"/>
            </a:endParaRPr>
          </a:p>
        </p:txBody>
      </p:sp>
      <p:sp>
        <p:nvSpPr>
          <p:cNvPr id="4" name="Platshållare för bildnummer 3"/>
          <p:cNvSpPr>
            <a:spLocks noGrp="1"/>
          </p:cNvSpPr>
          <p:nvPr>
            <p:ph type="sldNum" sz="quarter" idx="10"/>
          </p:nvPr>
        </p:nvSpPr>
        <p:spPr/>
        <p:txBody>
          <a:bodyPr/>
          <a:lstStyle/>
          <a:p>
            <a:fld id="{1A885D1D-61DE-406F-8114-F47C63AA3126}" type="slidenum">
              <a:rPr lang="sv-SE" smtClean="0"/>
              <a:t>15</a:t>
            </a:fld>
            <a:endParaRPr lang="sv-SE"/>
          </a:p>
        </p:txBody>
      </p:sp>
    </p:spTree>
    <p:extLst>
      <p:ext uri="{BB962C8B-B14F-4D97-AF65-F5344CB8AC3E}">
        <p14:creationId xmlns:p14="http://schemas.microsoft.com/office/powerpoint/2010/main" val="2386128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Bef>
                <a:spcPts val="1200"/>
              </a:spcBef>
            </a:pPr>
            <a:r>
              <a:rPr lang="sv-SE" b="1" dirty="0" smtClean="0"/>
              <a:t>Uppgift</a:t>
            </a:r>
            <a:r>
              <a:rPr lang="sv-SE" b="1" baseline="0" dirty="0" smtClean="0"/>
              <a:t> 4b</a:t>
            </a:r>
            <a:r>
              <a:rPr lang="sv-SE" baseline="0" dirty="0" smtClean="0"/>
              <a:t>. </a:t>
            </a:r>
            <a:r>
              <a:rPr lang="sv-SE" sz="1200" dirty="0" smtClean="0">
                <a:latin typeface="Roboto" panose="02000000000000000000" pitchFamily="2" charset="0"/>
                <a:ea typeface="Roboto" panose="02000000000000000000" pitchFamily="2" charset="0"/>
                <a:cs typeface="Roboto" panose="02000000000000000000" pitchFamily="2" charset="0"/>
              </a:rPr>
              <a:t>När alla kluster fått insikter och fästs upp på väggen så att de går att överblicka är det dags att rösta fram ett eller två kluster som gruppen vill arbeta vidare med.</a:t>
            </a:r>
            <a:br>
              <a:rPr lang="sv-SE" sz="1200" dirty="0" smtClean="0">
                <a:latin typeface="Roboto" panose="02000000000000000000" pitchFamily="2" charset="0"/>
                <a:ea typeface="Roboto" panose="02000000000000000000" pitchFamily="2" charset="0"/>
                <a:cs typeface="Roboto" panose="02000000000000000000" pitchFamily="2" charset="0"/>
              </a:rPr>
            </a:br>
            <a:r>
              <a:rPr lang="sv-SE" sz="1200" dirty="0" smtClean="0">
                <a:latin typeface="Roboto" panose="02000000000000000000" pitchFamily="2" charset="0"/>
                <a:ea typeface="Roboto" panose="02000000000000000000" pitchFamily="2" charset="0"/>
                <a:cs typeface="Roboto" panose="02000000000000000000" pitchFamily="2" charset="0"/>
              </a:rPr>
              <a:t>Varje</a:t>
            </a:r>
            <a:r>
              <a:rPr lang="sv-SE" sz="1200" baseline="0" dirty="0" smtClean="0">
                <a:latin typeface="Roboto" panose="02000000000000000000" pitchFamily="2" charset="0"/>
                <a:ea typeface="Roboto" panose="02000000000000000000" pitchFamily="2" charset="0"/>
                <a:cs typeface="Roboto" panose="02000000000000000000" pitchFamily="2" charset="0"/>
              </a:rPr>
              <a:t> deltagare </a:t>
            </a:r>
            <a:r>
              <a:rPr lang="sv-SE" sz="1200" baseline="0" dirty="0" err="1" smtClean="0">
                <a:latin typeface="Roboto" panose="02000000000000000000" pitchFamily="2" charset="0"/>
                <a:ea typeface="Roboto" panose="02000000000000000000" pitchFamily="2" charset="0"/>
                <a:cs typeface="Roboto" panose="02000000000000000000" pitchFamily="2" charset="0"/>
              </a:rPr>
              <a:t>plupp</a:t>
            </a:r>
            <a:r>
              <a:rPr lang="sv-SE" sz="1200" dirty="0" err="1" smtClean="0">
                <a:latin typeface="Roboto" panose="02000000000000000000" pitchFamily="2" charset="0"/>
                <a:ea typeface="Roboto" panose="02000000000000000000" pitchFamily="2" charset="0"/>
                <a:cs typeface="Roboto" panose="02000000000000000000" pitchFamily="2" charset="0"/>
              </a:rPr>
              <a:t>pmarkerar</a:t>
            </a:r>
            <a:r>
              <a:rPr lang="sv-SE" sz="1200" dirty="0" smtClean="0">
                <a:latin typeface="Roboto" panose="02000000000000000000" pitchFamily="2" charset="0"/>
                <a:ea typeface="Roboto" panose="02000000000000000000" pitchFamily="2" charset="0"/>
                <a:cs typeface="Roboto" panose="02000000000000000000" pitchFamily="2" charset="0"/>
              </a:rPr>
              <a:t> de två kluster som de tycker känns viktigast att ta vidare. Använd tex klistermärken eller rödpenna för att göra</a:t>
            </a:r>
            <a:r>
              <a:rPr lang="sv-SE" sz="1200" baseline="0" dirty="0" smtClean="0">
                <a:latin typeface="Roboto" panose="02000000000000000000" pitchFamily="2" charset="0"/>
                <a:ea typeface="Roboto" panose="02000000000000000000" pitchFamily="2" charset="0"/>
                <a:cs typeface="Roboto" panose="02000000000000000000" pitchFamily="2" charset="0"/>
              </a:rPr>
              <a:t> markeringarna tydliga. </a:t>
            </a:r>
            <a:endParaRPr lang="sv-SE" sz="1200" dirty="0" smtClean="0">
              <a:latin typeface="Roboto" panose="02000000000000000000" pitchFamily="2" charset="0"/>
              <a:ea typeface="Roboto" panose="02000000000000000000" pitchFamily="2" charset="0"/>
              <a:cs typeface="Roboto" panose="02000000000000000000" pitchFamily="2" charset="0"/>
            </a:endParaRPr>
          </a:p>
          <a:p>
            <a:pPr>
              <a:spcBef>
                <a:spcPts val="1200"/>
              </a:spcBef>
            </a:pPr>
            <a:endParaRPr lang="sv-SE" sz="1200" dirty="0" smtClean="0">
              <a:latin typeface="Roboto" panose="02000000000000000000" pitchFamily="2" charset="0"/>
              <a:ea typeface="Roboto" panose="02000000000000000000" pitchFamily="2" charset="0"/>
              <a:cs typeface="Roboto" panose="02000000000000000000" pitchFamily="2" charset="0"/>
            </a:endParaRPr>
          </a:p>
          <a:p>
            <a:pPr>
              <a:spcBef>
                <a:spcPts val="1200"/>
              </a:spcBef>
            </a:pPr>
            <a:r>
              <a:rPr lang="sv-SE" sz="1200" dirty="0" smtClean="0">
                <a:latin typeface="Roboto" panose="02000000000000000000" pitchFamily="2" charset="0"/>
                <a:ea typeface="Roboto" panose="02000000000000000000" pitchFamily="2" charset="0"/>
                <a:cs typeface="Roboto" panose="02000000000000000000" pitchFamily="2" charset="0"/>
              </a:rPr>
              <a:t>Ett eller två kluster går vidare till nästa steg. Uppmana grupperna att välja ett kluster om det inte är så att två kluster har kopplingar och kan läggas ihop till ett gemensamt utvecklingsområde. </a:t>
            </a:r>
          </a:p>
          <a:p>
            <a:pPr>
              <a:spcBef>
                <a:spcPts val="1200"/>
              </a:spcBef>
            </a:pPr>
            <a:endParaRPr lang="sv-SE" sz="1200" dirty="0" smtClean="0">
              <a:latin typeface="Roboto" panose="02000000000000000000" pitchFamily="2" charset="0"/>
              <a:ea typeface="Roboto" panose="02000000000000000000" pitchFamily="2" charset="0"/>
              <a:cs typeface="Roboto" panose="02000000000000000000" pitchFamily="2" charset="0"/>
            </a:endParaRPr>
          </a:p>
          <a:p>
            <a:pPr>
              <a:spcBef>
                <a:spcPts val="1200"/>
              </a:spcBef>
            </a:pPr>
            <a:r>
              <a:rPr lang="sv-SE" sz="1200" dirty="0" smtClean="0">
                <a:latin typeface="Roboto" panose="02000000000000000000" pitchFamily="2" charset="0"/>
                <a:ea typeface="Roboto" panose="02000000000000000000" pitchFamily="2" charset="0"/>
                <a:cs typeface="Roboto" panose="02000000000000000000" pitchFamily="2" charset="0"/>
              </a:rPr>
              <a:t>Dokumentera de kluster som inte går vidare genom att fotografera dem, så att ni kan ta fram dem vid senare tillfälle.</a:t>
            </a:r>
            <a:endParaRPr lang="sv-SE" sz="1200" dirty="0">
              <a:latin typeface="Roboto" panose="02000000000000000000" pitchFamily="2" charset="0"/>
              <a:ea typeface="Roboto" panose="02000000000000000000" pitchFamily="2" charset="0"/>
              <a:cs typeface="Roboto" panose="02000000000000000000" pitchFamily="2" charset="0"/>
            </a:endParaRPr>
          </a:p>
        </p:txBody>
      </p:sp>
      <p:sp>
        <p:nvSpPr>
          <p:cNvPr id="4" name="Platshållare för bildnummer 3"/>
          <p:cNvSpPr>
            <a:spLocks noGrp="1"/>
          </p:cNvSpPr>
          <p:nvPr>
            <p:ph type="sldNum" sz="quarter" idx="10"/>
          </p:nvPr>
        </p:nvSpPr>
        <p:spPr/>
        <p:txBody>
          <a:bodyPr/>
          <a:lstStyle/>
          <a:p>
            <a:fld id="{1A885D1D-61DE-406F-8114-F47C63AA3126}" type="slidenum">
              <a:rPr lang="sv-SE" smtClean="0"/>
              <a:t>16</a:t>
            </a:fld>
            <a:endParaRPr lang="sv-SE"/>
          </a:p>
        </p:txBody>
      </p:sp>
    </p:spTree>
    <p:extLst>
      <p:ext uri="{BB962C8B-B14F-4D97-AF65-F5344CB8AC3E}">
        <p14:creationId xmlns:p14="http://schemas.microsoft.com/office/powerpoint/2010/main" val="920540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Bef>
                <a:spcPts val="1200"/>
              </a:spcBef>
            </a:pPr>
            <a:r>
              <a:rPr lang="sv-SE" b="1" dirty="0" smtClean="0"/>
              <a:t>Uppgift</a:t>
            </a:r>
            <a:r>
              <a:rPr lang="sv-SE" b="1" baseline="0" dirty="0" smtClean="0"/>
              <a:t> 5</a:t>
            </a:r>
            <a:r>
              <a:rPr lang="sv-SE" baseline="0" dirty="0" smtClean="0"/>
              <a:t>. </a:t>
            </a:r>
            <a:r>
              <a:rPr lang="sv-SE" sz="1200" dirty="0" smtClean="0">
                <a:latin typeface="Roboto" panose="02000000000000000000" pitchFamily="2" charset="0"/>
                <a:ea typeface="Roboto" panose="02000000000000000000" pitchFamily="2" charset="0"/>
                <a:cs typeface="Roboto" panose="02000000000000000000" pitchFamily="2" charset="0"/>
              </a:rPr>
              <a:t>Varje grupp har nu en eller två insikter baserade på ett kluster med signalspaningar.</a:t>
            </a:r>
          </a:p>
          <a:p>
            <a:pPr>
              <a:spcBef>
                <a:spcPts val="1200"/>
              </a:spcBef>
            </a:pPr>
            <a:endParaRPr lang="sv-SE" sz="1200" dirty="0" smtClean="0">
              <a:latin typeface="Roboto" panose="02000000000000000000" pitchFamily="2" charset="0"/>
              <a:ea typeface="Roboto" panose="02000000000000000000" pitchFamily="2" charset="0"/>
              <a:cs typeface="Roboto" panose="02000000000000000000" pitchFamily="2" charset="0"/>
            </a:endParaRPr>
          </a:p>
          <a:p>
            <a:pPr>
              <a:spcBef>
                <a:spcPts val="1200"/>
              </a:spcBef>
            </a:pPr>
            <a:r>
              <a:rPr lang="sv-SE" sz="1200" dirty="0" smtClean="0">
                <a:latin typeface="Roboto" panose="02000000000000000000" pitchFamily="2" charset="0"/>
                <a:ea typeface="Roboto" panose="02000000000000000000" pitchFamily="2" charset="0"/>
                <a:cs typeface="Roboto" panose="02000000000000000000" pitchFamily="2" charset="0"/>
              </a:rPr>
              <a:t>Nu är det dags att börja tänka scenarion. Framtiden är något vi måste möta men också något vi skapar tillsammans. Vi i Helsingborgs stad måste vara redo att agera på sådan utveckling som troligen kommer att ske, men vi måste också jobba förebyggande för att få det samhälle vi vill ha för våra invånare, företagare och besökare</a:t>
            </a:r>
            <a:r>
              <a:rPr lang="sv-SE" sz="1200" baseline="0" dirty="0" smtClean="0">
                <a:latin typeface="Roboto" panose="02000000000000000000" pitchFamily="2" charset="0"/>
                <a:ea typeface="Roboto" panose="02000000000000000000" pitchFamily="2" charset="0"/>
                <a:cs typeface="Roboto" panose="02000000000000000000" pitchFamily="2" charset="0"/>
              </a:rPr>
              <a:t> och kommande generationer.</a:t>
            </a:r>
          </a:p>
          <a:p>
            <a:pPr>
              <a:spcBef>
                <a:spcPts val="1200"/>
              </a:spcBef>
            </a:pPr>
            <a:endParaRPr lang="sv-SE" sz="1200" dirty="0" smtClean="0">
              <a:latin typeface="Roboto" panose="02000000000000000000" pitchFamily="2" charset="0"/>
              <a:ea typeface="Roboto" panose="02000000000000000000" pitchFamily="2" charset="0"/>
              <a:cs typeface="Roboto" panose="02000000000000000000" pitchFamily="2" charset="0"/>
            </a:endParaRPr>
          </a:p>
          <a:p>
            <a:pPr>
              <a:spcBef>
                <a:spcPts val="1200"/>
              </a:spcBef>
            </a:pPr>
            <a:r>
              <a:rPr lang="sv-SE" sz="1200" dirty="0" smtClean="0">
                <a:latin typeface="Roboto" panose="02000000000000000000" pitchFamily="2" charset="0"/>
                <a:ea typeface="Roboto" panose="02000000000000000000" pitchFamily="2" charset="0"/>
                <a:cs typeface="Roboto" panose="02000000000000000000" pitchFamily="2" charset="0"/>
              </a:rPr>
              <a:t>På en canvas i A3-format (se separat mall) ska nu grupperna jobba vidare i 5 steg. Det börjar med att beskriva:</a:t>
            </a:r>
            <a:br>
              <a:rPr lang="sv-SE" sz="1200" dirty="0" smtClean="0">
                <a:latin typeface="Roboto" panose="02000000000000000000" pitchFamily="2" charset="0"/>
                <a:ea typeface="Roboto" panose="02000000000000000000" pitchFamily="2" charset="0"/>
                <a:cs typeface="Roboto" panose="02000000000000000000" pitchFamily="2" charset="0"/>
              </a:rPr>
            </a:br>
            <a:endParaRPr lang="sv-SE" sz="1200" dirty="0" smtClean="0">
              <a:latin typeface="Roboto" panose="02000000000000000000" pitchFamily="2" charset="0"/>
              <a:ea typeface="Roboto" panose="02000000000000000000" pitchFamily="2" charset="0"/>
              <a:cs typeface="Roboto" panose="02000000000000000000" pitchFamily="2" charset="0"/>
            </a:endParaRPr>
          </a:p>
          <a:p>
            <a:pPr marL="285750" indent="-285750">
              <a:spcBef>
                <a:spcPts val="1200"/>
              </a:spcBef>
              <a:buFont typeface="Wingdings" panose="05000000000000000000" pitchFamily="2" charset="2"/>
              <a:buChar char="§"/>
            </a:pPr>
            <a:r>
              <a:rPr lang="sv-SE" sz="1200" dirty="0" smtClean="0">
                <a:latin typeface="Roboto" panose="02000000000000000000" pitchFamily="2" charset="0"/>
                <a:ea typeface="Roboto" panose="02000000000000000000" pitchFamily="2" charset="0"/>
                <a:cs typeface="Roboto" panose="02000000000000000000" pitchFamily="2" charset="0"/>
              </a:rPr>
              <a:t>Den troliga framtiden </a:t>
            </a:r>
          </a:p>
          <a:p>
            <a:pPr marL="285750" indent="-285750">
              <a:spcBef>
                <a:spcPts val="600"/>
              </a:spcBef>
              <a:buFont typeface="Wingdings" panose="05000000000000000000" pitchFamily="2" charset="2"/>
              <a:buChar char="§"/>
            </a:pPr>
            <a:r>
              <a:rPr lang="sv-SE" sz="1200" dirty="0" smtClean="0">
                <a:latin typeface="Roboto" panose="02000000000000000000" pitchFamily="2" charset="0"/>
                <a:ea typeface="Roboto" panose="02000000000000000000" pitchFamily="2" charset="0"/>
                <a:cs typeface="Roboto" panose="02000000000000000000" pitchFamily="2" charset="0"/>
              </a:rPr>
              <a:t>En målbild för den önskvärda framtiden</a:t>
            </a:r>
            <a:endParaRPr lang="sv-SE" sz="1200" dirty="0">
              <a:latin typeface="Roboto" panose="02000000000000000000" pitchFamily="2" charset="0"/>
              <a:ea typeface="Roboto" panose="02000000000000000000" pitchFamily="2" charset="0"/>
              <a:cs typeface="Roboto" panose="02000000000000000000" pitchFamily="2" charset="0"/>
            </a:endParaRPr>
          </a:p>
        </p:txBody>
      </p:sp>
      <p:sp>
        <p:nvSpPr>
          <p:cNvPr id="4" name="Platshållare för bildnummer 3"/>
          <p:cNvSpPr>
            <a:spLocks noGrp="1"/>
          </p:cNvSpPr>
          <p:nvPr>
            <p:ph type="sldNum" sz="quarter" idx="10"/>
          </p:nvPr>
        </p:nvSpPr>
        <p:spPr/>
        <p:txBody>
          <a:bodyPr/>
          <a:lstStyle/>
          <a:p>
            <a:fld id="{1A885D1D-61DE-406F-8114-F47C63AA3126}" type="slidenum">
              <a:rPr lang="sv-SE" smtClean="0"/>
              <a:t>17</a:t>
            </a:fld>
            <a:endParaRPr lang="sv-SE"/>
          </a:p>
        </p:txBody>
      </p:sp>
    </p:spTree>
    <p:extLst>
      <p:ext uri="{BB962C8B-B14F-4D97-AF65-F5344CB8AC3E}">
        <p14:creationId xmlns:p14="http://schemas.microsoft.com/office/powerpoint/2010/main" val="653345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Bef>
                <a:spcPts val="1200"/>
              </a:spcBef>
            </a:pPr>
            <a:r>
              <a:rPr lang="sv-SE" b="1" dirty="0" smtClean="0"/>
              <a:t>Uppgift</a:t>
            </a:r>
            <a:r>
              <a:rPr lang="sv-SE" b="1" baseline="0" dirty="0" smtClean="0"/>
              <a:t> 6</a:t>
            </a:r>
            <a:r>
              <a:rPr lang="sv-SE" baseline="0" dirty="0" smtClean="0"/>
              <a:t>. </a:t>
            </a:r>
            <a:r>
              <a:rPr lang="sv-SE" sz="1200" dirty="0" smtClean="0">
                <a:latin typeface="Roboto" panose="02000000000000000000" pitchFamily="2" charset="0"/>
                <a:ea typeface="Roboto" panose="02000000000000000000" pitchFamily="2" charset="0"/>
                <a:cs typeface="Roboto" panose="02000000000000000000" pitchFamily="2" charset="0"/>
              </a:rPr>
              <a:t>Utifrån två framtidsscenarion ska grupperna nu skapa en eller två prototyper.</a:t>
            </a:r>
          </a:p>
          <a:p>
            <a:pPr>
              <a:spcBef>
                <a:spcPts val="1200"/>
              </a:spcBef>
            </a:pPr>
            <a:endParaRPr lang="sv-SE" sz="1200" dirty="0" smtClean="0">
              <a:latin typeface="Roboto" panose="02000000000000000000" pitchFamily="2" charset="0"/>
              <a:ea typeface="Roboto" panose="02000000000000000000" pitchFamily="2" charset="0"/>
              <a:cs typeface="Roboto" panose="02000000000000000000" pitchFamily="2" charset="0"/>
            </a:endParaRPr>
          </a:p>
          <a:p>
            <a:pPr>
              <a:spcBef>
                <a:spcPts val="1200"/>
              </a:spcBef>
            </a:pPr>
            <a:r>
              <a:rPr lang="sv-SE" sz="1200" dirty="0" smtClean="0">
                <a:latin typeface="Roboto" panose="02000000000000000000" pitchFamily="2" charset="0"/>
                <a:ea typeface="Roboto" panose="02000000000000000000" pitchFamily="2" charset="0"/>
                <a:cs typeface="Roboto" panose="02000000000000000000" pitchFamily="2" charset="0"/>
              </a:rPr>
              <a:t>Med prototyp menas i denna övning en visualisering av scenariot. Den kan innehålla idéer till lösningar på de utmaningar som finns i scenariot, eller den kan mer generellt påvisa hur scenariot kommer till utryck i framtiden.</a:t>
            </a:r>
          </a:p>
          <a:p>
            <a:pPr>
              <a:spcBef>
                <a:spcPts val="1200"/>
              </a:spcBef>
            </a:pPr>
            <a:r>
              <a:rPr lang="sv-SE" sz="1200" dirty="0" smtClean="0">
                <a:latin typeface="Roboto" panose="02000000000000000000" pitchFamily="2" charset="0"/>
                <a:ea typeface="Roboto" panose="02000000000000000000" pitchFamily="2" charset="0"/>
                <a:cs typeface="Roboto" panose="02000000000000000000" pitchFamily="2" charset="0"/>
              </a:rPr>
              <a:t> </a:t>
            </a:r>
          </a:p>
          <a:p>
            <a:pPr>
              <a:spcBef>
                <a:spcPts val="1200"/>
              </a:spcBef>
            </a:pPr>
            <a:r>
              <a:rPr lang="sv-SE" sz="1200" dirty="0" smtClean="0">
                <a:latin typeface="Roboto" panose="02000000000000000000" pitchFamily="2" charset="0"/>
                <a:ea typeface="Roboto" panose="02000000000000000000" pitchFamily="2" charset="0"/>
                <a:cs typeface="Roboto" panose="02000000000000000000" pitchFamily="2" charset="0"/>
              </a:rPr>
              <a:t>Om gruppen tycker att det går att bygga ihop det troliga med det önskvärda scenariot till en prototyp så får man gärna göra det, annars bygger man två prototyper.</a:t>
            </a:r>
          </a:p>
          <a:p>
            <a:pPr>
              <a:spcBef>
                <a:spcPts val="1200"/>
              </a:spcBef>
            </a:pPr>
            <a:endParaRPr lang="sv-SE" sz="1200" dirty="0" smtClean="0">
              <a:latin typeface="Roboto" panose="02000000000000000000" pitchFamily="2" charset="0"/>
              <a:ea typeface="Roboto" panose="02000000000000000000" pitchFamily="2" charset="0"/>
              <a:cs typeface="Roboto" panose="02000000000000000000" pitchFamily="2" charset="0"/>
            </a:endParaRPr>
          </a:p>
          <a:p>
            <a:pPr>
              <a:spcBef>
                <a:spcPts val="1200"/>
              </a:spcBef>
            </a:pPr>
            <a:r>
              <a:rPr lang="sv-SE" sz="1200" dirty="0" smtClean="0">
                <a:latin typeface="Roboto" panose="02000000000000000000" pitchFamily="2" charset="0"/>
                <a:ea typeface="Roboto" panose="02000000000000000000" pitchFamily="2" charset="0"/>
                <a:cs typeface="Roboto" panose="02000000000000000000" pitchFamily="2" charset="0"/>
              </a:rPr>
              <a:t>Prototypen behöver inte vara avancerad, det viktiga är att fokusera på en eller ett fåtal framtida möjligheter, lösningar eller nya arbetssätt som skulle kunna testas i ett senare skede.</a:t>
            </a:r>
          </a:p>
          <a:p>
            <a:pPr>
              <a:spcBef>
                <a:spcPts val="1200"/>
              </a:spcBef>
            </a:pPr>
            <a:endParaRPr lang="sv-SE" sz="1200" dirty="0" smtClean="0">
              <a:latin typeface="Roboto" panose="02000000000000000000" pitchFamily="2" charset="0"/>
              <a:ea typeface="Roboto" panose="02000000000000000000" pitchFamily="2" charset="0"/>
              <a:cs typeface="Roboto" panose="02000000000000000000" pitchFamily="2" charset="0"/>
            </a:endParaRPr>
          </a:p>
          <a:p>
            <a:pPr>
              <a:spcBef>
                <a:spcPts val="1200"/>
              </a:spcBef>
            </a:pPr>
            <a:endParaRPr lang="sv-SE" sz="1200" dirty="0">
              <a:latin typeface="Roboto" panose="02000000000000000000" pitchFamily="2" charset="0"/>
              <a:ea typeface="Roboto" panose="02000000000000000000" pitchFamily="2" charset="0"/>
              <a:cs typeface="Roboto" panose="02000000000000000000" pitchFamily="2" charset="0"/>
            </a:endParaRPr>
          </a:p>
        </p:txBody>
      </p:sp>
      <p:sp>
        <p:nvSpPr>
          <p:cNvPr id="4" name="Platshållare för bildnummer 3"/>
          <p:cNvSpPr>
            <a:spLocks noGrp="1"/>
          </p:cNvSpPr>
          <p:nvPr>
            <p:ph type="sldNum" sz="quarter" idx="10"/>
          </p:nvPr>
        </p:nvSpPr>
        <p:spPr/>
        <p:txBody>
          <a:bodyPr/>
          <a:lstStyle/>
          <a:p>
            <a:fld id="{1A885D1D-61DE-406F-8114-F47C63AA3126}" type="slidenum">
              <a:rPr lang="sv-SE" smtClean="0"/>
              <a:t>18</a:t>
            </a:fld>
            <a:endParaRPr lang="sv-SE"/>
          </a:p>
        </p:txBody>
      </p:sp>
    </p:spTree>
    <p:extLst>
      <p:ext uri="{BB962C8B-B14F-4D97-AF65-F5344CB8AC3E}">
        <p14:creationId xmlns:p14="http://schemas.microsoft.com/office/powerpoint/2010/main" val="2632125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Bef>
                <a:spcPts val="1200"/>
              </a:spcBef>
            </a:pPr>
            <a:r>
              <a:rPr lang="sv-SE" b="1" dirty="0" smtClean="0"/>
              <a:t>Uppgift</a:t>
            </a:r>
            <a:r>
              <a:rPr lang="sv-SE" b="1" baseline="0" dirty="0" smtClean="0"/>
              <a:t> 7</a:t>
            </a:r>
            <a:r>
              <a:rPr lang="sv-SE" baseline="0" dirty="0" smtClean="0"/>
              <a:t>. </a:t>
            </a:r>
            <a:r>
              <a:rPr lang="sv-SE" sz="1200" dirty="0" smtClean="0">
                <a:latin typeface="Roboto" panose="02000000000000000000" pitchFamily="2" charset="0"/>
                <a:ea typeface="Roboto" panose="02000000000000000000" pitchFamily="2" charset="0"/>
                <a:cs typeface="Roboto" panose="02000000000000000000" pitchFamily="2" charset="0"/>
              </a:rPr>
              <a:t>Sista steget i denna workshop är att grupperna definierar aktiviteter som ni kan arbeta med </a:t>
            </a:r>
            <a:r>
              <a:rPr lang="sv-SE" sz="1200" b="1" dirty="0" smtClean="0">
                <a:latin typeface="Roboto" panose="02000000000000000000" pitchFamily="2" charset="0"/>
                <a:ea typeface="Roboto" panose="02000000000000000000" pitchFamily="2" charset="0"/>
                <a:cs typeface="Roboto" panose="02000000000000000000" pitchFamily="2" charset="0"/>
              </a:rPr>
              <a:t>DIREKT</a:t>
            </a:r>
            <a:r>
              <a:rPr lang="sv-SE" sz="1200" dirty="0" smtClean="0">
                <a:latin typeface="Roboto" panose="02000000000000000000" pitchFamily="2" charset="0"/>
                <a:ea typeface="Roboto" panose="02000000000000000000" pitchFamily="2" charset="0"/>
                <a:cs typeface="Roboto" panose="02000000000000000000" pitchFamily="2" charset="0"/>
              </a:rPr>
              <a:t> och </a:t>
            </a:r>
            <a:r>
              <a:rPr lang="sv-SE" sz="1200" b="1" dirty="0" smtClean="0">
                <a:latin typeface="Roboto" panose="02000000000000000000" pitchFamily="2" charset="0"/>
                <a:ea typeface="Roboto" panose="02000000000000000000" pitchFamily="2" charset="0"/>
                <a:cs typeface="Roboto" panose="02000000000000000000" pitchFamily="2" charset="0"/>
              </a:rPr>
              <a:t>PÅ KORT SIKT </a:t>
            </a:r>
            <a:r>
              <a:rPr lang="sv-SE" sz="1200" dirty="0" smtClean="0">
                <a:latin typeface="Roboto" panose="02000000000000000000" pitchFamily="2" charset="0"/>
                <a:ea typeface="Roboto" panose="02000000000000000000" pitchFamily="2" charset="0"/>
                <a:cs typeface="Roboto" panose="02000000000000000000" pitchFamily="2" charset="0"/>
              </a:rPr>
              <a:t>för att börja ta tag i de förändringar som är nödvändiga.</a:t>
            </a:r>
          </a:p>
          <a:p>
            <a:pPr>
              <a:spcBef>
                <a:spcPts val="1200"/>
              </a:spcBef>
            </a:pPr>
            <a:endParaRPr lang="sv-SE" sz="1200" dirty="0" smtClean="0">
              <a:latin typeface="Roboto" panose="02000000000000000000" pitchFamily="2" charset="0"/>
              <a:ea typeface="Roboto" panose="02000000000000000000" pitchFamily="2" charset="0"/>
              <a:cs typeface="Roboto" panose="02000000000000000000" pitchFamily="2" charset="0"/>
            </a:endParaRPr>
          </a:p>
          <a:p>
            <a:pPr>
              <a:spcBef>
                <a:spcPts val="1200"/>
              </a:spcBef>
            </a:pPr>
            <a:r>
              <a:rPr lang="sv-SE" sz="1200" dirty="0" smtClean="0">
                <a:latin typeface="Roboto" panose="02000000000000000000" pitchFamily="2" charset="0"/>
                <a:ea typeface="Roboto" panose="02000000000000000000" pitchFamily="2" charset="0"/>
                <a:cs typeface="Roboto" panose="02000000000000000000" pitchFamily="2" charset="0"/>
              </a:rPr>
              <a:t>Utifrån scenarios och prototypen/prototyperna jobbar varje grupp med att ta fram ett antal ”action </a:t>
            </a:r>
            <a:r>
              <a:rPr lang="sv-SE" sz="1200" dirty="0" err="1" smtClean="0">
                <a:latin typeface="Roboto" panose="02000000000000000000" pitchFamily="2" charset="0"/>
                <a:ea typeface="Roboto" panose="02000000000000000000" pitchFamily="2" charset="0"/>
                <a:cs typeface="Roboto" panose="02000000000000000000" pitchFamily="2" charset="0"/>
              </a:rPr>
              <a:t>points</a:t>
            </a:r>
            <a:r>
              <a:rPr lang="sv-SE" sz="1200" dirty="0" smtClean="0">
                <a:latin typeface="Roboto" panose="02000000000000000000" pitchFamily="2" charset="0"/>
                <a:ea typeface="Roboto" panose="02000000000000000000" pitchFamily="2" charset="0"/>
                <a:cs typeface="Roboto" panose="02000000000000000000" pitchFamily="2" charset="0"/>
              </a:rPr>
              <a:t>”. Det kan till exempel vara</a:t>
            </a:r>
            <a:r>
              <a:rPr lang="sv-SE" sz="1200" baseline="0" dirty="0" smtClean="0">
                <a:latin typeface="Roboto" panose="02000000000000000000" pitchFamily="2" charset="0"/>
                <a:ea typeface="Roboto" panose="02000000000000000000" pitchFamily="2" charset="0"/>
                <a:cs typeface="Roboto" panose="02000000000000000000" pitchFamily="2" charset="0"/>
              </a:rPr>
              <a:t> svaren på stödfrågorna som ger olika action </a:t>
            </a:r>
            <a:r>
              <a:rPr lang="sv-SE" sz="1200" baseline="0" dirty="0" err="1" smtClean="0">
                <a:latin typeface="Roboto" panose="02000000000000000000" pitchFamily="2" charset="0"/>
                <a:ea typeface="Roboto" panose="02000000000000000000" pitchFamily="2" charset="0"/>
                <a:cs typeface="Roboto" panose="02000000000000000000" pitchFamily="2" charset="0"/>
              </a:rPr>
              <a:t>points</a:t>
            </a:r>
            <a:r>
              <a:rPr lang="sv-SE" sz="1200" baseline="0" dirty="0" smtClean="0">
                <a:latin typeface="Roboto" panose="02000000000000000000" pitchFamily="2" charset="0"/>
                <a:ea typeface="Roboto" panose="02000000000000000000" pitchFamily="2" charset="0"/>
                <a:cs typeface="Roboto" panose="02000000000000000000" pitchFamily="2" charset="0"/>
              </a:rPr>
              <a:t>.</a:t>
            </a:r>
            <a:endParaRPr lang="sv-SE" sz="1200" dirty="0" smtClean="0">
              <a:latin typeface="Roboto" panose="02000000000000000000" pitchFamily="2" charset="0"/>
              <a:ea typeface="Roboto" panose="02000000000000000000" pitchFamily="2" charset="0"/>
              <a:cs typeface="Roboto" panose="02000000000000000000" pitchFamily="2" charset="0"/>
            </a:endParaRPr>
          </a:p>
        </p:txBody>
      </p:sp>
      <p:sp>
        <p:nvSpPr>
          <p:cNvPr id="4" name="Platshållare för bildnummer 3"/>
          <p:cNvSpPr>
            <a:spLocks noGrp="1"/>
          </p:cNvSpPr>
          <p:nvPr>
            <p:ph type="sldNum" sz="quarter" idx="10"/>
          </p:nvPr>
        </p:nvSpPr>
        <p:spPr/>
        <p:txBody>
          <a:bodyPr/>
          <a:lstStyle/>
          <a:p>
            <a:fld id="{1A885D1D-61DE-406F-8114-F47C63AA3126}" type="slidenum">
              <a:rPr lang="sv-SE" smtClean="0"/>
              <a:t>19</a:t>
            </a:fld>
            <a:endParaRPr lang="sv-SE"/>
          </a:p>
        </p:txBody>
      </p:sp>
    </p:spTree>
    <p:extLst>
      <p:ext uri="{BB962C8B-B14F-4D97-AF65-F5344CB8AC3E}">
        <p14:creationId xmlns:p14="http://schemas.microsoft.com/office/powerpoint/2010/main" val="813735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Wingdings" panose="05000000000000000000" pitchFamily="2" charset="2"/>
              <a:buNone/>
            </a:pPr>
            <a:r>
              <a:rPr lang="sv-SE" b="1" dirty="0" smtClean="0"/>
              <a:t>Uppgift</a:t>
            </a:r>
            <a:r>
              <a:rPr lang="sv-SE" b="1" baseline="0" dirty="0" smtClean="0"/>
              <a:t> 8</a:t>
            </a:r>
            <a:r>
              <a:rPr lang="sv-SE" baseline="0" dirty="0" smtClean="0"/>
              <a:t>. </a:t>
            </a:r>
            <a:r>
              <a:rPr lang="sv-SE" sz="1200" dirty="0" smtClean="0">
                <a:latin typeface="Roboto" panose="02000000000000000000" pitchFamily="2" charset="0"/>
                <a:ea typeface="Roboto" panose="02000000000000000000" pitchFamily="2" charset="0"/>
                <a:cs typeface="Roboto" panose="02000000000000000000" pitchFamily="2" charset="0"/>
              </a:rPr>
              <a:t>Nu är det dags att låta grupperna presentera sitt arbete för varandra.</a:t>
            </a:r>
          </a:p>
          <a:p>
            <a:pPr marL="0" indent="0">
              <a:buFont typeface="Wingdings" panose="05000000000000000000" pitchFamily="2" charset="2"/>
              <a:buNone/>
            </a:pPr>
            <a:endParaRPr lang="sv-SE" sz="1200" dirty="0" smtClean="0">
              <a:latin typeface="Roboto" panose="02000000000000000000" pitchFamily="2" charset="0"/>
              <a:ea typeface="Roboto" panose="02000000000000000000" pitchFamily="2" charset="0"/>
              <a:cs typeface="Roboto" panose="02000000000000000000" pitchFamily="2" charset="0"/>
            </a:endParaRPr>
          </a:p>
          <a:p>
            <a:pPr marL="0" indent="0">
              <a:buFont typeface="Wingdings" panose="05000000000000000000" pitchFamily="2" charset="2"/>
              <a:buNone/>
            </a:pPr>
            <a:r>
              <a:rPr lang="sv-SE" sz="1200" dirty="0" smtClean="0">
                <a:latin typeface="Roboto" panose="02000000000000000000" pitchFamily="2" charset="0"/>
                <a:ea typeface="Roboto" panose="02000000000000000000" pitchFamily="2" charset="0"/>
                <a:cs typeface="Roboto" panose="02000000000000000000" pitchFamily="2" charset="0"/>
              </a:rPr>
              <a:t>I stället för att man ska komma fram och ”redovisa” är det trevligt om ni rör er runt i rummet och gästar gruppernas olika arbetshörn. Be dem sammanfatta sitt arbete på max 5 minuter per grupp</a:t>
            </a:r>
          </a:p>
          <a:p>
            <a:pPr marL="0" indent="0">
              <a:buFont typeface="Wingdings" panose="05000000000000000000" pitchFamily="2" charset="2"/>
              <a:buNone/>
            </a:pPr>
            <a:endParaRPr lang="sv-SE" sz="1200" dirty="0" smtClean="0">
              <a:latin typeface="Roboto" panose="02000000000000000000" pitchFamily="2" charset="0"/>
              <a:ea typeface="Roboto" panose="02000000000000000000" pitchFamily="2" charset="0"/>
              <a:cs typeface="Roboto" panose="02000000000000000000" pitchFamily="2" charset="0"/>
            </a:endParaRPr>
          </a:p>
          <a:p>
            <a:pPr marL="171450" indent="-171450">
              <a:buFont typeface="Arial" panose="020B0604020202020204" pitchFamily="34" charset="0"/>
              <a:buChar char="•"/>
            </a:pPr>
            <a:r>
              <a:rPr lang="sv-SE" sz="1200" dirty="0" smtClean="0">
                <a:latin typeface="Roboto" panose="02000000000000000000" pitchFamily="2" charset="0"/>
                <a:ea typeface="Roboto" panose="02000000000000000000" pitchFamily="2" charset="0"/>
                <a:cs typeface="Roboto" panose="02000000000000000000" pitchFamily="2" charset="0"/>
              </a:rPr>
              <a:t>Vilket kluster med </a:t>
            </a:r>
            <a:r>
              <a:rPr lang="sv-SE" sz="1200" dirty="0" err="1" smtClean="0">
                <a:latin typeface="Roboto" panose="02000000000000000000" pitchFamily="2" charset="0"/>
                <a:ea typeface="Roboto" panose="02000000000000000000" pitchFamily="2" charset="0"/>
                <a:cs typeface="Roboto" panose="02000000000000000000" pitchFamily="2" charset="0"/>
              </a:rPr>
              <a:t>scan</a:t>
            </a:r>
            <a:r>
              <a:rPr lang="sv-SE" sz="1200" dirty="0" smtClean="0">
                <a:latin typeface="Roboto" panose="02000000000000000000" pitchFamily="2" charset="0"/>
                <a:ea typeface="Roboto" panose="02000000000000000000" pitchFamily="2" charset="0"/>
                <a:cs typeface="Roboto" panose="02000000000000000000" pitchFamily="2" charset="0"/>
              </a:rPr>
              <a:t> </a:t>
            </a:r>
            <a:r>
              <a:rPr lang="sv-SE" sz="1200" dirty="0" err="1" smtClean="0">
                <a:latin typeface="Roboto" panose="02000000000000000000" pitchFamily="2" charset="0"/>
                <a:ea typeface="Roboto" panose="02000000000000000000" pitchFamily="2" charset="0"/>
                <a:cs typeface="Roboto" panose="02000000000000000000" pitchFamily="2" charset="0"/>
              </a:rPr>
              <a:t>cards</a:t>
            </a:r>
            <a:r>
              <a:rPr lang="sv-SE" sz="1200" dirty="0" smtClean="0">
                <a:latin typeface="Roboto" panose="02000000000000000000" pitchFamily="2" charset="0"/>
                <a:ea typeface="Roboto" panose="02000000000000000000" pitchFamily="2" charset="0"/>
                <a:cs typeface="Roboto" panose="02000000000000000000" pitchFamily="2" charset="0"/>
              </a:rPr>
              <a:t> valde de och hur formulerade de sin insikt?</a:t>
            </a:r>
          </a:p>
          <a:p>
            <a:pPr marL="171450" indent="-171450">
              <a:buFont typeface="Arial" panose="020B0604020202020204" pitchFamily="34" charset="0"/>
              <a:buChar char="•"/>
            </a:pPr>
            <a:r>
              <a:rPr lang="sv-SE" sz="1200" dirty="0" smtClean="0">
                <a:latin typeface="Roboto" panose="02000000000000000000" pitchFamily="2" charset="0"/>
                <a:ea typeface="Roboto" panose="02000000000000000000" pitchFamily="2" charset="0"/>
                <a:cs typeface="Roboto" panose="02000000000000000000" pitchFamily="2" charset="0"/>
              </a:rPr>
              <a:t>Be dem beskriva sina två scenarios utifrån den valda insikten, det troliga och det önskvärda</a:t>
            </a:r>
          </a:p>
          <a:p>
            <a:pPr marL="171450" indent="-171450">
              <a:buFont typeface="Arial" panose="020B0604020202020204" pitchFamily="34" charset="0"/>
              <a:buChar char="•"/>
            </a:pPr>
            <a:r>
              <a:rPr lang="sv-SE" sz="1200" dirty="0" smtClean="0">
                <a:latin typeface="Roboto" panose="02000000000000000000" pitchFamily="2" charset="0"/>
                <a:ea typeface="Roboto" panose="02000000000000000000" pitchFamily="2" charset="0"/>
                <a:cs typeface="Roboto" panose="02000000000000000000" pitchFamily="2" charset="0"/>
              </a:rPr>
              <a:t>Hur utformade de sin prototyp, vilka ”features” innehåller den?</a:t>
            </a:r>
          </a:p>
          <a:p>
            <a:pPr marL="171450" indent="-171450">
              <a:buFont typeface="Arial" panose="020B0604020202020204" pitchFamily="34" charset="0"/>
              <a:buChar char="•"/>
            </a:pPr>
            <a:r>
              <a:rPr lang="sv-SE" sz="1200" dirty="0" smtClean="0">
                <a:latin typeface="Roboto" panose="02000000000000000000" pitchFamily="2" charset="0"/>
                <a:ea typeface="Roboto" panose="02000000000000000000" pitchFamily="2" charset="0"/>
                <a:cs typeface="Roboto" panose="02000000000000000000" pitchFamily="2" charset="0"/>
              </a:rPr>
              <a:t>Be dem beskriva några aktiviteter som gruppen ser att man bör ta tag i nu och på kort sikt</a:t>
            </a:r>
            <a:endParaRPr lang="sv-SE" sz="1200" dirty="0">
              <a:latin typeface="Roboto" panose="02000000000000000000" pitchFamily="2" charset="0"/>
              <a:ea typeface="Roboto" panose="02000000000000000000" pitchFamily="2" charset="0"/>
              <a:cs typeface="Roboto" panose="02000000000000000000" pitchFamily="2" charset="0"/>
            </a:endParaRPr>
          </a:p>
        </p:txBody>
      </p:sp>
      <p:sp>
        <p:nvSpPr>
          <p:cNvPr id="4" name="Platshållare för bildnummer 3"/>
          <p:cNvSpPr>
            <a:spLocks noGrp="1"/>
          </p:cNvSpPr>
          <p:nvPr>
            <p:ph type="sldNum" sz="quarter" idx="10"/>
          </p:nvPr>
        </p:nvSpPr>
        <p:spPr/>
        <p:txBody>
          <a:bodyPr/>
          <a:lstStyle/>
          <a:p>
            <a:fld id="{1A885D1D-61DE-406F-8114-F47C63AA3126}" type="slidenum">
              <a:rPr lang="sv-SE" smtClean="0"/>
              <a:t>20</a:t>
            </a:fld>
            <a:endParaRPr lang="sv-SE"/>
          </a:p>
        </p:txBody>
      </p:sp>
    </p:spTree>
    <p:extLst>
      <p:ext uri="{BB962C8B-B14F-4D97-AF65-F5344CB8AC3E}">
        <p14:creationId xmlns:p14="http://schemas.microsoft.com/office/powerpoint/2010/main" val="2414709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smtClean="0"/>
              <a:t>DENNA SLIDE ÄR INTE</a:t>
            </a:r>
            <a:r>
              <a:rPr lang="sv-SE" b="1" baseline="0" dirty="0" smtClean="0"/>
              <a:t> EN DEL AV PRESENTATIONEN</a:t>
            </a:r>
          </a:p>
          <a:p>
            <a:endParaRPr lang="sv-SE" dirty="0"/>
          </a:p>
        </p:txBody>
      </p:sp>
      <p:sp>
        <p:nvSpPr>
          <p:cNvPr id="4" name="Platshållare för bildnummer 3"/>
          <p:cNvSpPr>
            <a:spLocks noGrp="1"/>
          </p:cNvSpPr>
          <p:nvPr>
            <p:ph type="sldNum" sz="quarter" idx="10"/>
          </p:nvPr>
        </p:nvSpPr>
        <p:spPr/>
        <p:txBody>
          <a:bodyPr/>
          <a:lstStyle/>
          <a:p>
            <a:fld id="{1A885D1D-61DE-406F-8114-F47C63AA3126}" type="slidenum">
              <a:rPr lang="sv-SE" smtClean="0"/>
              <a:t>2</a:t>
            </a:fld>
            <a:endParaRPr lang="sv-SE"/>
          </a:p>
        </p:txBody>
      </p:sp>
    </p:spTree>
    <p:extLst>
      <p:ext uri="{BB962C8B-B14F-4D97-AF65-F5344CB8AC3E}">
        <p14:creationId xmlns:p14="http://schemas.microsoft.com/office/powerpoint/2010/main" val="1235856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spcBef>
                <a:spcPts val="600"/>
              </a:spcBef>
              <a:buFont typeface="Wingdings" panose="05000000000000000000" pitchFamily="2" charset="2"/>
              <a:buNone/>
            </a:pPr>
            <a:r>
              <a:rPr lang="sv-SE" sz="1200" b="1" dirty="0" smtClean="0">
                <a:latin typeface="Roboto" panose="02000000000000000000" pitchFamily="2" charset="0"/>
                <a:ea typeface="Roboto" panose="02000000000000000000" pitchFamily="2" charset="0"/>
                <a:cs typeface="Roboto" panose="02000000000000000000" pitchFamily="2" charset="0"/>
              </a:rPr>
              <a:t>Avslutning</a:t>
            </a:r>
          </a:p>
          <a:p>
            <a:pPr marL="0" indent="0">
              <a:spcBef>
                <a:spcPts val="600"/>
              </a:spcBef>
              <a:buFont typeface="Wingdings" panose="05000000000000000000" pitchFamily="2" charset="2"/>
              <a:buNone/>
            </a:pPr>
            <a:r>
              <a:rPr lang="sv-SE" sz="1200" dirty="0" smtClean="0">
                <a:latin typeface="Roboto" panose="02000000000000000000" pitchFamily="2" charset="0"/>
                <a:ea typeface="Roboto" panose="02000000000000000000" pitchFamily="2" charset="0"/>
                <a:cs typeface="Roboto" panose="02000000000000000000" pitchFamily="2" charset="0"/>
              </a:rPr>
              <a:t>Samla alla och tacka för deltagarnas engagemang. </a:t>
            </a:r>
          </a:p>
          <a:p>
            <a:pPr marL="0" indent="0">
              <a:spcBef>
                <a:spcPts val="600"/>
              </a:spcBef>
              <a:buFont typeface="Wingdings" panose="05000000000000000000" pitchFamily="2" charset="2"/>
              <a:buNone/>
            </a:pPr>
            <a:endParaRPr lang="sv-SE" sz="1200" dirty="0" smtClean="0">
              <a:latin typeface="Roboto" panose="02000000000000000000" pitchFamily="2" charset="0"/>
              <a:ea typeface="Roboto" panose="02000000000000000000" pitchFamily="2" charset="0"/>
              <a:cs typeface="Roboto" panose="02000000000000000000" pitchFamily="2" charset="0"/>
            </a:endParaRPr>
          </a:p>
          <a:p>
            <a:pPr marL="0" indent="0">
              <a:spcBef>
                <a:spcPts val="600"/>
              </a:spcBef>
              <a:buFont typeface="Wingdings" panose="05000000000000000000" pitchFamily="2" charset="2"/>
              <a:buNone/>
            </a:pPr>
            <a:r>
              <a:rPr lang="sv-SE" sz="1200" dirty="0" smtClean="0">
                <a:latin typeface="Roboto" panose="02000000000000000000" pitchFamily="2" charset="0"/>
                <a:ea typeface="Roboto" panose="02000000000000000000" pitchFamily="2" charset="0"/>
                <a:cs typeface="Roboto" panose="02000000000000000000" pitchFamily="2" charset="0"/>
              </a:rPr>
              <a:t>Berätta hur du ser att resultatet av dagens workshop kommer att tas om hand. Lämna inte rummet förrän alla har en klar uppfattning om:</a:t>
            </a:r>
            <a:br>
              <a:rPr lang="sv-SE" sz="1200" dirty="0" smtClean="0">
                <a:latin typeface="Roboto" panose="02000000000000000000" pitchFamily="2" charset="0"/>
                <a:ea typeface="Roboto" panose="02000000000000000000" pitchFamily="2" charset="0"/>
                <a:cs typeface="Roboto" panose="02000000000000000000" pitchFamily="2" charset="0"/>
              </a:rPr>
            </a:br>
            <a:r>
              <a:rPr lang="sv-SE" sz="1200" dirty="0" smtClean="0">
                <a:latin typeface="Roboto" panose="02000000000000000000" pitchFamily="2" charset="0"/>
                <a:ea typeface="Roboto" panose="02000000000000000000" pitchFamily="2" charset="0"/>
                <a:cs typeface="Roboto" panose="02000000000000000000" pitchFamily="2" charset="0"/>
              </a:rPr>
              <a:t/>
            </a:r>
            <a:br>
              <a:rPr lang="sv-SE" sz="1200" dirty="0" smtClean="0">
                <a:latin typeface="Roboto" panose="02000000000000000000" pitchFamily="2" charset="0"/>
                <a:ea typeface="Roboto" panose="02000000000000000000" pitchFamily="2" charset="0"/>
                <a:cs typeface="Roboto" panose="02000000000000000000" pitchFamily="2" charset="0"/>
              </a:rPr>
            </a:br>
            <a:r>
              <a:rPr lang="sv-SE" sz="1200" dirty="0" smtClean="0">
                <a:latin typeface="Roboto" panose="02000000000000000000" pitchFamily="2" charset="0"/>
                <a:ea typeface="Roboto" panose="02000000000000000000" pitchFamily="2" charset="0"/>
                <a:cs typeface="Roboto" panose="02000000000000000000" pitchFamily="2" charset="0"/>
              </a:rPr>
              <a:t>- Hur materialet tas om hand och av vem</a:t>
            </a:r>
            <a:br>
              <a:rPr lang="sv-SE" sz="1200" dirty="0" smtClean="0">
                <a:latin typeface="Roboto" panose="02000000000000000000" pitchFamily="2" charset="0"/>
                <a:ea typeface="Roboto" panose="02000000000000000000" pitchFamily="2" charset="0"/>
                <a:cs typeface="Roboto" panose="02000000000000000000" pitchFamily="2" charset="0"/>
              </a:rPr>
            </a:br>
            <a:r>
              <a:rPr lang="sv-SE" sz="1200" dirty="0" smtClean="0">
                <a:latin typeface="Roboto" panose="02000000000000000000" pitchFamily="2" charset="0"/>
                <a:ea typeface="Roboto" panose="02000000000000000000" pitchFamily="2" charset="0"/>
                <a:cs typeface="Roboto" panose="02000000000000000000" pitchFamily="2" charset="0"/>
              </a:rPr>
              <a:t>- Hur de insikter som inte prioriterades i steg 4 blir dokumenterade</a:t>
            </a:r>
            <a:br>
              <a:rPr lang="sv-SE" sz="1200" dirty="0" smtClean="0">
                <a:latin typeface="Roboto" panose="02000000000000000000" pitchFamily="2" charset="0"/>
                <a:ea typeface="Roboto" panose="02000000000000000000" pitchFamily="2" charset="0"/>
                <a:cs typeface="Roboto" panose="02000000000000000000" pitchFamily="2" charset="0"/>
              </a:rPr>
            </a:br>
            <a:r>
              <a:rPr lang="sv-SE" sz="1200" dirty="0" smtClean="0">
                <a:latin typeface="Roboto" panose="02000000000000000000" pitchFamily="2" charset="0"/>
                <a:ea typeface="Roboto" panose="02000000000000000000" pitchFamily="2" charset="0"/>
                <a:cs typeface="Roboto" panose="02000000000000000000" pitchFamily="2" charset="0"/>
              </a:rPr>
              <a:t>- Vad som blir nästa steg och vem/vilka som ansvarar för det</a:t>
            </a:r>
            <a:br>
              <a:rPr lang="sv-SE" sz="1200" dirty="0" smtClean="0">
                <a:latin typeface="Roboto" panose="02000000000000000000" pitchFamily="2" charset="0"/>
                <a:ea typeface="Roboto" panose="02000000000000000000" pitchFamily="2" charset="0"/>
                <a:cs typeface="Roboto" panose="02000000000000000000" pitchFamily="2" charset="0"/>
              </a:rPr>
            </a:br>
            <a:endParaRPr lang="sv-SE" sz="1200" dirty="0" smtClean="0">
              <a:latin typeface="Roboto" panose="02000000000000000000" pitchFamily="2" charset="0"/>
              <a:ea typeface="Roboto" panose="02000000000000000000" pitchFamily="2" charset="0"/>
              <a:cs typeface="Roboto" panose="02000000000000000000" pitchFamily="2" charset="0"/>
            </a:endParaRPr>
          </a:p>
          <a:p>
            <a:pPr marL="0" indent="0">
              <a:spcBef>
                <a:spcPts val="600"/>
              </a:spcBef>
              <a:buFont typeface="Wingdings" panose="05000000000000000000" pitchFamily="2" charset="2"/>
              <a:buNone/>
            </a:pPr>
            <a:r>
              <a:rPr lang="sv-SE" sz="1200" dirty="0" smtClean="0">
                <a:latin typeface="Roboto" panose="02000000000000000000" pitchFamily="2" charset="0"/>
                <a:ea typeface="Roboto" panose="02000000000000000000" pitchFamily="2" charset="0"/>
                <a:cs typeface="Roboto" panose="02000000000000000000" pitchFamily="2" charset="0"/>
              </a:rPr>
              <a:t>Gör en gemensam utcheckning genom att stå i en ring och låt var och en säga två ord om hur de upplever dagen och hur de känner sig nu.</a:t>
            </a:r>
          </a:p>
          <a:p>
            <a:endParaRPr lang="sv-SE" dirty="0"/>
          </a:p>
        </p:txBody>
      </p:sp>
      <p:sp>
        <p:nvSpPr>
          <p:cNvPr id="4" name="Platshållare för bildnummer 3"/>
          <p:cNvSpPr>
            <a:spLocks noGrp="1"/>
          </p:cNvSpPr>
          <p:nvPr>
            <p:ph type="sldNum" sz="quarter" idx="10"/>
          </p:nvPr>
        </p:nvSpPr>
        <p:spPr/>
        <p:txBody>
          <a:bodyPr/>
          <a:lstStyle/>
          <a:p>
            <a:fld id="{1A885D1D-61DE-406F-8114-F47C63AA3126}" type="slidenum">
              <a:rPr lang="sv-SE" smtClean="0"/>
              <a:t>21</a:t>
            </a:fld>
            <a:endParaRPr lang="sv-SE"/>
          </a:p>
        </p:txBody>
      </p:sp>
    </p:spTree>
    <p:extLst>
      <p:ext uri="{BB962C8B-B14F-4D97-AF65-F5344CB8AC3E}">
        <p14:creationId xmlns:p14="http://schemas.microsoft.com/office/powerpoint/2010/main" val="2567901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smtClean="0"/>
              <a:t>DENNA SLIDE ÄR INTE</a:t>
            </a:r>
            <a:r>
              <a:rPr lang="sv-SE" b="1" baseline="0" dirty="0" smtClean="0"/>
              <a:t> EN DEL AV PRESENTATIONEN</a:t>
            </a:r>
          </a:p>
          <a:p>
            <a:endParaRPr lang="sv-SE" dirty="0"/>
          </a:p>
        </p:txBody>
      </p:sp>
      <p:sp>
        <p:nvSpPr>
          <p:cNvPr id="4" name="Platshållare för bildnummer 3"/>
          <p:cNvSpPr>
            <a:spLocks noGrp="1"/>
          </p:cNvSpPr>
          <p:nvPr>
            <p:ph type="sldNum" sz="quarter" idx="10"/>
          </p:nvPr>
        </p:nvSpPr>
        <p:spPr/>
        <p:txBody>
          <a:bodyPr/>
          <a:lstStyle/>
          <a:p>
            <a:fld id="{1A885D1D-61DE-406F-8114-F47C63AA3126}" type="slidenum">
              <a:rPr lang="sv-SE" smtClean="0"/>
              <a:t>3</a:t>
            </a:fld>
            <a:endParaRPr lang="sv-SE"/>
          </a:p>
        </p:txBody>
      </p:sp>
    </p:spTree>
    <p:extLst>
      <p:ext uri="{BB962C8B-B14F-4D97-AF65-F5344CB8AC3E}">
        <p14:creationId xmlns:p14="http://schemas.microsoft.com/office/powerpoint/2010/main" val="2179913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smtClean="0"/>
              <a:t>DENNA SLIDE ÄR INTE</a:t>
            </a:r>
            <a:r>
              <a:rPr lang="sv-SE" b="1" baseline="0" dirty="0" smtClean="0"/>
              <a:t> EN DEL AV PRESENTATIONEN</a:t>
            </a:r>
          </a:p>
          <a:p>
            <a:endParaRPr lang="sv-SE" dirty="0"/>
          </a:p>
        </p:txBody>
      </p:sp>
      <p:sp>
        <p:nvSpPr>
          <p:cNvPr id="4" name="Platshållare för bildnummer 3"/>
          <p:cNvSpPr>
            <a:spLocks noGrp="1"/>
          </p:cNvSpPr>
          <p:nvPr>
            <p:ph type="sldNum" sz="quarter" idx="10"/>
          </p:nvPr>
        </p:nvSpPr>
        <p:spPr/>
        <p:txBody>
          <a:bodyPr/>
          <a:lstStyle/>
          <a:p>
            <a:fld id="{1A885D1D-61DE-406F-8114-F47C63AA3126}" type="slidenum">
              <a:rPr lang="sv-SE" smtClean="0"/>
              <a:t>4</a:t>
            </a:fld>
            <a:endParaRPr lang="sv-SE"/>
          </a:p>
        </p:txBody>
      </p:sp>
    </p:spTree>
    <p:extLst>
      <p:ext uri="{BB962C8B-B14F-4D97-AF65-F5344CB8AC3E}">
        <p14:creationId xmlns:p14="http://schemas.microsoft.com/office/powerpoint/2010/main" val="3499815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smtClean="0"/>
              <a:t>DENNA SLIDE ÄR INTE</a:t>
            </a:r>
            <a:r>
              <a:rPr lang="sv-SE" b="1" baseline="0" dirty="0" smtClean="0"/>
              <a:t> EN DEL AV PRESENTATIONEN</a:t>
            </a:r>
          </a:p>
          <a:p>
            <a:endParaRPr lang="sv-SE" dirty="0"/>
          </a:p>
        </p:txBody>
      </p:sp>
      <p:sp>
        <p:nvSpPr>
          <p:cNvPr id="4" name="Platshållare för bildnummer 3"/>
          <p:cNvSpPr>
            <a:spLocks noGrp="1"/>
          </p:cNvSpPr>
          <p:nvPr>
            <p:ph type="sldNum" sz="quarter" idx="10"/>
          </p:nvPr>
        </p:nvSpPr>
        <p:spPr/>
        <p:txBody>
          <a:bodyPr/>
          <a:lstStyle/>
          <a:p>
            <a:fld id="{1A885D1D-61DE-406F-8114-F47C63AA3126}" type="slidenum">
              <a:rPr lang="sv-SE" smtClean="0"/>
              <a:t>5</a:t>
            </a:fld>
            <a:endParaRPr lang="sv-SE"/>
          </a:p>
        </p:txBody>
      </p:sp>
    </p:spTree>
    <p:extLst>
      <p:ext uri="{BB962C8B-B14F-4D97-AF65-F5344CB8AC3E}">
        <p14:creationId xmlns:p14="http://schemas.microsoft.com/office/powerpoint/2010/main" val="885266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smtClean="0"/>
              <a:t>DENNA SLIDE ÄR INTE</a:t>
            </a:r>
            <a:r>
              <a:rPr lang="sv-SE" b="1" baseline="0" dirty="0" smtClean="0"/>
              <a:t> EN DEL AV PRESENTATIONEN</a:t>
            </a:r>
          </a:p>
          <a:p>
            <a:endParaRPr lang="sv-SE" dirty="0"/>
          </a:p>
        </p:txBody>
      </p:sp>
      <p:sp>
        <p:nvSpPr>
          <p:cNvPr id="4" name="Platshållare för bildnummer 3"/>
          <p:cNvSpPr>
            <a:spLocks noGrp="1"/>
          </p:cNvSpPr>
          <p:nvPr>
            <p:ph type="sldNum" sz="quarter" idx="10"/>
          </p:nvPr>
        </p:nvSpPr>
        <p:spPr/>
        <p:txBody>
          <a:bodyPr/>
          <a:lstStyle/>
          <a:p>
            <a:fld id="{1A885D1D-61DE-406F-8114-F47C63AA3126}" type="slidenum">
              <a:rPr lang="sv-SE" smtClean="0"/>
              <a:t>6</a:t>
            </a:fld>
            <a:endParaRPr lang="sv-SE"/>
          </a:p>
        </p:txBody>
      </p:sp>
    </p:spTree>
    <p:extLst>
      <p:ext uri="{BB962C8B-B14F-4D97-AF65-F5344CB8AC3E}">
        <p14:creationId xmlns:p14="http://schemas.microsoft.com/office/powerpoint/2010/main" val="3834582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42900" indent="-342900">
              <a:spcBef>
                <a:spcPts val="1200"/>
              </a:spcBef>
              <a:buFont typeface="Wingdings" panose="05000000000000000000" pitchFamily="2" charset="2"/>
              <a:buChar char="§"/>
            </a:pPr>
            <a:r>
              <a:rPr lang="sv-SE" sz="1200" dirty="0" smtClean="0">
                <a:latin typeface="Roboto" panose="02000000000000000000" pitchFamily="2" charset="0"/>
                <a:ea typeface="Roboto" panose="02000000000000000000" pitchFamily="2" charset="0"/>
                <a:cs typeface="Roboto" panose="02000000000000000000" pitchFamily="2" charset="0"/>
              </a:rPr>
              <a:t>Inled workshopen med att hälsa välkommen!</a:t>
            </a:r>
            <a:r>
              <a:rPr lang="sv-SE" sz="1200" baseline="0" dirty="0" smtClean="0">
                <a:latin typeface="Roboto" panose="02000000000000000000" pitchFamily="2" charset="0"/>
                <a:ea typeface="Roboto" panose="02000000000000000000" pitchFamily="2" charset="0"/>
                <a:cs typeface="Roboto" panose="02000000000000000000" pitchFamily="2" charset="0"/>
              </a:rPr>
              <a:t> Gå igenom eventuella säkerhetsrutiner, tex att berätta om nödutgångar.</a:t>
            </a:r>
          </a:p>
          <a:p>
            <a:pPr marL="342900" indent="-342900">
              <a:spcBef>
                <a:spcPts val="1200"/>
              </a:spcBef>
              <a:buFont typeface="Wingdings" panose="05000000000000000000" pitchFamily="2" charset="2"/>
              <a:buChar char="§"/>
            </a:pPr>
            <a:r>
              <a:rPr lang="sv-SE" sz="1200" dirty="0" smtClean="0">
                <a:latin typeface="Roboto" panose="02000000000000000000" pitchFamily="2" charset="0"/>
                <a:ea typeface="Roboto" panose="02000000000000000000" pitchFamily="2" charset="0"/>
                <a:cs typeface="Roboto" panose="02000000000000000000" pitchFamily="2" charset="0"/>
              </a:rPr>
              <a:t>Berätta om</a:t>
            </a:r>
            <a:r>
              <a:rPr lang="sv-SE" sz="1200" baseline="0" dirty="0" smtClean="0">
                <a:latin typeface="Roboto" panose="02000000000000000000" pitchFamily="2" charset="0"/>
                <a:ea typeface="Roboto" panose="02000000000000000000" pitchFamily="2" charset="0"/>
                <a:cs typeface="Roboto" panose="02000000000000000000" pitchFamily="2" charset="0"/>
              </a:rPr>
              <a:t> </a:t>
            </a:r>
            <a:r>
              <a:rPr lang="sv-SE" sz="1200" dirty="0" smtClean="0">
                <a:latin typeface="Roboto" panose="02000000000000000000" pitchFamily="2" charset="0"/>
                <a:ea typeface="Roboto" panose="02000000000000000000" pitchFamily="2" charset="0"/>
                <a:cs typeface="Roboto" panose="02000000000000000000" pitchFamily="2" charset="0"/>
              </a:rPr>
              <a:t>syftet med dagen. </a:t>
            </a:r>
          </a:p>
          <a:p>
            <a:pPr marL="342900" indent="-342900">
              <a:spcBef>
                <a:spcPts val="1200"/>
              </a:spcBef>
              <a:buFont typeface="Wingdings" panose="05000000000000000000" pitchFamily="2" charset="2"/>
              <a:buChar char="§"/>
            </a:pPr>
            <a:r>
              <a:rPr lang="sv-SE" sz="1200" dirty="0" smtClean="0">
                <a:latin typeface="Roboto" panose="02000000000000000000" pitchFamily="2" charset="0"/>
                <a:ea typeface="Roboto" panose="02000000000000000000" pitchFamily="2" charset="0"/>
                <a:cs typeface="Roboto" panose="02000000000000000000" pitchFamily="2" charset="0"/>
              </a:rPr>
              <a:t>Låt deltagarna presentera sig för varandra. Om de redan känner varandra kan ni i stället checka in. Eftersom ni ska prata om </a:t>
            </a:r>
            <a:r>
              <a:rPr lang="sv-SE" sz="1200" dirty="0" smtClean="0">
                <a:latin typeface="Roboto" panose="02000000000000000000" pitchFamily="2" charset="0"/>
                <a:ea typeface="Roboto" panose="02000000000000000000" pitchFamily="2" charset="0"/>
                <a:cs typeface="Roboto" panose="02000000000000000000" pitchFamily="2" charset="0"/>
              </a:rPr>
              <a:t>framtiden</a:t>
            </a:r>
            <a:r>
              <a:rPr lang="sv-SE" sz="1200" baseline="0" dirty="0" smtClean="0">
                <a:latin typeface="Roboto" panose="02000000000000000000" pitchFamily="2" charset="0"/>
                <a:ea typeface="Roboto" panose="02000000000000000000" pitchFamily="2" charset="0"/>
                <a:cs typeface="Roboto" panose="02000000000000000000" pitchFamily="2" charset="0"/>
              </a:rPr>
              <a:t> </a:t>
            </a:r>
            <a:r>
              <a:rPr lang="sv-SE" sz="1200" dirty="0" smtClean="0">
                <a:latin typeface="Roboto" panose="02000000000000000000" pitchFamily="2" charset="0"/>
                <a:ea typeface="Roboto" panose="02000000000000000000" pitchFamily="2" charset="0"/>
                <a:cs typeface="Roboto" panose="02000000000000000000" pitchFamily="2" charset="0"/>
              </a:rPr>
              <a:t>kan </a:t>
            </a:r>
            <a:r>
              <a:rPr lang="sv-SE" sz="1200" dirty="0" smtClean="0">
                <a:latin typeface="Roboto" panose="02000000000000000000" pitchFamily="2" charset="0"/>
                <a:ea typeface="Roboto" panose="02000000000000000000" pitchFamily="2" charset="0"/>
                <a:cs typeface="Roboto" panose="02000000000000000000" pitchFamily="2" charset="0"/>
              </a:rPr>
              <a:t>en lämplig incheckningsuppgift vara att var och en får beskriva sig själv om tio år, vad hen gör, hur hen lever etc.</a:t>
            </a:r>
          </a:p>
        </p:txBody>
      </p:sp>
      <p:sp>
        <p:nvSpPr>
          <p:cNvPr id="4" name="Platshållare för bildnummer 3"/>
          <p:cNvSpPr>
            <a:spLocks noGrp="1"/>
          </p:cNvSpPr>
          <p:nvPr>
            <p:ph type="sldNum" sz="quarter" idx="10"/>
          </p:nvPr>
        </p:nvSpPr>
        <p:spPr/>
        <p:txBody>
          <a:bodyPr/>
          <a:lstStyle/>
          <a:p>
            <a:fld id="{1A885D1D-61DE-406F-8114-F47C63AA3126}" type="slidenum">
              <a:rPr lang="sv-SE" smtClean="0"/>
              <a:t>7</a:t>
            </a:fld>
            <a:endParaRPr lang="sv-SE"/>
          </a:p>
        </p:txBody>
      </p:sp>
    </p:spTree>
    <p:extLst>
      <p:ext uri="{BB962C8B-B14F-4D97-AF65-F5344CB8AC3E}">
        <p14:creationId xmlns:p14="http://schemas.microsoft.com/office/powerpoint/2010/main" val="3397876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spcBef>
                <a:spcPts val="1200"/>
              </a:spcBef>
              <a:buFont typeface="Wingdings" panose="05000000000000000000" pitchFamily="2" charset="2"/>
              <a:buNone/>
            </a:pPr>
            <a:r>
              <a:rPr lang="sv-SE" sz="1200" dirty="0" smtClean="0">
                <a:latin typeface="Roboto" panose="02000000000000000000" pitchFamily="2" charset="0"/>
                <a:ea typeface="Roboto" panose="02000000000000000000" pitchFamily="2" charset="0"/>
                <a:cs typeface="Roboto" panose="02000000000000000000" pitchFamily="2" charset="0"/>
              </a:rPr>
              <a:t>Presentera upplägget för dagen.</a:t>
            </a:r>
            <a:r>
              <a:rPr lang="sv-SE" sz="1200" baseline="0" dirty="0" smtClean="0">
                <a:latin typeface="Roboto" panose="02000000000000000000" pitchFamily="2" charset="0"/>
                <a:ea typeface="Roboto" panose="02000000000000000000" pitchFamily="2" charset="0"/>
                <a:cs typeface="Roboto" panose="02000000000000000000" pitchFamily="2" charset="0"/>
              </a:rPr>
              <a:t> T</a:t>
            </a:r>
            <a:r>
              <a:rPr lang="sv-SE" sz="1200" dirty="0" smtClean="0">
                <a:latin typeface="Roboto" panose="02000000000000000000" pitchFamily="2" charset="0"/>
                <a:ea typeface="Roboto" panose="02000000000000000000" pitchFamily="2" charset="0"/>
                <a:cs typeface="Roboto" panose="02000000000000000000" pitchFamily="2" charset="0"/>
              </a:rPr>
              <a:t>exten på bilden är ett</a:t>
            </a:r>
            <a:r>
              <a:rPr lang="sv-SE" sz="1200" baseline="0" dirty="0" smtClean="0">
                <a:latin typeface="Roboto" panose="02000000000000000000" pitchFamily="2" charset="0"/>
                <a:ea typeface="Roboto" panose="02000000000000000000" pitchFamily="2" charset="0"/>
                <a:cs typeface="Roboto" panose="02000000000000000000" pitchFamily="2" charset="0"/>
              </a:rPr>
              <a:t> förslag utifrån ett heldagsupplägg. Justera tiderna för vad som gäller för er.</a:t>
            </a:r>
            <a:endParaRPr lang="sv-SE" sz="1200" dirty="0" smtClean="0">
              <a:latin typeface="Roboto" panose="02000000000000000000" pitchFamily="2" charset="0"/>
              <a:ea typeface="Roboto" panose="02000000000000000000" pitchFamily="2" charset="0"/>
              <a:cs typeface="Roboto" panose="02000000000000000000" pitchFamily="2" charset="0"/>
            </a:endParaRPr>
          </a:p>
        </p:txBody>
      </p:sp>
      <p:sp>
        <p:nvSpPr>
          <p:cNvPr id="4" name="Platshållare för bildnummer 3"/>
          <p:cNvSpPr>
            <a:spLocks noGrp="1"/>
          </p:cNvSpPr>
          <p:nvPr>
            <p:ph type="sldNum" sz="quarter" idx="10"/>
          </p:nvPr>
        </p:nvSpPr>
        <p:spPr/>
        <p:txBody>
          <a:bodyPr/>
          <a:lstStyle/>
          <a:p>
            <a:fld id="{1A885D1D-61DE-406F-8114-F47C63AA3126}" type="slidenum">
              <a:rPr lang="sv-SE" smtClean="0"/>
              <a:t>9</a:t>
            </a:fld>
            <a:endParaRPr lang="sv-SE"/>
          </a:p>
        </p:txBody>
      </p:sp>
    </p:spTree>
    <p:extLst>
      <p:ext uri="{BB962C8B-B14F-4D97-AF65-F5344CB8AC3E}">
        <p14:creationId xmlns:p14="http://schemas.microsoft.com/office/powerpoint/2010/main" val="196834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spcBef>
                <a:spcPts val="1200"/>
              </a:spcBef>
              <a:buFont typeface="Wingdings" panose="05000000000000000000" pitchFamily="2" charset="2"/>
              <a:buNone/>
            </a:pPr>
            <a:r>
              <a:rPr lang="sv-SE" sz="1200" dirty="0" smtClean="0">
                <a:latin typeface="Roboto" panose="02000000000000000000" pitchFamily="2" charset="0"/>
                <a:ea typeface="Roboto" panose="02000000000000000000" pitchFamily="2" charset="0"/>
                <a:cs typeface="Roboto" panose="02000000000000000000" pitchFamily="2" charset="0"/>
              </a:rPr>
              <a:t>Fyll i namn</a:t>
            </a:r>
            <a:r>
              <a:rPr lang="sv-SE" sz="1200" baseline="0" dirty="0" smtClean="0">
                <a:latin typeface="Roboto" panose="02000000000000000000" pitchFamily="2" charset="0"/>
                <a:ea typeface="Roboto" panose="02000000000000000000" pitchFamily="2" charset="0"/>
                <a:cs typeface="Roboto" panose="02000000000000000000" pitchFamily="2" charset="0"/>
              </a:rPr>
              <a:t> i de olika grupperna</a:t>
            </a:r>
          </a:p>
          <a:p>
            <a:pPr marL="0" indent="0">
              <a:spcBef>
                <a:spcPts val="1200"/>
              </a:spcBef>
              <a:buFont typeface="Wingdings" panose="05000000000000000000" pitchFamily="2" charset="2"/>
              <a:buNone/>
            </a:pPr>
            <a:r>
              <a:rPr lang="sv-SE" sz="1200" baseline="0" dirty="0" smtClean="0">
                <a:latin typeface="Roboto" panose="02000000000000000000" pitchFamily="2" charset="0"/>
                <a:ea typeface="Roboto" panose="02000000000000000000" pitchFamily="2" charset="0"/>
                <a:cs typeface="Roboto" panose="02000000000000000000" pitchFamily="2" charset="0"/>
              </a:rPr>
              <a:t>Lägg till eller ta bort grupper</a:t>
            </a:r>
          </a:p>
          <a:p>
            <a:pPr marL="0" indent="0">
              <a:spcBef>
                <a:spcPts val="1200"/>
              </a:spcBef>
              <a:buFont typeface="Wingdings" panose="05000000000000000000" pitchFamily="2" charset="2"/>
              <a:buNone/>
            </a:pPr>
            <a:r>
              <a:rPr lang="sv-SE" sz="1200" baseline="0" dirty="0" smtClean="0">
                <a:latin typeface="Roboto" panose="02000000000000000000" pitchFamily="2" charset="0"/>
                <a:ea typeface="Roboto" panose="02000000000000000000" pitchFamily="2" charset="0"/>
                <a:cs typeface="Roboto" panose="02000000000000000000" pitchFamily="2" charset="0"/>
              </a:rPr>
              <a:t>Byt namn </a:t>
            </a:r>
            <a:r>
              <a:rPr lang="sv-SE" sz="1200" baseline="0" dirty="0" smtClean="0">
                <a:latin typeface="Roboto" panose="02000000000000000000" pitchFamily="2" charset="0"/>
                <a:ea typeface="Roboto" panose="02000000000000000000" pitchFamily="2" charset="0"/>
                <a:cs typeface="Roboto" panose="02000000000000000000" pitchFamily="2" charset="0"/>
              </a:rPr>
              <a:t>och bilder på </a:t>
            </a:r>
            <a:r>
              <a:rPr lang="sv-SE" sz="1200" baseline="0" dirty="0" smtClean="0">
                <a:latin typeface="Roboto" panose="02000000000000000000" pitchFamily="2" charset="0"/>
                <a:ea typeface="Roboto" panose="02000000000000000000" pitchFamily="2" charset="0"/>
                <a:cs typeface="Roboto" panose="02000000000000000000" pitchFamily="2" charset="0"/>
              </a:rPr>
              <a:t>teamen om du vill ha ett annat tema</a:t>
            </a:r>
          </a:p>
          <a:p>
            <a:pPr marL="0" indent="0">
              <a:spcBef>
                <a:spcPts val="1200"/>
              </a:spcBef>
              <a:buFont typeface="Wingdings" panose="05000000000000000000" pitchFamily="2" charset="2"/>
              <a:buNone/>
            </a:pPr>
            <a:r>
              <a:rPr lang="sv-SE" sz="1200" baseline="0" dirty="0" smtClean="0">
                <a:latin typeface="Roboto" panose="02000000000000000000" pitchFamily="2" charset="0"/>
                <a:ea typeface="Roboto" panose="02000000000000000000" pitchFamily="2" charset="0"/>
                <a:cs typeface="Roboto" panose="02000000000000000000" pitchFamily="2" charset="0"/>
              </a:rPr>
              <a:t>Behöver du fler grupper på Star-</a:t>
            </a:r>
            <a:r>
              <a:rPr lang="sv-SE" sz="1200" baseline="0" dirty="0" err="1" smtClean="0">
                <a:latin typeface="Roboto" panose="02000000000000000000" pitchFamily="2" charset="0"/>
                <a:ea typeface="Roboto" panose="02000000000000000000" pitchFamily="2" charset="0"/>
                <a:cs typeface="Roboto" panose="02000000000000000000" pitchFamily="2" charset="0"/>
              </a:rPr>
              <a:t>wars</a:t>
            </a:r>
            <a:r>
              <a:rPr lang="sv-SE" sz="1200" baseline="0" dirty="0" smtClean="0">
                <a:latin typeface="Roboto" panose="02000000000000000000" pitchFamily="2" charset="0"/>
                <a:ea typeface="Roboto" panose="02000000000000000000" pitchFamily="2" charset="0"/>
                <a:cs typeface="Roboto" panose="02000000000000000000" pitchFamily="2" charset="0"/>
              </a:rPr>
              <a:t>-tema? </a:t>
            </a:r>
            <a:r>
              <a:rPr lang="sv-SE" sz="1200" baseline="0" dirty="0" err="1" smtClean="0">
                <a:latin typeface="Roboto" panose="02000000000000000000" pitchFamily="2" charset="0"/>
                <a:ea typeface="Roboto" panose="02000000000000000000" pitchFamily="2" charset="0"/>
                <a:cs typeface="Roboto" panose="02000000000000000000" pitchFamily="2" charset="0"/>
              </a:rPr>
              <a:t>Chewbacca</a:t>
            </a:r>
            <a:r>
              <a:rPr lang="sv-SE" sz="1200" baseline="0" dirty="0" smtClean="0">
                <a:latin typeface="Roboto" panose="02000000000000000000" pitchFamily="2" charset="0"/>
                <a:ea typeface="Roboto" panose="02000000000000000000" pitchFamily="2" charset="0"/>
                <a:cs typeface="Roboto" panose="02000000000000000000" pitchFamily="2" charset="0"/>
              </a:rPr>
              <a:t>, </a:t>
            </a:r>
            <a:r>
              <a:rPr lang="sv-SE" sz="1200" baseline="0" dirty="0" err="1" smtClean="0">
                <a:latin typeface="Roboto" panose="02000000000000000000" pitchFamily="2" charset="0"/>
                <a:ea typeface="Roboto" panose="02000000000000000000" pitchFamily="2" charset="0"/>
                <a:cs typeface="Roboto" panose="02000000000000000000" pitchFamily="2" charset="0"/>
              </a:rPr>
              <a:t>Padmé</a:t>
            </a:r>
            <a:r>
              <a:rPr lang="sv-SE" sz="1200" baseline="0" dirty="0" smtClean="0">
                <a:latin typeface="Roboto" panose="02000000000000000000" pitchFamily="2" charset="0"/>
                <a:ea typeface="Roboto" panose="02000000000000000000" pitchFamily="2" charset="0"/>
                <a:cs typeface="Roboto" panose="02000000000000000000" pitchFamily="2" charset="0"/>
              </a:rPr>
              <a:t> och Han Solo kan vara fler grupper.</a:t>
            </a:r>
            <a:endParaRPr lang="sv-SE" sz="1200" dirty="0" smtClean="0">
              <a:latin typeface="Roboto" panose="02000000000000000000" pitchFamily="2" charset="0"/>
              <a:ea typeface="Roboto" panose="02000000000000000000" pitchFamily="2" charset="0"/>
              <a:cs typeface="Roboto" panose="02000000000000000000" pitchFamily="2" charset="0"/>
            </a:endParaRPr>
          </a:p>
          <a:p>
            <a:pPr marL="0" indent="0">
              <a:spcBef>
                <a:spcPts val="1200"/>
              </a:spcBef>
              <a:buFont typeface="Wingdings" panose="05000000000000000000" pitchFamily="2" charset="2"/>
              <a:buNone/>
            </a:pPr>
            <a:r>
              <a:rPr lang="sv-SE" sz="1200" dirty="0" smtClean="0">
                <a:latin typeface="Roboto" panose="02000000000000000000" pitchFamily="2" charset="0"/>
                <a:ea typeface="Roboto" panose="02000000000000000000" pitchFamily="2" charset="0"/>
                <a:cs typeface="Roboto" panose="02000000000000000000" pitchFamily="2" charset="0"/>
              </a:rPr>
              <a:t>Presentera gruppindelningen och låt medarbetarna sätta sig i sina grupper</a:t>
            </a:r>
            <a:r>
              <a:rPr lang="sv-SE" sz="1200" dirty="0" smtClean="0">
                <a:latin typeface="Roboto" panose="02000000000000000000" pitchFamily="2" charset="0"/>
                <a:ea typeface="Roboto" panose="02000000000000000000" pitchFamily="2" charset="0"/>
                <a:cs typeface="Roboto" panose="02000000000000000000" pitchFamily="2" charset="0"/>
              </a:rPr>
              <a:t>. I grupperna kan de få</a:t>
            </a:r>
            <a:r>
              <a:rPr lang="sv-SE" sz="1200" baseline="0" dirty="0" smtClean="0">
                <a:latin typeface="Roboto" panose="02000000000000000000" pitchFamily="2" charset="0"/>
                <a:ea typeface="Roboto" panose="02000000000000000000" pitchFamily="2" charset="0"/>
                <a:cs typeface="Roboto" panose="02000000000000000000" pitchFamily="2" charset="0"/>
              </a:rPr>
              <a:t> 3 min för att presentera sig för varandra. </a:t>
            </a:r>
            <a:endParaRPr lang="sv-SE" sz="1200" dirty="0" smtClean="0">
              <a:latin typeface="Roboto" panose="02000000000000000000" pitchFamily="2" charset="0"/>
              <a:ea typeface="Roboto" panose="02000000000000000000" pitchFamily="2" charset="0"/>
              <a:cs typeface="Roboto" panose="02000000000000000000" pitchFamily="2" charset="0"/>
            </a:endParaRPr>
          </a:p>
          <a:p>
            <a:endParaRPr lang="sv-SE" dirty="0"/>
          </a:p>
        </p:txBody>
      </p:sp>
      <p:sp>
        <p:nvSpPr>
          <p:cNvPr id="4" name="Platshållare för bildnummer 3"/>
          <p:cNvSpPr>
            <a:spLocks noGrp="1"/>
          </p:cNvSpPr>
          <p:nvPr>
            <p:ph type="sldNum" sz="quarter" idx="10"/>
          </p:nvPr>
        </p:nvSpPr>
        <p:spPr/>
        <p:txBody>
          <a:bodyPr/>
          <a:lstStyle/>
          <a:p>
            <a:fld id="{1A885D1D-61DE-406F-8114-F47C63AA3126}" type="slidenum">
              <a:rPr lang="sv-SE" smtClean="0"/>
              <a:t>10</a:t>
            </a:fld>
            <a:endParaRPr lang="sv-SE"/>
          </a:p>
        </p:txBody>
      </p:sp>
    </p:spTree>
    <p:extLst>
      <p:ext uri="{BB962C8B-B14F-4D97-AF65-F5344CB8AC3E}">
        <p14:creationId xmlns:p14="http://schemas.microsoft.com/office/powerpoint/2010/main" val="32982091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Första sida med bi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64000" y="3885897"/>
            <a:ext cx="9144000" cy="1495794"/>
          </a:xfrm>
        </p:spPr>
        <p:txBody>
          <a:bodyPr lIns="0" tIns="0" rIns="0" bIns="0" anchor="t" anchorCtr="0">
            <a:spAutoFit/>
          </a:bodyPr>
          <a:lstStyle>
            <a:lvl1pPr algn="l">
              <a:defRPr sz="5400" baseline="0">
                <a:solidFill>
                  <a:schemeClr val="bg1"/>
                </a:solidFill>
                <a:latin typeface="+mj-lt"/>
              </a:defRPr>
            </a:lvl1pPr>
          </a:lstStyle>
          <a:p>
            <a:r>
              <a:rPr lang="sv-SE" dirty="0"/>
              <a:t>Klicka här för att lägga till rubrik</a:t>
            </a:r>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64000" y="6004787"/>
            <a:ext cx="9144000" cy="369332"/>
          </a:xfrm>
        </p:spPr>
        <p:txBody>
          <a:bodyPr lIns="0" tIns="0" rIns="0" bIns="0">
            <a:spAutoFit/>
          </a:bodyPr>
          <a:lstStyle>
            <a:lvl1pPr marL="0" indent="0" algn="l">
              <a:spcBef>
                <a:spcPts val="0"/>
              </a:spcBef>
              <a:buNone/>
              <a:defRPr sz="2400" b="0" i="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dirty="0"/>
              <a:t>Skriv text här</a:t>
            </a:r>
          </a:p>
        </p:txBody>
      </p:sp>
      <p:sp>
        <p:nvSpPr>
          <p:cNvPr id="10" name="Platshållare för bild 9">
            <a:extLst>
              <a:ext uri="{FF2B5EF4-FFF2-40B4-BE49-F238E27FC236}">
                <a16:creationId xmlns:a16="http://schemas.microsoft.com/office/drawing/2014/main" id="{866B8D03-7410-7B89-E586-C1405EA89FBB}"/>
              </a:ext>
            </a:extLst>
          </p:cNvPr>
          <p:cNvSpPr>
            <a:spLocks noGrp="1"/>
          </p:cNvSpPr>
          <p:nvPr>
            <p:ph type="pic" sz="quarter" idx="10"/>
          </p:nvPr>
        </p:nvSpPr>
        <p:spPr>
          <a:xfrm>
            <a:off x="0" y="1051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34798 w 12192000"/>
              <a:gd name="connsiteY3" fmla="*/ 3429000 h 3429000"/>
              <a:gd name="connsiteX4" fmla="*/ 11734798 w 12192000"/>
              <a:gd name="connsiteY4" fmla="*/ 2972103 h 3429000"/>
              <a:gd name="connsiteX5" fmla="*/ 10823999 w 12192000"/>
              <a:gd name="connsiteY5" fmla="*/ 2972103 h 3429000"/>
              <a:gd name="connsiteX6" fmla="*/ 10823999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34798" y="3429000"/>
                </a:lnTo>
                <a:lnTo>
                  <a:pt x="11734798" y="2972103"/>
                </a:lnTo>
                <a:lnTo>
                  <a:pt x="10823999" y="2972103"/>
                </a:lnTo>
                <a:lnTo>
                  <a:pt x="10823999" y="3429000"/>
                </a:lnTo>
                <a:lnTo>
                  <a:pt x="0" y="3429000"/>
                </a:lnTo>
                <a:close/>
              </a:path>
            </a:pathLst>
          </a:custGeom>
        </p:spPr>
        <p:txBody>
          <a:bodyPr wrap="square" lIns="864000" tIns="720000">
            <a:noAutofit/>
          </a:bodyPr>
          <a:lstStyle>
            <a:lvl1pPr marL="0" indent="0">
              <a:buNone/>
              <a:defRPr/>
            </a:lvl1pPr>
          </a:lstStyle>
          <a:p>
            <a:r>
              <a:rPr lang="sv-SE" smtClean="0"/>
              <a:t>Klicka på ikonen för att lägga till en bild</a:t>
            </a:r>
            <a:endParaRPr lang="sv-SE" dirty="0"/>
          </a:p>
        </p:txBody>
      </p:sp>
      <p:pic>
        <p:nvPicPr>
          <p:cNvPr id="7" name="Bildobjekt 6">
            <a:extLst>
              <a:ext uri="{FF2B5EF4-FFF2-40B4-BE49-F238E27FC236}">
                <a16:creationId xmlns:a16="http://schemas.microsoft.com/office/drawing/2014/main" id="{03E0DEE2-831C-2D92-5DF1-D6D2FC2512A8}"/>
              </a:ext>
            </a:extLst>
          </p:cNvPr>
          <p:cNvPicPr>
            <a:picLocks noChangeAspect="1"/>
          </p:cNvPicPr>
          <p:nvPr userDrawn="1"/>
        </p:nvPicPr>
        <p:blipFill>
          <a:blip r:embed="rId2"/>
          <a:stretch>
            <a:fillRect/>
          </a:stretch>
        </p:blipFill>
        <p:spPr>
          <a:xfrm>
            <a:off x="10824000" y="2975098"/>
            <a:ext cx="910799" cy="910799"/>
          </a:xfrm>
          <a:prstGeom prst="rect">
            <a:avLst/>
          </a:prstGeom>
        </p:spPr>
      </p:pic>
    </p:spTree>
    <p:extLst>
      <p:ext uri="{BB962C8B-B14F-4D97-AF65-F5344CB8AC3E}">
        <p14:creationId xmlns:p14="http://schemas.microsoft.com/office/powerpoint/2010/main" val="40618214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0_Text + höger-bild utan logga 2">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3" name="Rubrik 1">
            <a:extLst>
              <a:ext uri="{FF2B5EF4-FFF2-40B4-BE49-F238E27FC236}">
                <a16:creationId xmlns:a16="http://schemas.microsoft.com/office/drawing/2014/main" id="{9E47F590-95F4-1290-7EB7-C1B70095B2F0}"/>
              </a:ext>
            </a:extLst>
          </p:cNvPr>
          <p:cNvSpPr>
            <a:spLocks noGrp="1"/>
          </p:cNvSpPr>
          <p:nvPr>
            <p:ph type="ctrTitle" hasCustomPrompt="1"/>
          </p:nvPr>
        </p:nvSpPr>
        <p:spPr>
          <a:xfrm>
            <a:off x="864000" y="864000"/>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dirty="0"/>
              <a:t>Klicka här för att lägga till rubrik</a:t>
            </a:r>
          </a:p>
        </p:txBody>
      </p:sp>
      <p:sp>
        <p:nvSpPr>
          <p:cNvPr id="14" name="Platshållare för text 3">
            <a:extLst>
              <a:ext uri="{FF2B5EF4-FFF2-40B4-BE49-F238E27FC236}">
                <a16:creationId xmlns:a16="http://schemas.microsoft.com/office/drawing/2014/main" id="{5468362E-B706-B3B3-2631-1358105F4D00}"/>
              </a:ext>
            </a:extLst>
          </p:cNvPr>
          <p:cNvSpPr>
            <a:spLocks noGrp="1"/>
          </p:cNvSpPr>
          <p:nvPr>
            <p:ph type="body" sz="half" idx="2" hasCustomPrompt="1"/>
          </p:nvPr>
        </p:nvSpPr>
        <p:spPr>
          <a:xfrm>
            <a:off x="864000" y="1971996"/>
            <a:ext cx="4419200" cy="604163"/>
          </a:xfrm>
        </p:spPr>
        <p:txBody>
          <a:bodyPr wrap="square" lIns="0" tIns="324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5" name="Platshållare för bild 2">
            <a:extLst>
              <a:ext uri="{FF2B5EF4-FFF2-40B4-BE49-F238E27FC236}">
                <a16:creationId xmlns:a16="http://schemas.microsoft.com/office/drawing/2014/main" id="{6F0220BF-F9A4-FA47-BBD9-EA6C146DF9A8}"/>
              </a:ext>
            </a:extLst>
          </p:cNvPr>
          <p:cNvSpPr>
            <a:spLocks noGrp="1"/>
          </p:cNvSpPr>
          <p:nvPr>
            <p:ph type="pic" idx="1"/>
          </p:nvPr>
        </p:nvSpPr>
        <p:spPr>
          <a:xfrm>
            <a:off x="6096000" y="0"/>
            <a:ext cx="6096000" cy="6858000"/>
          </a:xfrm>
        </p:spPr>
        <p:txBody>
          <a:bodyPr lIns="504000" tIns="828000" rIns="360000"/>
          <a:lstStyle>
            <a:lvl1pPr marL="0" indent="0">
              <a:buNone/>
              <a:defRPr sz="4267" baseline="0"/>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sv-SE" smtClean="0"/>
              <a:t>Klicka på ikonen för att lägga till en bild</a:t>
            </a:r>
            <a:endParaRPr lang="sv-SE" dirty="0"/>
          </a:p>
        </p:txBody>
      </p:sp>
    </p:spTree>
    <p:extLst>
      <p:ext uri="{BB962C8B-B14F-4D97-AF65-F5344CB8AC3E}">
        <p14:creationId xmlns:p14="http://schemas.microsoft.com/office/powerpoint/2010/main" val="281500587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Första sida med bi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64000" y="3885897"/>
            <a:ext cx="9144000" cy="1495794"/>
          </a:xfrm>
        </p:spPr>
        <p:txBody>
          <a:bodyPr lIns="0" tIns="0" rIns="0" bIns="0" anchor="t" anchorCtr="0">
            <a:spAutoFit/>
          </a:bodyPr>
          <a:lstStyle>
            <a:lvl1pPr algn="l">
              <a:defRPr sz="5400" baseline="0">
                <a:solidFill>
                  <a:schemeClr val="bg1"/>
                </a:solidFill>
                <a:latin typeface="+mj-lt"/>
              </a:defRPr>
            </a:lvl1pPr>
          </a:lstStyle>
          <a:p>
            <a:r>
              <a:rPr lang="sv-SE" dirty="0"/>
              <a:t>Klicka här för att lägga till rubrik</a:t>
            </a:r>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64000" y="6004787"/>
            <a:ext cx="9144000" cy="369332"/>
          </a:xfrm>
        </p:spPr>
        <p:txBody>
          <a:bodyPr lIns="0" tIns="0" rIns="0" bIns="0">
            <a:spAutoFit/>
          </a:bodyPr>
          <a:lstStyle>
            <a:lvl1pPr marL="0" indent="0" algn="l">
              <a:spcBef>
                <a:spcPts val="0"/>
              </a:spcBef>
              <a:buNone/>
              <a:defRPr sz="2400" b="0" i="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dirty="0"/>
              <a:t>Skriv text här</a:t>
            </a:r>
          </a:p>
        </p:txBody>
      </p:sp>
      <p:sp>
        <p:nvSpPr>
          <p:cNvPr id="10" name="Platshållare för bild 9">
            <a:extLst>
              <a:ext uri="{FF2B5EF4-FFF2-40B4-BE49-F238E27FC236}">
                <a16:creationId xmlns:a16="http://schemas.microsoft.com/office/drawing/2014/main" id="{866B8D03-7410-7B89-E586-C1405EA89FBB}"/>
              </a:ext>
            </a:extLst>
          </p:cNvPr>
          <p:cNvSpPr>
            <a:spLocks noGrp="1"/>
          </p:cNvSpPr>
          <p:nvPr>
            <p:ph type="pic" sz="quarter" idx="10"/>
          </p:nvPr>
        </p:nvSpPr>
        <p:spPr>
          <a:xfrm>
            <a:off x="0" y="1051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34798 w 12192000"/>
              <a:gd name="connsiteY3" fmla="*/ 3429000 h 3429000"/>
              <a:gd name="connsiteX4" fmla="*/ 11734798 w 12192000"/>
              <a:gd name="connsiteY4" fmla="*/ 2972103 h 3429000"/>
              <a:gd name="connsiteX5" fmla="*/ 10823999 w 12192000"/>
              <a:gd name="connsiteY5" fmla="*/ 2972103 h 3429000"/>
              <a:gd name="connsiteX6" fmla="*/ 10823999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34798" y="3429000"/>
                </a:lnTo>
                <a:lnTo>
                  <a:pt x="11734798" y="2972103"/>
                </a:lnTo>
                <a:lnTo>
                  <a:pt x="10823999" y="2972103"/>
                </a:lnTo>
                <a:lnTo>
                  <a:pt x="10823999" y="3429000"/>
                </a:lnTo>
                <a:lnTo>
                  <a:pt x="0" y="3429000"/>
                </a:lnTo>
                <a:close/>
              </a:path>
            </a:pathLst>
          </a:custGeom>
        </p:spPr>
        <p:txBody>
          <a:bodyPr wrap="square" lIns="864000" tIns="720000">
            <a:noAutofit/>
          </a:bodyPr>
          <a:lstStyle>
            <a:lvl1pPr marL="0" indent="0">
              <a:buNone/>
              <a:defRPr/>
            </a:lvl1pPr>
          </a:lstStyle>
          <a:p>
            <a:r>
              <a:rPr lang="sv-SE" dirty="0"/>
              <a:t>Klicka på ikonen för att lägga till en bild</a:t>
            </a:r>
          </a:p>
        </p:txBody>
      </p:sp>
      <p:pic>
        <p:nvPicPr>
          <p:cNvPr id="3" name="Bildobjekt 2">
            <a:extLst>
              <a:ext uri="{FF2B5EF4-FFF2-40B4-BE49-F238E27FC236}">
                <a16:creationId xmlns:a16="http://schemas.microsoft.com/office/drawing/2014/main" id="{5815D81A-816A-C5FB-8999-AC305C684258}"/>
              </a:ext>
            </a:extLst>
          </p:cNvPr>
          <p:cNvPicPr>
            <a:picLocks noChangeAspect="1"/>
          </p:cNvPicPr>
          <p:nvPr userDrawn="1"/>
        </p:nvPicPr>
        <p:blipFill>
          <a:blip r:embed="rId2"/>
          <a:stretch>
            <a:fillRect/>
          </a:stretch>
        </p:blipFill>
        <p:spPr>
          <a:xfrm>
            <a:off x="10822800" y="2973600"/>
            <a:ext cx="910799" cy="910799"/>
          </a:xfrm>
          <a:prstGeom prst="rect">
            <a:avLst/>
          </a:prstGeom>
        </p:spPr>
      </p:pic>
    </p:spTree>
    <p:extLst>
      <p:ext uri="{BB962C8B-B14F-4D97-AF65-F5344CB8AC3E}">
        <p14:creationId xmlns:p14="http://schemas.microsoft.com/office/powerpoint/2010/main" val="14341858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Första sida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64000" y="720000"/>
            <a:ext cx="9144000" cy="2387600"/>
          </a:xfrm>
          <a:noFill/>
        </p:spPr>
        <p:txBody>
          <a:bodyPr lIns="0" tIns="0" rIns="0" bIns="0" anchor="b">
            <a:noAutofit/>
          </a:bodyPr>
          <a:lstStyle>
            <a:lvl1pPr algn="l">
              <a:defRPr sz="5400">
                <a:solidFill>
                  <a:srgbClr val="1A355D"/>
                </a:solidFill>
                <a:latin typeface="+mj-lt"/>
              </a:defRPr>
            </a:lvl1pPr>
          </a:lstStyle>
          <a:p>
            <a:r>
              <a:rPr lang="sv-SE" dirty="0"/>
              <a:t>Klicka här för att lägga till rubrik</a:t>
            </a:r>
          </a:p>
        </p:txBody>
      </p:sp>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64000" y="3885897"/>
            <a:ext cx="9144000" cy="1655233"/>
          </a:xfrm>
        </p:spPr>
        <p:txBody>
          <a:bodyPr lIns="0" tIns="0" rIns="0" bIns="0">
            <a:normAutofit/>
          </a:bodyPr>
          <a:lstStyle>
            <a:lvl1pPr marL="0" indent="0" algn="l">
              <a:spcBef>
                <a:spcPts val="0"/>
              </a:spcBef>
              <a:buNone/>
              <a:defRPr sz="2400" b="0" i="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dirty="0"/>
              <a:t>Skriv text här</a:t>
            </a:r>
          </a:p>
        </p:txBody>
      </p:sp>
      <p:pic>
        <p:nvPicPr>
          <p:cNvPr id="5" name="Bildobjekt 4">
            <a:extLst>
              <a:ext uri="{FF2B5EF4-FFF2-40B4-BE49-F238E27FC236}">
                <a16:creationId xmlns:a16="http://schemas.microsoft.com/office/drawing/2014/main" id="{ABB509AD-924F-09E1-A276-375395E3484B}"/>
              </a:ext>
            </a:extLst>
          </p:cNvPr>
          <p:cNvPicPr>
            <a:picLocks noChangeAspect="1"/>
          </p:cNvPicPr>
          <p:nvPr userDrawn="1"/>
        </p:nvPicPr>
        <p:blipFill>
          <a:blip r:embed="rId2"/>
          <a:stretch>
            <a:fillRect/>
          </a:stretch>
        </p:blipFill>
        <p:spPr>
          <a:xfrm>
            <a:off x="10822800" y="2973600"/>
            <a:ext cx="910799" cy="910799"/>
          </a:xfrm>
          <a:prstGeom prst="rect">
            <a:avLst/>
          </a:prstGeom>
        </p:spPr>
      </p:pic>
    </p:spTree>
    <p:extLst>
      <p:ext uri="{BB962C8B-B14F-4D97-AF65-F5344CB8AC3E}">
        <p14:creationId xmlns:p14="http://schemas.microsoft.com/office/powerpoint/2010/main" val="26676438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Under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0"/>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64000" y="222715"/>
            <a:ext cx="9144000" cy="1148442"/>
          </a:xfrm>
        </p:spPr>
        <p:txBody>
          <a:bodyPr lIns="0" tIns="0" rIns="0" bIns="0" anchor="b">
            <a:noAutofit/>
          </a:bodyPr>
          <a:lstStyle>
            <a:lvl1pPr algn="l">
              <a:defRPr sz="3600" baseline="0">
                <a:solidFill>
                  <a:schemeClr val="bg1"/>
                </a:solidFill>
                <a:latin typeface="+mj-lt"/>
              </a:defRPr>
            </a:lvl1pPr>
          </a:lstStyle>
          <a:p>
            <a:r>
              <a:rPr lang="sv-SE" dirty="0"/>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64000" y="2180413"/>
            <a:ext cx="9144000" cy="1655233"/>
          </a:xfrm>
        </p:spPr>
        <p:txBody>
          <a:bodyPr lIns="0" tIns="0" rIns="0" bIns="0">
            <a:normAutofit/>
          </a:bodyPr>
          <a:lstStyle>
            <a:lvl1pPr marL="0" indent="0" algn="l">
              <a:buNone/>
              <a:defRPr sz="5400" b="1" i="0">
                <a:solidFill>
                  <a:srgbClr val="1A355D"/>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dirty="0"/>
              <a:t>Klicka här för att lägga till rubrik</a:t>
            </a:r>
          </a:p>
        </p:txBody>
      </p:sp>
      <p:pic>
        <p:nvPicPr>
          <p:cNvPr id="4" name="Bildobjekt 3">
            <a:extLst>
              <a:ext uri="{FF2B5EF4-FFF2-40B4-BE49-F238E27FC236}">
                <a16:creationId xmlns:a16="http://schemas.microsoft.com/office/drawing/2014/main" id="{61798A76-8860-E7E1-F1DB-4F9F64FA8D4F}"/>
              </a:ext>
            </a:extLst>
          </p:cNvPr>
          <p:cNvPicPr>
            <a:picLocks noChangeAspect="1"/>
          </p:cNvPicPr>
          <p:nvPr userDrawn="1"/>
        </p:nvPicPr>
        <p:blipFill>
          <a:blip r:embed="rId2"/>
          <a:stretch>
            <a:fillRect/>
          </a:stretch>
        </p:blipFill>
        <p:spPr>
          <a:xfrm>
            <a:off x="10822800" y="1268116"/>
            <a:ext cx="910799" cy="910799"/>
          </a:xfrm>
          <a:prstGeom prst="rect">
            <a:avLst/>
          </a:prstGeom>
        </p:spPr>
      </p:pic>
    </p:spTree>
    <p:extLst>
      <p:ext uri="{BB962C8B-B14F-4D97-AF65-F5344CB8AC3E}">
        <p14:creationId xmlns:p14="http://schemas.microsoft.com/office/powerpoint/2010/main" val="42334536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9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_Rubrik+Text">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10464000" cy="553998"/>
          </a:xfrm>
        </p:spPr>
        <p:txBody>
          <a:bodyPr wrap="square" lIns="0" tIns="0" rIns="0" bIns="0" anchor="b">
            <a:spAutoFit/>
          </a:bodyPr>
          <a:lstStyle>
            <a:lvl1pPr algn="l">
              <a:defRPr sz="4000">
                <a:solidFill>
                  <a:srgbClr val="1A355D"/>
                </a:solidFill>
                <a:latin typeface="+mj-lt"/>
              </a:defRPr>
            </a:lvl1pPr>
          </a:lstStyle>
          <a:p>
            <a:r>
              <a:rPr lang="sv-SE" dirty="0"/>
              <a:t>Klicka här för att lägga till rubrik</a:t>
            </a:r>
          </a:p>
        </p:txBody>
      </p:sp>
      <p:sp>
        <p:nvSpPr>
          <p:cNvPr id="10" name="Rektangel 9">
            <a:extLst>
              <a:ext uri="{FF2B5EF4-FFF2-40B4-BE49-F238E27FC236}">
                <a16:creationId xmlns:a16="http://schemas.microsoft.com/office/drawing/2014/main" id="{DD9A9EE2-89C7-5564-79CC-FDA84C2C4E66}"/>
              </a:ext>
            </a:extLst>
          </p:cNvPr>
          <p:cNvSpPr/>
          <p:nvPr/>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440000"/>
            <a:ext cx="10464000" cy="604163"/>
          </a:xfrm>
        </p:spPr>
        <p:txBody>
          <a:bodyPr wrap="square" lIns="0" tIns="324000" rIns="0" bIns="0">
            <a:spAutoFit/>
          </a:bodyPr>
          <a:lstStyle>
            <a:lvl1pPr marL="0" indent="0">
              <a:spcBef>
                <a:spcPts val="0"/>
              </a:spcBef>
              <a:buNone/>
              <a:defRPr sz="1800" b="0" i="0" baseline="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4" name="Bildobjekt 3">
            <a:extLst>
              <a:ext uri="{FF2B5EF4-FFF2-40B4-BE49-F238E27FC236}">
                <a16:creationId xmlns:a16="http://schemas.microsoft.com/office/drawing/2014/main" id="{B282E32C-4024-D884-E607-059B185C8973}"/>
              </a:ext>
            </a:extLst>
          </p:cNvPr>
          <p:cNvPicPr>
            <a:picLocks noChangeAspect="1"/>
          </p:cNvPicPr>
          <p:nvPr userDrawn="1"/>
        </p:nvPicPr>
        <p:blipFill>
          <a:blip r:embed="rId2"/>
          <a:stretch>
            <a:fillRect/>
          </a:stretch>
        </p:blipFill>
        <p:spPr>
          <a:xfrm>
            <a:off x="10822800" y="5490000"/>
            <a:ext cx="910799" cy="910799"/>
          </a:xfrm>
          <a:prstGeom prst="rect">
            <a:avLst/>
          </a:prstGeom>
        </p:spPr>
      </p:pic>
    </p:spTree>
    <p:extLst>
      <p:ext uri="{BB962C8B-B14F-4D97-AF65-F5344CB8AC3E}">
        <p14:creationId xmlns:p14="http://schemas.microsoft.com/office/powerpoint/2010/main" val="282717976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5_Rubrik + innehåll två kolum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64000" y="864000"/>
            <a:ext cx="10515600" cy="553998"/>
          </a:xfrm>
        </p:spPr>
        <p:txBody>
          <a:bodyPr lIns="0" tIns="0" rIns="0" bIns="0" anchor="b" anchorCtr="0">
            <a:spAutoFit/>
          </a:bodyPr>
          <a:lstStyle>
            <a:lvl1pPr>
              <a:defRPr sz="4000">
                <a:solidFill>
                  <a:srgbClr val="1A355D"/>
                </a:solidFill>
              </a:defRPr>
            </a:lvl1pPr>
          </a:lstStyle>
          <a:p>
            <a:r>
              <a:rPr lang="sv-SE" dirty="0"/>
              <a:t>Klicka här för att lägga till rubrik</a:t>
            </a:r>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64000" y="1440000"/>
            <a:ext cx="5156200" cy="3367616"/>
          </a:xfrm>
        </p:spPr>
        <p:txBody>
          <a:bodyPr lIns="0" tIns="324000" rIns="0" bIns="0">
            <a:noAutofit/>
          </a:bodyPr>
          <a:lstStyle>
            <a:lvl1pPr marL="0" indent="0">
              <a:spcBef>
                <a:spcPts val="0"/>
              </a:spcBef>
              <a:buNone/>
              <a:defRPr sz="1800" baseline="0">
                <a:solidFill>
                  <a:srgbClr val="1A355D"/>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dirty="0"/>
              <a:t>Skriv text här eller klicka på ikonen för att lägga till innehåll</a:t>
            </a:r>
          </a:p>
        </p:txBody>
      </p:sp>
      <p:sp>
        <p:nvSpPr>
          <p:cNvPr id="3" name="Rektangel 2">
            <a:extLst>
              <a:ext uri="{FF2B5EF4-FFF2-40B4-BE49-F238E27FC236}">
                <a16:creationId xmlns:a16="http://schemas.microsoft.com/office/drawing/2014/main" id="{E42FBDAC-9D04-75A7-EA94-92ED7AFBD528}"/>
              </a:ext>
            </a:extLst>
          </p:cNvPr>
          <p:cNvSpPr/>
          <p:nvPr/>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23400" y="1440000"/>
            <a:ext cx="5156200" cy="3367616"/>
          </a:xfrm>
        </p:spPr>
        <p:txBody>
          <a:bodyPr lIns="0" tIns="324000" rIns="0">
            <a:noAutofit/>
          </a:bodyPr>
          <a:lstStyle>
            <a:lvl1pPr marL="0" indent="0">
              <a:spcBef>
                <a:spcPts val="0"/>
              </a:spcBef>
              <a:buNone/>
              <a:defRPr sz="1800">
                <a:solidFill>
                  <a:srgbClr val="1A355D"/>
                </a:solidFill>
                <a:latin typeface="+mn-lt"/>
              </a:defRPr>
            </a:lvl1pPr>
            <a:lvl2pPr marL="609585" indent="0">
              <a:spcBef>
                <a:spcPts val="0"/>
              </a:spcBef>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dirty="0"/>
              <a:t>Skriv text här eller klicka på ikonen för att lägga till innehåll</a:t>
            </a:r>
          </a:p>
          <a:p>
            <a:pPr lvl="1"/>
            <a:endParaRPr lang="sv-SE" dirty="0"/>
          </a:p>
        </p:txBody>
      </p:sp>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objekt 6">
            <a:extLst>
              <a:ext uri="{FF2B5EF4-FFF2-40B4-BE49-F238E27FC236}">
                <a16:creationId xmlns:a16="http://schemas.microsoft.com/office/drawing/2014/main" id="{150BF057-A8AD-255D-2327-0CFD1E61F790}"/>
              </a:ext>
            </a:extLst>
          </p:cNvPr>
          <p:cNvPicPr>
            <a:picLocks noChangeAspect="1"/>
          </p:cNvPicPr>
          <p:nvPr userDrawn="1"/>
        </p:nvPicPr>
        <p:blipFill>
          <a:blip r:embed="rId2"/>
          <a:stretch>
            <a:fillRect/>
          </a:stretch>
        </p:blipFill>
        <p:spPr>
          <a:xfrm>
            <a:off x="10822800" y="5490000"/>
            <a:ext cx="910799" cy="910799"/>
          </a:xfrm>
          <a:prstGeom prst="rect">
            <a:avLst/>
          </a:prstGeom>
        </p:spPr>
      </p:pic>
    </p:spTree>
    <p:extLst>
      <p:ext uri="{BB962C8B-B14F-4D97-AF65-F5344CB8AC3E}">
        <p14:creationId xmlns:p14="http://schemas.microsoft.com/office/powerpoint/2010/main" val="894016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6_Text + bild utan logga">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4419200" cy="1107996"/>
          </a:xfrm>
        </p:spPr>
        <p:txBody>
          <a:bodyPr wrap="square" lIns="0" tIns="0" rIns="0" bIns="0" anchor="t" anchorCtr="0">
            <a:spAutoFit/>
          </a:bodyPr>
          <a:lstStyle>
            <a:lvl1pPr algn="l">
              <a:defRPr sz="4000" baseline="0">
                <a:solidFill>
                  <a:srgbClr val="1A355D"/>
                </a:solidFill>
                <a:latin typeface="+mj-lt"/>
              </a:defRPr>
            </a:lvl1pPr>
          </a:lstStyle>
          <a:p>
            <a:r>
              <a:rPr lang="sv-SE" dirty="0"/>
              <a:t>Klicka här för att lägga till rubrik</a:t>
            </a:r>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971996"/>
            <a:ext cx="4419200" cy="604163"/>
          </a:xfrm>
        </p:spPr>
        <p:txBody>
          <a:bodyPr wrap="square" lIns="0" tIns="324000" rIns="0" bIns="0">
            <a:spAutoFit/>
          </a:bodyPr>
          <a:lstStyle>
            <a:lvl1pPr marL="0" indent="0">
              <a:spcBef>
                <a:spcPts val="0"/>
              </a:spcBef>
              <a:buNone/>
              <a:defRPr sz="1800" b="0" i="0" baseline="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3" name="Platshållare för bild 2">
            <a:extLst>
              <a:ext uri="{FF2B5EF4-FFF2-40B4-BE49-F238E27FC236}">
                <a16:creationId xmlns:a16="http://schemas.microsoft.com/office/drawing/2014/main" id="{D757E195-7498-351F-5F44-85EF8461AB03}"/>
              </a:ext>
            </a:extLst>
          </p:cNvPr>
          <p:cNvSpPr>
            <a:spLocks noGrp="1"/>
          </p:cNvSpPr>
          <p:nvPr>
            <p:ph type="pic" idx="1"/>
          </p:nvPr>
        </p:nvSpPr>
        <p:spPr>
          <a:xfrm>
            <a:off x="6096000" y="0"/>
            <a:ext cx="6096000" cy="6858000"/>
          </a:xfrm>
        </p:spPr>
        <p:txBody>
          <a:bodyPr lIns="504000" tIns="828000" rIns="360000"/>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sv-SE" dirty="0"/>
              <a:t>Klicka på ikonen för att lägga till en bild</a:t>
            </a:r>
          </a:p>
        </p:txBody>
      </p:sp>
    </p:spTree>
    <p:extLst>
      <p:ext uri="{BB962C8B-B14F-4D97-AF65-F5344CB8AC3E}">
        <p14:creationId xmlns:p14="http://schemas.microsoft.com/office/powerpoint/2010/main" val="377279949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7_Text + bild med logga">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4419200" cy="1107996"/>
          </a:xfrm>
        </p:spPr>
        <p:txBody>
          <a:bodyPr wrap="square" lIns="0" tIns="0" rIns="0" bIns="0" anchor="t" anchorCtr="0">
            <a:spAutoFit/>
          </a:bodyPr>
          <a:lstStyle>
            <a:lvl1pPr algn="l">
              <a:defRPr sz="4000" baseline="0">
                <a:solidFill>
                  <a:srgbClr val="1A355D"/>
                </a:solidFill>
                <a:latin typeface="+mj-lt"/>
              </a:defRPr>
            </a:lvl1pPr>
          </a:lstStyle>
          <a:p>
            <a:r>
              <a:rPr lang="sv-SE" dirty="0"/>
              <a:t>Klicka här för att lägga till rubrik</a:t>
            </a:r>
          </a:p>
        </p:txBody>
      </p:sp>
      <p:sp>
        <p:nvSpPr>
          <p:cNvPr id="10" name="Rektangel 9">
            <a:extLst>
              <a:ext uri="{FF2B5EF4-FFF2-40B4-BE49-F238E27FC236}">
                <a16:creationId xmlns:a16="http://schemas.microsoft.com/office/drawing/2014/main" id="{DD9A9EE2-89C7-5564-79CC-FDA84C2C4E66}"/>
              </a:ext>
            </a:extLst>
          </p:cNvPr>
          <p:cNvSpPr/>
          <p:nvPr/>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971996"/>
            <a:ext cx="4419200" cy="604163"/>
          </a:xfrm>
        </p:spPr>
        <p:txBody>
          <a:bodyPr wrap="square" lIns="0" tIns="324000" rIns="0" bIns="0">
            <a:spAutoFit/>
          </a:bodyPr>
          <a:lstStyle>
            <a:lvl1pPr marL="0" indent="0">
              <a:spcBef>
                <a:spcPts val="0"/>
              </a:spcBef>
              <a:buNone/>
              <a:defRPr sz="1800" b="0" i="0" baseline="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7" name="Platshållare för bild 6">
            <a:extLst>
              <a:ext uri="{FF2B5EF4-FFF2-40B4-BE49-F238E27FC236}">
                <a16:creationId xmlns:a16="http://schemas.microsoft.com/office/drawing/2014/main" id="{515C1179-A03E-1178-4EBA-435E3164BB2F}"/>
              </a:ext>
            </a:extLst>
          </p:cNvPr>
          <p:cNvSpPr>
            <a:spLocks noGrp="1"/>
          </p:cNvSpPr>
          <p:nvPr>
            <p:ph type="pic" idx="1"/>
          </p:nvPr>
        </p:nvSpPr>
        <p:spPr>
          <a:xfrm>
            <a:off x="6096000" y="0"/>
            <a:ext cx="6096000" cy="5946000"/>
          </a:xfrm>
          <a:custGeom>
            <a:avLst/>
            <a:gdLst>
              <a:gd name="connsiteX0" fmla="*/ 0 w 6096000"/>
              <a:gd name="connsiteY0" fmla="*/ 0 h 5946000"/>
              <a:gd name="connsiteX1" fmla="*/ 6096000 w 6096000"/>
              <a:gd name="connsiteY1" fmla="*/ 0 h 5946000"/>
              <a:gd name="connsiteX2" fmla="*/ 6096000 w 6096000"/>
              <a:gd name="connsiteY2" fmla="*/ 5946000 h 5946000"/>
              <a:gd name="connsiteX3" fmla="*/ 5638799 w 6096000"/>
              <a:gd name="connsiteY3" fmla="*/ 5946000 h 5946000"/>
              <a:gd name="connsiteX4" fmla="*/ 5638799 w 6096000"/>
              <a:gd name="connsiteY4" fmla="*/ 5489999 h 5946000"/>
              <a:gd name="connsiteX5" fmla="*/ 4728000 w 6096000"/>
              <a:gd name="connsiteY5" fmla="*/ 5489999 h 5946000"/>
              <a:gd name="connsiteX6" fmla="*/ 4728000 w 6096000"/>
              <a:gd name="connsiteY6" fmla="*/ 5946000 h 5946000"/>
              <a:gd name="connsiteX7" fmla="*/ 0 w 6096000"/>
              <a:gd name="connsiteY7" fmla="*/ 5946000 h 594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000">
                <a:moveTo>
                  <a:pt x="0" y="0"/>
                </a:moveTo>
                <a:lnTo>
                  <a:pt x="6096000" y="0"/>
                </a:lnTo>
                <a:lnTo>
                  <a:pt x="6096000" y="5946000"/>
                </a:lnTo>
                <a:lnTo>
                  <a:pt x="5638799" y="5946000"/>
                </a:lnTo>
                <a:lnTo>
                  <a:pt x="5638799" y="5489999"/>
                </a:lnTo>
                <a:lnTo>
                  <a:pt x="4728000" y="5489999"/>
                </a:lnTo>
                <a:lnTo>
                  <a:pt x="4728000" y="5946000"/>
                </a:lnTo>
                <a:lnTo>
                  <a:pt x="0" y="5946000"/>
                </a:lnTo>
                <a:close/>
              </a:path>
            </a:pathLst>
          </a:custGeom>
        </p:spPr>
        <p:txBody>
          <a:bodyPr wrap="square" lIns="504000" tIns="828000" rIns="360000">
            <a:no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sv-SE" dirty="0"/>
              <a:t>Klicka på ikonen för att lägga till en bild</a:t>
            </a:r>
          </a:p>
        </p:txBody>
      </p:sp>
      <p:sp>
        <p:nvSpPr>
          <p:cNvPr id="2" name="Rektangel 1">
            <a:extLst>
              <a:ext uri="{FF2B5EF4-FFF2-40B4-BE49-F238E27FC236}">
                <a16:creationId xmlns:a16="http://schemas.microsoft.com/office/drawing/2014/main" id="{43908D6E-1D2E-6EE8-4602-EE1BC2B95424}"/>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3" name="Bildobjekt 2">
            <a:extLst>
              <a:ext uri="{FF2B5EF4-FFF2-40B4-BE49-F238E27FC236}">
                <a16:creationId xmlns:a16="http://schemas.microsoft.com/office/drawing/2014/main" id="{3659BF82-4D19-633E-2728-5BD94DADC669}"/>
              </a:ext>
            </a:extLst>
          </p:cNvPr>
          <p:cNvPicPr>
            <a:picLocks noChangeAspect="1"/>
          </p:cNvPicPr>
          <p:nvPr userDrawn="1"/>
        </p:nvPicPr>
        <p:blipFill>
          <a:blip r:embed="rId2"/>
          <a:stretch>
            <a:fillRect/>
          </a:stretch>
        </p:blipFill>
        <p:spPr>
          <a:xfrm>
            <a:off x="10822800" y="5490000"/>
            <a:ext cx="910799" cy="910799"/>
          </a:xfrm>
          <a:prstGeom prst="rect">
            <a:avLst/>
          </a:prstGeom>
        </p:spPr>
      </p:pic>
    </p:spTree>
    <p:extLst>
      <p:ext uri="{BB962C8B-B14F-4D97-AF65-F5344CB8AC3E}">
        <p14:creationId xmlns:p14="http://schemas.microsoft.com/office/powerpoint/2010/main" val="306645862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08_Rubrik, text ljus bakgrun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9576883" cy="553998"/>
          </a:xfrm>
        </p:spPr>
        <p:txBody>
          <a:bodyPr wrap="square" lIns="0" tIns="0" rIns="0" bIns="0" anchor="b">
            <a:spAutoFit/>
          </a:bodyPr>
          <a:lstStyle>
            <a:lvl1pPr algn="l">
              <a:defRPr sz="4000">
                <a:solidFill>
                  <a:srgbClr val="1A355D"/>
                </a:solidFill>
                <a:latin typeface="+mj-lt"/>
              </a:defRPr>
            </a:lvl1pPr>
          </a:lstStyle>
          <a:p>
            <a:r>
              <a:rPr lang="sv-SE" dirty="0"/>
              <a:t>Klicka här för att lägga till rubrik</a:t>
            </a:r>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444103"/>
            <a:ext cx="9576883" cy="604163"/>
          </a:xfrm>
        </p:spPr>
        <p:txBody>
          <a:bodyPr wrap="square" lIns="0" tIns="324000" rIns="0" bIns="0">
            <a:spAutoFit/>
          </a:bodyPr>
          <a:lstStyle>
            <a:lvl1pPr marL="0" indent="0">
              <a:spcBef>
                <a:spcPts val="0"/>
              </a:spcBef>
              <a:buNone/>
              <a:defRPr sz="1800" b="0" i="0" baseline="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3" name="Rektangel 2">
            <a:extLst>
              <a:ext uri="{FF2B5EF4-FFF2-40B4-BE49-F238E27FC236}">
                <a16:creationId xmlns:a16="http://schemas.microsoft.com/office/drawing/2014/main" id="{A7041736-EA0B-5FDC-A6F8-37BE935EBA9C}"/>
              </a:ext>
            </a:extLst>
          </p:cNvPr>
          <p:cNvSpPr/>
          <p:nvPr/>
        </p:nvSpPr>
        <p:spPr>
          <a:xfrm>
            <a:off x="11281200" y="0"/>
            <a:ext cx="910800" cy="6858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93A87B22-DE9F-9B10-1F07-FA1B488CB886}"/>
              </a:ext>
            </a:extLst>
          </p:cNvPr>
          <p:cNvSpPr/>
          <p:nvPr userDrawn="1"/>
        </p:nvSpPr>
        <p:spPr>
          <a:xfrm>
            <a:off x="11281200" y="0"/>
            <a:ext cx="910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2" name="Bildobjekt 1">
            <a:extLst>
              <a:ext uri="{FF2B5EF4-FFF2-40B4-BE49-F238E27FC236}">
                <a16:creationId xmlns:a16="http://schemas.microsoft.com/office/drawing/2014/main" id="{17B0EC5F-53AD-9C6E-E66F-00464DC4EF2A}"/>
              </a:ext>
            </a:extLst>
          </p:cNvPr>
          <p:cNvPicPr>
            <a:picLocks noChangeAspect="1"/>
          </p:cNvPicPr>
          <p:nvPr userDrawn="1"/>
        </p:nvPicPr>
        <p:blipFill>
          <a:blip r:embed="rId2"/>
          <a:stretch>
            <a:fillRect/>
          </a:stretch>
        </p:blipFill>
        <p:spPr>
          <a:xfrm>
            <a:off x="10822800" y="5490000"/>
            <a:ext cx="910799" cy="910799"/>
          </a:xfrm>
          <a:prstGeom prst="rect">
            <a:avLst/>
          </a:prstGeom>
        </p:spPr>
      </p:pic>
    </p:spTree>
    <p:extLst>
      <p:ext uri="{BB962C8B-B14F-4D97-AF65-F5344CB8AC3E}">
        <p14:creationId xmlns:p14="http://schemas.microsoft.com/office/powerpoint/2010/main" val="39646515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9_Rubrik, text mörk bakgrun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A7041736-EA0B-5FDC-A6F8-37BE935EBA9C}"/>
              </a:ext>
            </a:extLst>
          </p:cNvPr>
          <p:cNvSpPr/>
          <p:nvPr/>
        </p:nvSpPr>
        <p:spPr>
          <a:xfrm flipH="1">
            <a:off x="0" y="0"/>
            <a:ext cx="11279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9576883" cy="553998"/>
          </a:xfrm>
        </p:spPr>
        <p:txBody>
          <a:bodyPr wrap="square" lIns="0" tIns="0" rIns="0" bIns="0" anchor="b">
            <a:spAutoFit/>
          </a:bodyPr>
          <a:lstStyle>
            <a:lvl1pPr algn="l">
              <a:defRPr sz="4000">
                <a:solidFill>
                  <a:schemeClr val="bg1"/>
                </a:solidFill>
                <a:latin typeface="+mj-lt"/>
              </a:defRPr>
            </a:lvl1pPr>
          </a:lstStyle>
          <a:p>
            <a:r>
              <a:rPr lang="sv-SE" dirty="0"/>
              <a:t>Klicka här för att lägga till rubrik</a:t>
            </a:r>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444103"/>
            <a:ext cx="9576883" cy="604163"/>
          </a:xfrm>
        </p:spPr>
        <p:txBody>
          <a:bodyPr wrap="square" lIns="0" tIns="324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pic>
        <p:nvPicPr>
          <p:cNvPr id="2" name="Bildobjekt 1">
            <a:extLst>
              <a:ext uri="{FF2B5EF4-FFF2-40B4-BE49-F238E27FC236}">
                <a16:creationId xmlns:a16="http://schemas.microsoft.com/office/drawing/2014/main" id="{8C59C2C8-8516-DC3C-1553-C2F8E4D8049B}"/>
              </a:ext>
            </a:extLst>
          </p:cNvPr>
          <p:cNvPicPr>
            <a:picLocks noChangeAspect="1"/>
          </p:cNvPicPr>
          <p:nvPr userDrawn="1"/>
        </p:nvPicPr>
        <p:blipFill>
          <a:blip r:embed="rId2"/>
          <a:stretch>
            <a:fillRect/>
          </a:stretch>
        </p:blipFill>
        <p:spPr>
          <a:xfrm>
            <a:off x="10822800" y="5490000"/>
            <a:ext cx="910799" cy="910799"/>
          </a:xfrm>
          <a:prstGeom prst="rect">
            <a:avLst/>
          </a:prstGeom>
        </p:spPr>
      </p:pic>
    </p:spTree>
    <p:extLst>
      <p:ext uri="{BB962C8B-B14F-4D97-AF65-F5344CB8AC3E}">
        <p14:creationId xmlns:p14="http://schemas.microsoft.com/office/powerpoint/2010/main" val="316850760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Första sida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64000" y="720000"/>
            <a:ext cx="9144000" cy="2387600"/>
          </a:xfrm>
          <a:noFill/>
        </p:spPr>
        <p:txBody>
          <a:bodyPr lIns="0" tIns="0" rIns="0" bIns="0" anchor="b">
            <a:noAutofit/>
          </a:bodyPr>
          <a:lstStyle>
            <a:lvl1pPr algn="l">
              <a:defRPr sz="5400">
                <a:solidFill>
                  <a:srgbClr val="1A355D"/>
                </a:solidFill>
                <a:latin typeface="+mj-lt"/>
              </a:defRPr>
            </a:lvl1pPr>
          </a:lstStyle>
          <a:p>
            <a:r>
              <a:rPr lang="sv-SE" dirty="0"/>
              <a:t>Klicka här för att lägga till rubrik</a:t>
            </a:r>
          </a:p>
        </p:txBody>
      </p:sp>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64000" y="3885897"/>
            <a:ext cx="9144000" cy="1655233"/>
          </a:xfrm>
        </p:spPr>
        <p:txBody>
          <a:bodyPr lIns="0" tIns="0" rIns="0" bIns="0">
            <a:normAutofit/>
          </a:bodyPr>
          <a:lstStyle>
            <a:lvl1pPr marL="0" indent="0" algn="l">
              <a:spcBef>
                <a:spcPts val="0"/>
              </a:spcBef>
              <a:buNone/>
              <a:defRPr sz="2400" b="0" i="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dirty="0"/>
              <a:t>Skriv text här</a:t>
            </a:r>
          </a:p>
        </p:txBody>
      </p:sp>
      <p:pic>
        <p:nvPicPr>
          <p:cNvPr id="7" name="Bildobjekt 6">
            <a:extLst>
              <a:ext uri="{FF2B5EF4-FFF2-40B4-BE49-F238E27FC236}">
                <a16:creationId xmlns:a16="http://schemas.microsoft.com/office/drawing/2014/main" id="{01DAEBCF-EC9C-96A0-630A-78C20B7D5BB7}"/>
              </a:ext>
            </a:extLst>
          </p:cNvPr>
          <p:cNvPicPr>
            <a:picLocks noChangeAspect="1"/>
          </p:cNvPicPr>
          <p:nvPr userDrawn="1"/>
        </p:nvPicPr>
        <p:blipFill>
          <a:blip r:embed="rId2"/>
          <a:stretch>
            <a:fillRect/>
          </a:stretch>
        </p:blipFill>
        <p:spPr>
          <a:xfrm>
            <a:off x="10824000" y="2975098"/>
            <a:ext cx="910799" cy="910799"/>
          </a:xfrm>
          <a:prstGeom prst="rect">
            <a:avLst/>
          </a:prstGeom>
        </p:spPr>
      </p:pic>
    </p:spTree>
    <p:extLst>
      <p:ext uri="{BB962C8B-B14F-4D97-AF65-F5344CB8AC3E}">
        <p14:creationId xmlns:p14="http://schemas.microsoft.com/office/powerpoint/2010/main" val="17217284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Text + höger-bild utan logga 2">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3" name="Rubrik 1">
            <a:extLst>
              <a:ext uri="{FF2B5EF4-FFF2-40B4-BE49-F238E27FC236}">
                <a16:creationId xmlns:a16="http://schemas.microsoft.com/office/drawing/2014/main" id="{9E47F590-95F4-1290-7EB7-C1B70095B2F0}"/>
              </a:ext>
            </a:extLst>
          </p:cNvPr>
          <p:cNvSpPr>
            <a:spLocks noGrp="1"/>
          </p:cNvSpPr>
          <p:nvPr>
            <p:ph type="ctrTitle" hasCustomPrompt="1"/>
          </p:nvPr>
        </p:nvSpPr>
        <p:spPr>
          <a:xfrm>
            <a:off x="864000" y="864000"/>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dirty="0"/>
              <a:t>Klicka här för att lägga till rubrik</a:t>
            </a:r>
          </a:p>
        </p:txBody>
      </p:sp>
      <p:sp>
        <p:nvSpPr>
          <p:cNvPr id="14" name="Platshållare för text 3">
            <a:extLst>
              <a:ext uri="{FF2B5EF4-FFF2-40B4-BE49-F238E27FC236}">
                <a16:creationId xmlns:a16="http://schemas.microsoft.com/office/drawing/2014/main" id="{5468362E-B706-B3B3-2631-1358105F4D00}"/>
              </a:ext>
            </a:extLst>
          </p:cNvPr>
          <p:cNvSpPr>
            <a:spLocks noGrp="1"/>
          </p:cNvSpPr>
          <p:nvPr>
            <p:ph type="body" sz="half" idx="2" hasCustomPrompt="1"/>
          </p:nvPr>
        </p:nvSpPr>
        <p:spPr>
          <a:xfrm>
            <a:off x="864000" y="1971996"/>
            <a:ext cx="4419200" cy="604163"/>
          </a:xfrm>
        </p:spPr>
        <p:txBody>
          <a:bodyPr wrap="square" lIns="0" tIns="324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5" name="Platshållare för bild 2">
            <a:extLst>
              <a:ext uri="{FF2B5EF4-FFF2-40B4-BE49-F238E27FC236}">
                <a16:creationId xmlns:a16="http://schemas.microsoft.com/office/drawing/2014/main" id="{6F0220BF-F9A4-FA47-BBD9-EA6C146DF9A8}"/>
              </a:ext>
            </a:extLst>
          </p:cNvPr>
          <p:cNvSpPr>
            <a:spLocks noGrp="1"/>
          </p:cNvSpPr>
          <p:nvPr>
            <p:ph type="pic" idx="1"/>
          </p:nvPr>
        </p:nvSpPr>
        <p:spPr>
          <a:xfrm>
            <a:off x="6096000" y="0"/>
            <a:ext cx="6096000" cy="6858000"/>
          </a:xfrm>
        </p:spPr>
        <p:txBody>
          <a:bodyPr lIns="504000" tIns="828000" rIns="360000"/>
          <a:lstStyle>
            <a:lvl1pPr marL="0" indent="0">
              <a:buNone/>
              <a:defRPr sz="4267" baseline="0"/>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sv-SE" dirty="0"/>
              <a:t>Klicka på ikonen för att lägga till en bild</a:t>
            </a:r>
          </a:p>
        </p:txBody>
      </p:sp>
    </p:spTree>
    <p:extLst>
      <p:ext uri="{BB962C8B-B14F-4D97-AF65-F5344CB8AC3E}">
        <p14:creationId xmlns:p14="http://schemas.microsoft.com/office/powerpoint/2010/main" val="330191810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Första sida med bi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64000" y="3885897"/>
            <a:ext cx="9144000" cy="1495794"/>
          </a:xfrm>
        </p:spPr>
        <p:txBody>
          <a:bodyPr lIns="0" tIns="0" rIns="0" bIns="0" anchor="t" anchorCtr="0">
            <a:spAutoFit/>
          </a:bodyPr>
          <a:lstStyle>
            <a:lvl1pPr algn="l">
              <a:defRPr sz="5400" baseline="0">
                <a:solidFill>
                  <a:schemeClr val="bg1"/>
                </a:solidFill>
                <a:latin typeface="+mj-lt"/>
              </a:defRPr>
            </a:lvl1pPr>
          </a:lstStyle>
          <a:p>
            <a:r>
              <a:rPr lang="sv-SE" dirty="0"/>
              <a:t>Klicka här för att lägga till rubrik</a:t>
            </a:r>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64000" y="6004787"/>
            <a:ext cx="9144000" cy="369332"/>
          </a:xfrm>
        </p:spPr>
        <p:txBody>
          <a:bodyPr lIns="0" tIns="0" rIns="0" bIns="0">
            <a:spAutoFit/>
          </a:bodyPr>
          <a:lstStyle>
            <a:lvl1pPr marL="0" indent="0" algn="l">
              <a:spcBef>
                <a:spcPts val="0"/>
              </a:spcBef>
              <a:buNone/>
              <a:defRPr sz="2400" b="0" i="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dirty="0"/>
              <a:t>Skriv text här</a:t>
            </a:r>
          </a:p>
        </p:txBody>
      </p:sp>
      <p:sp>
        <p:nvSpPr>
          <p:cNvPr id="10" name="Platshållare för bild 9">
            <a:extLst>
              <a:ext uri="{FF2B5EF4-FFF2-40B4-BE49-F238E27FC236}">
                <a16:creationId xmlns:a16="http://schemas.microsoft.com/office/drawing/2014/main" id="{866B8D03-7410-7B89-E586-C1405EA89FBB}"/>
              </a:ext>
            </a:extLst>
          </p:cNvPr>
          <p:cNvSpPr>
            <a:spLocks noGrp="1"/>
          </p:cNvSpPr>
          <p:nvPr>
            <p:ph type="pic" sz="quarter" idx="10"/>
          </p:nvPr>
        </p:nvSpPr>
        <p:spPr>
          <a:xfrm>
            <a:off x="0" y="1051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34798 w 12192000"/>
              <a:gd name="connsiteY3" fmla="*/ 3429000 h 3429000"/>
              <a:gd name="connsiteX4" fmla="*/ 11734798 w 12192000"/>
              <a:gd name="connsiteY4" fmla="*/ 2972103 h 3429000"/>
              <a:gd name="connsiteX5" fmla="*/ 10823999 w 12192000"/>
              <a:gd name="connsiteY5" fmla="*/ 2972103 h 3429000"/>
              <a:gd name="connsiteX6" fmla="*/ 10823999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34798" y="3429000"/>
                </a:lnTo>
                <a:lnTo>
                  <a:pt x="11734798" y="2972103"/>
                </a:lnTo>
                <a:lnTo>
                  <a:pt x="10823999" y="2972103"/>
                </a:lnTo>
                <a:lnTo>
                  <a:pt x="10823999" y="3429000"/>
                </a:lnTo>
                <a:lnTo>
                  <a:pt x="0" y="3429000"/>
                </a:lnTo>
                <a:close/>
              </a:path>
            </a:pathLst>
          </a:custGeom>
        </p:spPr>
        <p:txBody>
          <a:bodyPr wrap="square" lIns="864000" tIns="720000">
            <a:noAutofit/>
          </a:bodyPr>
          <a:lstStyle>
            <a:lvl1pPr marL="0" indent="0">
              <a:buNone/>
              <a:defRPr/>
            </a:lvl1pPr>
          </a:lstStyle>
          <a:p>
            <a:r>
              <a:rPr lang="sv-SE" dirty="0"/>
              <a:t>Klicka på ikonen för att lägga till en bild</a:t>
            </a:r>
          </a:p>
        </p:txBody>
      </p:sp>
      <p:pic>
        <p:nvPicPr>
          <p:cNvPr id="8" name="Bildobjekt 7">
            <a:extLst>
              <a:ext uri="{FF2B5EF4-FFF2-40B4-BE49-F238E27FC236}">
                <a16:creationId xmlns:a16="http://schemas.microsoft.com/office/drawing/2014/main" id="{2373D81F-7C9E-0DB4-3DA1-84AED02CE9C8}"/>
              </a:ext>
            </a:extLst>
          </p:cNvPr>
          <p:cNvPicPr>
            <a:picLocks noChangeAspect="1"/>
          </p:cNvPicPr>
          <p:nvPr userDrawn="1"/>
        </p:nvPicPr>
        <p:blipFill>
          <a:blip r:embed="rId2"/>
          <a:stretch>
            <a:fillRect/>
          </a:stretch>
        </p:blipFill>
        <p:spPr>
          <a:xfrm>
            <a:off x="10823999" y="2972103"/>
            <a:ext cx="910799" cy="910799"/>
          </a:xfrm>
          <a:prstGeom prst="rect">
            <a:avLst/>
          </a:prstGeom>
        </p:spPr>
      </p:pic>
    </p:spTree>
    <p:extLst>
      <p:ext uri="{BB962C8B-B14F-4D97-AF65-F5344CB8AC3E}">
        <p14:creationId xmlns:p14="http://schemas.microsoft.com/office/powerpoint/2010/main" val="25613674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Första sida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64000" y="720000"/>
            <a:ext cx="9144000" cy="2387600"/>
          </a:xfrm>
          <a:noFill/>
        </p:spPr>
        <p:txBody>
          <a:bodyPr lIns="0" tIns="0" rIns="0" bIns="0" anchor="b">
            <a:noAutofit/>
          </a:bodyPr>
          <a:lstStyle>
            <a:lvl1pPr algn="l">
              <a:defRPr sz="5400">
                <a:solidFill>
                  <a:srgbClr val="1A355D"/>
                </a:solidFill>
                <a:latin typeface="+mj-lt"/>
              </a:defRPr>
            </a:lvl1pPr>
          </a:lstStyle>
          <a:p>
            <a:r>
              <a:rPr lang="sv-SE" dirty="0"/>
              <a:t>Klicka här för att lägga till rubrik</a:t>
            </a:r>
          </a:p>
        </p:txBody>
      </p:sp>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64000" y="3885897"/>
            <a:ext cx="9144000" cy="1655233"/>
          </a:xfrm>
        </p:spPr>
        <p:txBody>
          <a:bodyPr lIns="0" tIns="0" rIns="0" bIns="0">
            <a:normAutofit/>
          </a:bodyPr>
          <a:lstStyle>
            <a:lvl1pPr marL="0" indent="0" algn="l">
              <a:spcBef>
                <a:spcPts val="0"/>
              </a:spcBef>
              <a:buNone/>
              <a:defRPr sz="2400" b="0" i="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dirty="0"/>
              <a:t>Skriv text här</a:t>
            </a:r>
          </a:p>
        </p:txBody>
      </p:sp>
      <p:pic>
        <p:nvPicPr>
          <p:cNvPr id="6" name="Bildobjekt 5">
            <a:extLst>
              <a:ext uri="{FF2B5EF4-FFF2-40B4-BE49-F238E27FC236}">
                <a16:creationId xmlns:a16="http://schemas.microsoft.com/office/drawing/2014/main" id="{2373D81F-7C9E-0DB4-3DA1-84AED02CE9C8}"/>
              </a:ext>
            </a:extLst>
          </p:cNvPr>
          <p:cNvPicPr>
            <a:picLocks noChangeAspect="1"/>
          </p:cNvPicPr>
          <p:nvPr userDrawn="1"/>
        </p:nvPicPr>
        <p:blipFill>
          <a:blip r:embed="rId2"/>
          <a:stretch>
            <a:fillRect/>
          </a:stretch>
        </p:blipFill>
        <p:spPr>
          <a:xfrm>
            <a:off x="10823999" y="2972103"/>
            <a:ext cx="910799" cy="910799"/>
          </a:xfrm>
          <a:prstGeom prst="rect">
            <a:avLst/>
          </a:prstGeom>
        </p:spPr>
      </p:pic>
    </p:spTree>
    <p:extLst>
      <p:ext uri="{BB962C8B-B14F-4D97-AF65-F5344CB8AC3E}">
        <p14:creationId xmlns:p14="http://schemas.microsoft.com/office/powerpoint/2010/main" val="2405435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Under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0"/>
            <a:ext cx="12192000" cy="17235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64000" y="222715"/>
            <a:ext cx="9144000" cy="1148442"/>
          </a:xfrm>
        </p:spPr>
        <p:txBody>
          <a:bodyPr lIns="0" tIns="0" rIns="0" bIns="0" anchor="b">
            <a:noAutofit/>
          </a:bodyPr>
          <a:lstStyle>
            <a:lvl1pPr algn="l">
              <a:defRPr sz="3600" baseline="0">
                <a:solidFill>
                  <a:schemeClr val="bg1"/>
                </a:solidFill>
                <a:latin typeface="+mj-lt"/>
              </a:defRPr>
            </a:lvl1pPr>
          </a:lstStyle>
          <a:p>
            <a:r>
              <a:rPr lang="sv-SE" dirty="0"/>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64000" y="2180413"/>
            <a:ext cx="9144000" cy="1655233"/>
          </a:xfrm>
        </p:spPr>
        <p:txBody>
          <a:bodyPr lIns="0" tIns="0" rIns="0" bIns="0">
            <a:normAutofit/>
          </a:bodyPr>
          <a:lstStyle>
            <a:lvl1pPr marL="0" indent="0" algn="l">
              <a:buNone/>
              <a:defRPr sz="5400" b="1" i="0">
                <a:solidFill>
                  <a:srgbClr val="1A355D"/>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dirty="0"/>
              <a:t>Klicka här för att lägga till rubrik</a:t>
            </a:r>
          </a:p>
        </p:txBody>
      </p:sp>
    </p:spTree>
    <p:extLst>
      <p:ext uri="{BB962C8B-B14F-4D97-AF65-F5344CB8AC3E}">
        <p14:creationId xmlns:p14="http://schemas.microsoft.com/office/powerpoint/2010/main" val="73894624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79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_Rubrik+Text">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10464000" cy="553998"/>
          </a:xfrm>
        </p:spPr>
        <p:txBody>
          <a:bodyPr wrap="square" lIns="0" tIns="0" rIns="0" bIns="0" anchor="b">
            <a:spAutoFit/>
          </a:bodyPr>
          <a:lstStyle>
            <a:lvl1pPr algn="l">
              <a:defRPr sz="4000">
                <a:solidFill>
                  <a:srgbClr val="1A355D"/>
                </a:solidFill>
                <a:latin typeface="+mj-lt"/>
              </a:defRPr>
            </a:lvl1pPr>
          </a:lstStyle>
          <a:p>
            <a:r>
              <a:rPr lang="sv-SE" dirty="0"/>
              <a:t>Klicka här för att lägga till rubrik</a:t>
            </a:r>
          </a:p>
        </p:txBody>
      </p:sp>
      <p:sp>
        <p:nvSpPr>
          <p:cNvPr id="10" name="Rektangel 9">
            <a:extLst>
              <a:ext uri="{FF2B5EF4-FFF2-40B4-BE49-F238E27FC236}">
                <a16:creationId xmlns:a16="http://schemas.microsoft.com/office/drawing/2014/main" id="{DD9A9EE2-89C7-5564-79CC-FDA84C2C4E66}"/>
              </a:ext>
            </a:extLst>
          </p:cNvPr>
          <p:cNvSpPr/>
          <p:nvPr/>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440000"/>
            <a:ext cx="10464000" cy="604163"/>
          </a:xfrm>
        </p:spPr>
        <p:txBody>
          <a:bodyPr wrap="square" lIns="0" tIns="324000" rIns="0" bIns="0">
            <a:spAutoFit/>
          </a:bodyPr>
          <a:lstStyle>
            <a:lvl1pPr marL="0" indent="0">
              <a:spcBef>
                <a:spcPts val="0"/>
              </a:spcBef>
              <a:buNone/>
              <a:defRPr sz="1800" b="0" i="0" baseline="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objekt 6">
            <a:extLst>
              <a:ext uri="{FF2B5EF4-FFF2-40B4-BE49-F238E27FC236}">
                <a16:creationId xmlns:a16="http://schemas.microsoft.com/office/drawing/2014/main" id="{2373D81F-7C9E-0DB4-3DA1-84AED02CE9C8}"/>
              </a:ext>
            </a:extLst>
          </p:cNvPr>
          <p:cNvPicPr>
            <a:picLocks noChangeAspect="1"/>
          </p:cNvPicPr>
          <p:nvPr userDrawn="1"/>
        </p:nvPicPr>
        <p:blipFill>
          <a:blip r:embed="rId2"/>
          <a:stretch>
            <a:fillRect/>
          </a:stretch>
        </p:blipFill>
        <p:spPr>
          <a:xfrm>
            <a:off x="10823999" y="5489999"/>
            <a:ext cx="910799" cy="910799"/>
          </a:xfrm>
          <a:prstGeom prst="rect">
            <a:avLst/>
          </a:prstGeom>
        </p:spPr>
      </p:pic>
    </p:spTree>
    <p:extLst>
      <p:ext uri="{BB962C8B-B14F-4D97-AF65-F5344CB8AC3E}">
        <p14:creationId xmlns:p14="http://schemas.microsoft.com/office/powerpoint/2010/main" val="158800340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5_Rubrik + innehåll två kolum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64000" y="864000"/>
            <a:ext cx="10515600" cy="553998"/>
          </a:xfrm>
        </p:spPr>
        <p:txBody>
          <a:bodyPr lIns="0" tIns="0" rIns="0" bIns="0" anchor="b" anchorCtr="0">
            <a:spAutoFit/>
          </a:bodyPr>
          <a:lstStyle>
            <a:lvl1pPr>
              <a:defRPr sz="4000">
                <a:solidFill>
                  <a:srgbClr val="1A355D"/>
                </a:solidFill>
              </a:defRPr>
            </a:lvl1pPr>
          </a:lstStyle>
          <a:p>
            <a:r>
              <a:rPr lang="sv-SE" dirty="0"/>
              <a:t>Klicka här för att lägga till rubrik</a:t>
            </a:r>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64000" y="1440000"/>
            <a:ext cx="5156200" cy="3367616"/>
          </a:xfrm>
        </p:spPr>
        <p:txBody>
          <a:bodyPr lIns="0" tIns="324000" rIns="0" bIns="0">
            <a:noAutofit/>
          </a:bodyPr>
          <a:lstStyle>
            <a:lvl1pPr marL="0" indent="0">
              <a:spcBef>
                <a:spcPts val="0"/>
              </a:spcBef>
              <a:buNone/>
              <a:defRPr sz="1800" baseline="0">
                <a:solidFill>
                  <a:srgbClr val="1A355D"/>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dirty="0"/>
              <a:t>Skriv text här eller klicka på ikonen för att lägga till innehåll</a:t>
            </a:r>
          </a:p>
        </p:txBody>
      </p:sp>
      <p:sp>
        <p:nvSpPr>
          <p:cNvPr id="3" name="Rektangel 2">
            <a:extLst>
              <a:ext uri="{FF2B5EF4-FFF2-40B4-BE49-F238E27FC236}">
                <a16:creationId xmlns:a16="http://schemas.microsoft.com/office/drawing/2014/main" id="{E42FBDAC-9D04-75A7-EA94-92ED7AFBD528}"/>
              </a:ext>
            </a:extLst>
          </p:cNvPr>
          <p:cNvSpPr/>
          <p:nvPr/>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23400" y="1440000"/>
            <a:ext cx="5156200" cy="3367616"/>
          </a:xfrm>
        </p:spPr>
        <p:txBody>
          <a:bodyPr lIns="0" tIns="324000" rIns="0">
            <a:noAutofit/>
          </a:bodyPr>
          <a:lstStyle>
            <a:lvl1pPr marL="0" indent="0">
              <a:spcBef>
                <a:spcPts val="0"/>
              </a:spcBef>
              <a:buNone/>
              <a:defRPr sz="1800">
                <a:solidFill>
                  <a:srgbClr val="1A355D"/>
                </a:solidFill>
                <a:latin typeface="+mn-lt"/>
              </a:defRPr>
            </a:lvl1pPr>
            <a:lvl2pPr marL="609585" indent="0">
              <a:spcBef>
                <a:spcPts val="0"/>
              </a:spcBef>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dirty="0"/>
              <a:t>Skriv text här eller klicka på ikonen för att lägga till innehåll</a:t>
            </a:r>
          </a:p>
          <a:p>
            <a:pPr lvl="1"/>
            <a:endParaRPr lang="sv-SE" dirty="0"/>
          </a:p>
        </p:txBody>
      </p:sp>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8" name="Bildobjekt 7">
            <a:extLst>
              <a:ext uri="{FF2B5EF4-FFF2-40B4-BE49-F238E27FC236}">
                <a16:creationId xmlns:a16="http://schemas.microsoft.com/office/drawing/2014/main" id="{2373D81F-7C9E-0DB4-3DA1-84AED02CE9C8}"/>
              </a:ext>
            </a:extLst>
          </p:cNvPr>
          <p:cNvPicPr>
            <a:picLocks noChangeAspect="1"/>
          </p:cNvPicPr>
          <p:nvPr userDrawn="1"/>
        </p:nvPicPr>
        <p:blipFill>
          <a:blip r:embed="rId2"/>
          <a:stretch>
            <a:fillRect/>
          </a:stretch>
        </p:blipFill>
        <p:spPr>
          <a:xfrm>
            <a:off x="10823999" y="5489999"/>
            <a:ext cx="910799" cy="910799"/>
          </a:xfrm>
          <a:prstGeom prst="rect">
            <a:avLst/>
          </a:prstGeom>
        </p:spPr>
      </p:pic>
    </p:spTree>
    <p:extLst>
      <p:ext uri="{BB962C8B-B14F-4D97-AF65-F5344CB8AC3E}">
        <p14:creationId xmlns:p14="http://schemas.microsoft.com/office/powerpoint/2010/main" val="25791609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6_Text + bild utan logga">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4419200" cy="1107996"/>
          </a:xfrm>
        </p:spPr>
        <p:txBody>
          <a:bodyPr wrap="square" lIns="0" tIns="0" rIns="0" bIns="0" anchor="t" anchorCtr="0">
            <a:spAutoFit/>
          </a:bodyPr>
          <a:lstStyle>
            <a:lvl1pPr algn="l">
              <a:defRPr sz="4000" baseline="0">
                <a:solidFill>
                  <a:srgbClr val="1A355D"/>
                </a:solidFill>
                <a:latin typeface="+mj-lt"/>
              </a:defRPr>
            </a:lvl1pPr>
          </a:lstStyle>
          <a:p>
            <a:r>
              <a:rPr lang="sv-SE" dirty="0"/>
              <a:t>Klicka här för att lägga till rubrik</a:t>
            </a:r>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971996"/>
            <a:ext cx="4419200" cy="604163"/>
          </a:xfrm>
        </p:spPr>
        <p:txBody>
          <a:bodyPr wrap="square" lIns="0" tIns="324000" rIns="0" bIns="0">
            <a:spAutoFit/>
          </a:bodyPr>
          <a:lstStyle>
            <a:lvl1pPr marL="0" indent="0">
              <a:spcBef>
                <a:spcPts val="0"/>
              </a:spcBef>
              <a:buNone/>
              <a:defRPr sz="1800" b="0" i="0" baseline="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3" name="Platshållare för bild 2">
            <a:extLst>
              <a:ext uri="{FF2B5EF4-FFF2-40B4-BE49-F238E27FC236}">
                <a16:creationId xmlns:a16="http://schemas.microsoft.com/office/drawing/2014/main" id="{D757E195-7498-351F-5F44-85EF8461AB03}"/>
              </a:ext>
            </a:extLst>
          </p:cNvPr>
          <p:cNvSpPr>
            <a:spLocks noGrp="1"/>
          </p:cNvSpPr>
          <p:nvPr>
            <p:ph type="pic" idx="1"/>
          </p:nvPr>
        </p:nvSpPr>
        <p:spPr>
          <a:xfrm>
            <a:off x="6096000" y="0"/>
            <a:ext cx="6096000" cy="6858000"/>
          </a:xfrm>
        </p:spPr>
        <p:txBody>
          <a:bodyPr lIns="504000" tIns="828000" rIns="360000"/>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sv-SE" dirty="0"/>
              <a:t>Klicka på ikonen för att lägga till en bild</a:t>
            </a:r>
          </a:p>
        </p:txBody>
      </p:sp>
    </p:spTree>
    <p:extLst>
      <p:ext uri="{BB962C8B-B14F-4D97-AF65-F5344CB8AC3E}">
        <p14:creationId xmlns:p14="http://schemas.microsoft.com/office/powerpoint/2010/main" val="363768319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7_Text + bild med logga">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4419200" cy="1107996"/>
          </a:xfrm>
        </p:spPr>
        <p:txBody>
          <a:bodyPr wrap="square" lIns="0" tIns="0" rIns="0" bIns="0" anchor="t" anchorCtr="0">
            <a:spAutoFit/>
          </a:bodyPr>
          <a:lstStyle>
            <a:lvl1pPr algn="l">
              <a:defRPr sz="4000" baseline="0">
                <a:solidFill>
                  <a:srgbClr val="1A355D"/>
                </a:solidFill>
                <a:latin typeface="+mj-lt"/>
              </a:defRPr>
            </a:lvl1pPr>
          </a:lstStyle>
          <a:p>
            <a:r>
              <a:rPr lang="sv-SE" dirty="0"/>
              <a:t>Klicka här för att lägga till rubrik</a:t>
            </a:r>
          </a:p>
        </p:txBody>
      </p:sp>
      <p:sp>
        <p:nvSpPr>
          <p:cNvPr id="10" name="Rektangel 9">
            <a:extLst>
              <a:ext uri="{FF2B5EF4-FFF2-40B4-BE49-F238E27FC236}">
                <a16:creationId xmlns:a16="http://schemas.microsoft.com/office/drawing/2014/main" id="{DD9A9EE2-89C7-5564-79CC-FDA84C2C4E66}"/>
              </a:ext>
            </a:extLst>
          </p:cNvPr>
          <p:cNvSpPr/>
          <p:nvPr/>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971996"/>
            <a:ext cx="4419200" cy="604163"/>
          </a:xfrm>
        </p:spPr>
        <p:txBody>
          <a:bodyPr wrap="square" lIns="0" tIns="324000" rIns="0" bIns="0">
            <a:spAutoFit/>
          </a:bodyPr>
          <a:lstStyle>
            <a:lvl1pPr marL="0" indent="0">
              <a:spcBef>
                <a:spcPts val="0"/>
              </a:spcBef>
              <a:buNone/>
              <a:defRPr sz="1800" b="0" i="0" baseline="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7" name="Platshållare för bild 6">
            <a:extLst>
              <a:ext uri="{FF2B5EF4-FFF2-40B4-BE49-F238E27FC236}">
                <a16:creationId xmlns:a16="http://schemas.microsoft.com/office/drawing/2014/main" id="{515C1179-A03E-1178-4EBA-435E3164BB2F}"/>
              </a:ext>
            </a:extLst>
          </p:cNvPr>
          <p:cNvSpPr>
            <a:spLocks noGrp="1"/>
          </p:cNvSpPr>
          <p:nvPr>
            <p:ph type="pic" idx="1"/>
          </p:nvPr>
        </p:nvSpPr>
        <p:spPr>
          <a:xfrm>
            <a:off x="6096000" y="0"/>
            <a:ext cx="6096000" cy="5946000"/>
          </a:xfrm>
          <a:custGeom>
            <a:avLst/>
            <a:gdLst>
              <a:gd name="connsiteX0" fmla="*/ 0 w 6096000"/>
              <a:gd name="connsiteY0" fmla="*/ 0 h 5946000"/>
              <a:gd name="connsiteX1" fmla="*/ 6096000 w 6096000"/>
              <a:gd name="connsiteY1" fmla="*/ 0 h 5946000"/>
              <a:gd name="connsiteX2" fmla="*/ 6096000 w 6096000"/>
              <a:gd name="connsiteY2" fmla="*/ 5946000 h 5946000"/>
              <a:gd name="connsiteX3" fmla="*/ 5638799 w 6096000"/>
              <a:gd name="connsiteY3" fmla="*/ 5946000 h 5946000"/>
              <a:gd name="connsiteX4" fmla="*/ 5638799 w 6096000"/>
              <a:gd name="connsiteY4" fmla="*/ 5489999 h 5946000"/>
              <a:gd name="connsiteX5" fmla="*/ 4728000 w 6096000"/>
              <a:gd name="connsiteY5" fmla="*/ 5489999 h 5946000"/>
              <a:gd name="connsiteX6" fmla="*/ 4728000 w 6096000"/>
              <a:gd name="connsiteY6" fmla="*/ 5946000 h 5946000"/>
              <a:gd name="connsiteX7" fmla="*/ 0 w 6096000"/>
              <a:gd name="connsiteY7" fmla="*/ 5946000 h 594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000">
                <a:moveTo>
                  <a:pt x="0" y="0"/>
                </a:moveTo>
                <a:lnTo>
                  <a:pt x="6096000" y="0"/>
                </a:lnTo>
                <a:lnTo>
                  <a:pt x="6096000" y="5946000"/>
                </a:lnTo>
                <a:lnTo>
                  <a:pt x="5638799" y="5946000"/>
                </a:lnTo>
                <a:lnTo>
                  <a:pt x="5638799" y="5489999"/>
                </a:lnTo>
                <a:lnTo>
                  <a:pt x="4728000" y="5489999"/>
                </a:lnTo>
                <a:lnTo>
                  <a:pt x="4728000" y="5946000"/>
                </a:lnTo>
                <a:lnTo>
                  <a:pt x="0" y="5946000"/>
                </a:lnTo>
                <a:close/>
              </a:path>
            </a:pathLst>
          </a:custGeom>
        </p:spPr>
        <p:txBody>
          <a:bodyPr wrap="square" lIns="504000" tIns="828000" rIns="360000">
            <a:no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sv-SE" dirty="0"/>
              <a:t>Klicka på ikonen för att lägga till en bild</a:t>
            </a:r>
          </a:p>
        </p:txBody>
      </p:sp>
      <p:sp>
        <p:nvSpPr>
          <p:cNvPr id="2" name="Rektangel 1">
            <a:extLst>
              <a:ext uri="{FF2B5EF4-FFF2-40B4-BE49-F238E27FC236}">
                <a16:creationId xmlns:a16="http://schemas.microsoft.com/office/drawing/2014/main" id="{43908D6E-1D2E-6EE8-4602-EE1BC2B95424}"/>
              </a:ext>
            </a:extLst>
          </p:cNvPr>
          <p:cNvSpPr/>
          <p:nvPr userDrawn="1"/>
        </p:nvSpPr>
        <p:spPr>
          <a:xfrm>
            <a:off x="0" y="5946000"/>
            <a:ext cx="12192000" cy="9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9" name="Bildobjekt 8">
            <a:extLst>
              <a:ext uri="{FF2B5EF4-FFF2-40B4-BE49-F238E27FC236}">
                <a16:creationId xmlns:a16="http://schemas.microsoft.com/office/drawing/2014/main" id="{2373D81F-7C9E-0DB4-3DA1-84AED02CE9C8}"/>
              </a:ext>
            </a:extLst>
          </p:cNvPr>
          <p:cNvPicPr>
            <a:picLocks noChangeAspect="1"/>
          </p:cNvPicPr>
          <p:nvPr userDrawn="1"/>
        </p:nvPicPr>
        <p:blipFill>
          <a:blip r:embed="rId2"/>
          <a:stretch>
            <a:fillRect/>
          </a:stretch>
        </p:blipFill>
        <p:spPr>
          <a:xfrm>
            <a:off x="10823999" y="5489999"/>
            <a:ext cx="910799" cy="910799"/>
          </a:xfrm>
          <a:prstGeom prst="rect">
            <a:avLst/>
          </a:prstGeom>
        </p:spPr>
      </p:pic>
    </p:spTree>
    <p:extLst>
      <p:ext uri="{BB962C8B-B14F-4D97-AF65-F5344CB8AC3E}">
        <p14:creationId xmlns:p14="http://schemas.microsoft.com/office/powerpoint/2010/main" val="221245698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08_Rubrik, text ljus bakgrun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9576883" cy="553998"/>
          </a:xfrm>
        </p:spPr>
        <p:txBody>
          <a:bodyPr wrap="square" lIns="0" tIns="0" rIns="0" bIns="0" anchor="b">
            <a:spAutoFit/>
          </a:bodyPr>
          <a:lstStyle>
            <a:lvl1pPr algn="l">
              <a:defRPr sz="4000">
                <a:solidFill>
                  <a:srgbClr val="1A355D"/>
                </a:solidFill>
                <a:latin typeface="+mj-lt"/>
              </a:defRPr>
            </a:lvl1pPr>
          </a:lstStyle>
          <a:p>
            <a:r>
              <a:rPr lang="sv-SE" dirty="0"/>
              <a:t>Klicka här för att lägga till rubrik</a:t>
            </a:r>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444103"/>
            <a:ext cx="9576883" cy="604163"/>
          </a:xfrm>
        </p:spPr>
        <p:txBody>
          <a:bodyPr wrap="square" lIns="0" tIns="324000" rIns="0" bIns="0">
            <a:spAutoFit/>
          </a:bodyPr>
          <a:lstStyle>
            <a:lvl1pPr marL="0" indent="0">
              <a:spcBef>
                <a:spcPts val="0"/>
              </a:spcBef>
              <a:buNone/>
              <a:defRPr sz="1800" b="0" i="0" baseline="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3" name="Rektangel 2">
            <a:extLst>
              <a:ext uri="{FF2B5EF4-FFF2-40B4-BE49-F238E27FC236}">
                <a16:creationId xmlns:a16="http://schemas.microsoft.com/office/drawing/2014/main" id="{A7041736-EA0B-5FDC-A6F8-37BE935EBA9C}"/>
              </a:ext>
            </a:extLst>
          </p:cNvPr>
          <p:cNvSpPr/>
          <p:nvPr/>
        </p:nvSpPr>
        <p:spPr>
          <a:xfrm>
            <a:off x="11281200" y="0"/>
            <a:ext cx="910800" cy="6858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93A87B22-DE9F-9B10-1F07-FA1B488CB886}"/>
              </a:ext>
            </a:extLst>
          </p:cNvPr>
          <p:cNvSpPr/>
          <p:nvPr userDrawn="1"/>
        </p:nvSpPr>
        <p:spPr>
          <a:xfrm>
            <a:off x="11281200" y="0"/>
            <a:ext cx="9108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objekt 6">
            <a:extLst>
              <a:ext uri="{FF2B5EF4-FFF2-40B4-BE49-F238E27FC236}">
                <a16:creationId xmlns:a16="http://schemas.microsoft.com/office/drawing/2014/main" id="{2373D81F-7C9E-0DB4-3DA1-84AED02CE9C8}"/>
              </a:ext>
            </a:extLst>
          </p:cNvPr>
          <p:cNvPicPr>
            <a:picLocks noChangeAspect="1"/>
          </p:cNvPicPr>
          <p:nvPr userDrawn="1"/>
        </p:nvPicPr>
        <p:blipFill>
          <a:blip r:embed="rId2"/>
          <a:stretch>
            <a:fillRect/>
          </a:stretch>
        </p:blipFill>
        <p:spPr>
          <a:xfrm>
            <a:off x="10823999" y="5489999"/>
            <a:ext cx="910799" cy="910799"/>
          </a:xfrm>
          <a:prstGeom prst="rect">
            <a:avLst/>
          </a:prstGeom>
        </p:spPr>
      </p:pic>
    </p:spTree>
    <p:extLst>
      <p:ext uri="{BB962C8B-B14F-4D97-AF65-F5344CB8AC3E}">
        <p14:creationId xmlns:p14="http://schemas.microsoft.com/office/powerpoint/2010/main" val="69223142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9_Rubrik, text mörk bakgrun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A7041736-EA0B-5FDC-A6F8-37BE935EBA9C}"/>
              </a:ext>
            </a:extLst>
          </p:cNvPr>
          <p:cNvSpPr/>
          <p:nvPr/>
        </p:nvSpPr>
        <p:spPr>
          <a:xfrm flipH="1">
            <a:off x="0" y="0"/>
            <a:ext cx="11279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9576883" cy="553998"/>
          </a:xfrm>
        </p:spPr>
        <p:txBody>
          <a:bodyPr wrap="square" lIns="0" tIns="0" rIns="0" bIns="0" anchor="b">
            <a:spAutoFit/>
          </a:bodyPr>
          <a:lstStyle>
            <a:lvl1pPr algn="l">
              <a:defRPr sz="4000">
                <a:solidFill>
                  <a:schemeClr val="bg1"/>
                </a:solidFill>
                <a:latin typeface="+mj-lt"/>
              </a:defRPr>
            </a:lvl1pPr>
          </a:lstStyle>
          <a:p>
            <a:r>
              <a:rPr lang="sv-SE" dirty="0"/>
              <a:t>Klicka här för att lägga till rubrik</a:t>
            </a:r>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444103"/>
            <a:ext cx="9576883" cy="604163"/>
          </a:xfrm>
        </p:spPr>
        <p:txBody>
          <a:bodyPr wrap="square" lIns="0" tIns="324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pic>
        <p:nvPicPr>
          <p:cNvPr id="7" name="Bildobjekt 6">
            <a:extLst>
              <a:ext uri="{FF2B5EF4-FFF2-40B4-BE49-F238E27FC236}">
                <a16:creationId xmlns:a16="http://schemas.microsoft.com/office/drawing/2014/main" id="{2373D81F-7C9E-0DB4-3DA1-84AED02CE9C8}"/>
              </a:ext>
            </a:extLst>
          </p:cNvPr>
          <p:cNvPicPr>
            <a:picLocks noChangeAspect="1"/>
          </p:cNvPicPr>
          <p:nvPr userDrawn="1"/>
        </p:nvPicPr>
        <p:blipFill>
          <a:blip r:embed="rId2"/>
          <a:stretch>
            <a:fillRect/>
          </a:stretch>
        </p:blipFill>
        <p:spPr>
          <a:xfrm>
            <a:off x="10823999" y="5489999"/>
            <a:ext cx="910799" cy="910799"/>
          </a:xfrm>
          <a:prstGeom prst="rect">
            <a:avLst/>
          </a:prstGeom>
        </p:spPr>
      </p:pic>
    </p:spTree>
    <p:extLst>
      <p:ext uri="{BB962C8B-B14F-4D97-AF65-F5344CB8AC3E}">
        <p14:creationId xmlns:p14="http://schemas.microsoft.com/office/powerpoint/2010/main" val="204024207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Under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0"/>
            <a:ext cx="12192000" cy="1723516"/>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64000" y="222715"/>
            <a:ext cx="9144000" cy="1148442"/>
          </a:xfrm>
        </p:spPr>
        <p:txBody>
          <a:bodyPr lIns="0" tIns="0" rIns="0" bIns="0" anchor="b">
            <a:noAutofit/>
          </a:bodyPr>
          <a:lstStyle>
            <a:lvl1pPr algn="l">
              <a:defRPr sz="3600" baseline="0">
                <a:solidFill>
                  <a:schemeClr val="bg1"/>
                </a:solidFill>
                <a:latin typeface="+mj-lt"/>
              </a:defRPr>
            </a:lvl1pPr>
          </a:lstStyle>
          <a:p>
            <a:r>
              <a:rPr lang="sv-SE" dirty="0"/>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64000" y="2180413"/>
            <a:ext cx="9144000" cy="1655233"/>
          </a:xfrm>
        </p:spPr>
        <p:txBody>
          <a:bodyPr lIns="0" tIns="0" rIns="0" bIns="0">
            <a:normAutofit/>
          </a:bodyPr>
          <a:lstStyle>
            <a:lvl1pPr marL="0" indent="0" algn="l">
              <a:buNone/>
              <a:defRPr sz="5400" b="1" i="0">
                <a:solidFill>
                  <a:srgbClr val="1A355D"/>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dirty="0"/>
              <a:t>Klicka här för att lägga till rubrik</a:t>
            </a:r>
          </a:p>
        </p:txBody>
      </p:sp>
      <p:pic>
        <p:nvPicPr>
          <p:cNvPr id="6" name="Bildobjekt 5">
            <a:extLst>
              <a:ext uri="{FF2B5EF4-FFF2-40B4-BE49-F238E27FC236}">
                <a16:creationId xmlns:a16="http://schemas.microsoft.com/office/drawing/2014/main" id="{93063157-771C-F6C8-7F76-6142B337F8E2}"/>
              </a:ext>
            </a:extLst>
          </p:cNvPr>
          <p:cNvPicPr>
            <a:picLocks noChangeAspect="1"/>
          </p:cNvPicPr>
          <p:nvPr userDrawn="1"/>
        </p:nvPicPr>
        <p:blipFill>
          <a:blip r:embed="rId2"/>
          <a:stretch>
            <a:fillRect/>
          </a:stretch>
        </p:blipFill>
        <p:spPr>
          <a:xfrm>
            <a:off x="10824000" y="1268413"/>
            <a:ext cx="910799" cy="910799"/>
          </a:xfrm>
          <a:prstGeom prst="rect">
            <a:avLst/>
          </a:prstGeom>
        </p:spPr>
      </p:pic>
    </p:spTree>
    <p:extLst>
      <p:ext uri="{BB962C8B-B14F-4D97-AF65-F5344CB8AC3E}">
        <p14:creationId xmlns:p14="http://schemas.microsoft.com/office/powerpoint/2010/main" val="33521847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99">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Text + höger-bild utan logga 2">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3" name="Rubrik 1">
            <a:extLst>
              <a:ext uri="{FF2B5EF4-FFF2-40B4-BE49-F238E27FC236}">
                <a16:creationId xmlns:a16="http://schemas.microsoft.com/office/drawing/2014/main" id="{9E47F590-95F4-1290-7EB7-C1B70095B2F0}"/>
              </a:ext>
            </a:extLst>
          </p:cNvPr>
          <p:cNvSpPr>
            <a:spLocks noGrp="1"/>
          </p:cNvSpPr>
          <p:nvPr>
            <p:ph type="ctrTitle" hasCustomPrompt="1"/>
          </p:nvPr>
        </p:nvSpPr>
        <p:spPr>
          <a:xfrm>
            <a:off x="864000" y="864000"/>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dirty="0"/>
              <a:t>Klicka här för att lägga till rubrik</a:t>
            </a:r>
          </a:p>
        </p:txBody>
      </p:sp>
      <p:sp>
        <p:nvSpPr>
          <p:cNvPr id="14" name="Platshållare för text 3">
            <a:extLst>
              <a:ext uri="{FF2B5EF4-FFF2-40B4-BE49-F238E27FC236}">
                <a16:creationId xmlns:a16="http://schemas.microsoft.com/office/drawing/2014/main" id="{5468362E-B706-B3B3-2631-1358105F4D00}"/>
              </a:ext>
            </a:extLst>
          </p:cNvPr>
          <p:cNvSpPr>
            <a:spLocks noGrp="1"/>
          </p:cNvSpPr>
          <p:nvPr>
            <p:ph type="body" sz="half" idx="2" hasCustomPrompt="1"/>
          </p:nvPr>
        </p:nvSpPr>
        <p:spPr>
          <a:xfrm>
            <a:off x="864000" y="1971996"/>
            <a:ext cx="4419200" cy="604163"/>
          </a:xfrm>
        </p:spPr>
        <p:txBody>
          <a:bodyPr wrap="square" lIns="0" tIns="324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5" name="Platshållare för bild 2">
            <a:extLst>
              <a:ext uri="{FF2B5EF4-FFF2-40B4-BE49-F238E27FC236}">
                <a16:creationId xmlns:a16="http://schemas.microsoft.com/office/drawing/2014/main" id="{6F0220BF-F9A4-FA47-BBD9-EA6C146DF9A8}"/>
              </a:ext>
            </a:extLst>
          </p:cNvPr>
          <p:cNvSpPr>
            <a:spLocks noGrp="1"/>
          </p:cNvSpPr>
          <p:nvPr>
            <p:ph type="pic" idx="1"/>
          </p:nvPr>
        </p:nvSpPr>
        <p:spPr>
          <a:xfrm>
            <a:off x="6096000" y="0"/>
            <a:ext cx="6096000" cy="6858000"/>
          </a:xfrm>
        </p:spPr>
        <p:txBody>
          <a:bodyPr lIns="504000" tIns="828000" rIns="360000"/>
          <a:lstStyle>
            <a:lvl1pPr marL="0" indent="0">
              <a:buNone/>
              <a:defRPr sz="4267" baseline="0"/>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sv-SE" dirty="0"/>
              <a:t>Klicka på ikonen för att lägga till en bild</a:t>
            </a:r>
          </a:p>
        </p:txBody>
      </p:sp>
    </p:spTree>
    <p:extLst>
      <p:ext uri="{BB962C8B-B14F-4D97-AF65-F5344CB8AC3E}">
        <p14:creationId xmlns:p14="http://schemas.microsoft.com/office/powerpoint/2010/main" val="208783541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Första sida med bi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64000" y="3885897"/>
            <a:ext cx="9144000" cy="1495794"/>
          </a:xfrm>
        </p:spPr>
        <p:txBody>
          <a:bodyPr lIns="0" tIns="0" rIns="0" bIns="0" anchor="t" anchorCtr="0">
            <a:spAutoFit/>
          </a:bodyPr>
          <a:lstStyle>
            <a:lvl1pPr algn="l">
              <a:defRPr sz="5400" baseline="0">
                <a:solidFill>
                  <a:schemeClr val="bg1"/>
                </a:solidFill>
                <a:latin typeface="+mj-lt"/>
              </a:defRPr>
            </a:lvl1pPr>
          </a:lstStyle>
          <a:p>
            <a:r>
              <a:rPr lang="sv-SE" dirty="0"/>
              <a:t>Klicka här för att lägga till rubrik</a:t>
            </a:r>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64000" y="6004787"/>
            <a:ext cx="9144000" cy="369332"/>
          </a:xfrm>
        </p:spPr>
        <p:txBody>
          <a:bodyPr lIns="0" tIns="0" rIns="0" bIns="0">
            <a:spAutoFit/>
          </a:bodyPr>
          <a:lstStyle>
            <a:lvl1pPr marL="0" indent="0" algn="l">
              <a:spcBef>
                <a:spcPts val="0"/>
              </a:spcBef>
              <a:buNone/>
              <a:defRPr sz="2400" b="0" i="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dirty="0"/>
              <a:t>Skriv text här</a:t>
            </a:r>
          </a:p>
        </p:txBody>
      </p:sp>
      <p:sp>
        <p:nvSpPr>
          <p:cNvPr id="10" name="Platshållare för bild 9">
            <a:extLst>
              <a:ext uri="{FF2B5EF4-FFF2-40B4-BE49-F238E27FC236}">
                <a16:creationId xmlns:a16="http://schemas.microsoft.com/office/drawing/2014/main" id="{866B8D03-7410-7B89-E586-C1405EA89FBB}"/>
              </a:ext>
            </a:extLst>
          </p:cNvPr>
          <p:cNvSpPr>
            <a:spLocks noGrp="1"/>
          </p:cNvSpPr>
          <p:nvPr>
            <p:ph type="pic" sz="quarter" idx="10"/>
          </p:nvPr>
        </p:nvSpPr>
        <p:spPr>
          <a:xfrm>
            <a:off x="0" y="1051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34798 w 12192000"/>
              <a:gd name="connsiteY3" fmla="*/ 3429000 h 3429000"/>
              <a:gd name="connsiteX4" fmla="*/ 11734798 w 12192000"/>
              <a:gd name="connsiteY4" fmla="*/ 2972103 h 3429000"/>
              <a:gd name="connsiteX5" fmla="*/ 10823999 w 12192000"/>
              <a:gd name="connsiteY5" fmla="*/ 2972103 h 3429000"/>
              <a:gd name="connsiteX6" fmla="*/ 10823999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34798" y="3429000"/>
                </a:lnTo>
                <a:lnTo>
                  <a:pt x="11734798" y="2972103"/>
                </a:lnTo>
                <a:lnTo>
                  <a:pt x="10823999" y="2972103"/>
                </a:lnTo>
                <a:lnTo>
                  <a:pt x="10823999" y="3429000"/>
                </a:lnTo>
                <a:lnTo>
                  <a:pt x="0" y="3429000"/>
                </a:lnTo>
                <a:close/>
              </a:path>
            </a:pathLst>
          </a:custGeom>
        </p:spPr>
        <p:txBody>
          <a:bodyPr wrap="square" lIns="864000" tIns="720000">
            <a:noAutofit/>
          </a:bodyPr>
          <a:lstStyle>
            <a:lvl1pPr marL="0" indent="0">
              <a:buNone/>
              <a:defRPr/>
            </a:lvl1pPr>
          </a:lstStyle>
          <a:p>
            <a:r>
              <a:rPr lang="sv-SE" dirty="0"/>
              <a:t>Klicka på ikonen för att lägga till en bild</a:t>
            </a:r>
          </a:p>
        </p:txBody>
      </p:sp>
      <p:pic>
        <p:nvPicPr>
          <p:cNvPr id="8" name="Bildobjekt 7">
            <a:extLst>
              <a:ext uri="{FF2B5EF4-FFF2-40B4-BE49-F238E27FC236}">
                <a16:creationId xmlns:a16="http://schemas.microsoft.com/office/drawing/2014/main" id="{2373D81F-7C9E-0DB4-3DA1-84AED02CE9C8}"/>
              </a:ext>
            </a:extLst>
          </p:cNvPr>
          <p:cNvPicPr>
            <a:picLocks noChangeAspect="1"/>
          </p:cNvPicPr>
          <p:nvPr userDrawn="1"/>
        </p:nvPicPr>
        <p:blipFill>
          <a:blip r:embed="rId2"/>
          <a:stretch>
            <a:fillRect/>
          </a:stretch>
        </p:blipFill>
        <p:spPr>
          <a:xfrm>
            <a:off x="10823999" y="2972103"/>
            <a:ext cx="910799" cy="910799"/>
          </a:xfrm>
          <a:prstGeom prst="rect">
            <a:avLst/>
          </a:prstGeom>
        </p:spPr>
      </p:pic>
    </p:spTree>
    <p:extLst>
      <p:ext uri="{BB962C8B-B14F-4D97-AF65-F5344CB8AC3E}">
        <p14:creationId xmlns:p14="http://schemas.microsoft.com/office/powerpoint/2010/main" val="13020089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_Första sida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64000" y="720000"/>
            <a:ext cx="9144000" cy="2387600"/>
          </a:xfrm>
          <a:noFill/>
        </p:spPr>
        <p:txBody>
          <a:bodyPr lIns="0" tIns="0" rIns="0" bIns="0" anchor="b">
            <a:noAutofit/>
          </a:bodyPr>
          <a:lstStyle>
            <a:lvl1pPr algn="l">
              <a:defRPr sz="5400">
                <a:solidFill>
                  <a:srgbClr val="1A355D"/>
                </a:solidFill>
                <a:latin typeface="+mj-lt"/>
              </a:defRPr>
            </a:lvl1pPr>
          </a:lstStyle>
          <a:p>
            <a:r>
              <a:rPr lang="sv-SE" dirty="0"/>
              <a:t>Klicka här för att lägga till rubrik</a:t>
            </a:r>
          </a:p>
        </p:txBody>
      </p:sp>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64000" y="3885897"/>
            <a:ext cx="9144000" cy="1655233"/>
          </a:xfrm>
        </p:spPr>
        <p:txBody>
          <a:bodyPr lIns="0" tIns="0" rIns="0" bIns="0">
            <a:normAutofit/>
          </a:bodyPr>
          <a:lstStyle>
            <a:lvl1pPr marL="0" indent="0" algn="l">
              <a:spcBef>
                <a:spcPts val="0"/>
              </a:spcBef>
              <a:buNone/>
              <a:defRPr sz="2400" b="0" i="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dirty="0"/>
              <a:t>Skriv text här</a:t>
            </a:r>
          </a:p>
        </p:txBody>
      </p:sp>
      <p:pic>
        <p:nvPicPr>
          <p:cNvPr id="6" name="Bildobjekt 5">
            <a:extLst>
              <a:ext uri="{FF2B5EF4-FFF2-40B4-BE49-F238E27FC236}">
                <a16:creationId xmlns:a16="http://schemas.microsoft.com/office/drawing/2014/main" id="{2373D81F-7C9E-0DB4-3DA1-84AED02CE9C8}"/>
              </a:ext>
            </a:extLst>
          </p:cNvPr>
          <p:cNvPicPr>
            <a:picLocks noChangeAspect="1"/>
          </p:cNvPicPr>
          <p:nvPr userDrawn="1"/>
        </p:nvPicPr>
        <p:blipFill>
          <a:blip r:embed="rId2"/>
          <a:stretch>
            <a:fillRect/>
          </a:stretch>
        </p:blipFill>
        <p:spPr>
          <a:xfrm>
            <a:off x="10823999" y="2972103"/>
            <a:ext cx="910799" cy="910799"/>
          </a:xfrm>
          <a:prstGeom prst="rect">
            <a:avLst/>
          </a:prstGeom>
        </p:spPr>
      </p:pic>
    </p:spTree>
    <p:extLst>
      <p:ext uri="{BB962C8B-B14F-4D97-AF65-F5344CB8AC3E}">
        <p14:creationId xmlns:p14="http://schemas.microsoft.com/office/powerpoint/2010/main" val="35822943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_Under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0"/>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64000" y="222715"/>
            <a:ext cx="9144000" cy="1148442"/>
          </a:xfrm>
        </p:spPr>
        <p:txBody>
          <a:bodyPr lIns="0" tIns="0" rIns="0" bIns="0" anchor="b">
            <a:noAutofit/>
          </a:bodyPr>
          <a:lstStyle>
            <a:lvl1pPr algn="l">
              <a:defRPr sz="3600" baseline="0">
                <a:solidFill>
                  <a:schemeClr val="bg1"/>
                </a:solidFill>
                <a:latin typeface="+mj-lt"/>
              </a:defRPr>
            </a:lvl1pPr>
          </a:lstStyle>
          <a:p>
            <a:r>
              <a:rPr lang="sv-SE" dirty="0"/>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64000" y="2180413"/>
            <a:ext cx="9144000" cy="1655233"/>
          </a:xfrm>
        </p:spPr>
        <p:txBody>
          <a:bodyPr lIns="0" tIns="0" rIns="0" bIns="0">
            <a:normAutofit/>
          </a:bodyPr>
          <a:lstStyle>
            <a:lvl1pPr marL="0" indent="0" algn="l">
              <a:buNone/>
              <a:defRPr sz="5400" b="1" i="0">
                <a:solidFill>
                  <a:srgbClr val="1A355D"/>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dirty="0"/>
              <a:t>Klicka här för att lägga till rubrik</a:t>
            </a:r>
          </a:p>
        </p:txBody>
      </p:sp>
      <p:pic>
        <p:nvPicPr>
          <p:cNvPr id="8" name="Bildobjekt 7">
            <a:extLst>
              <a:ext uri="{FF2B5EF4-FFF2-40B4-BE49-F238E27FC236}">
                <a16:creationId xmlns:a16="http://schemas.microsoft.com/office/drawing/2014/main" id="{2373D81F-7C9E-0DB4-3DA1-84AED02CE9C8}"/>
              </a:ext>
            </a:extLst>
          </p:cNvPr>
          <p:cNvPicPr>
            <a:picLocks noChangeAspect="1"/>
          </p:cNvPicPr>
          <p:nvPr userDrawn="1"/>
        </p:nvPicPr>
        <p:blipFill>
          <a:blip r:embed="rId2"/>
          <a:stretch>
            <a:fillRect/>
          </a:stretch>
        </p:blipFill>
        <p:spPr>
          <a:xfrm>
            <a:off x="10823999" y="1268116"/>
            <a:ext cx="910799" cy="910799"/>
          </a:xfrm>
          <a:prstGeom prst="rect">
            <a:avLst/>
          </a:prstGeom>
        </p:spPr>
      </p:pic>
    </p:spTree>
    <p:extLst>
      <p:ext uri="{BB962C8B-B14F-4D97-AF65-F5344CB8AC3E}">
        <p14:creationId xmlns:p14="http://schemas.microsoft.com/office/powerpoint/2010/main" val="42571085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9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_Rubrik+Text">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10464000" cy="553998"/>
          </a:xfrm>
        </p:spPr>
        <p:txBody>
          <a:bodyPr wrap="square" lIns="0" tIns="0" rIns="0" bIns="0" anchor="b">
            <a:spAutoFit/>
          </a:bodyPr>
          <a:lstStyle>
            <a:lvl1pPr algn="l">
              <a:defRPr sz="4000">
                <a:solidFill>
                  <a:srgbClr val="1A355D"/>
                </a:solidFill>
                <a:latin typeface="+mj-lt"/>
              </a:defRPr>
            </a:lvl1pPr>
          </a:lstStyle>
          <a:p>
            <a:r>
              <a:rPr lang="sv-SE" dirty="0"/>
              <a:t>Klicka här för att lägga till rubrik</a:t>
            </a:r>
          </a:p>
        </p:txBody>
      </p:sp>
      <p:sp>
        <p:nvSpPr>
          <p:cNvPr id="10" name="Rektangel 9">
            <a:extLst>
              <a:ext uri="{FF2B5EF4-FFF2-40B4-BE49-F238E27FC236}">
                <a16:creationId xmlns:a16="http://schemas.microsoft.com/office/drawing/2014/main" id="{DD9A9EE2-89C7-5564-79CC-FDA84C2C4E66}"/>
              </a:ext>
            </a:extLst>
          </p:cNvPr>
          <p:cNvSpPr/>
          <p:nvPr/>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440000"/>
            <a:ext cx="10464000" cy="604163"/>
          </a:xfrm>
        </p:spPr>
        <p:txBody>
          <a:bodyPr wrap="square" lIns="0" tIns="324000" rIns="0" bIns="0">
            <a:spAutoFit/>
          </a:bodyPr>
          <a:lstStyle>
            <a:lvl1pPr marL="0" indent="0">
              <a:spcBef>
                <a:spcPts val="0"/>
              </a:spcBef>
              <a:buNone/>
              <a:defRPr sz="1800" b="0" i="0" baseline="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objekt 6">
            <a:extLst>
              <a:ext uri="{FF2B5EF4-FFF2-40B4-BE49-F238E27FC236}">
                <a16:creationId xmlns:a16="http://schemas.microsoft.com/office/drawing/2014/main" id="{2373D81F-7C9E-0DB4-3DA1-84AED02CE9C8}"/>
              </a:ext>
            </a:extLst>
          </p:cNvPr>
          <p:cNvPicPr>
            <a:picLocks noChangeAspect="1"/>
          </p:cNvPicPr>
          <p:nvPr userDrawn="1"/>
        </p:nvPicPr>
        <p:blipFill>
          <a:blip r:embed="rId2"/>
          <a:stretch>
            <a:fillRect/>
          </a:stretch>
        </p:blipFill>
        <p:spPr>
          <a:xfrm>
            <a:off x="10823999" y="5489999"/>
            <a:ext cx="910799" cy="910799"/>
          </a:xfrm>
          <a:prstGeom prst="rect">
            <a:avLst/>
          </a:prstGeom>
        </p:spPr>
      </p:pic>
    </p:spTree>
    <p:extLst>
      <p:ext uri="{BB962C8B-B14F-4D97-AF65-F5344CB8AC3E}">
        <p14:creationId xmlns:p14="http://schemas.microsoft.com/office/powerpoint/2010/main" val="246723147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5_Rubrik + innehåll två kolum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64000" y="864000"/>
            <a:ext cx="10515600" cy="553998"/>
          </a:xfrm>
        </p:spPr>
        <p:txBody>
          <a:bodyPr lIns="0" tIns="0" rIns="0" bIns="0" anchor="b" anchorCtr="0">
            <a:spAutoFit/>
          </a:bodyPr>
          <a:lstStyle>
            <a:lvl1pPr>
              <a:defRPr sz="4000">
                <a:solidFill>
                  <a:srgbClr val="1A355D"/>
                </a:solidFill>
              </a:defRPr>
            </a:lvl1pPr>
          </a:lstStyle>
          <a:p>
            <a:r>
              <a:rPr lang="sv-SE" dirty="0"/>
              <a:t>Klicka här för att lägga till rubrik</a:t>
            </a:r>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64000" y="1440000"/>
            <a:ext cx="5156200" cy="3367616"/>
          </a:xfrm>
        </p:spPr>
        <p:txBody>
          <a:bodyPr lIns="0" tIns="324000" rIns="0" bIns="0">
            <a:noAutofit/>
          </a:bodyPr>
          <a:lstStyle>
            <a:lvl1pPr marL="0" indent="0">
              <a:spcBef>
                <a:spcPts val="0"/>
              </a:spcBef>
              <a:buNone/>
              <a:defRPr sz="1800" baseline="0">
                <a:solidFill>
                  <a:srgbClr val="1A355D"/>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dirty="0"/>
              <a:t>Skriv text här eller klicka på ikonen för att lägga till innehåll</a:t>
            </a:r>
          </a:p>
        </p:txBody>
      </p:sp>
      <p:sp>
        <p:nvSpPr>
          <p:cNvPr id="3" name="Rektangel 2">
            <a:extLst>
              <a:ext uri="{FF2B5EF4-FFF2-40B4-BE49-F238E27FC236}">
                <a16:creationId xmlns:a16="http://schemas.microsoft.com/office/drawing/2014/main" id="{E42FBDAC-9D04-75A7-EA94-92ED7AFBD528}"/>
              </a:ext>
            </a:extLst>
          </p:cNvPr>
          <p:cNvSpPr/>
          <p:nvPr/>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23400" y="1440000"/>
            <a:ext cx="5156200" cy="3367616"/>
          </a:xfrm>
        </p:spPr>
        <p:txBody>
          <a:bodyPr lIns="0" tIns="324000" rIns="0">
            <a:noAutofit/>
          </a:bodyPr>
          <a:lstStyle>
            <a:lvl1pPr marL="0" indent="0">
              <a:spcBef>
                <a:spcPts val="0"/>
              </a:spcBef>
              <a:buNone/>
              <a:defRPr sz="1800">
                <a:solidFill>
                  <a:srgbClr val="1A355D"/>
                </a:solidFill>
                <a:latin typeface="+mn-lt"/>
              </a:defRPr>
            </a:lvl1pPr>
            <a:lvl2pPr marL="609585" indent="0">
              <a:spcBef>
                <a:spcPts val="0"/>
              </a:spcBef>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dirty="0"/>
              <a:t>Skriv text här eller klicka på ikonen för att lägga till innehåll</a:t>
            </a:r>
          </a:p>
          <a:p>
            <a:pPr lvl="1"/>
            <a:endParaRPr lang="sv-SE" dirty="0"/>
          </a:p>
        </p:txBody>
      </p:sp>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8" name="Bildobjekt 7">
            <a:extLst>
              <a:ext uri="{FF2B5EF4-FFF2-40B4-BE49-F238E27FC236}">
                <a16:creationId xmlns:a16="http://schemas.microsoft.com/office/drawing/2014/main" id="{2373D81F-7C9E-0DB4-3DA1-84AED02CE9C8}"/>
              </a:ext>
            </a:extLst>
          </p:cNvPr>
          <p:cNvPicPr>
            <a:picLocks noChangeAspect="1"/>
          </p:cNvPicPr>
          <p:nvPr userDrawn="1"/>
        </p:nvPicPr>
        <p:blipFill>
          <a:blip r:embed="rId2"/>
          <a:stretch>
            <a:fillRect/>
          </a:stretch>
        </p:blipFill>
        <p:spPr>
          <a:xfrm>
            <a:off x="10823999" y="5489999"/>
            <a:ext cx="910799" cy="910799"/>
          </a:xfrm>
          <a:prstGeom prst="rect">
            <a:avLst/>
          </a:prstGeom>
        </p:spPr>
      </p:pic>
    </p:spTree>
    <p:extLst>
      <p:ext uri="{BB962C8B-B14F-4D97-AF65-F5344CB8AC3E}">
        <p14:creationId xmlns:p14="http://schemas.microsoft.com/office/powerpoint/2010/main" val="9824626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6_Text + bild utan logga">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4419200" cy="1107996"/>
          </a:xfrm>
        </p:spPr>
        <p:txBody>
          <a:bodyPr wrap="square" lIns="0" tIns="0" rIns="0" bIns="0" anchor="t" anchorCtr="0">
            <a:spAutoFit/>
          </a:bodyPr>
          <a:lstStyle>
            <a:lvl1pPr algn="l">
              <a:defRPr sz="4000" baseline="0">
                <a:solidFill>
                  <a:srgbClr val="1A355D"/>
                </a:solidFill>
                <a:latin typeface="+mj-lt"/>
              </a:defRPr>
            </a:lvl1pPr>
          </a:lstStyle>
          <a:p>
            <a:r>
              <a:rPr lang="sv-SE" dirty="0"/>
              <a:t>Klicka här för att lägga till rubrik</a:t>
            </a:r>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971996"/>
            <a:ext cx="4419200" cy="604163"/>
          </a:xfrm>
        </p:spPr>
        <p:txBody>
          <a:bodyPr wrap="square" lIns="0" tIns="324000" rIns="0" bIns="0">
            <a:spAutoFit/>
          </a:bodyPr>
          <a:lstStyle>
            <a:lvl1pPr marL="0" indent="0">
              <a:spcBef>
                <a:spcPts val="0"/>
              </a:spcBef>
              <a:buNone/>
              <a:defRPr sz="1800" b="0" i="0" baseline="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3" name="Platshållare för bild 2">
            <a:extLst>
              <a:ext uri="{FF2B5EF4-FFF2-40B4-BE49-F238E27FC236}">
                <a16:creationId xmlns:a16="http://schemas.microsoft.com/office/drawing/2014/main" id="{D757E195-7498-351F-5F44-85EF8461AB03}"/>
              </a:ext>
            </a:extLst>
          </p:cNvPr>
          <p:cNvSpPr>
            <a:spLocks noGrp="1"/>
          </p:cNvSpPr>
          <p:nvPr>
            <p:ph type="pic" idx="1"/>
          </p:nvPr>
        </p:nvSpPr>
        <p:spPr>
          <a:xfrm>
            <a:off x="6096000" y="0"/>
            <a:ext cx="6096000" cy="6858000"/>
          </a:xfrm>
        </p:spPr>
        <p:txBody>
          <a:bodyPr lIns="504000" tIns="828000" rIns="360000"/>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sv-SE" dirty="0"/>
              <a:t>Klicka på ikonen för att lägga till en bild</a:t>
            </a:r>
          </a:p>
        </p:txBody>
      </p:sp>
    </p:spTree>
    <p:extLst>
      <p:ext uri="{BB962C8B-B14F-4D97-AF65-F5344CB8AC3E}">
        <p14:creationId xmlns:p14="http://schemas.microsoft.com/office/powerpoint/2010/main" val="183241741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7_Text + bild med logga">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4419200" cy="1107996"/>
          </a:xfrm>
        </p:spPr>
        <p:txBody>
          <a:bodyPr wrap="square" lIns="0" tIns="0" rIns="0" bIns="0" anchor="t" anchorCtr="0">
            <a:spAutoFit/>
          </a:bodyPr>
          <a:lstStyle>
            <a:lvl1pPr algn="l">
              <a:defRPr sz="4000" baseline="0">
                <a:solidFill>
                  <a:srgbClr val="1A355D"/>
                </a:solidFill>
                <a:latin typeface="+mj-lt"/>
              </a:defRPr>
            </a:lvl1pPr>
          </a:lstStyle>
          <a:p>
            <a:r>
              <a:rPr lang="sv-SE" dirty="0"/>
              <a:t>Klicka här för att lägga till rubrik</a:t>
            </a:r>
          </a:p>
        </p:txBody>
      </p:sp>
      <p:sp>
        <p:nvSpPr>
          <p:cNvPr id="10" name="Rektangel 9">
            <a:extLst>
              <a:ext uri="{FF2B5EF4-FFF2-40B4-BE49-F238E27FC236}">
                <a16:creationId xmlns:a16="http://schemas.microsoft.com/office/drawing/2014/main" id="{DD9A9EE2-89C7-5564-79CC-FDA84C2C4E66}"/>
              </a:ext>
            </a:extLst>
          </p:cNvPr>
          <p:cNvSpPr/>
          <p:nvPr/>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971996"/>
            <a:ext cx="4419200" cy="604163"/>
          </a:xfrm>
        </p:spPr>
        <p:txBody>
          <a:bodyPr wrap="square" lIns="0" tIns="324000" rIns="0" bIns="0">
            <a:spAutoFit/>
          </a:bodyPr>
          <a:lstStyle>
            <a:lvl1pPr marL="0" indent="0">
              <a:spcBef>
                <a:spcPts val="0"/>
              </a:spcBef>
              <a:buNone/>
              <a:defRPr sz="1800" b="0" i="0" baseline="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7" name="Platshållare för bild 6">
            <a:extLst>
              <a:ext uri="{FF2B5EF4-FFF2-40B4-BE49-F238E27FC236}">
                <a16:creationId xmlns:a16="http://schemas.microsoft.com/office/drawing/2014/main" id="{515C1179-A03E-1178-4EBA-435E3164BB2F}"/>
              </a:ext>
            </a:extLst>
          </p:cNvPr>
          <p:cNvSpPr>
            <a:spLocks noGrp="1"/>
          </p:cNvSpPr>
          <p:nvPr>
            <p:ph type="pic" idx="1"/>
          </p:nvPr>
        </p:nvSpPr>
        <p:spPr>
          <a:xfrm>
            <a:off x="6096000" y="0"/>
            <a:ext cx="6096000" cy="5946000"/>
          </a:xfrm>
          <a:custGeom>
            <a:avLst/>
            <a:gdLst>
              <a:gd name="connsiteX0" fmla="*/ 0 w 6096000"/>
              <a:gd name="connsiteY0" fmla="*/ 0 h 5946000"/>
              <a:gd name="connsiteX1" fmla="*/ 6096000 w 6096000"/>
              <a:gd name="connsiteY1" fmla="*/ 0 h 5946000"/>
              <a:gd name="connsiteX2" fmla="*/ 6096000 w 6096000"/>
              <a:gd name="connsiteY2" fmla="*/ 5946000 h 5946000"/>
              <a:gd name="connsiteX3" fmla="*/ 5638799 w 6096000"/>
              <a:gd name="connsiteY3" fmla="*/ 5946000 h 5946000"/>
              <a:gd name="connsiteX4" fmla="*/ 5638799 w 6096000"/>
              <a:gd name="connsiteY4" fmla="*/ 5489999 h 5946000"/>
              <a:gd name="connsiteX5" fmla="*/ 4728000 w 6096000"/>
              <a:gd name="connsiteY5" fmla="*/ 5489999 h 5946000"/>
              <a:gd name="connsiteX6" fmla="*/ 4728000 w 6096000"/>
              <a:gd name="connsiteY6" fmla="*/ 5946000 h 5946000"/>
              <a:gd name="connsiteX7" fmla="*/ 0 w 6096000"/>
              <a:gd name="connsiteY7" fmla="*/ 5946000 h 594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000">
                <a:moveTo>
                  <a:pt x="0" y="0"/>
                </a:moveTo>
                <a:lnTo>
                  <a:pt x="6096000" y="0"/>
                </a:lnTo>
                <a:lnTo>
                  <a:pt x="6096000" y="5946000"/>
                </a:lnTo>
                <a:lnTo>
                  <a:pt x="5638799" y="5946000"/>
                </a:lnTo>
                <a:lnTo>
                  <a:pt x="5638799" y="5489999"/>
                </a:lnTo>
                <a:lnTo>
                  <a:pt x="4728000" y="5489999"/>
                </a:lnTo>
                <a:lnTo>
                  <a:pt x="4728000" y="5946000"/>
                </a:lnTo>
                <a:lnTo>
                  <a:pt x="0" y="5946000"/>
                </a:lnTo>
                <a:close/>
              </a:path>
            </a:pathLst>
          </a:custGeom>
        </p:spPr>
        <p:txBody>
          <a:bodyPr wrap="square" lIns="504000" tIns="828000" rIns="360000">
            <a:no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sv-SE" dirty="0"/>
              <a:t>Klicka på ikonen för att lägga till en bild</a:t>
            </a:r>
          </a:p>
        </p:txBody>
      </p:sp>
      <p:sp>
        <p:nvSpPr>
          <p:cNvPr id="2" name="Rektangel 1">
            <a:extLst>
              <a:ext uri="{FF2B5EF4-FFF2-40B4-BE49-F238E27FC236}">
                <a16:creationId xmlns:a16="http://schemas.microsoft.com/office/drawing/2014/main" id="{43908D6E-1D2E-6EE8-4602-EE1BC2B95424}"/>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9" name="Bildobjekt 8">
            <a:extLst>
              <a:ext uri="{FF2B5EF4-FFF2-40B4-BE49-F238E27FC236}">
                <a16:creationId xmlns:a16="http://schemas.microsoft.com/office/drawing/2014/main" id="{2373D81F-7C9E-0DB4-3DA1-84AED02CE9C8}"/>
              </a:ext>
            </a:extLst>
          </p:cNvPr>
          <p:cNvPicPr>
            <a:picLocks noChangeAspect="1"/>
          </p:cNvPicPr>
          <p:nvPr userDrawn="1"/>
        </p:nvPicPr>
        <p:blipFill>
          <a:blip r:embed="rId2"/>
          <a:stretch>
            <a:fillRect/>
          </a:stretch>
        </p:blipFill>
        <p:spPr>
          <a:xfrm>
            <a:off x="10823999" y="5489999"/>
            <a:ext cx="910799" cy="910799"/>
          </a:xfrm>
          <a:prstGeom prst="rect">
            <a:avLst/>
          </a:prstGeom>
        </p:spPr>
      </p:pic>
    </p:spTree>
    <p:extLst>
      <p:ext uri="{BB962C8B-B14F-4D97-AF65-F5344CB8AC3E}">
        <p14:creationId xmlns:p14="http://schemas.microsoft.com/office/powerpoint/2010/main" val="388929859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08_Rubrik, text ljus bakgrun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9576883" cy="553998"/>
          </a:xfrm>
        </p:spPr>
        <p:txBody>
          <a:bodyPr wrap="square" lIns="0" tIns="0" rIns="0" bIns="0" anchor="b">
            <a:spAutoFit/>
          </a:bodyPr>
          <a:lstStyle>
            <a:lvl1pPr algn="l">
              <a:defRPr sz="4000">
                <a:solidFill>
                  <a:srgbClr val="1A355D"/>
                </a:solidFill>
                <a:latin typeface="+mj-lt"/>
              </a:defRPr>
            </a:lvl1pPr>
          </a:lstStyle>
          <a:p>
            <a:r>
              <a:rPr lang="sv-SE" dirty="0"/>
              <a:t>Klicka här för att lägga till rubrik</a:t>
            </a:r>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444103"/>
            <a:ext cx="9576883" cy="604163"/>
          </a:xfrm>
        </p:spPr>
        <p:txBody>
          <a:bodyPr wrap="square" lIns="0" tIns="324000" rIns="0" bIns="0">
            <a:spAutoFit/>
          </a:bodyPr>
          <a:lstStyle>
            <a:lvl1pPr marL="0" indent="0">
              <a:spcBef>
                <a:spcPts val="0"/>
              </a:spcBef>
              <a:buNone/>
              <a:defRPr sz="1800" b="0" i="0" baseline="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3" name="Rektangel 2">
            <a:extLst>
              <a:ext uri="{FF2B5EF4-FFF2-40B4-BE49-F238E27FC236}">
                <a16:creationId xmlns:a16="http://schemas.microsoft.com/office/drawing/2014/main" id="{A7041736-EA0B-5FDC-A6F8-37BE935EBA9C}"/>
              </a:ext>
            </a:extLst>
          </p:cNvPr>
          <p:cNvSpPr/>
          <p:nvPr/>
        </p:nvSpPr>
        <p:spPr>
          <a:xfrm>
            <a:off x="11281200" y="0"/>
            <a:ext cx="910800" cy="6858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93A87B22-DE9F-9B10-1F07-FA1B488CB886}"/>
              </a:ext>
            </a:extLst>
          </p:cNvPr>
          <p:cNvSpPr/>
          <p:nvPr userDrawn="1"/>
        </p:nvSpPr>
        <p:spPr>
          <a:xfrm>
            <a:off x="11281200" y="0"/>
            <a:ext cx="910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objekt 6">
            <a:extLst>
              <a:ext uri="{FF2B5EF4-FFF2-40B4-BE49-F238E27FC236}">
                <a16:creationId xmlns:a16="http://schemas.microsoft.com/office/drawing/2014/main" id="{2373D81F-7C9E-0DB4-3DA1-84AED02CE9C8}"/>
              </a:ext>
            </a:extLst>
          </p:cNvPr>
          <p:cNvPicPr>
            <a:picLocks noChangeAspect="1"/>
          </p:cNvPicPr>
          <p:nvPr userDrawn="1"/>
        </p:nvPicPr>
        <p:blipFill>
          <a:blip r:embed="rId2"/>
          <a:stretch>
            <a:fillRect/>
          </a:stretch>
        </p:blipFill>
        <p:spPr>
          <a:xfrm>
            <a:off x="10823999" y="5489999"/>
            <a:ext cx="910799" cy="910799"/>
          </a:xfrm>
          <a:prstGeom prst="rect">
            <a:avLst/>
          </a:prstGeom>
        </p:spPr>
      </p:pic>
    </p:spTree>
    <p:extLst>
      <p:ext uri="{BB962C8B-B14F-4D97-AF65-F5344CB8AC3E}">
        <p14:creationId xmlns:p14="http://schemas.microsoft.com/office/powerpoint/2010/main" val="372690090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09_Rubrik, text mörk bakgrun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A7041736-EA0B-5FDC-A6F8-37BE935EBA9C}"/>
              </a:ext>
            </a:extLst>
          </p:cNvPr>
          <p:cNvSpPr/>
          <p:nvPr/>
        </p:nvSpPr>
        <p:spPr>
          <a:xfrm flipH="1">
            <a:off x="0" y="0"/>
            <a:ext cx="11279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9576883" cy="553998"/>
          </a:xfrm>
        </p:spPr>
        <p:txBody>
          <a:bodyPr wrap="square" lIns="0" tIns="0" rIns="0" bIns="0" anchor="b">
            <a:spAutoFit/>
          </a:bodyPr>
          <a:lstStyle>
            <a:lvl1pPr algn="l">
              <a:defRPr sz="4000">
                <a:solidFill>
                  <a:schemeClr val="bg1"/>
                </a:solidFill>
                <a:latin typeface="+mj-lt"/>
              </a:defRPr>
            </a:lvl1pPr>
          </a:lstStyle>
          <a:p>
            <a:r>
              <a:rPr lang="sv-SE" dirty="0"/>
              <a:t>Klicka här för att lägga till rubrik</a:t>
            </a:r>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444103"/>
            <a:ext cx="9576883" cy="604163"/>
          </a:xfrm>
        </p:spPr>
        <p:txBody>
          <a:bodyPr wrap="square" lIns="0" tIns="324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pic>
        <p:nvPicPr>
          <p:cNvPr id="7" name="Bildobjekt 6">
            <a:extLst>
              <a:ext uri="{FF2B5EF4-FFF2-40B4-BE49-F238E27FC236}">
                <a16:creationId xmlns:a16="http://schemas.microsoft.com/office/drawing/2014/main" id="{2373D81F-7C9E-0DB4-3DA1-84AED02CE9C8}"/>
              </a:ext>
            </a:extLst>
          </p:cNvPr>
          <p:cNvPicPr>
            <a:picLocks noChangeAspect="1"/>
          </p:cNvPicPr>
          <p:nvPr userDrawn="1"/>
        </p:nvPicPr>
        <p:blipFill>
          <a:blip r:embed="rId2"/>
          <a:stretch>
            <a:fillRect/>
          </a:stretch>
        </p:blipFill>
        <p:spPr>
          <a:xfrm>
            <a:off x="10823999" y="5489999"/>
            <a:ext cx="910799" cy="910799"/>
          </a:xfrm>
          <a:prstGeom prst="rect">
            <a:avLst/>
          </a:prstGeom>
        </p:spPr>
      </p:pic>
    </p:spTree>
    <p:extLst>
      <p:ext uri="{BB962C8B-B14F-4D97-AF65-F5344CB8AC3E}">
        <p14:creationId xmlns:p14="http://schemas.microsoft.com/office/powerpoint/2010/main" val="202913617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Rubrik+Text">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10464000" cy="553998"/>
          </a:xfrm>
        </p:spPr>
        <p:txBody>
          <a:bodyPr wrap="square" lIns="0" tIns="0" rIns="0" bIns="0" anchor="b">
            <a:spAutoFit/>
          </a:bodyPr>
          <a:lstStyle>
            <a:lvl1pPr algn="l">
              <a:defRPr sz="4000">
                <a:solidFill>
                  <a:srgbClr val="1A355D"/>
                </a:solidFill>
                <a:latin typeface="+mj-lt"/>
              </a:defRPr>
            </a:lvl1pPr>
          </a:lstStyle>
          <a:p>
            <a:r>
              <a:rPr lang="sv-SE" dirty="0"/>
              <a:t>Klicka här för att lägga till rubrik</a:t>
            </a:r>
          </a:p>
        </p:txBody>
      </p:sp>
      <p:sp>
        <p:nvSpPr>
          <p:cNvPr id="10" name="Rektangel 9">
            <a:extLst>
              <a:ext uri="{FF2B5EF4-FFF2-40B4-BE49-F238E27FC236}">
                <a16:creationId xmlns:a16="http://schemas.microsoft.com/office/drawing/2014/main" id="{DD9A9EE2-89C7-5564-79CC-FDA84C2C4E66}"/>
              </a:ext>
            </a:extLst>
          </p:cNvPr>
          <p:cNvSpPr/>
          <p:nvPr/>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440000"/>
            <a:ext cx="10464000" cy="604163"/>
          </a:xfrm>
        </p:spPr>
        <p:txBody>
          <a:bodyPr wrap="square" lIns="0" tIns="324000" rIns="0" bIns="0">
            <a:spAutoFit/>
          </a:bodyPr>
          <a:lstStyle>
            <a:lvl1pPr marL="0" indent="0">
              <a:spcBef>
                <a:spcPts val="0"/>
              </a:spcBef>
              <a:buNone/>
              <a:defRPr sz="1800" b="0" i="0" baseline="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4" name="Bildobjekt 3">
            <a:extLst>
              <a:ext uri="{FF2B5EF4-FFF2-40B4-BE49-F238E27FC236}">
                <a16:creationId xmlns:a16="http://schemas.microsoft.com/office/drawing/2014/main" id="{634B3C61-0B6D-F0CA-8C53-C6C8656E5145}"/>
              </a:ext>
            </a:extLst>
          </p:cNvPr>
          <p:cNvPicPr>
            <a:picLocks noChangeAspect="1"/>
          </p:cNvPicPr>
          <p:nvPr userDrawn="1"/>
        </p:nvPicPr>
        <p:blipFill>
          <a:blip r:embed="rId2"/>
          <a:stretch>
            <a:fillRect/>
          </a:stretch>
        </p:blipFill>
        <p:spPr>
          <a:xfrm>
            <a:off x="10824000" y="5490000"/>
            <a:ext cx="910799" cy="910799"/>
          </a:xfrm>
          <a:prstGeom prst="rect">
            <a:avLst/>
          </a:prstGeom>
        </p:spPr>
      </p:pic>
    </p:spTree>
    <p:extLst>
      <p:ext uri="{BB962C8B-B14F-4D97-AF65-F5344CB8AC3E}">
        <p14:creationId xmlns:p14="http://schemas.microsoft.com/office/powerpoint/2010/main" val="418897255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Text + höger-bild utan logga 2">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3" name="Rubrik 1">
            <a:extLst>
              <a:ext uri="{FF2B5EF4-FFF2-40B4-BE49-F238E27FC236}">
                <a16:creationId xmlns:a16="http://schemas.microsoft.com/office/drawing/2014/main" id="{9E47F590-95F4-1290-7EB7-C1B70095B2F0}"/>
              </a:ext>
            </a:extLst>
          </p:cNvPr>
          <p:cNvSpPr>
            <a:spLocks noGrp="1"/>
          </p:cNvSpPr>
          <p:nvPr>
            <p:ph type="ctrTitle" hasCustomPrompt="1"/>
          </p:nvPr>
        </p:nvSpPr>
        <p:spPr>
          <a:xfrm>
            <a:off x="864000" y="864000"/>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dirty="0"/>
              <a:t>Klicka här för att lägga till rubrik</a:t>
            </a:r>
          </a:p>
        </p:txBody>
      </p:sp>
      <p:sp>
        <p:nvSpPr>
          <p:cNvPr id="14" name="Platshållare för text 3">
            <a:extLst>
              <a:ext uri="{FF2B5EF4-FFF2-40B4-BE49-F238E27FC236}">
                <a16:creationId xmlns:a16="http://schemas.microsoft.com/office/drawing/2014/main" id="{5468362E-B706-B3B3-2631-1358105F4D00}"/>
              </a:ext>
            </a:extLst>
          </p:cNvPr>
          <p:cNvSpPr>
            <a:spLocks noGrp="1"/>
          </p:cNvSpPr>
          <p:nvPr>
            <p:ph type="body" sz="half" idx="2" hasCustomPrompt="1"/>
          </p:nvPr>
        </p:nvSpPr>
        <p:spPr>
          <a:xfrm>
            <a:off x="864000" y="1971996"/>
            <a:ext cx="4419200" cy="604163"/>
          </a:xfrm>
        </p:spPr>
        <p:txBody>
          <a:bodyPr wrap="square" lIns="0" tIns="324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5" name="Platshållare för bild 2">
            <a:extLst>
              <a:ext uri="{FF2B5EF4-FFF2-40B4-BE49-F238E27FC236}">
                <a16:creationId xmlns:a16="http://schemas.microsoft.com/office/drawing/2014/main" id="{6F0220BF-F9A4-FA47-BBD9-EA6C146DF9A8}"/>
              </a:ext>
            </a:extLst>
          </p:cNvPr>
          <p:cNvSpPr>
            <a:spLocks noGrp="1"/>
          </p:cNvSpPr>
          <p:nvPr>
            <p:ph type="pic" idx="1"/>
          </p:nvPr>
        </p:nvSpPr>
        <p:spPr>
          <a:xfrm>
            <a:off x="6096000" y="0"/>
            <a:ext cx="6096000" cy="6858000"/>
          </a:xfrm>
        </p:spPr>
        <p:txBody>
          <a:bodyPr lIns="504000" tIns="828000" rIns="360000"/>
          <a:lstStyle>
            <a:lvl1pPr marL="0" indent="0">
              <a:buNone/>
              <a:defRPr sz="4267" baseline="0"/>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sv-SE" dirty="0"/>
              <a:t>Klicka på ikonen för att lägga till en bild</a:t>
            </a:r>
          </a:p>
        </p:txBody>
      </p:sp>
    </p:spTree>
    <p:extLst>
      <p:ext uri="{BB962C8B-B14F-4D97-AF65-F5344CB8AC3E}">
        <p14:creationId xmlns:p14="http://schemas.microsoft.com/office/powerpoint/2010/main" val="368406378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Rubrik + innehåll två kolum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64000" y="864000"/>
            <a:ext cx="10515600" cy="553998"/>
          </a:xfrm>
        </p:spPr>
        <p:txBody>
          <a:bodyPr lIns="0" tIns="0" rIns="0" bIns="0" anchor="b" anchorCtr="0">
            <a:spAutoFit/>
          </a:bodyPr>
          <a:lstStyle>
            <a:lvl1pPr>
              <a:defRPr sz="4000">
                <a:solidFill>
                  <a:srgbClr val="1A355D"/>
                </a:solidFill>
              </a:defRPr>
            </a:lvl1pPr>
          </a:lstStyle>
          <a:p>
            <a:r>
              <a:rPr lang="sv-SE" dirty="0"/>
              <a:t>Klicka här för att lägga till rubrik</a:t>
            </a:r>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64000" y="1440000"/>
            <a:ext cx="5156200" cy="3367616"/>
          </a:xfrm>
        </p:spPr>
        <p:txBody>
          <a:bodyPr lIns="0" tIns="324000" rIns="0" bIns="0">
            <a:noAutofit/>
          </a:bodyPr>
          <a:lstStyle>
            <a:lvl1pPr marL="0" indent="0">
              <a:spcBef>
                <a:spcPts val="0"/>
              </a:spcBef>
              <a:buNone/>
              <a:defRPr sz="1800" baseline="0">
                <a:solidFill>
                  <a:srgbClr val="1A355D"/>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dirty="0"/>
              <a:t>Skriv text här eller klicka på ikonen för att lägga till innehåll</a:t>
            </a:r>
          </a:p>
        </p:txBody>
      </p:sp>
      <p:sp>
        <p:nvSpPr>
          <p:cNvPr id="3" name="Rektangel 2">
            <a:extLst>
              <a:ext uri="{FF2B5EF4-FFF2-40B4-BE49-F238E27FC236}">
                <a16:creationId xmlns:a16="http://schemas.microsoft.com/office/drawing/2014/main" id="{E42FBDAC-9D04-75A7-EA94-92ED7AFBD528}"/>
              </a:ext>
            </a:extLst>
          </p:cNvPr>
          <p:cNvSpPr/>
          <p:nvPr/>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23400" y="1440000"/>
            <a:ext cx="5156200" cy="3367616"/>
          </a:xfrm>
        </p:spPr>
        <p:txBody>
          <a:bodyPr lIns="0" tIns="324000" rIns="0">
            <a:noAutofit/>
          </a:bodyPr>
          <a:lstStyle>
            <a:lvl1pPr marL="0" indent="0">
              <a:spcBef>
                <a:spcPts val="0"/>
              </a:spcBef>
              <a:buNone/>
              <a:defRPr sz="1800">
                <a:solidFill>
                  <a:srgbClr val="1A355D"/>
                </a:solidFill>
                <a:latin typeface="+mn-lt"/>
              </a:defRPr>
            </a:lvl1pPr>
            <a:lvl2pPr marL="609585" indent="0">
              <a:spcBef>
                <a:spcPts val="0"/>
              </a:spcBef>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dirty="0"/>
              <a:t>Skriv text här eller klicka på ikonen för att lägga till innehåll</a:t>
            </a:r>
          </a:p>
          <a:p>
            <a:pPr lvl="1"/>
            <a:endParaRPr lang="sv-SE" dirty="0"/>
          </a:p>
        </p:txBody>
      </p:sp>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objekt 5">
            <a:extLst>
              <a:ext uri="{FF2B5EF4-FFF2-40B4-BE49-F238E27FC236}">
                <a16:creationId xmlns:a16="http://schemas.microsoft.com/office/drawing/2014/main" id="{0180860D-BAC7-D497-A1A7-694C253D8958}"/>
              </a:ext>
            </a:extLst>
          </p:cNvPr>
          <p:cNvPicPr>
            <a:picLocks noChangeAspect="1"/>
          </p:cNvPicPr>
          <p:nvPr userDrawn="1"/>
        </p:nvPicPr>
        <p:blipFill>
          <a:blip r:embed="rId2"/>
          <a:stretch>
            <a:fillRect/>
          </a:stretch>
        </p:blipFill>
        <p:spPr>
          <a:xfrm>
            <a:off x="10824000" y="5490000"/>
            <a:ext cx="910799" cy="910799"/>
          </a:xfrm>
          <a:prstGeom prst="rect">
            <a:avLst/>
          </a:prstGeom>
        </p:spPr>
      </p:pic>
    </p:spTree>
    <p:extLst>
      <p:ext uri="{BB962C8B-B14F-4D97-AF65-F5344CB8AC3E}">
        <p14:creationId xmlns:p14="http://schemas.microsoft.com/office/powerpoint/2010/main" val="945731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Text + bild utan logga">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4419200" cy="1107996"/>
          </a:xfrm>
        </p:spPr>
        <p:txBody>
          <a:bodyPr wrap="square" lIns="0" tIns="0" rIns="0" bIns="0" anchor="t" anchorCtr="0">
            <a:spAutoFit/>
          </a:bodyPr>
          <a:lstStyle>
            <a:lvl1pPr algn="l">
              <a:defRPr sz="4000" baseline="0">
                <a:solidFill>
                  <a:srgbClr val="1A355D"/>
                </a:solidFill>
                <a:latin typeface="+mj-lt"/>
              </a:defRPr>
            </a:lvl1pPr>
          </a:lstStyle>
          <a:p>
            <a:r>
              <a:rPr lang="sv-SE" dirty="0"/>
              <a:t>Klicka här för att lägga till rubrik</a:t>
            </a:r>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971996"/>
            <a:ext cx="4419200" cy="604163"/>
          </a:xfrm>
        </p:spPr>
        <p:txBody>
          <a:bodyPr wrap="square" lIns="0" tIns="324000" rIns="0" bIns="0">
            <a:spAutoFit/>
          </a:bodyPr>
          <a:lstStyle>
            <a:lvl1pPr marL="0" indent="0">
              <a:spcBef>
                <a:spcPts val="0"/>
              </a:spcBef>
              <a:buNone/>
              <a:defRPr sz="1800" b="0" i="0" baseline="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3" name="Platshållare för bild 2">
            <a:extLst>
              <a:ext uri="{FF2B5EF4-FFF2-40B4-BE49-F238E27FC236}">
                <a16:creationId xmlns:a16="http://schemas.microsoft.com/office/drawing/2014/main" id="{D757E195-7498-351F-5F44-85EF8461AB03}"/>
              </a:ext>
            </a:extLst>
          </p:cNvPr>
          <p:cNvSpPr>
            <a:spLocks noGrp="1"/>
          </p:cNvSpPr>
          <p:nvPr>
            <p:ph type="pic" idx="1"/>
          </p:nvPr>
        </p:nvSpPr>
        <p:spPr>
          <a:xfrm>
            <a:off x="6096000" y="0"/>
            <a:ext cx="6096000" cy="6858000"/>
          </a:xfrm>
        </p:spPr>
        <p:txBody>
          <a:bodyPr lIns="504000" tIns="828000" rIns="360000"/>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sv-SE" smtClean="0"/>
              <a:t>Klicka på ikonen för att lägga till en bild</a:t>
            </a:r>
            <a:endParaRPr lang="sv-SE" dirty="0"/>
          </a:p>
        </p:txBody>
      </p:sp>
    </p:spTree>
    <p:extLst>
      <p:ext uri="{BB962C8B-B14F-4D97-AF65-F5344CB8AC3E}">
        <p14:creationId xmlns:p14="http://schemas.microsoft.com/office/powerpoint/2010/main" val="69810092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Text + bild med logga">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4419200" cy="1107996"/>
          </a:xfrm>
        </p:spPr>
        <p:txBody>
          <a:bodyPr wrap="square" lIns="0" tIns="0" rIns="0" bIns="0" anchor="t" anchorCtr="0">
            <a:spAutoFit/>
          </a:bodyPr>
          <a:lstStyle>
            <a:lvl1pPr algn="l">
              <a:defRPr sz="4000" baseline="0">
                <a:solidFill>
                  <a:srgbClr val="1A355D"/>
                </a:solidFill>
                <a:latin typeface="+mj-lt"/>
              </a:defRPr>
            </a:lvl1pPr>
          </a:lstStyle>
          <a:p>
            <a:r>
              <a:rPr lang="sv-SE" dirty="0"/>
              <a:t>Klicka här för att lägga till rubrik</a:t>
            </a:r>
          </a:p>
        </p:txBody>
      </p:sp>
      <p:sp>
        <p:nvSpPr>
          <p:cNvPr id="10" name="Rektangel 9">
            <a:extLst>
              <a:ext uri="{FF2B5EF4-FFF2-40B4-BE49-F238E27FC236}">
                <a16:creationId xmlns:a16="http://schemas.microsoft.com/office/drawing/2014/main" id="{DD9A9EE2-89C7-5564-79CC-FDA84C2C4E66}"/>
              </a:ext>
            </a:extLst>
          </p:cNvPr>
          <p:cNvSpPr/>
          <p:nvPr/>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971996"/>
            <a:ext cx="4419200" cy="604163"/>
          </a:xfrm>
        </p:spPr>
        <p:txBody>
          <a:bodyPr wrap="square" lIns="0" tIns="324000" rIns="0" bIns="0">
            <a:spAutoFit/>
          </a:bodyPr>
          <a:lstStyle>
            <a:lvl1pPr marL="0" indent="0">
              <a:spcBef>
                <a:spcPts val="0"/>
              </a:spcBef>
              <a:buNone/>
              <a:defRPr sz="1800" b="0" i="0" baseline="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7" name="Platshållare för bild 6">
            <a:extLst>
              <a:ext uri="{FF2B5EF4-FFF2-40B4-BE49-F238E27FC236}">
                <a16:creationId xmlns:a16="http://schemas.microsoft.com/office/drawing/2014/main" id="{515C1179-A03E-1178-4EBA-435E3164BB2F}"/>
              </a:ext>
            </a:extLst>
          </p:cNvPr>
          <p:cNvSpPr>
            <a:spLocks noGrp="1"/>
          </p:cNvSpPr>
          <p:nvPr>
            <p:ph type="pic" idx="1"/>
          </p:nvPr>
        </p:nvSpPr>
        <p:spPr>
          <a:xfrm>
            <a:off x="6096000" y="0"/>
            <a:ext cx="6096000" cy="5946000"/>
          </a:xfrm>
          <a:custGeom>
            <a:avLst/>
            <a:gdLst>
              <a:gd name="connsiteX0" fmla="*/ 0 w 6096000"/>
              <a:gd name="connsiteY0" fmla="*/ 0 h 5946000"/>
              <a:gd name="connsiteX1" fmla="*/ 6096000 w 6096000"/>
              <a:gd name="connsiteY1" fmla="*/ 0 h 5946000"/>
              <a:gd name="connsiteX2" fmla="*/ 6096000 w 6096000"/>
              <a:gd name="connsiteY2" fmla="*/ 5946000 h 5946000"/>
              <a:gd name="connsiteX3" fmla="*/ 5638799 w 6096000"/>
              <a:gd name="connsiteY3" fmla="*/ 5946000 h 5946000"/>
              <a:gd name="connsiteX4" fmla="*/ 5638799 w 6096000"/>
              <a:gd name="connsiteY4" fmla="*/ 5489999 h 5946000"/>
              <a:gd name="connsiteX5" fmla="*/ 4728000 w 6096000"/>
              <a:gd name="connsiteY5" fmla="*/ 5489999 h 5946000"/>
              <a:gd name="connsiteX6" fmla="*/ 4728000 w 6096000"/>
              <a:gd name="connsiteY6" fmla="*/ 5946000 h 5946000"/>
              <a:gd name="connsiteX7" fmla="*/ 0 w 6096000"/>
              <a:gd name="connsiteY7" fmla="*/ 5946000 h 594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000">
                <a:moveTo>
                  <a:pt x="0" y="0"/>
                </a:moveTo>
                <a:lnTo>
                  <a:pt x="6096000" y="0"/>
                </a:lnTo>
                <a:lnTo>
                  <a:pt x="6096000" y="5946000"/>
                </a:lnTo>
                <a:lnTo>
                  <a:pt x="5638799" y="5946000"/>
                </a:lnTo>
                <a:lnTo>
                  <a:pt x="5638799" y="5489999"/>
                </a:lnTo>
                <a:lnTo>
                  <a:pt x="4728000" y="5489999"/>
                </a:lnTo>
                <a:lnTo>
                  <a:pt x="4728000" y="5946000"/>
                </a:lnTo>
                <a:lnTo>
                  <a:pt x="0" y="5946000"/>
                </a:lnTo>
                <a:close/>
              </a:path>
            </a:pathLst>
          </a:custGeom>
        </p:spPr>
        <p:txBody>
          <a:bodyPr wrap="square" lIns="504000" tIns="828000" rIns="360000">
            <a:no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sv-SE" smtClean="0"/>
              <a:t>Klicka på ikonen för att lägga till en bild</a:t>
            </a:r>
            <a:endParaRPr lang="sv-SE" dirty="0"/>
          </a:p>
        </p:txBody>
      </p:sp>
      <p:sp>
        <p:nvSpPr>
          <p:cNvPr id="2" name="Rektangel 1">
            <a:extLst>
              <a:ext uri="{FF2B5EF4-FFF2-40B4-BE49-F238E27FC236}">
                <a16:creationId xmlns:a16="http://schemas.microsoft.com/office/drawing/2014/main" id="{43908D6E-1D2E-6EE8-4602-EE1BC2B95424}"/>
              </a:ext>
            </a:extLst>
          </p:cNvPr>
          <p:cNvSpPr/>
          <p:nvPr userDrawn="1"/>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3" name="Bildobjekt 2">
            <a:extLst>
              <a:ext uri="{FF2B5EF4-FFF2-40B4-BE49-F238E27FC236}">
                <a16:creationId xmlns:a16="http://schemas.microsoft.com/office/drawing/2014/main" id="{2D31428F-86E1-0391-F9E2-E1F94088D3D9}"/>
              </a:ext>
            </a:extLst>
          </p:cNvPr>
          <p:cNvPicPr>
            <a:picLocks noChangeAspect="1"/>
          </p:cNvPicPr>
          <p:nvPr userDrawn="1"/>
        </p:nvPicPr>
        <p:blipFill>
          <a:blip r:embed="rId2"/>
          <a:stretch>
            <a:fillRect/>
          </a:stretch>
        </p:blipFill>
        <p:spPr>
          <a:xfrm>
            <a:off x="10824000" y="5490000"/>
            <a:ext cx="910799" cy="910799"/>
          </a:xfrm>
          <a:prstGeom prst="rect">
            <a:avLst/>
          </a:prstGeom>
        </p:spPr>
      </p:pic>
    </p:spTree>
    <p:extLst>
      <p:ext uri="{BB962C8B-B14F-4D97-AF65-F5344CB8AC3E}">
        <p14:creationId xmlns:p14="http://schemas.microsoft.com/office/powerpoint/2010/main" val="176755636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08_Rubrik, text ljus bakgrun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9576883" cy="553998"/>
          </a:xfrm>
        </p:spPr>
        <p:txBody>
          <a:bodyPr wrap="square" lIns="0" tIns="0" rIns="0" bIns="0" anchor="b">
            <a:spAutoFit/>
          </a:bodyPr>
          <a:lstStyle>
            <a:lvl1pPr algn="l">
              <a:defRPr sz="4000">
                <a:solidFill>
                  <a:srgbClr val="1A355D"/>
                </a:solidFill>
                <a:latin typeface="+mj-lt"/>
              </a:defRPr>
            </a:lvl1pPr>
          </a:lstStyle>
          <a:p>
            <a:r>
              <a:rPr lang="sv-SE" dirty="0"/>
              <a:t>Klicka här för att lägga till rubrik</a:t>
            </a:r>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444103"/>
            <a:ext cx="9576883" cy="604163"/>
          </a:xfrm>
        </p:spPr>
        <p:txBody>
          <a:bodyPr wrap="square" lIns="0" tIns="324000" rIns="0" bIns="0">
            <a:spAutoFit/>
          </a:bodyPr>
          <a:lstStyle>
            <a:lvl1pPr marL="0" indent="0">
              <a:spcBef>
                <a:spcPts val="0"/>
              </a:spcBef>
              <a:buNone/>
              <a:defRPr sz="1800" b="0" i="0" baseline="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3" name="Rektangel 2">
            <a:extLst>
              <a:ext uri="{FF2B5EF4-FFF2-40B4-BE49-F238E27FC236}">
                <a16:creationId xmlns:a16="http://schemas.microsoft.com/office/drawing/2014/main" id="{A7041736-EA0B-5FDC-A6F8-37BE935EBA9C}"/>
              </a:ext>
            </a:extLst>
          </p:cNvPr>
          <p:cNvSpPr/>
          <p:nvPr/>
        </p:nvSpPr>
        <p:spPr>
          <a:xfrm>
            <a:off x="11281200" y="0"/>
            <a:ext cx="910800" cy="6858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93A87B22-DE9F-9B10-1F07-FA1B488CB886}"/>
              </a:ext>
            </a:extLst>
          </p:cNvPr>
          <p:cNvSpPr/>
          <p:nvPr userDrawn="1"/>
        </p:nvSpPr>
        <p:spPr>
          <a:xfrm>
            <a:off x="11281200" y="0"/>
            <a:ext cx="910800" cy="6858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5" name="Bildobjekt 4">
            <a:extLst>
              <a:ext uri="{FF2B5EF4-FFF2-40B4-BE49-F238E27FC236}">
                <a16:creationId xmlns:a16="http://schemas.microsoft.com/office/drawing/2014/main" id="{C9C19F31-180F-33B0-2F6D-6FF71076FE08}"/>
              </a:ext>
            </a:extLst>
          </p:cNvPr>
          <p:cNvPicPr>
            <a:picLocks noChangeAspect="1"/>
          </p:cNvPicPr>
          <p:nvPr userDrawn="1"/>
        </p:nvPicPr>
        <p:blipFill>
          <a:blip r:embed="rId2"/>
          <a:stretch>
            <a:fillRect/>
          </a:stretch>
        </p:blipFill>
        <p:spPr>
          <a:xfrm>
            <a:off x="10824000" y="5491201"/>
            <a:ext cx="910799" cy="910799"/>
          </a:xfrm>
          <a:prstGeom prst="rect">
            <a:avLst/>
          </a:prstGeom>
        </p:spPr>
      </p:pic>
    </p:spTree>
    <p:extLst>
      <p:ext uri="{BB962C8B-B14F-4D97-AF65-F5344CB8AC3E}">
        <p14:creationId xmlns:p14="http://schemas.microsoft.com/office/powerpoint/2010/main" val="247234921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_Rubrik, text mörk bakgrun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A7041736-EA0B-5FDC-A6F8-37BE935EBA9C}"/>
              </a:ext>
            </a:extLst>
          </p:cNvPr>
          <p:cNvSpPr/>
          <p:nvPr/>
        </p:nvSpPr>
        <p:spPr>
          <a:xfrm flipH="1">
            <a:off x="0" y="0"/>
            <a:ext cx="11279400" cy="6858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9576883" cy="553998"/>
          </a:xfrm>
        </p:spPr>
        <p:txBody>
          <a:bodyPr wrap="square" lIns="0" tIns="0" rIns="0" bIns="0" anchor="b">
            <a:spAutoFit/>
          </a:bodyPr>
          <a:lstStyle>
            <a:lvl1pPr algn="l">
              <a:defRPr sz="4000">
                <a:solidFill>
                  <a:schemeClr val="bg1"/>
                </a:solidFill>
                <a:latin typeface="+mj-lt"/>
              </a:defRPr>
            </a:lvl1pPr>
          </a:lstStyle>
          <a:p>
            <a:r>
              <a:rPr lang="sv-SE" dirty="0"/>
              <a:t>Klicka här för att lägga till rubrik</a:t>
            </a:r>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444103"/>
            <a:ext cx="9576883" cy="604163"/>
          </a:xfrm>
        </p:spPr>
        <p:txBody>
          <a:bodyPr wrap="square" lIns="0" tIns="324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pic>
        <p:nvPicPr>
          <p:cNvPr id="5" name="Bildobjekt 4">
            <a:extLst>
              <a:ext uri="{FF2B5EF4-FFF2-40B4-BE49-F238E27FC236}">
                <a16:creationId xmlns:a16="http://schemas.microsoft.com/office/drawing/2014/main" id="{A51F795E-1441-1477-A8CA-44A478A7650A}"/>
              </a:ext>
            </a:extLst>
          </p:cNvPr>
          <p:cNvPicPr>
            <a:picLocks noChangeAspect="1"/>
          </p:cNvPicPr>
          <p:nvPr userDrawn="1"/>
        </p:nvPicPr>
        <p:blipFill>
          <a:blip r:embed="rId2"/>
          <a:stretch>
            <a:fillRect/>
          </a:stretch>
        </p:blipFill>
        <p:spPr>
          <a:xfrm>
            <a:off x="10824000" y="5491200"/>
            <a:ext cx="910799" cy="910799"/>
          </a:xfrm>
          <a:prstGeom prst="rect">
            <a:avLst/>
          </a:prstGeom>
        </p:spPr>
      </p:pic>
    </p:spTree>
    <p:extLst>
      <p:ext uri="{BB962C8B-B14F-4D97-AF65-F5344CB8AC3E}">
        <p14:creationId xmlns:p14="http://schemas.microsoft.com/office/powerpoint/2010/main" val="301252849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4.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sv-SE" dirty="0"/>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686393589"/>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4" r:id="rId5"/>
    <p:sldLayoutId id="2147484055" r:id="rId6"/>
    <p:sldLayoutId id="2147484056" r:id="rId7"/>
    <p:sldLayoutId id="2147484062" r:id="rId8"/>
    <p:sldLayoutId id="2147484063" r:id="rId9"/>
    <p:sldLayoutId id="2147484099" r:id="rId10"/>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BE8E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sv-SE" dirty="0"/>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612190008"/>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sv-SE" dirty="0"/>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890153176"/>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sv-SE" dirty="0"/>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944629606"/>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864000" y="3885897"/>
            <a:ext cx="9144000" cy="1495794"/>
          </a:xfrm>
        </p:spPr>
        <p:txBody>
          <a:bodyPr/>
          <a:lstStyle/>
          <a:p>
            <a:r>
              <a:rPr lang="sv-SE" dirty="0" smtClean="0"/>
              <a:t>Trend- och omvärldsworkshop</a:t>
            </a:r>
            <a:endParaRPr lang="sv-SE" dirty="0"/>
          </a:p>
        </p:txBody>
      </p:sp>
      <p:sp>
        <p:nvSpPr>
          <p:cNvPr id="3" name="Underrubrik 2"/>
          <p:cNvSpPr>
            <a:spLocks noGrp="1"/>
          </p:cNvSpPr>
          <p:nvPr>
            <p:ph type="subTitle" idx="1"/>
          </p:nvPr>
        </p:nvSpPr>
        <p:spPr>
          <a:xfrm>
            <a:off x="864000" y="6004787"/>
            <a:ext cx="10595308" cy="369332"/>
          </a:xfrm>
        </p:spPr>
        <p:txBody>
          <a:bodyPr/>
          <a:lstStyle/>
          <a:p>
            <a:r>
              <a:rPr lang="sv-SE" dirty="0" smtClean="0"/>
              <a:t>Scenarioplanering </a:t>
            </a:r>
            <a:r>
              <a:rPr lang="sv-SE" dirty="0" err="1" smtClean="0"/>
              <a:t>light</a:t>
            </a:r>
            <a:endParaRPr lang="sv-SE" dirty="0"/>
          </a:p>
        </p:txBody>
      </p:sp>
      <p:pic>
        <p:nvPicPr>
          <p:cNvPr id="5" name="Platshållare för bild 4"/>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a:off x="0" y="0"/>
            <a:ext cx="12192000" cy="3439510"/>
          </a:xfrm>
        </p:spPr>
      </p:pic>
    </p:spTree>
    <p:extLst>
      <p:ext uri="{BB962C8B-B14F-4D97-AF65-F5344CB8AC3E}">
        <p14:creationId xmlns:p14="http://schemas.microsoft.com/office/powerpoint/2010/main" val="572207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779096" y="701937"/>
            <a:ext cx="10464000" cy="553998"/>
          </a:xfrm>
        </p:spPr>
        <p:txBody>
          <a:bodyPr/>
          <a:lstStyle/>
          <a:p>
            <a:r>
              <a:rPr lang="sv-SE" dirty="0" smtClean="0"/>
              <a:t>Gruppindelning</a:t>
            </a:r>
            <a:endParaRPr lang="sv-SE" dirty="0"/>
          </a:p>
        </p:txBody>
      </p:sp>
      <p:sp>
        <p:nvSpPr>
          <p:cNvPr id="16" name="Frihandsfigur 15"/>
          <p:cNvSpPr/>
          <p:nvPr/>
        </p:nvSpPr>
        <p:spPr>
          <a:xfrm rot="16200000">
            <a:off x="-51529" y="3418707"/>
            <a:ext cx="2054676" cy="267148"/>
          </a:xfrm>
          <a:custGeom>
            <a:avLst/>
            <a:gdLst>
              <a:gd name="connsiteX0" fmla="*/ 0 w 4432884"/>
              <a:gd name="connsiteY0" fmla="*/ 0 h 267148"/>
              <a:gd name="connsiteX1" fmla="*/ 4432884 w 4432884"/>
              <a:gd name="connsiteY1" fmla="*/ 0 h 267148"/>
              <a:gd name="connsiteX2" fmla="*/ 4432884 w 4432884"/>
              <a:gd name="connsiteY2" fmla="*/ 267148 h 267148"/>
              <a:gd name="connsiteX3" fmla="*/ 0 w 4432884"/>
              <a:gd name="connsiteY3" fmla="*/ 267148 h 267148"/>
              <a:gd name="connsiteX4" fmla="*/ 0 w 4432884"/>
              <a:gd name="connsiteY4" fmla="*/ 0 h 267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2884" h="267148">
                <a:moveTo>
                  <a:pt x="0" y="0"/>
                </a:moveTo>
                <a:lnTo>
                  <a:pt x="4432884" y="0"/>
                </a:lnTo>
                <a:lnTo>
                  <a:pt x="4432884" y="267148"/>
                </a:lnTo>
                <a:lnTo>
                  <a:pt x="0" y="2671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235611" bIns="0" numCol="1" spcCol="1270" anchor="t" anchorCtr="0">
            <a:noAutofit/>
          </a:bodyPr>
          <a:lstStyle/>
          <a:p>
            <a:pPr lvl="0" algn="r" defTabSz="844550">
              <a:lnSpc>
                <a:spcPct val="90000"/>
              </a:lnSpc>
              <a:spcBef>
                <a:spcPct val="0"/>
              </a:spcBef>
              <a:spcAft>
                <a:spcPct val="35000"/>
              </a:spcAft>
            </a:pPr>
            <a:r>
              <a:rPr lang="sv-SE" sz="1900" kern="1200" dirty="0" smtClean="0">
                <a:solidFill>
                  <a:srgbClr val="1A355C"/>
                </a:solidFill>
              </a:rPr>
              <a:t>Team Skywalker</a:t>
            </a:r>
            <a:endParaRPr lang="sv-SE" sz="1900" kern="1200" dirty="0">
              <a:solidFill>
                <a:srgbClr val="1A355C"/>
              </a:solidFill>
            </a:endParaRPr>
          </a:p>
        </p:txBody>
      </p:sp>
      <p:sp>
        <p:nvSpPr>
          <p:cNvPr id="17" name="Frihandsfigur 16"/>
          <p:cNvSpPr/>
          <p:nvPr/>
        </p:nvSpPr>
        <p:spPr>
          <a:xfrm>
            <a:off x="1099625" y="2488194"/>
            <a:ext cx="1330684" cy="2792466"/>
          </a:xfrm>
          <a:custGeom>
            <a:avLst/>
            <a:gdLst>
              <a:gd name="connsiteX0" fmla="*/ 0 w 1330684"/>
              <a:gd name="connsiteY0" fmla="*/ 0 h 3516961"/>
              <a:gd name="connsiteX1" fmla="*/ 1330684 w 1330684"/>
              <a:gd name="connsiteY1" fmla="*/ 0 h 3516961"/>
              <a:gd name="connsiteX2" fmla="*/ 1330684 w 1330684"/>
              <a:gd name="connsiteY2" fmla="*/ 3516961 h 3516961"/>
              <a:gd name="connsiteX3" fmla="*/ 0 w 1330684"/>
              <a:gd name="connsiteY3" fmla="*/ 3516961 h 3516961"/>
              <a:gd name="connsiteX4" fmla="*/ 0 w 1330684"/>
              <a:gd name="connsiteY4" fmla="*/ 0 h 351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684" h="3516961">
                <a:moveTo>
                  <a:pt x="0" y="0"/>
                </a:moveTo>
                <a:lnTo>
                  <a:pt x="1330684" y="0"/>
                </a:lnTo>
                <a:lnTo>
                  <a:pt x="1330684" y="3516961"/>
                </a:lnTo>
                <a:lnTo>
                  <a:pt x="0" y="351696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235611" rIns="99568" bIns="99568" numCol="1" spcCol="1270" anchor="t" anchorCtr="0">
            <a:noAutofit/>
          </a:bodyPr>
          <a:lstStyle/>
          <a:p>
            <a:pPr marL="114300" lvl="1" indent="-114300" algn="l" defTabSz="622300">
              <a:lnSpc>
                <a:spcPct val="90000"/>
              </a:lnSpc>
              <a:spcBef>
                <a:spcPct val="0"/>
              </a:spcBef>
              <a:spcAft>
                <a:spcPct val="15000"/>
              </a:spcAft>
              <a:buChar char="••"/>
            </a:pPr>
            <a:r>
              <a:rPr lang="sv-SE" sz="1400" kern="1200" dirty="0" smtClean="0"/>
              <a:t>Namn 1</a:t>
            </a:r>
            <a:endParaRPr lang="sv-SE" sz="1400" kern="1200" dirty="0"/>
          </a:p>
          <a:p>
            <a:pPr marL="114300" lvl="1" indent="-114300" algn="l" defTabSz="622300">
              <a:lnSpc>
                <a:spcPct val="90000"/>
              </a:lnSpc>
              <a:spcBef>
                <a:spcPct val="0"/>
              </a:spcBef>
              <a:spcAft>
                <a:spcPct val="15000"/>
              </a:spcAft>
              <a:buChar char="••"/>
            </a:pPr>
            <a:r>
              <a:rPr lang="sv-SE" sz="1400" kern="1200" dirty="0" smtClean="0"/>
              <a:t>Namn 2</a:t>
            </a:r>
            <a:endParaRPr lang="sv-SE" sz="1400" kern="1200" dirty="0"/>
          </a:p>
          <a:p>
            <a:pPr marL="114300" lvl="1" indent="-114300" algn="l" defTabSz="622300">
              <a:lnSpc>
                <a:spcPct val="90000"/>
              </a:lnSpc>
              <a:spcBef>
                <a:spcPct val="0"/>
              </a:spcBef>
              <a:spcAft>
                <a:spcPct val="15000"/>
              </a:spcAft>
              <a:buChar char="••"/>
            </a:pPr>
            <a:r>
              <a:rPr lang="sv-SE" sz="1400" kern="1200" dirty="0" smtClean="0"/>
              <a:t>Namn 3</a:t>
            </a:r>
            <a:endParaRPr lang="sv-SE" sz="1400" kern="1200" dirty="0"/>
          </a:p>
          <a:p>
            <a:pPr marL="114300" lvl="1" indent="-114300" algn="l" defTabSz="622300">
              <a:lnSpc>
                <a:spcPct val="90000"/>
              </a:lnSpc>
              <a:spcBef>
                <a:spcPct val="0"/>
              </a:spcBef>
              <a:spcAft>
                <a:spcPct val="15000"/>
              </a:spcAft>
              <a:buChar char="••"/>
            </a:pPr>
            <a:r>
              <a:rPr lang="sv-SE" sz="1400" kern="1200" dirty="0" smtClean="0"/>
              <a:t>Namn 4</a:t>
            </a:r>
            <a:endParaRPr lang="sv-SE" sz="1400" kern="1200" dirty="0"/>
          </a:p>
          <a:p>
            <a:pPr marL="114300" lvl="1" indent="-114300" algn="l" defTabSz="622300">
              <a:lnSpc>
                <a:spcPct val="90000"/>
              </a:lnSpc>
              <a:spcBef>
                <a:spcPct val="0"/>
              </a:spcBef>
              <a:spcAft>
                <a:spcPct val="15000"/>
              </a:spcAft>
              <a:buChar char="••"/>
            </a:pPr>
            <a:r>
              <a:rPr lang="sv-SE" sz="1400" kern="1200" dirty="0" smtClean="0"/>
              <a:t>Namn 5</a:t>
            </a:r>
            <a:endParaRPr lang="sv-SE" sz="1400" kern="1200" dirty="0"/>
          </a:p>
        </p:txBody>
      </p:sp>
      <p:sp>
        <p:nvSpPr>
          <p:cNvPr id="19" name="Frihandsfigur 18"/>
          <p:cNvSpPr/>
          <p:nvPr/>
        </p:nvSpPr>
        <p:spPr>
          <a:xfrm rot="16200000">
            <a:off x="720174" y="4607812"/>
            <a:ext cx="4432884" cy="267148"/>
          </a:xfrm>
          <a:custGeom>
            <a:avLst/>
            <a:gdLst>
              <a:gd name="connsiteX0" fmla="*/ 0 w 4432884"/>
              <a:gd name="connsiteY0" fmla="*/ 0 h 267148"/>
              <a:gd name="connsiteX1" fmla="*/ 4432884 w 4432884"/>
              <a:gd name="connsiteY1" fmla="*/ 0 h 267148"/>
              <a:gd name="connsiteX2" fmla="*/ 4432884 w 4432884"/>
              <a:gd name="connsiteY2" fmla="*/ 267148 h 267148"/>
              <a:gd name="connsiteX3" fmla="*/ 0 w 4432884"/>
              <a:gd name="connsiteY3" fmla="*/ 267148 h 267148"/>
              <a:gd name="connsiteX4" fmla="*/ 0 w 4432884"/>
              <a:gd name="connsiteY4" fmla="*/ 0 h 267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2884" h="267148">
                <a:moveTo>
                  <a:pt x="0" y="0"/>
                </a:moveTo>
                <a:lnTo>
                  <a:pt x="4432884" y="0"/>
                </a:lnTo>
                <a:lnTo>
                  <a:pt x="4432884" y="267148"/>
                </a:lnTo>
                <a:lnTo>
                  <a:pt x="0" y="2671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235610" bIns="0" numCol="1" spcCol="1270" anchor="t" anchorCtr="0">
            <a:noAutofit/>
          </a:bodyPr>
          <a:lstStyle/>
          <a:p>
            <a:pPr lvl="0" algn="r" defTabSz="844550">
              <a:lnSpc>
                <a:spcPct val="90000"/>
              </a:lnSpc>
              <a:spcBef>
                <a:spcPct val="0"/>
              </a:spcBef>
              <a:spcAft>
                <a:spcPct val="35000"/>
              </a:spcAft>
            </a:pPr>
            <a:r>
              <a:rPr lang="sv-SE" sz="1900" kern="1200" dirty="0" smtClean="0">
                <a:solidFill>
                  <a:srgbClr val="1A355C"/>
                </a:solidFill>
              </a:rPr>
              <a:t>Team</a:t>
            </a:r>
            <a:r>
              <a:rPr lang="sv-SE" sz="1900" kern="1200" dirty="0" smtClean="0">
                <a:solidFill>
                  <a:schemeClr val="bg1"/>
                </a:solidFill>
              </a:rPr>
              <a:t> </a:t>
            </a:r>
            <a:r>
              <a:rPr lang="sv-SE" sz="1900" kern="1200" dirty="0" err="1" smtClean="0">
                <a:solidFill>
                  <a:srgbClr val="1A355C"/>
                </a:solidFill>
              </a:rPr>
              <a:t>Yoda</a:t>
            </a:r>
            <a:endParaRPr lang="sv-SE" sz="1900" kern="1200" dirty="0">
              <a:solidFill>
                <a:srgbClr val="1A355C"/>
              </a:solidFill>
            </a:endParaRPr>
          </a:p>
        </p:txBody>
      </p:sp>
      <p:sp>
        <p:nvSpPr>
          <p:cNvPr id="20" name="Frihandsfigur 19"/>
          <p:cNvSpPr/>
          <p:nvPr/>
        </p:nvSpPr>
        <p:spPr>
          <a:xfrm>
            <a:off x="3055651" y="2488194"/>
            <a:ext cx="1330684" cy="2792466"/>
          </a:xfrm>
          <a:custGeom>
            <a:avLst/>
            <a:gdLst>
              <a:gd name="connsiteX0" fmla="*/ 0 w 1330684"/>
              <a:gd name="connsiteY0" fmla="*/ 0 h 3577913"/>
              <a:gd name="connsiteX1" fmla="*/ 1330684 w 1330684"/>
              <a:gd name="connsiteY1" fmla="*/ 0 h 3577913"/>
              <a:gd name="connsiteX2" fmla="*/ 1330684 w 1330684"/>
              <a:gd name="connsiteY2" fmla="*/ 3577913 h 3577913"/>
              <a:gd name="connsiteX3" fmla="*/ 0 w 1330684"/>
              <a:gd name="connsiteY3" fmla="*/ 3577913 h 3577913"/>
              <a:gd name="connsiteX4" fmla="*/ 0 w 1330684"/>
              <a:gd name="connsiteY4" fmla="*/ 0 h 357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684" h="3577913">
                <a:moveTo>
                  <a:pt x="0" y="0"/>
                </a:moveTo>
                <a:lnTo>
                  <a:pt x="1330684" y="0"/>
                </a:lnTo>
                <a:lnTo>
                  <a:pt x="1330684" y="3577913"/>
                </a:lnTo>
                <a:lnTo>
                  <a:pt x="0" y="357791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235611" rIns="99568" bIns="99568" numCol="1" spcCol="1270" anchor="t" anchorCtr="0">
            <a:noAutofit/>
          </a:bodyPr>
          <a:lstStyle/>
          <a:p>
            <a:pPr marL="114300" lvl="1" indent="-114300" algn="l" defTabSz="622300">
              <a:lnSpc>
                <a:spcPct val="90000"/>
              </a:lnSpc>
              <a:spcBef>
                <a:spcPct val="0"/>
              </a:spcBef>
              <a:spcAft>
                <a:spcPct val="15000"/>
              </a:spcAft>
              <a:buChar char="••"/>
            </a:pPr>
            <a:r>
              <a:rPr lang="sv-SE" sz="1400" kern="1200" dirty="0" smtClean="0"/>
              <a:t>Namn 1</a:t>
            </a:r>
            <a:endParaRPr lang="sv-SE" sz="1400" kern="1200" dirty="0"/>
          </a:p>
          <a:p>
            <a:pPr marL="114300" lvl="1" indent="-114300" algn="l" defTabSz="622300">
              <a:lnSpc>
                <a:spcPct val="90000"/>
              </a:lnSpc>
              <a:spcBef>
                <a:spcPct val="0"/>
              </a:spcBef>
              <a:spcAft>
                <a:spcPct val="15000"/>
              </a:spcAft>
              <a:buChar char="••"/>
            </a:pPr>
            <a:r>
              <a:rPr lang="sv-SE" sz="1400" kern="1200" dirty="0" smtClean="0"/>
              <a:t>Namn 2</a:t>
            </a:r>
            <a:endParaRPr lang="sv-SE" sz="1400" kern="1200" dirty="0"/>
          </a:p>
          <a:p>
            <a:pPr marL="114300" lvl="1" indent="-114300" algn="l" defTabSz="622300">
              <a:lnSpc>
                <a:spcPct val="90000"/>
              </a:lnSpc>
              <a:spcBef>
                <a:spcPct val="0"/>
              </a:spcBef>
              <a:spcAft>
                <a:spcPct val="15000"/>
              </a:spcAft>
              <a:buChar char="••"/>
            </a:pPr>
            <a:r>
              <a:rPr lang="sv-SE" sz="1400" kern="1200" dirty="0" smtClean="0"/>
              <a:t>Namn 3</a:t>
            </a:r>
            <a:endParaRPr lang="sv-SE" sz="1400" kern="1200" dirty="0"/>
          </a:p>
          <a:p>
            <a:pPr marL="114300" lvl="1" indent="-114300" algn="l" defTabSz="622300">
              <a:lnSpc>
                <a:spcPct val="90000"/>
              </a:lnSpc>
              <a:spcBef>
                <a:spcPct val="0"/>
              </a:spcBef>
              <a:spcAft>
                <a:spcPct val="15000"/>
              </a:spcAft>
              <a:buChar char="••"/>
            </a:pPr>
            <a:r>
              <a:rPr lang="sv-SE" sz="1400" kern="1200" dirty="0" smtClean="0"/>
              <a:t>Namn 4</a:t>
            </a:r>
            <a:endParaRPr lang="sv-SE" sz="1400" kern="1200" dirty="0"/>
          </a:p>
          <a:p>
            <a:pPr marL="114300" lvl="1" indent="-114300" algn="l" defTabSz="622300">
              <a:lnSpc>
                <a:spcPct val="90000"/>
              </a:lnSpc>
              <a:spcBef>
                <a:spcPct val="0"/>
              </a:spcBef>
              <a:spcAft>
                <a:spcPct val="15000"/>
              </a:spcAft>
              <a:buChar char="••"/>
            </a:pPr>
            <a:r>
              <a:rPr lang="sv-SE" sz="1400" kern="1200" dirty="0" smtClean="0"/>
              <a:t>Namn 5</a:t>
            </a:r>
            <a:endParaRPr lang="sv-SE" sz="1400" kern="1200" dirty="0"/>
          </a:p>
        </p:txBody>
      </p:sp>
      <p:sp>
        <p:nvSpPr>
          <p:cNvPr id="22" name="Frihandsfigur 21"/>
          <p:cNvSpPr/>
          <p:nvPr/>
        </p:nvSpPr>
        <p:spPr>
          <a:xfrm rot="16200000">
            <a:off x="3440648" y="3789628"/>
            <a:ext cx="2870016" cy="267148"/>
          </a:xfrm>
          <a:custGeom>
            <a:avLst/>
            <a:gdLst>
              <a:gd name="connsiteX0" fmla="*/ 0 w 4432884"/>
              <a:gd name="connsiteY0" fmla="*/ 0 h 267148"/>
              <a:gd name="connsiteX1" fmla="*/ 4432884 w 4432884"/>
              <a:gd name="connsiteY1" fmla="*/ 0 h 267148"/>
              <a:gd name="connsiteX2" fmla="*/ 4432884 w 4432884"/>
              <a:gd name="connsiteY2" fmla="*/ 267148 h 267148"/>
              <a:gd name="connsiteX3" fmla="*/ 0 w 4432884"/>
              <a:gd name="connsiteY3" fmla="*/ 267148 h 267148"/>
              <a:gd name="connsiteX4" fmla="*/ 0 w 4432884"/>
              <a:gd name="connsiteY4" fmla="*/ 0 h 267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2884" h="267148">
                <a:moveTo>
                  <a:pt x="0" y="0"/>
                </a:moveTo>
                <a:lnTo>
                  <a:pt x="4432884" y="0"/>
                </a:lnTo>
                <a:lnTo>
                  <a:pt x="4432884" y="267148"/>
                </a:lnTo>
                <a:lnTo>
                  <a:pt x="0" y="2671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235610" bIns="-1" numCol="1" spcCol="1270" anchor="t" anchorCtr="0">
            <a:noAutofit/>
          </a:bodyPr>
          <a:lstStyle/>
          <a:p>
            <a:pPr lvl="0" algn="r" defTabSz="844550">
              <a:lnSpc>
                <a:spcPct val="90000"/>
              </a:lnSpc>
              <a:spcBef>
                <a:spcPct val="0"/>
              </a:spcBef>
              <a:spcAft>
                <a:spcPct val="35000"/>
              </a:spcAft>
            </a:pPr>
            <a:r>
              <a:rPr lang="sv-SE" sz="1900" kern="1200" dirty="0" smtClean="0">
                <a:solidFill>
                  <a:srgbClr val="1A355C"/>
                </a:solidFill>
              </a:rPr>
              <a:t>Team </a:t>
            </a:r>
            <a:r>
              <a:rPr lang="sv-SE" sz="1900" kern="1200" dirty="0" err="1" smtClean="0">
                <a:solidFill>
                  <a:srgbClr val="1A355C"/>
                </a:solidFill>
              </a:rPr>
              <a:t>Obi-Wan-Kenobi</a:t>
            </a:r>
            <a:endParaRPr lang="sv-SE" sz="1900" kern="1200" dirty="0">
              <a:solidFill>
                <a:srgbClr val="1A355C"/>
              </a:solidFill>
            </a:endParaRPr>
          </a:p>
        </p:txBody>
      </p:sp>
      <p:sp>
        <p:nvSpPr>
          <p:cNvPr id="23" name="Frihandsfigur 22"/>
          <p:cNvSpPr/>
          <p:nvPr/>
        </p:nvSpPr>
        <p:spPr>
          <a:xfrm>
            <a:off x="5009230" y="2429327"/>
            <a:ext cx="1330684" cy="2851333"/>
          </a:xfrm>
          <a:custGeom>
            <a:avLst/>
            <a:gdLst>
              <a:gd name="connsiteX0" fmla="*/ 0 w 1330684"/>
              <a:gd name="connsiteY0" fmla="*/ 0 h 3643830"/>
              <a:gd name="connsiteX1" fmla="*/ 1330684 w 1330684"/>
              <a:gd name="connsiteY1" fmla="*/ 0 h 3643830"/>
              <a:gd name="connsiteX2" fmla="*/ 1330684 w 1330684"/>
              <a:gd name="connsiteY2" fmla="*/ 3643830 h 3643830"/>
              <a:gd name="connsiteX3" fmla="*/ 0 w 1330684"/>
              <a:gd name="connsiteY3" fmla="*/ 3643830 h 3643830"/>
              <a:gd name="connsiteX4" fmla="*/ 0 w 1330684"/>
              <a:gd name="connsiteY4" fmla="*/ 0 h 364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684" h="3643830">
                <a:moveTo>
                  <a:pt x="0" y="0"/>
                </a:moveTo>
                <a:lnTo>
                  <a:pt x="1330684" y="0"/>
                </a:lnTo>
                <a:lnTo>
                  <a:pt x="1330684" y="3643830"/>
                </a:lnTo>
                <a:lnTo>
                  <a:pt x="0" y="364383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235611" rIns="99568" bIns="99568" numCol="1" spcCol="1270" anchor="t" anchorCtr="0">
            <a:noAutofit/>
          </a:bodyPr>
          <a:lstStyle/>
          <a:p>
            <a:pPr marL="114300" lvl="1" indent="-114300" algn="l" defTabSz="622300">
              <a:lnSpc>
                <a:spcPct val="90000"/>
              </a:lnSpc>
              <a:spcBef>
                <a:spcPct val="0"/>
              </a:spcBef>
              <a:spcAft>
                <a:spcPct val="15000"/>
              </a:spcAft>
              <a:buChar char="••"/>
            </a:pPr>
            <a:r>
              <a:rPr lang="sv-SE" sz="1400" kern="1200" dirty="0" smtClean="0"/>
              <a:t>Namn 1</a:t>
            </a:r>
            <a:endParaRPr lang="sv-SE" sz="1400" kern="1200" dirty="0"/>
          </a:p>
          <a:p>
            <a:pPr marL="114300" lvl="1" indent="-114300" algn="l" defTabSz="622300">
              <a:lnSpc>
                <a:spcPct val="90000"/>
              </a:lnSpc>
              <a:spcBef>
                <a:spcPct val="0"/>
              </a:spcBef>
              <a:spcAft>
                <a:spcPct val="15000"/>
              </a:spcAft>
              <a:buChar char="••"/>
            </a:pPr>
            <a:r>
              <a:rPr lang="sv-SE" sz="1400" kern="1200" dirty="0" smtClean="0"/>
              <a:t>Namn 2</a:t>
            </a:r>
            <a:endParaRPr lang="sv-SE" sz="1400" kern="1200" dirty="0"/>
          </a:p>
          <a:p>
            <a:pPr marL="114300" lvl="1" indent="-114300" algn="l" defTabSz="622300">
              <a:lnSpc>
                <a:spcPct val="90000"/>
              </a:lnSpc>
              <a:spcBef>
                <a:spcPct val="0"/>
              </a:spcBef>
              <a:spcAft>
                <a:spcPct val="15000"/>
              </a:spcAft>
              <a:buChar char="••"/>
            </a:pPr>
            <a:r>
              <a:rPr lang="sv-SE" sz="1400" kern="1200" dirty="0" smtClean="0"/>
              <a:t>Namn 3</a:t>
            </a:r>
            <a:endParaRPr lang="sv-SE" sz="1400" kern="1200" dirty="0"/>
          </a:p>
          <a:p>
            <a:pPr marL="114300" lvl="1" indent="-114300" algn="l" defTabSz="622300">
              <a:lnSpc>
                <a:spcPct val="90000"/>
              </a:lnSpc>
              <a:spcBef>
                <a:spcPct val="0"/>
              </a:spcBef>
              <a:spcAft>
                <a:spcPct val="15000"/>
              </a:spcAft>
              <a:buChar char="••"/>
            </a:pPr>
            <a:r>
              <a:rPr lang="sv-SE" sz="1400" kern="1200" dirty="0" smtClean="0"/>
              <a:t>Namn 4</a:t>
            </a:r>
            <a:endParaRPr lang="sv-SE" sz="1400" kern="1200" dirty="0"/>
          </a:p>
          <a:p>
            <a:pPr marL="114300" lvl="1" indent="-114300" algn="l" defTabSz="622300">
              <a:lnSpc>
                <a:spcPct val="90000"/>
              </a:lnSpc>
              <a:spcBef>
                <a:spcPct val="0"/>
              </a:spcBef>
              <a:spcAft>
                <a:spcPct val="15000"/>
              </a:spcAft>
              <a:buChar char="••"/>
            </a:pPr>
            <a:r>
              <a:rPr lang="sv-SE" sz="1400" kern="1200" dirty="0" smtClean="0"/>
              <a:t>Namn 5</a:t>
            </a:r>
            <a:endParaRPr lang="sv-SE" sz="1400" kern="1200" dirty="0"/>
          </a:p>
        </p:txBody>
      </p:sp>
      <p:sp>
        <p:nvSpPr>
          <p:cNvPr id="25" name="Frihandsfigur 24"/>
          <p:cNvSpPr/>
          <p:nvPr/>
        </p:nvSpPr>
        <p:spPr>
          <a:xfrm rot="16200000">
            <a:off x="4598255" y="4607812"/>
            <a:ext cx="4432884" cy="267148"/>
          </a:xfrm>
          <a:custGeom>
            <a:avLst/>
            <a:gdLst>
              <a:gd name="connsiteX0" fmla="*/ 0 w 4432884"/>
              <a:gd name="connsiteY0" fmla="*/ 0 h 267148"/>
              <a:gd name="connsiteX1" fmla="*/ 4432884 w 4432884"/>
              <a:gd name="connsiteY1" fmla="*/ 0 h 267148"/>
              <a:gd name="connsiteX2" fmla="*/ 4432884 w 4432884"/>
              <a:gd name="connsiteY2" fmla="*/ 267148 h 267148"/>
              <a:gd name="connsiteX3" fmla="*/ 0 w 4432884"/>
              <a:gd name="connsiteY3" fmla="*/ 267148 h 267148"/>
              <a:gd name="connsiteX4" fmla="*/ 0 w 4432884"/>
              <a:gd name="connsiteY4" fmla="*/ 0 h 267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2884" h="267148">
                <a:moveTo>
                  <a:pt x="0" y="0"/>
                </a:moveTo>
                <a:lnTo>
                  <a:pt x="4432884" y="0"/>
                </a:lnTo>
                <a:lnTo>
                  <a:pt x="4432884" y="267148"/>
                </a:lnTo>
                <a:lnTo>
                  <a:pt x="0" y="2671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35611" bIns="-1" numCol="1" spcCol="1270" anchor="t" anchorCtr="0">
            <a:noAutofit/>
          </a:bodyPr>
          <a:lstStyle/>
          <a:p>
            <a:pPr lvl="0" algn="r" defTabSz="844550">
              <a:lnSpc>
                <a:spcPct val="90000"/>
              </a:lnSpc>
              <a:spcBef>
                <a:spcPct val="0"/>
              </a:spcBef>
              <a:spcAft>
                <a:spcPct val="35000"/>
              </a:spcAft>
            </a:pPr>
            <a:r>
              <a:rPr lang="sv-SE" sz="1900" kern="1200" dirty="0" smtClean="0">
                <a:solidFill>
                  <a:schemeClr val="tx1"/>
                </a:solidFill>
              </a:rPr>
              <a:t>Team </a:t>
            </a:r>
            <a:r>
              <a:rPr lang="sv-SE" sz="1900" kern="1200" dirty="0" err="1" smtClean="0">
                <a:solidFill>
                  <a:schemeClr val="tx1"/>
                </a:solidFill>
              </a:rPr>
              <a:t>Leia</a:t>
            </a:r>
            <a:endParaRPr lang="sv-SE" sz="1900" kern="1200" dirty="0">
              <a:solidFill>
                <a:schemeClr val="tx1"/>
              </a:solidFill>
            </a:endParaRPr>
          </a:p>
        </p:txBody>
      </p:sp>
      <p:sp>
        <p:nvSpPr>
          <p:cNvPr id="26" name="Frihandsfigur 25"/>
          <p:cNvSpPr/>
          <p:nvPr/>
        </p:nvSpPr>
        <p:spPr>
          <a:xfrm>
            <a:off x="6963507" y="2426601"/>
            <a:ext cx="1330684" cy="2854059"/>
          </a:xfrm>
          <a:custGeom>
            <a:avLst/>
            <a:gdLst>
              <a:gd name="connsiteX0" fmla="*/ 0 w 1330684"/>
              <a:gd name="connsiteY0" fmla="*/ 0 h 3638910"/>
              <a:gd name="connsiteX1" fmla="*/ 1330684 w 1330684"/>
              <a:gd name="connsiteY1" fmla="*/ 0 h 3638910"/>
              <a:gd name="connsiteX2" fmla="*/ 1330684 w 1330684"/>
              <a:gd name="connsiteY2" fmla="*/ 3638910 h 3638910"/>
              <a:gd name="connsiteX3" fmla="*/ 0 w 1330684"/>
              <a:gd name="connsiteY3" fmla="*/ 3638910 h 3638910"/>
              <a:gd name="connsiteX4" fmla="*/ 0 w 1330684"/>
              <a:gd name="connsiteY4" fmla="*/ 0 h 363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684" h="3638910">
                <a:moveTo>
                  <a:pt x="0" y="0"/>
                </a:moveTo>
                <a:lnTo>
                  <a:pt x="1330684" y="0"/>
                </a:lnTo>
                <a:lnTo>
                  <a:pt x="1330684" y="3638910"/>
                </a:lnTo>
                <a:lnTo>
                  <a:pt x="0" y="363891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235611" rIns="99568" bIns="99568" numCol="1" spcCol="1270" anchor="t" anchorCtr="0">
            <a:noAutofit/>
          </a:bodyPr>
          <a:lstStyle/>
          <a:p>
            <a:pPr marL="114300" lvl="1" indent="-114300" algn="l" defTabSz="622300">
              <a:lnSpc>
                <a:spcPct val="90000"/>
              </a:lnSpc>
              <a:spcBef>
                <a:spcPct val="0"/>
              </a:spcBef>
              <a:spcAft>
                <a:spcPct val="15000"/>
              </a:spcAft>
              <a:buChar char="••"/>
            </a:pPr>
            <a:r>
              <a:rPr lang="sv-SE" sz="1400" kern="1200" dirty="0" smtClean="0"/>
              <a:t>Namn 1</a:t>
            </a:r>
            <a:endParaRPr lang="sv-SE" sz="1400" kern="1200" dirty="0"/>
          </a:p>
          <a:p>
            <a:pPr marL="114300" lvl="1" indent="-114300" algn="l" defTabSz="622300">
              <a:lnSpc>
                <a:spcPct val="90000"/>
              </a:lnSpc>
              <a:spcBef>
                <a:spcPct val="0"/>
              </a:spcBef>
              <a:spcAft>
                <a:spcPct val="15000"/>
              </a:spcAft>
              <a:buChar char="••"/>
            </a:pPr>
            <a:r>
              <a:rPr lang="sv-SE" sz="1400" kern="1200" dirty="0" smtClean="0"/>
              <a:t>Namn 2</a:t>
            </a:r>
            <a:endParaRPr lang="sv-SE" sz="1400" kern="1200" dirty="0"/>
          </a:p>
          <a:p>
            <a:pPr marL="114300" lvl="1" indent="-114300" algn="l" defTabSz="622300">
              <a:lnSpc>
                <a:spcPct val="90000"/>
              </a:lnSpc>
              <a:spcBef>
                <a:spcPct val="0"/>
              </a:spcBef>
              <a:spcAft>
                <a:spcPct val="15000"/>
              </a:spcAft>
              <a:buChar char="••"/>
            </a:pPr>
            <a:r>
              <a:rPr lang="sv-SE" sz="1400" kern="1200" dirty="0" smtClean="0"/>
              <a:t>Namn 3</a:t>
            </a:r>
            <a:endParaRPr lang="sv-SE" sz="1400" kern="1200" dirty="0"/>
          </a:p>
          <a:p>
            <a:pPr marL="114300" lvl="1" indent="-114300" algn="l" defTabSz="622300">
              <a:lnSpc>
                <a:spcPct val="90000"/>
              </a:lnSpc>
              <a:spcBef>
                <a:spcPct val="0"/>
              </a:spcBef>
              <a:spcAft>
                <a:spcPct val="15000"/>
              </a:spcAft>
              <a:buChar char="••"/>
            </a:pPr>
            <a:r>
              <a:rPr lang="sv-SE" sz="1400" kern="1200" dirty="0" smtClean="0"/>
              <a:t>Namn 4</a:t>
            </a:r>
            <a:endParaRPr lang="sv-SE" sz="1400" kern="1200" dirty="0"/>
          </a:p>
          <a:p>
            <a:pPr marL="114300" lvl="1" indent="-114300" algn="l" defTabSz="622300">
              <a:lnSpc>
                <a:spcPct val="90000"/>
              </a:lnSpc>
              <a:spcBef>
                <a:spcPct val="0"/>
              </a:spcBef>
              <a:spcAft>
                <a:spcPct val="15000"/>
              </a:spcAft>
              <a:buChar char="••"/>
            </a:pPr>
            <a:r>
              <a:rPr lang="sv-SE" sz="1400" kern="1200" dirty="0" smtClean="0"/>
              <a:t>Namn 5</a:t>
            </a:r>
            <a:endParaRPr lang="sv-SE" sz="1400" kern="1200" dirty="0"/>
          </a:p>
        </p:txBody>
      </p:sp>
      <p:sp>
        <p:nvSpPr>
          <p:cNvPr id="28" name="Frihandsfigur 27"/>
          <p:cNvSpPr/>
          <p:nvPr/>
        </p:nvSpPr>
        <p:spPr>
          <a:xfrm rot="16200000">
            <a:off x="6537295" y="4607812"/>
            <a:ext cx="4432884" cy="267148"/>
          </a:xfrm>
          <a:custGeom>
            <a:avLst/>
            <a:gdLst>
              <a:gd name="connsiteX0" fmla="*/ 0 w 4432884"/>
              <a:gd name="connsiteY0" fmla="*/ 0 h 267148"/>
              <a:gd name="connsiteX1" fmla="*/ 4432884 w 4432884"/>
              <a:gd name="connsiteY1" fmla="*/ 0 h 267148"/>
              <a:gd name="connsiteX2" fmla="*/ 4432884 w 4432884"/>
              <a:gd name="connsiteY2" fmla="*/ 267148 h 267148"/>
              <a:gd name="connsiteX3" fmla="*/ 0 w 4432884"/>
              <a:gd name="connsiteY3" fmla="*/ 267148 h 267148"/>
              <a:gd name="connsiteX4" fmla="*/ 0 w 4432884"/>
              <a:gd name="connsiteY4" fmla="*/ 0 h 267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2884" h="267148">
                <a:moveTo>
                  <a:pt x="0" y="0"/>
                </a:moveTo>
                <a:lnTo>
                  <a:pt x="4432884" y="0"/>
                </a:lnTo>
                <a:lnTo>
                  <a:pt x="4432884" y="267148"/>
                </a:lnTo>
                <a:lnTo>
                  <a:pt x="0" y="2671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235611" bIns="-1" numCol="1" spcCol="1270" anchor="t" anchorCtr="0">
            <a:noAutofit/>
          </a:bodyPr>
          <a:lstStyle/>
          <a:p>
            <a:pPr lvl="0" algn="r" defTabSz="844550">
              <a:lnSpc>
                <a:spcPct val="90000"/>
              </a:lnSpc>
              <a:spcBef>
                <a:spcPct val="0"/>
              </a:spcBef>
              <a:spcAft>
                <a:spcPct val="35000"/>
              </a:spcAft>
            </a:pPr>
            <a:r>
              <a:rPr lang="sv-SE" sz="1900" kern="1200" dirty="0" smtClean="0">
                <a:solidFill>
                  <a:schemeClr val="tx1"/>
                </a:solidFill>
              </a:rPr>
              <a:t>Team</a:t>
            </a:r>
            <a:r>
              <a:rPr lang="sv-SE" sz="1900" kern="1200" dirty="0" smtClean="0">
                <a:solidFill>
                  <a:schemeClr val="bg1"/>
                </a:solidFill>
              </a:rPr>
              <a:t> </a:t>
            </a:r>
            <a:r>
              <a:rPr lang="sv-SE" sz="1900" kern="1200" dirty="0" smtClean="0">
                <a:solidFill>
                  <a:srgbClr val="1A355C"/>
                </a:solidFill>
              </a:rPr>
              <a:t>R2-D2</a:t>
            </a:r>
            <a:endParaRPr lang="sv-SE" sz="1900" kern="1200" dirty="0">
              <a:solidFill>
                <a:srgbClr val="1A355C"/>
              </a:solidFill>
            </a:endParaRPr>
          </a:p>
        </p:txBody>
      </p:sp>
      <p:sp>
        <p:nvSpPr>
          <p:cNvPr id="29" name="Frihandsfigur 28"/>
          <p:cNvSpPr/>
          <p:nvPr/>
        </p:nvSpPr>
        <p:spPr>
          <a:xfrm>
            <a:off x="8879687" y="2426601"/>
            <a:ext cx="1330684" cy="2854059"/>
          </a:xfrm>
          <a:custGeom>
            <a:avLst/>
            <a:gdLst>
              <a:gd name="connsiteX0" fmla="*/ 0 w 1330684"/>
              <a:gd name="connsiteY0" fmla="*/ 0 h 3730316"/>
              <a:gd name="connsiteX1" fmla="*/ 1330684 w 1330684"/>
              <a:gd name="connsiteY1" fmla="*/ 0 h 3730316"/>
              <a:gd name="connsiteX2" fmla="*/ 1330684 w 1330684"/>
              <a:gd name="connsiteY2" fmla="*/ 3730316 h 3730316"/>
              <a:gd name="connsiteX3" fmla="*/ 0 w 1330684"/>
              <a:gd name="connsiteY3" fmla="*/ 3730316 h 3730316"/>
              <a:gd name="connsiteX4" fmla="*/ 0 w 1330684"/>
              <a:gd name="connsiteY4" fmla="*/ 0 h 3730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684" h="3730316">
                <a:moveTo>
                  <a:pt x="0" y="0"/>
                </a:moveTo>
                <a:lnTo>
                  <a:pt x="1330684" y="0"/>
                </a:lnTo>
                <a:lnTo>
                  <a:pt x="1330684" y="3730316"/>
                </a:lnTo>
                <a:lnTo>
                  <a:pt x="0" y="3730316"/>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235611" rIns="99568" bIns="99568" numCol="1" spcCol="1270" anchor="t" anchorCtr="0">
            <a:noAutofit/>
          </a:bodyPr>
          <a:lstStyle/>
          <a:p>
            <a:pPr marL="114300" lvl="1" indent="-114300" algn="l" defTabSz="622300">
              <a:lnSpc>
                <a:spcPct val="90000"/>
              </a:lnSpc>
              <a:spcBef>
                <a:spcPct val="0"/>
              </a:spcBef>
              <a:spcAft>
                <a:spcPct val="15000"/>
              </a:spcAft>
              <a:buChar char="••"/>
            </a:pPr>
            <a:r>
              <a:rPr lang="sv-SE" sz="1400" kern="1200" dirty="0" smtClean="0"/>
              <a:t>Namn 1</a:t>
            </a:r>
            <a:endParaRPr lang="sv-SE" sz="1400" kern="1200" dirty="0"/>
          </a:p>
          <a:p>
            <a:pPr marL="114300" lvl="1" indent="-114300" algn="l" defTabSz="622300">
              <a:lnSpc>
                <a:spcPct val="90000"/>
              </a:lnSpc>
              <a:spcBef>
                <a:spcPct val="0"/>
              </a:spcBef>
              <a:spcAft>
                <a:spcPct val="15000"/>
              </a:spcAft>
              <a:buChar char="••"/>
            </a:pPr>
            <a:r>
              <a:rPr lang="sv-SE" sz="1400" kern="1200" dirty="0" smtClean="0"/>
              <a:t>Namn 2</a:t>
            </a:r>
            <a:endParaRPr lang="sv-SE" sz="1400" kern="1200" dirty="0"/>
          </a:p>
          <a:p>
            <a:pPr marL="114300" lvl="1" indent="-114300" algn="l" defTabSz="622300">
              <a:lnSpc>
                <a:spcPct val="90000"/>
              </a:lnSpc>
              <a:spcBef>
                <a:spcPct val="0"/>
              </a:spcBef>
              <a:spcAft>
                <a:spcPct val="15000"/>
              </a:spcAft>
              <a:buChar char="••"/>
            </a:pPr>
            <a:r>
              <a:rPr lang="sv-SE" sz="1400" kern="1200" dirty="0" smtClean="0"/>
              <a:t>Namn 3</a:t>
            </a:r>
            <a:endParaRPr lang="sv-SE" sz="1400" kern="1200" dirty="0"/>
          </a:p>
          <a:p>
            <a:pPr marL="114300" lvl="1" indent="-114300" algn="l" defTabSz="622300">
              <a:lnSpc>
                <a:spcPct val="90000"/>
              </a:lnSpc>
              <a:spcBef>
                <a:spcPct val="0"/>
              </a:spcBef>
              <a:spcAft>
                <a:spcPct val="15000"/>
              </a:spcAft>
              <a:buChar char="••"/>
            </a:pPr>
            <a:r>
              <a:rPr lang="sv-SE" sz="1400" kern="1200" dirty="0" smtClean="0"/>
              <a:t>Namn 4</a:t>
            </a:r>
            <a:endParaRPr lang="sv-SE" sz="1400" kern="1200" dirty="0"/>
          </a:p>
          <a:p>
            <a:pPr marL="114300" lvl="1" indent="-114300" algn="l" defTabSz="622300">
              <a:lnSpc>
                <a:spcPct val="90000"/>
              </a:lnSpc>
              <a:spcBef>
                <a:spcPct val="0"/>
              </a:spcBef>
              <a:spcAft>
                <a:spcPct val="15000"/>
              </a:spcAft>
              <a:buChar char="••"/>
            </a:pPr>
            <a:r>
              <a:rPr lang="sv-SE" sz="1400" kern="1200" dirty="0" smtClean="0"/>
              <a:t>Namn 5</a:t>
            </a:r>
            <a:endParaRPr lang="sv-SE" sz="1400" kern="1200" dirty="0"/>
          </a:p>
        </p:txBody>
      </p:sp>
      <p:grpSp>
        <p:nvGrpSpPr>
          <p:cNvPr id="50" name="Grupp 49"/>
          <p:cNvGrpSpPr/>
          <p:nvPr/>
        </p:nvGrpSpPr>
        <p:grpSpPr>
          <a:xfrm>
            <a:off x="688423" y="1750339"/>
            <a:ext cx="8628015" cy="924505"/>
            <a:chOff x="-3039675" y="2108328"/>
            <a:chExt cx="8628015" cy="924505"/>
          </a:xfrm>
        </p:grpSpPr>
        <p:sp>
          <p:nvSpPr>
            <p:cNvPr id="52" name="Ellips 51"/>
            <p:cNvSpPr/>
            <p:nvPr/>
          </p:nvSpPr>
          <p:spPr>
            <a:xfrm>
              <a:off x="2836595" y="2110590"/>
              <a:ext cx="873502" cy="873502"/>
            </a:xfrm>
            <a:prstGeom prst="ellipse">
              <a:avLst/>
            </a:prstGeom>
            <a:blipFill>
              <a:blip r:embed="rId3" cstate="hq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4" name="Ellips 53"/>
            <p:cNvSpPr/>
            <p:nvPr/>
          </p:nvSpPr>
          <p:spPr>
            <a:xfrm>
              <a:off x="-3039675" y="2159331"/>
              <a:ext cx="873502" cy="873502"/>
            </a:xfrm>
            <a:prstGeom prst="ellipse">
              <a:avLst/>
            </a:prstGeom>
            <a:blipFill>
              <a:blip r:embed="rId4" cstate="hq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6" name="Ellips 55"/>
            <p:cNvSpPr/>
            <p:nvPr/>
          </p:nvSpPr>
          <p:spPr>
            <a:xfrm>
              <a:off x="-1092854" y="2108328"/>
              <a:ext cx="873502" cy="873502"/>
            </a:xfrm>
            <a:prstGeom prst="ellipse">
              <a:avLst/>
            </a:prstGeom>
            <a:blipFill>
              <a:blip r:embed="rId5" cstate="print">
                <a:extLst>
                  <a:ext uri="{28A0092B-C50C-407E-A947-70E740481C1C}">
                    <a14:useLocalDpi xmlns:a14="http://schemas.microsoft.com/office/drawing/2010/main"/>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8" name="Ellips 57"/>
            <p:cNvSpPr/>
            <p:nvPr/>
          </p:nvSpPr>
          <p:spPr>
            <a:xfrm>
              <a:off x="4714838" y="2108328"/>
              <a:ext cx="873502" cy="873502"/>
            </a:xfrm>
            <a:prstGeom prst="ellipse">
              <a:avLst/>
            </a:prstGeom>
            <a:blipFill>
              <a:blip r:embed="rId6" cstate="hq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60" name="Ellips 59"/>
            <p:cNvSpPr/>
            <p:nvPr/>
          </p:nvSpPr>
          <p:spPr>
            <a:xfrm>
              <a:off x="883016" y="2108328"/>
              <a:ext cx="873502" cy="873502"/>
            </a:xfrm>
            <a:prstGeom prst="ellipse">
              <a:avLst/>
            </a:prstGeom>
            <a:blipFill>
              <a:blip r:embed="rId7" cstate="hq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15017938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63999" y="864000"/>
            <a:ext cx="4793161" cy="553998"/>
          </a:xfrm>
        </p:spPr>
        <p:txBody>
          <a:bodyPr/>
          <a:lstStyle/>
          <a:p>
            <a:r>
              <a:rPr lang="sv-SE" dirty="0" smtClean="0"/>
              <a:t>Välja </a:t>
            </a:r>
            <a:r>
              <a:rPr lang="sv-SE" dirty="0" err="1" smtClean="0"/>
              <a:t>scan</a:t>
            </a:r>
            <a:r>
              <a:rPr lang="sv-SE" dirty="0" smtClean="0"/>
              <a:t> </a:t>
            </a:r>
            <a:r>
              <a:rPr lang="sv-SE" dirty="0" err="1" smtClean="0"/>
              <a:t>cards</a:t>
            </a:r>
            <a:endParaRPr lang="sv-SE" dirty="0"/>
          </a:p>
        </p:txBody>
      </p:sp>
      <p:sp>
        <p:nvSpPr>
          <p:cNvPr id="3" name="Platshållare för text 2"/>
          <p:cNvSpPr>
            <a:spLocks noGrp="1"/>
          </p:cNvSpPr>
          <p:nvPr>
            <p:ph type="body" sz="half" idx="2"/>
          </p:nvPr>
        </p:nvSpPr>
        <p:spPr>
          <a:xfrm>
            <a:off x="864000" y="1971996"/>
            <a:ext cx="4419200" cy="2804765"/>
          </a:xfrm>
        </p:spPr>
        <p:txBody>
          <a:bodyPr/>
          <a:lstStyle/>
          <a:p>
            <a:pPr marL="285750" indent="-285750">
              <a:spcBef>
                <a:spcPts val="1800"/>
              </a:spcBef>
              <a:buFont typeface="Wingdings" panose="05000000000000000000" pitchFamily="2" charset="2"/>
              <a:buChar char="§"/>
            </a:pPr>
            <a:r>
              <a:rPr lang="sv-SE" dirty="0" smtClean="0">
                <a:latin typeface="Roboto Light" panose="02000000000000000000" pitchFamily="2" charset="0"/>
              </a:rPr>
              <a:t>Varje person väljer 3-4 </a:t>
            </a:r>
            <a:r>
              <a:rPr lang="sv-SE" dirty="0" err="1" smtClean="0">
                <a:latin typeface="Roboto Light" panose="02000000000000000000" pitchFamily="2" charset="0"/>
              </a:rPr>
              <a:t>scan</a:t>
            </a:r>
            <a:r>
              <a:rPr lang="sv-SE" dirty="0" smtClean="0">
                <a:latin typeface="Roboto Light" panose="02000000000000000000" pitchFamily="2" charset="0"/>
              </a:rPr>
              <a:t> </a:t>
            </a:r>
            <a:r>
              <a:rPr lang="sv-SE" dirty="0" err="1" smtClean="0">
                <a:latin typeface="Roboto Light" panose="02000000000000000000" pitchFamily="2" charset="0"/>
              </a:rPr>
              <a:t>cards</a:t>
            </a:r>
            <a:r>
              <a:rPr lang="sv-SE" dirty="0" smtClean="0">
                <a:latin typeface="Roboto Light" panose="02000000000000000000" pitchFamily="2" charset="0"/>
              </a:rPr>
              <a:t>. Du kan välja något av dina egna och några andra som du tycker verkar intressanta.</a:t>
            </a:r>
          </a:p>
          <a:p>
            <a:pPr marL="285750" indent="-285750">
              <a:spcBef>
                <a:spcPts val="1800"/>
              </a:spcBef>
              <a:buFont typeface="Wingdings" panose="05000000000000000000" pitchFamily="2" charset="2"/>
              <a:buChar char="§"/>
            </a:pPr>
            <a:r>
              <a:rPr lang="sv-SE" dirty="0" smtClean="0">
                <a:latin typeface="Roboto Light" panose="02000000000000000000" pitchFamily="2" charset="0"/>
              </a:rPr>
              <a:t>Se till att gruppen som helhet får med sig </a:t>
            </a:r>
            <a:r>
              <a:rPr lang="sv-SE" dirty="0" err="1" smtClean="0">
                <a:latin typeface="Roboto Light" panose="02000000000000000000" pitchFamily="2" charset="0"/>
              </a:rPr>
              <a:t>scan</a:t>
            </a:r>
            <a:r>
              <a:rPr lang="sv-SE" dirty="0" smtClean="0">
                <a:latin typeface="Roboto Light" panose="02000000000000000000" pitchFamily="2" charset="0"/>
              </a:rPr>
              <a:t> </a:t>
            </a:r>
            <a:r>
              <a:rPr lang="sv-SE" dirty="0" err="1" smtClean="0">
                <a:latin typeface="Roboto Light" panose="02000000000000000000" pitchFamily="2" charset="0"/>
              </a:rPr>
              <a:t>cards</a:t>
            </a:r>
            <a:r>
              <a:rPr lang="sv-SE" dirty="0" smtClean="0">
                <a:latin typeface="Roboto Light" panose="02000000000000000000" pitchFamily="2" charset="0"/>
              </a:rPr>
              <a:t> från alla brännpunkter samt några </a:t>
            </a:r>
            <a:r>
              <a:rPr lang="sv-SE" dirty="0" err="1" smtClean="0">
                <a:latin typeface="Roboto Light" panose="02000000000000000000" pitchFamily="2" charset="0"/>
              </a:rPr>
              <a:t>wild</a:t>
            </a:r>
            <a:r>
              <a:rPr lang="sv-SE" dirty="0" smtClean="0">
                <a:latin typeface="Roboto Light" panose="02000000000000000000" pitchFamily="2" charset="0"/>
              </a:rPr>
              <a:t> </a:t>
            </a:r>
            <a:r>
              <a:rPr lang="sv-SE" dirty="0" err="1" smtClean="0">
                <a:latin typeface="Roboto Light" panose="02000000000000000000" pitchFamily="2" charset="0"/>
              </a:rPr>
              <a:t>cards</a:t>
            </a:r>
            <a:r>
              <a:rPr lang="sv-SE" dirty="0" smtClean="0">
                <a:latin typeface="Roboto Light" panose="02000000000000000000" pitchFamily="2" charset="0"/>
              </a:rPr>
              <a:t>.</a:t>
            </a:r>
            <a:endParaRPr lang="sv-SE" dirty="0">
              <a:latin typeface="Roboto Light" panose="02000000000000000000" pitchFamily="2" charset="0"/>
            </a:endParaRPr>
          </a:p>
          <a:p>
            <a:endParaRPr lang="sv-SE" dirty="0"/>
          </a:p>
        </p:txBody>
      </p:sp>
      <p:pic>
        <p:nvPicPr>
          <p:cNvPr id="6" name="Platshållare för bild 5"/>
          <p:cNvPicPr>
            <a:picLocks noGrp="1" noChangeAspect="1"/>
          </p:cNvPicPr>
          <p:nvPr>
            <p:ph type="pic" idx="1"/>
          </p:nvPr>
        </p:nvPicPr>
        <p:blipFill>
          <a:blip r:embed="rId3" cstate="hqprint">
            <a:extLst>
              <a:ext uri="{28A0092B-C50C-407E-A947-70E740481C1C}">
                <a14:useLocalDpi xmlns:a14="http://schemas.microsoft.com/office/drawing/2010/main"/>
              </a:ext>
            </a:extLst>
          </a:blip>
          <a:srcRect/>
          <a:stretch>
            <a:fillRect/>
          </a:stretch>
        </p:blipFill>
        <p:spPr/>
      </p:pic>
      <p:sp>
        <p:nvSpPr>
          <p:cNvPr id="7" name="textruta 6"/>
          <p:cNvSpPr txBox="1"/>
          <p:nvPr/>
        </p:nvSpPr>
        <p:spPr>
          <a:xfrm>
            <a:off x="809740" y="1417998"/>
            <a:ext cx="3767768" cy="369332"/>
          </a:xfrm>
          <a:prstGeom prst="rect">
            <a:avLst/>
          </a:prstGeom>
          <a:noFill/>
        </p:spPr>
        <p:txBody>
          <a:bodyPr wrap="square" rtlCol="0">
            <a:spAutoFit/>
          </a:bodyPr>
          <a:lstStyle/>
          <a:p>
            <a:r>
              <a:rPr lang="sv-SE" dirty="0" smtClean="0">
                <a:solidFill>
                  <a:srgbClr val="E35205"/>
                </a:solidFill>
              </a:rPr>
              <a:t>5 minuter</a:t>
            </a:r>
            <a:endParaRPr lang="sv-SE" dirty="0">
              <a:solidFill>
                <a:srgbClr val="E35205"/>
              </a:solidFill>
            </a:endParaRPr>
          </a:p>
        </p:txBody>
      </p:sp>
    </p:spTree>
    <p:extLst>
      <p:ext uri="{BB962C8B-B14F-4D97-AF65-F5344CB8AC3E}">
        <p14:creationId xmlns:p14="http://schemas.microsoft.com/office/powerpoint/2010/main" val="727981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63999" y="864000"/>
            <a:ext cx="4694011" cy="1107996"/>
          </a:xfrm>
        </p:spPr>
        <p:txBody>
          <a:bodyPr/>
          <a:lstStyle/>
          <a:p>
            <a:r>
              <a:rPr lang="sv-SE" dirty="0" smtClean="0"/>
              <a:t>Presentera signalerna i gruppen</a:t>
            </a:r>
            <a:endParaRPr lang="sv-SE" dirty="0"/>
          </a:p>
        </p:txBody>
      </p:sp>
      <p:sp>
        <p:nvSpPr>
          <p:cNvPr id="3" name="Platshållare för text 2"/>
          <p:cNvSpPr>
            <a:spLocks noGrp="1"/>
          </p:cNvSpPr>
          <p:nvPr>
            <p:ph type="body" sz="half" idx="2"/>
          </p:nvPr>
        </p:nvSpPr>
        <p:spPr>
          <a:xfrm>
            <a:off x="863999" y="2505164"/>
            <a:ext cx="4982619" cy="2481600"/>
          </a:xfrm>
        </p:spPr>
        <p:txBody>
          <a:bodyPr/>
          <a:lstStyle/>
          <a:p>
            <a:pPr marL="285750" indent="-285750">
              <a:spcBef>
                <a:spcPts val="1800"/>
              </a:spcBef>
              <a:buFont typeface="Wingdings" panose="05000000000000000000" pitchFamily="2" charset="2"/>
              <a:buChar char="§"/>
            </a:pPr>
            <a:r>
              <a:rPr lang="sv-SE" dirty="0">
                <a:latin typeface="Roboto Light" panose="02000000000000000000" pitchFamily="2" charset="0"/>
              </a:rPr>
              <a:t>Gå varvet runt och läs upp alla era </a:t>
            </a:r>
            <a:r>
              <a:rPr lang="sv-SE" dirty="0" err="1">
                <a:latin typeface="Roboto Light" panose="02000000000000000000" pitchFamily="2" charset="0"/>
              </a:rPr>
              <a:t>scan</a:t>
            </a:r>
            <a:r>
              <a:rPr lang="sv-SE" dirty="0">
                <a:latin typeface="Roboto Light" panose="02000000000000000000" pitchFamily="2" charset="0"/>
              </a:rPr>
              <a:t> </a:t>
            </a:r>
            <a:r>
              <a:rPr lang="sv-SE" dirty="0" err="1">
                <a:latin typeface="Roboto Light" panose="02000000000000000000" pitchFamily="2" charset="0"/>
              </a:rPr>
              <a:t>cards</a:t>
            </a:r>
            <a:r>
              <a:rPr lang="sv-SE" dirty="0">
                <a:latin typeface="Roboto Light" panose="02000000000000000000" pitchFamily="2" charset="0"/>
              </a:rPr>
              <a:t> för varandra </a:t>
            </a:r>
            <a:r>
              <a:rPr lang="sv-SE" dirty="0" smtClean="0">
                <a:latin typeface="Roboto Light" panose="02000000000000000000" pitchFamily="2" charset="0"/>
              </a:rPr>
              <a:t>(</a:t>
            </a:r>
            <a:r>
              <a:rPr lang="sv-SE" dirty="0">
                <a:latin typeface="Roboto Light" panose="02000000000000000000" pitchFamily="2" charset="0"/>
              </a:rPr>
              <a:t>det </a:t>
            </a:r>
            <a:r>
              <a:rPr lang="sv-SE" dirty="0" smtClean="0">
                <a:latin typeface="Roboto Light" panose="02000000000000000000" pitchFamily="2" charset="0"/>
              </a:rPr>
              <a:t>blir flera </a:t>
            </a:r>
            <a:r>
              <a:rPr lang="sv-SE" dirty="0">
                <a:latin typeface="Roboto Light" panose="02000000000000000000" pitchFamily="2" charset="0"/>
              </a:rPr>
              <a:t>varv).</a:t>
            </a:r>
          </a:p>
          <a:p>
            <a:pPr marL="285750" indent="-285750">
              <a:spcBef>
                <a:spcPts val="1800"/>
              </a:spcBef>
              <a:buFont typeface="Wingdings" panose="05000000000000000000" pitchFamily="2" charset="2"/>
              <a:buChar char="§"/>
            </a:pPr>
            <a:r>
              <a:rPr lang="sv-SE" dirty="0">
                <a:latin typeface="Roboto Light" panose="02000000000000000000" pitchFamily="2" charset="0"/>
              </a:rPr>
              <a:t>Ta en paus och hämta fika när ni vill.</a:t>
            </a:r>
          </a:p>
          <a:p>
            <a:pPr marL="285750" indent="-285750">
              <a:spcBef>
                <a:spcPts val="1800"/>
              </a:spcBef>
              <a:buFont typeface="Wingdings" panose="05000000000000000000" pitchFamily="2" charset="2"/>
              <a:buChar char="§"/>
            </a:pPr>
            <a:r>
              <a:rPr lang="sv-SE" dirty="0" smtClean="0">
                <a:latin typeface="Roboto Light" panose="02000000000000000000" pitchFamily="2" charset="0"/>
              </a:rPr>
              <a:t>Diskutera </a:t>
            </a:r>
            <a:r>
              <a:rPr lang="sv-SE" dirty="0">
                <a:latin typeface="Roboto Light" panose="02000000000000000000" pitchFamily="2" charset="0"/>
              </a:rPr>
              <a:t>eller analysera </a:t>
            </a:r>
            <a:r>
              <a:rPr lang="sv-SE" dirty="0" smtClean="0">
                <a:latin typeface="Roboto Light" panose="02000000000000000000" pitchFamily="2" charset="0"/>
              </a:rPr>
              <a:t>inte innehållet</a:t>
            </a:r>
            <a:r>
              <a:rPr lang="sv-SE" dirty="0">
                <a:latin typeface="Roboto Light" panose="02000000000000000000" pitchFamily="2" charset="0"/>
              </a:rPr>
              <a:t>, nu ska ni bara få en överblick över era </a:t>
            </a:r>
            <a:r>
              <a:rPr lang="sv-SE" dirty="0" smtClean="0">
                <a:latin typeface="Roboto Light" panose="02000000000000000000" pitchFamily="2" charset="0"/>
              </a:rPr>
              <a:t>spaningar.</a:t>
            </a:r>
            <a:endParaRPr lang="sv-SE" dirty="0"/>
          </a:p>
        </p:txBody>
      </p:sp>
      <p:pic>
        <p:nvPicPr>
          <p:cNvPr id="5" name="Platshållare för bild 4"/>
          <p:cNvPicPr>
            <a:picLocks noGrp="1" noChangeAspect="1"/>
          </p:cNvPicPr>
          <p:nvPr>
            <p:ph type="pic" idx="1"/>
          </p:nvPr>
        </p:nvPicPr>
        <p:blipFill>
          <a:blip r:embed="rId3" cstate="hqprint">
            <a:extLst>
              <a:ext uri="{28A0092B-C50C-407E-A947-70E740481C1C}">
                <a14:useLocalDpi xmlns:a14="http://schemas.microsoft.com/office/drawing/2010/main"/>
              </a:ext>
            </a:extLst>
          </a:blip>
          <a:srcRect/>
          <a:stretch>
            <a:fillRect/>
          </a:stretch>
        </p:blipFill>
        <p:spPr/>
      </p:pic>
      <p:sp>
        <p:nvSpPr>
          <p:cNvPr id="6" name="textruta 5"/>
          <p:cNvSpPr txBox="1"/>
          <p:nvPr/>
        </p:nvSpPr>
        <p:spPr>
          <a:xfrm>
            <a:off x="759338" y="2053914"/>
            <a:ext cx="3767768" cy="369332"/>
          </a:xfrm>
          <a:prstGeom prst="rect">
            <a:avLst/>
          </a:prstGeom>
          <a:noFill/>
        </p:spPr>
        <p:txBody>
          <a:bodyPr wrap="square" rtlCol="0">
            <a:spAutoFit/>
          </a:bodyPr>
          <a:lstStyle/>
          <a:p>
            <a:r>
              <a:rPr lang="sv-SE" dirty="0" smtClean="0">
                <a:solidFill>
                  <a:srgbClr val="E35205"/>
                </a:solidFill>
              </a:rPr>
              <a:t>55 minuter inklusive fika</a:t>
            </a:r>
            <a:endParaRPr lang="sv-SE" dirty="0">
              <a:solidFill>
                <a:srgbClr val="E35205"/>
              </a:solidFill>
            </a:endParaRPr>
          </a:p>
        </p:txBody>
      </p:sp>
    </p:spTree>
    <p:extLst>
      <p:ext uri="{BB962C8B-B14F-4D97-AF65-F5344CB8AC3E}">
        <p14:creationId xmlns:p14="http://schemas.microsoft.com/office/powerpoint/2010/main" val="2684074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63999" y="864000"/>
            <a:ext cx="4694011" cy="1107996"/>
          </a:xfrm>
        </p:spPr>
        <p:txBody>
          <a:bodyPr/>
          <a:lstStyle/>
          <a:p>
            <a:r>
              <a:rPr lang="sv-SE" dirty="0" smtClean="0"/>
              <a:t>Analysera innehållet</a:t>
            </a:r>
            <a:endParaRPr lang="sv-SE" dirty="0"/>
          </a:p>
        </p:txBody>
      </p:sp>
      <p:sp>
        <p:nvSpPr>
          <p:cNvPr id="3" name="Platshållare för text 2"/>
          <p:cNvSpPr>
            <a:spLocks noGrp="1"/>
          </p:cNvSpPr>
          <p:nvPr>
            <p:ph type="body" sz="half" idx="2"/>
          </p:nvPr>
        </p:nvSpPr>
        <p:spPr>
          <a:xfrm>
            <a:off x="863999" y="2505164"/>
            <a:ext cx="4982619" cy="881162"/>
          </a:xfrm>
        </p:spPr>
        <p:txBody>
          <a:bodyPr/>
          <a:lstStyle/>
          <a:p>
            <a:pPr>
              <a:spcBef>
                <a:spcPts val="1800"/>
              </a:spcBef>
            </a:pPr>
            <a:r>
              <a:rPr lang="sv-SE" dirty="0">
                <a:latin typeface="Roboto Light" panose="02000000000000000000" pitchFamily="2" charset="0"/>
              </a:rPr>
              <a:t>Gör enkla anteckningar på notislappar och fäst på respektive </a:t>
            </a:r>
            <a:r>
              <a:rPr lang="sv-SE" dirty="0" err="1">
                <a:latin typeface="Roboto Light" panose="02000000000000000000" pitchFamily="2" charset="0"/>
              </a:rPr>
              <a:t>scan</a:t>
            </a:r>
            <a:r>
              <a:rPr lang="sv-SE" dirty="0">
                <a:latin typeface="Roboto Light" panose="02000000000000000000" pitchFamily="2" charset="0"/>
              </a:rPr>
              <a:t> </a:t>
            </a:r>
            <a:r>
              <a:rPr lang="sv-SE" dirty="0" err="1">
                <a:latin typeface="Roboto Light" panose="02000000000000000000" pitchFamily="2" charset="0"/>
              </a:rPr>
              <a:t>card</a:t>
            </a:r>
            <a:r>
              <a:rPr lang="sv-SE" dirty="0" smtClean="0">
                <a:latin typeface="Roboto Light" panose="02000000000000000000" pitchFamily="2" charset="0"/>
              </a:rPr>
              <a:t>! Reflektera över:</a:t>
            </a:r>
          </a:p>
        </p:txBody>
      </p:sp>
      <p:sp>
        <p:nvSpPr>
          <p:cNvPr id="6" name="textruta 5"/>
          <p:cNvSpPr txBox="1"/>
          <p:nvPr/>
        </p:nvSpPr>
        <p:spPr>
          <a:xfrm>
            <a:off x="759338" y="2053914"/>
            <a:ext cx="3767768" cy="369332"/>
          </a:xfrm>
          <a:prstGeom prst="rect">
            <a:avLst/>
          </a:prstGeom>
          <a:noFill/>
        </p:spPr>
        <p:txBody>
          <a:bodyPr wrap="square" rtlCol="0">
            <a:spAutoFit/>
          </a:bodyPr>
          <a:lstStyle/>
          <a:p>
            <a:r>
              <a:rPr lang="sv-SE" dirty="0" smtClean="0">
                <a:solidFill>
                  <a:srgbClr val="E35205"/>
                </a:solidFill>
              </a:rPr>
              <a:t>45 minuter</a:t>
            </a:r>
            <a:endParaRPr lang="sv-SE" dirty="0">
              <a:solidFill>
                <a:srgbClr val="E35205"/>
              </a:solidFill>
            </a:endParaRPr>
          </a:p>
        </p:txBody>
      </p:sp>
      <p:sp>
        <p:nvSpPr>
          <p:cNvPr id="4" name="textruta 3"/>
          <p:cNvSpPr txBox="1"/>
          <p:nvPr/>
        </p:nvSpPr>
        <p:spPr>
          <a:xfrm>
            <a:off x="759338" y="3583708"/>
            <a:ext cx="5179644" cy="2262158"/>
          </a:xfrm>
          <a:prstGeom prst="rect">
            <a:avLst/>
          </a:prstGeom>
          <a:noFill/>
        </p:spPr>
        <p:txBody>
          <a:bodyPr wrap="square" rtlCol="0">
            <a:spAutoFit/>
          </a:bodyPr>
          <a:lstStyle/>
          <a:p>
            <a:pPr marL="285750" indent="-285750">
              <a:spcBef>
                <a:spcPts val="1800"/>
              </a:spcBef>
              <a:buFont typeface="Wingdings" panose="05000000000000000000" pitchFamily="2" charset="2"/>
              <a:buChar char="§"/>
            </a:pPr>
            <a:r>
              <a:rPr lang="sv-SE" sz="1600" dirty="0">
                <a:latin typeface="Roboto Light" panose="02000000000000000000" pitchFamily="2" charset="0"/>
              </a:rPr>
              <a:t>Hur känner vi inför det som tas upp på kortet? </a:t>
            </a:r>
          </a:p>
          <a:p>
            <a:pPr marL="285750" indent="-285750">
              <a:spcBef>
                <a:spcPts val="1800"/>
              </a:spcBef>
              <a:buFont typeface="Wingdings" panose="05000000000000000000" pitchFamily="2" charset="2"/>
              <a:buChar char="§"/>
            </a:pPr>
            <a:r>
              <a:rPr lang="sv-SE" sz="1600" dirty="0">
                <a:latin typeface="Roboto Light" panose="02000000000000000000" pitchFamily="2" charset="0"/>
              </a:rPr>
              <a:t>Känner vi till fler liknande exempel?</a:t>
            </a:r>
          </a:p>
          <a:p>
            <a:pPr marL="285750" indent="-285750">
              <a:spcBef>
                <a:spcPts val="1800"/>
              </a:spcBef>
              <a:buFont typeface="Wingdings" panose="05000000000000000000" pitchFamily="2" charset="2"/>
              <a:buChar char="§"/>
            </a:pPr>
            <a:r>
              <a:rPr lang="sv-SE" sz="1600" dirty="0">
                <a:latin typeface="Roboto Light" panose="02000000000000000000" pitchFamily="2" charset="0"/>
              </a:rPr>
              <a:t>Vilka konsekvenser kan företeelsen få för vår verksamhet? </a:t>
            </a:r>
          </a:p>
          <a:p>
            <a:pPr marL="285750" indent="-285750">
              <a:spcBef>
                <a:spcPts val="1800"/>
              </a:spcBef>
              <a:buFont typeface="Wingdings" panose="05000000000000000000" pitchFamily="2" charset="2"/>
              <a:buChar char="§"/>
            </a:pPr>
            <a:r>
              <a:rPr lang="sv-SE" sz="1600" dirty="0">
                <a:latin typeface="Roboto Light" panose="02000000000000000000" pitchFamily="2" charset="0"/>
              </a:rPr>
              <a:t>Till vilken/vilka brännpunkter kan spaningen knytas?</a:t>
            </a:r>
          </a:p>
          <a:p>
            <a:endParaRPr lang="sv-SE" sz="1600" dirty="0"/>
          </a:p>
        </p:txBody>
      </p:sp>
      <p:pic>
        <p:nvPicPr>
          <p:cNvPr id="8" name="Platshållare för bild 7"/>
          <p:cNvPicPr>
            <a:picLocks noGrp="1" noChangeAspect="1"/>
          </p:cNvPicPr>
          <p:nvPr>
            <p:ph type="pic" idx="1"/>
          </p:nvPr>
        </p:nvPicPr>
        <p:blipFill>
          <a:blip r:embed="rId3" cstate="print">
            <a:extLst>
              <a:ext uri="{28A0092B-C50C-407E-A947-70E740481C1C}">
                <a14:useLocalDpi xmlns:a14="http://schemas.microsoft.com/office/drawing/2010/main"/>
              </a:ext>
            </a:extLst>
          </a:blip>
          <a:srcRect l="15830" r="15830"/>
          <a:stretch>
            <a:fillRect/>
          </a:stretch>
        </p:blipFill>
        <p:spPr/>
      </p:pic>
    </p:spTree>
    <p:extLst>
      <p:ext uri="{BB962C8B-B14F-4D97-AF65-F5344CB8AC3E}">
        <p14:creationId xmlns:p14="http://schemas.microsoft.com/office/powerpoint/2010/main" val="2778732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63999" y="864000"/>
            <a:ext cx="4694011" cy="553998"/>
          </a:xfrm>
        </p:spPr>
        <p:txBody>
          <a:bodyPr/>
          <a:lstStyle/>
          <a:p>
            <a:r>
              <a:rPr lang="sv-SE" dirty="0" err="1" smtClean="0"/>
              <a:t>Klustra</a:t>
            </a:r>
            <a:r>
              <a:rPr lang="sv-SE" dirty="0" smtClean="0"/>
              <a:t> innehållet</a:t>
            </a:r>
            <a:endParaRPr lang="sv-SE" dirty="0"/>
          </a:p>
        </p:txBody>
      </p:sp>
      <p:sp>
        <p:nvSpPr>
          <p:cNvPr id="6" name="textruta 5"/>
          <p:cNvSpPr txBox="1"/>
          <p:nvPr/>
        </p:nvSpPr>
        <p:spPr>
          <a:xfrm>
            <a:off x="751388" y="1502559"/>
            <a:ext cx="3767768" cy="369332"/>
          </a:xfrm>
          <a:prstGeom prst="rect">
            <a:avLst/>
          </a:prstGeom>
          <a:noFill/>
        </p:spPr>
        <p:txBody>
          <a:bodyPr wrap="square" rtlCol="0">
            <a:spAutoFit/>
          </a:bodyPr>
          <a:lstStyle/>
          <a:p>
            <a:r>
              <a:rPr lang="sv-SE" dirty="0" smtClean="0">
                <a:solidFill>
                  <a:srgbClr val="E35205"/>
                </a:solidFill>
              </a:rPr>
              <a:t>45 minuter</a:t>
            </a:r>
            <a:endParaRPr lang="sv-SE" dirty="0">
              <a:solidFill>
                <a:srgbClr val="E35205"/>
              </a:solidFill>
            </a:endParaRPr>
          </a:p>
        </p:txBody>
      </p:sp>
      <p:pic>
        <p:nvPicPr>
          <p:cNvPr id="7" name="Platshållare för bild 6"/>
          <p:cNvPicPr>
            <a:picLocks noGrp="1" noChangeAspect="1"/>
          </p:cNvPicPr>
          <p:nvPr>
            <p:ph type="pic" idx="1"/>
          </p:nvPr>
        </p:nvPicPr>
        <p:blipFill>
          <a:blip r:embed="rId3" cstate="print">
            <a:extLst>
              <a:ext uri="{28A0092B-C50C-407E-A947-70E740481C1C}">
                <a14:useLocalDpi xmlns:a14="http://schemas.microsoft.com/office/drawing/2010/main"/>
              </a:ext>
            </a:extLst>
          </a:blip>
          <a:srcRect l="15830" r="15830"/>
          <a:stretch>
            <a:fillRect/>
          </a:stretch>
        </p:blipFill>
        <p:spPr/>
      </p:pic>
      <p:sp>
        <p:nvSpPr>
          <p:cNvPr id="10" name="Platshållare för text 9"/>
          <p:cNvSpPr>
            <a:spLocks noGrp="1"/>
          </p:cNvSpPr>
          <p:nvPr>
            <p:ph type="body" sz="half" idx="2"/>
          </p:nvPr>
        </p:nvSpPr>
        <p:spPr>
          <a:xfrm>
            <a:off x="827055" y="1776915"/>
            <a:ext cx="5010327" cy="1435160"/>
          </a:xfrm>
        </p:spPr>
        <p:txBody>
          <a:bodyPr/>
          <a:lstStyle/>
          <a:p>
            <a:pPr>
              <a:spcBef>
                <a:spcPts val="1800"/>
              </a:spcBef>
            </a:pPr>
            <a:r>
              <a:rPr lang="sv-SE" dirty="0">
                <a:latin typeface="Roboto Light" panose="02000000000000000000" pitchFamily="2" charset="0"/>
              </a:rPr>
              <a:t>Kluster är signaler som hänger ihop för att de bildar ett gemensamt utvecklingsområde. Det är utmaningen som styr, inte </a:t>
            </a:r>
            <a:r>
              <a:rPr lang="sv-SE" dirty="0" smtClean="0">
                <a:latin typeface="Roboto Light" panose="02000000000000000000" pitchFamily="2" charset="0"/>
              </a:rPr>
              <a:t>teknik eller </a:t>
            </a:r>
            <a:r>
              <a:rPr lang="sv-SE" dirty="0">
                <a:latin typeface="Roboto Light" panose="02000000000000000000" pitchFamily="2" charset="0"/>
              </a:rPr>
              <a:t>organisatorisk hemvist till en viss fråga</a:t>
            </a:r>
            <a:r>
              <a:rPr lang="sv-SE" dirty="0" smtClean="0">
                <a:latin typeface="Roboto Light" panose="02000000000000000000" pitchFamily="2" charset="0"/>
              </a:rPr>
              <a:t>.</a:t>
            </a:r>
            <a:endParaRPr lang="sv-SE" dirty="0">
              <a:latin typeface="Roboto Light" panose="02000000000000000000" pitchFamily="2" charset="0"/>
            </a:endParaRPr>
          </a:p>
        </p:txBody>
      </p:sp>
      <p:sp>
        <p:nvSpPr>
          <p:cNvPr id="11" name="textruta 10"/>
          <p:cNvSpPr txBox="1"/>
          <p:nvPr/>
        </p:nvSpPr>
        <p:spPr>
          <a:xfrm>
            <a:off x="751388" y="3391455"/>
            <a:ext cx="4806621" cy="2308324"/>
          </a:xfrm>
          <a:prstGeom prst="rect">
            <a:avLst/>
          </a:prstGeom>
          <a:noFill/>
        </p:spPr>
        <p:txBody>
          <a:bodyPr wrap="square" rtlCol="0">
            <a:spAutoFit/>
          </a:bodyPr>
          <a:lstStyle/>
          <a:p>
            <a:pPr marL="285750" indent="-285750">
              <a:spcBef>
                <a:spcPts val="1800"/>
              </a:spcBef>
              <a:buFont typeface="Wingdings" panose="05000000000000000000" pitchFamily="2" charset="2"/>
              <a:buChar char="§"/>
            </a:pPr>
            <a:r>
              <a:rPr lang="sv-SE" sz="1600" dirty="0">
                <a:latin typeface="Roboto Light" panose="02000000000000000000" pitchFamily="2" charset="0"/>
              </a:rPr>
              <a:t>Ett kluster är ett nytt logiskt mönster som inte följer stadens indelning i brännpunkter. </a:t>
            </a:r>
          </a:p>
          <a:p>
            <a:pPr marL="285750" indent="-285750">
              <a:spcBef>
                <a:spcPts val="1800"/>
              </a:spcBef>
              <a:buFont typeface="Wingdings" panose="05000000000000000000" pitchFamily="2" charset="2"/>
              <a:buChar char="§"/>
            </a:pPr>
            <a:r>
              <a:rPr lang="sv-SE" sz="1600" dirty="0">
                <a:latin typeface="Roboto Light" panose="02000000000000000000" pitchFamily="2" charset="0"/>
              </a:rPr>
              <a:t>Kluster är inte etiketter som ”information” eller ”teknik”. </a:t>
            </a:r>
          </a:p>
          <a:p>
            <a:pPr marL="285750" indent="-285750">
              <a:spcBef>
                <a:spcPts val="1800"/>
              </a:spcBef>
              <a:buFont typeface="Wingdings" panose="05000000000000000000" pitchFamily="2" charset="2"/>
              <a:buChar char="§"/>
            </a:pPr>
            <a:r>
              <a:rPr lang="sv-SE" sz="1600" dirty="0">
                <a:latin typeface="Roboto Light" panose="02000000000000000000" pitchFamily="2" charset="0"/>
              </a:rPr>
              <a:t>Hitta 3-6 olika kluster. Det är ok att det blir några signaler över.</a:t>
            </a:r>
          </a:p>
          <a:p>
            <a:endParaRPr lang="sv-SE" dirty="0"/>
          </a:p>
        </p:txBody>
      </p:sp>
    </p:spTree>
    <p:extLst>
      <p:ext uri="{BB962C8B-B14F-4D97-AF65-F5344CB8AC3E}">
        <p14:creationId xmlns:p14="http://schemas.microsoft.com/office/powerpoint/2010/main" val="696453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63999" y="864000"/>
            <a:ext cx="4694011" cy="553998"/>
          </a:xfrm>
        </p:spPr>
        <p:txBody>
          <a:bodyPr/>
          <a:lstStyle/>
          <a:p>
            <a:r>
              <a:rPr lang="sv-SE" dirty="0" smtClean="0"/>
              <a:t>Formulera insikter</a:t>
            </a:r>
            <a:endParaRPr lang="sv-SE" dirty="0"/>
          </a:p>
        </p:txBody>
      </p:sp>
      <p:sp>
        <p:nvSpPr>
          <p:cNvPr id="6" name="textruta 5"/>
          <p:cNvSpPr txBox="1"/>
          <p:nvPr/>
        </p:nvSpPr>
        <p:spPr>
          <a:xfrm>
            <a:off x="751388" y="1412791"/>
            <a:ext cx="3767768" cy="369332"/>
          </a:xfrm>
          <a:prstGeom prst="rect">
            <a:avLst/>
          </a:prstGeom>
          <a:noFill/>
        </p:spPr>
        <p:txBody>
          <a:bodyPr wrap="square" rtlCol="0">
            <a:spAutoFit/>
          </a:bodyPr>
          <a:lstStyle/>
          <a:p>
            <a:r>
              <a:rPr lang="sv-SE" dirty="0" smtClean="0">
                <a:solidFill>
                  <a:srgbClr val="E35205"/>
                </a:solidFill>
              </a:rPr>
              <a:t>20 minuter</a:t>
            </a:r>
            <a:endParaRPr lang="sv-SE" dirty="0">
              <a:solidFill>
                <a:srgbClr val="E35205"/>
              </a:solidFill>
            </a:endParaRPr>
          </a:p>
        </p:txBody>
      </p:sp>
      <p:sp>
        <p:nvSpPr>
          <p:cNvPr id="10" name="Platshållare för text 9"/>
          <p:cNvSpPr>
            <a:spLocks noGrp="1"/>
          </p:cNvSpPr>
          <p:nvPr>
            <p:ph type="body" sz="half" idx="2"/>
          </p:nvPr>
        </p:nvSpPr>
        <p:spPr>
          <a:xfrm>
            <a:off x="863999" y="1771629"/>
            <a:ext cx="5146657" cy="3866595"/>
          </a:xfrm>
        </p:spPr>
        <p:txBody>
          <a:bodyPr/>
          <a:lstStyle/>
          <a:p>
            <a:pPr>
              <a:spcBef>
                <a:spcPts val="1800"/>
              </a:spcBef>
            </a:pPr>
            <a:r>
              <a:rPr lang="sv-SE" sz="2000" dirty="0" smtClean="0">
                <a:latin typeface="Roboto Light" panose="02000000000000000000" pitchFamily="2" charset="0"/>
              </a:rPr>
              <a:t>Formulera en insikt per kluster. En </a:t>
            </a:r>
            <a:r>
              <a:rPr lang="sv-SE" sz="2000" dirty="0">
                <a:latin typeface="Roboto Light" panose="02000000000000000000" pitchFamily="2" charset="0"/>
              </a:rPr>
              <a:t>insikt är </a:t>
            </a:r>
            <a:r>
              <a:rPr lang="sv-SE" sz="2000" dirty="0" smtClean="0">
                <a:latin typeface="Roboto Light" panose="02000000000000000000" pitchFamily="2" charset="0"/>
              </a:rPr>
              <a:t/>
            </a:r>
            <a:br>
              <a:rPr lang="sv-SE" sz="2000" dirty="0" smtClean="0">
                <a:latin typeface="Roboto Light" panose="02000000000000000000" pitchFamily="2" charset="0"/>
              </a:rPr>
            </a:br>
            <a:r>
              <a:rPr lang="sv-SE" sz="2000" dirty="0" smtClean="0">
                <a:latin typeface="Roboto Light" panose="02000000000000000000" pitchFamily="2" charset="0"/>
              </a:rPr>
              <a:t>en </a:t>
            </a:r>
            <a:r>
              <a:rPr lang="sv-SE" sz="2000" dirty="0">
                <a:latin typeface="Roboto Light" panose="02000000000000000000" pitchFamily="2" charset="0"/>
              </a:rPr>
              <a:t>eller två meningar som sammanfattar utvecklingsområdet i ett påstående. </a:t>
            </a:r>
            <a:endParaRPr lang="sv-SE" sz="2000" dirty="0" smtClean="0">
              <a:latin typeface="Roboto Light" panose="02000000000000000000" pitchFamily="2" charset="0"/>
            </a:endParaRPr>
          </a:p>
          <a:p>
            <a:pPr>
              <a:spcBef>
                <a:spcPts val="1800"/>
              </a:spcBef>
            </a:pPr>
            <a:r>
              <a:rPr lang="sv-SE" sz="2000" b="1" dirty="0" smtClean="0">
                <a:latin typeface="Roboto Light" panose="02000000000000000000" pitchFamily="2" charset="0"/>
              </a:rPr>
              <a:t>Exempel</a:t>
            </a:r>
            <a:r>
              <a:rPr lang="sv-SE" sz="2000" b="1" dirty="0">
                <a:latin typeface="Roboto Light" panose="02000000000000000000" pitchFamily="2" charset="0"/>
              </a:rPr>
              <a:t>: </a:t>
            </a:r>
            <a:r>
              <a:rPr lang="sv-SE" sz="2000" dirty="0" smtClean="0">
                <a:latin typeface="Roboto Light" panose="02000000000000000000" pitchFamily="2" charset="0"/>
              </a:rPr>
              <a:t>”</a:t>
            </a:r>
            <a:r>
              <a:rPr lang="sv-SE" sz="2000" i="1" dirty="0" smtClean="0">
                <a:latin typeface="Roboto Light" panose="02000000000000000000" pitchFamily="2" charset="0"/>
              </a:rPr>
              <a:t>Människors </a:t>
            </a:r>
            <a:r>
              <a:rPr lang="sv-SE" sz="2000" i="1" dirty="0">
                <a:latin typeface="Roboto Light" panose="02000000000000000000" pitchFamily="2" charset="0"/>
              </a:rPr>
              <a:t>intresse för volontärarbete ökar samtidigt som det utmanar våra befintliga värderingar och strukturer</a:t>
            </a:r>
            <a:r>
              <a:rPr lang="sv-SE" sz="2000" i="1" dirty="0" smtClean="0">
                <a:latin typeface="Roboto Light" panose="02000000000000000000" pitchFamily="2" charset="0"/>
              </a:rPr>
              <a:t>”.</a:t>
            </a:r>
            <a:endParaRPr lang="sv-SE" sz="2000" i="1" dirty="0">
              <a:latin typeface="Roboto Light" panose="02000000000000000000" pitchFamily="2" charset="0"/>
            </a:endParaRPr>
          </a:p>
          <a:p>
            <a:pPr>
              <a:spcBef>
                <a:spcPts val="1800"/>
              </a:spcBef>
            </a:pPr>
            <a:r>
              <a:rPr lang="sv-SE" sz="2000" dirty="0">
                <a:latin typeface="Roboto Light" panose="02000000000000000000" pitchFamily="2" charset="0"/>
              </a:rPr>
              <a:t>Skriv ner insikterna på notislappar och fäst upp på väggen ihop </a:t>
            </a:r>
            <a:r>
              <a:rPr lang="sv-SE" sz="2000" dirty="0" smtClean="0">
                <a:latin typeface="Roboto Light" panose="02000000000000000000" pitchFamily="2" charset="0"/>
              </a:rPr>
              <a:t>med </a:t>
            </a:r>
            <a:r>
              <a:rPr lang="sv-SE" sz="2000" dirty="0" err="1">
                <a:latin typeface="Roboto Light" panose="02000000000000000000" pitchFamily="2" charset="0"/>
              </a:rPr>
              <a:t>scan</a:t>
            </a:r>
            <a:r>
              <a:rPr lang="sv-SE" sz="2000" dirty="0">
                <a:latin typeface="Roboto Light" panose="02000000000000000000" pitchFamily="2" charset="0"/>
              </a:rPr>
              <a:t> </a:t>
            </a:r>
            <a:r>
              <a:rPr lang="sv-SE" sz="2000" dirty="0" err="1">
                <a:latin typeface="Roboto Light" panose="02000000000000000000" pitchFamily="2" charset="0"/>
              </a:rPr>
              <a:t>cards</a:t>
            </a:r>
            <a:r>
              <a:rPr lang="sv-SE" sz="2000" dirty="0">
                <a:latin typeface="Roboto Light" panose="02000000000000000000" pitchFamily="2" charset="0"/>
              </a:rPr>
              <a:t>. </a:t>
            </a:r>
          </a:p>
        </p:txBody>
      </p:sp>
      <p:pic>
        <p:nvPicPr>
          <p:cNvPr id="4" name="Platshållare för bild 3"/>
          <p:cNvPicPr>
            <a:picLocks noGrp="1" noChangeAspect="1"/>
          </p:cNvPicPr>
          <p:nvPr>
            <p:ph type="pic" idx="1"/>
          </p:nvPr>
        </p:nvPicPr>
        <p:blipFill>
          <a:blip r:embed="rId3" cstate="print">
            <a:extLst>
              <a:ext uri="{28A0092B-C50C-407E-A947-70E740481C1C}">
                <a14:useLocalDpi xmlns:a14="http://schemas.microsoft.com/office/drawing/2010/main"/>
              </a:ext>
            </a:extLst>
          </a:blip>
          <a:srcRect l="13390" r="13390"/>
          <a:stretch>
            <a:fillRect/>
          </a:stretch>
        </p:blipFill>
        <p:spPr/>
      </p:pic>
    </p:spTree>
    <p:extLst>
      <p:ext uri="{BB962C8B-B14F-4D97-AF65-F5344CB8AC3E}">
        <p14:creationId xmlns:p14="http://schemas.microsoft.com/office/powerpoint/2010/main" val="4028681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63999" y="864000"/>
            <a:ext cx="4694011" cy="553998"/>
          </a:xfrm>
        </p:spPr>
        <p:txBody>
          <a:bodyPr/>
          <a:lstStyle/>
          <a:p>
            <a:r>
              <a:rPr lang="sv-SE" dirty="0" smtClean="0"/>
              <a:t>Prioritera</a:t>
            </a:r>
            <a:endParaRPr lang="sv-SE" dirty="0"/>
          </a:p>
        </p:txBody>
      </p:sp>
      <p:sp>
        <p:nvSpPr>
          <p:cNvPr id="6" name="textruta 5"/>
          <p:cNvSpPr txBox="1"/>
          <p:nvPr/>
        </p:nvSpPr>
        <p:spPr>
          <a:xfrm>
            <a:off x="751388" y="1412791"/>
            <a:ext cx="3767768" cy="369332"/>
          </a:xfrm>
          <a:prstGeom prst="rect">
            <a:avLst/>
          </a:prstGeom>
          <a:noFill/>
        </p:spPr>
        <p:txBody>
          <a:bodyPr wrap="square" rtlCol="0">
            <a:spAutoFit/>
          </a:bodyPr>
          <a:lstStyle/>
          <a:p>
            <a:r>
              <a:rPr lang="sv-SE" dirty="0">
                <a:solidFill>
                  <a:srgbClr val="E35205"/>
                </a:solidFill>
              </a:rPr>
              <a:t>1</a:t>
            </a:r>
            <a:r>
              <a:rPr lang="sv-SE" dirty="0" smtClean="0">
                <a:solidFill>
                  <a:srgbClr val="E35205"/>
                </a:solidFill>
              </a:rPr>
              <a:t>0 minuter</a:t>
            </a:r>
            <a:endParaRPr lang="sv-SE" dirty="0">
              <a:solidFill>
                <a:srgbClr val="E35205"/>
              </a:solidFill>
            </a:endParaRPr>
          </a:p>
        </p:txBody>
      </p:sp>
      <p:sp>
        <p:nvSpPr>
          <p:cNvPr id="10" name="Platshållare för text 9"/>
          <p:cNvSpPr>
            <a:spLocks noGrp="1"/>
          </p:cNvSpPr>
          <p:nvPr>
            <p:ph type="body" sz="half" idx="2"/>
          </p:nvPr>
        </p:nvSpPr>
        <p:spPr>
          <a:xfrm>
            <a:off x="863999" y="1771628"/>
            <a:ext cx="5024737" cy="3866595"/>
          </a:xfrm>
        </p:spPr>
        <p:txBody>
          <a:bodyPr/>
          <a:lstStyle/>
          <a:p>
            <a:pPr>
              <a:spcBef>
                <a:spcPts val="1800"/>
              </a:spcBef>
            </a:pPr>
            <a:r>
              <a:rPr lang="sv-SE" dirty="0">
                <a:latin typeface="Roboto Light" panose="02000000000000000000" pitchFamily="2" charset="0"/>
              </a:rPr>
              <a:t>Rösta fram ett eller två kluster som gruppen vill arbeta vidare </a:t>
            </a:r>
            <a:r>
              <a:rPr lang="sv-SE" dirty="0" smtClean="0">
                <a:latin typeface="Roboto Light" panose="02000000000000000000" pitchFamily="2" charset="0"/>
              </a:rPr>
              <a:t>med. </a:t>
            </a:r>
            <a:endParaRPr lang="sv-SE" dirty="0">
              <a:latin typeface="Roboto Light" panose="02000000000000000000" pitchFamily="2" charset="0"/>
            </a:endParaRPr>
          </a:p>
          <a:p>
            <a:pPr>
              <a:spcBef>
                <a:spcPts val="1800"/>
              </a:spcBef>
            </a:pPr>
            <a:r>
              <a:rPr lang="sv-SE" dirty="0">
                <a:latin typeface="Roboto Light" panose="02000000000000000000" pitchFamily="2" charset="0"/>
              </a:rPr>
              <a:t>Var och en i gruppen </a:t>
            </a:r>
            <a:r>
              <a:rPr lang="sv-SE" dirty="0" smtClean="0">
                <a:latin typeface="Roboto Light" panose="02000000000000000000" pitchFamily="2" charset="0"/>
              </a:rPr>
              <a:t>markerar </a:t>
            </a:r>
            <a:r>
              <a:rPr lang="sv-SE" dirty="0">
                <a:latin typeface="Roboto Light" panose="02000000000000000000" pitchFamily="2" charset="0"/>
              </a:rPr>
              <a:t>två kluster som </a:t>
            </a:r>
            <a:r>
              <a:rPr lang="sv-SE" dirty="0" smtClean="0">
                <a:latin typeface="Roboto Light" panose="02000000000000000000" pitchFamily="2" charset="0"/>
              </a:rPr>
              <a:t>hen </a:t>
            </a:r>
            <a:r>
              <a:rPr lang="sv-SE" dirty="0">
                <a:latin typeface="Roboto Light" panose="02000000000000000000" pitchFamily="2" charset="0"/>
              </a:rPr>
              <a:t>tycker </a:t>
            </a:r>
            <a:r>
              <a:rPr lang="sv-SE" dirty="0" smtClean="0">
                <a:latin typeface="Roboto Light" panose="02000000000000000000" pitchFamily="2" charset="0"/>
              </a:rPr>
              <a:t>är viktigast </a:t>
            </a:r>
            <a:r>
              <a:rPr lang="sv-SE" dirty="0">
                <a:latin typeface="Roboto Light" panose="02000000000000000000" pitchFamily="2" charset="0"/>
              </a:rPr>
              <a:t>att ta vidare. </a:t>
            </a:r>
          </a:p>
          <a:p>
            <a:pPr>
              <a:spcBef>
                <a:spcPts val="1800"/>
              </a:spcBef>
            </a:pPr>
            <a:r>
              <a:rPr lang="sv-SE" dirty="0">
                <a:latin typeface="Roboto Light" panose="02000000000000000000" pitchFamily="2" charset="0"/>
              </a:rPr>
              <a:t>Titta på de två kluster som fått flest röster. Går de att sammanföra till ett gemensamt utvecklingsområde, eller är de allt för olika? Om de går att sammanföra, kan ni gå vidare med båda. Annars är det bara det förslag som har fått flest röster som går vidare till nästa steg.</a:t>
            </a:r>
          </a:p>
        </p:txBody>
      </p:sp>
      <p:pic>
        <p:nvPicPr>
          <p:cNvPr id="5" name="Platshållare för bild 4"/>
          <p:cNvPicPr>
            <a:picLocks noGrp="1" noChangeAspect="1"/>
          </p:cNvPicPr>
          <p:nvPr>
            <p:ph type="pic" idx="1"/>
          </p:nvPr>
        </p:nvPicPr>
        <p:blipFill>
          <a:blip r:embed="rId3" cstate="print">
            <a:extLst>
              <a:ext uri="{28A0092B-C50C-407E-A947-70E740481C1C}">
                <a14:useLocalDpi xmlns:a14="http://schemas.microsoft.com/office/drawing/2010/main"/>
              </a:ext>
            </a:extLst>
          </a:blip>
          <a:srcRect l="6577" r="6577"/>
          <a:stretch>
            <a:fillRect/>
          </a:stretch>
        </p:blipFill>
        <p:spPr/>
      </p:pic>
    </p:spTree>
    <p:extLst>
      <p:ext uri="{BB962C8B-B14F-4D97-AF65-F5344CB8AC3E}">
        <p14:creationId xmlns:p14="http://schemas.microsoft.com/office/powerpoint/2010/main" val="2416852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63999" y="864000"/>
            <a:ext cx="4694011" cy="553998"/>
          </a:xfrm>
        </p:spPr>
        <p:txBody>
          <a:bodyPr/>
          <a:lstStyle/>
          <a:p>
            <a:r>
              <a:rPr lang="sv-SE" dirty="0" smtClean="0"/>
              <a:t>Skapa två scenarion</a:t>
            </a:r>
            <a:endParaRPr lang="sv-SE" dirty="0"/>
          </a:p>
        </p:txBody>
      </p:sp>
      <p:sp>
        <p:nvSpPr>
          <p:cNvPr id="6" name="textruta 5"/>
          <p:cNvSpPr txBox="1"/>
          <p:nvPr/>
        </p:nvSpPr>
        <p:spPr>
          <a:xfrm>
            <a:off x="751388" y="1412791"/>
            <a:ext cx="3767768" cy="369332"/>
          </a:xfrm>
          <a:prstGeom prst="rect">
            <a:avLst/>
          </a:prstGeom>
          <a:noFill/>
        </p:spPr>
        <p:txBody>
          <a:bodyPr wrap="square" rtlCol="0">
            <a:spAutoFit/>
          </a:bodyPr>
          <a:lstStyle/>
          <a:p>
            <a:r>
              <a:rPr lang="sv-SE" dirty="0" smtClean="0">
                <a:solidFill>
                  <a:srgbClr val="E35205"/>
                </a:solidFill>
              </a:rPr>
              <a:t>45 minuter</a:t>
            </a:r>
            <a:endParaRPr lang="sv-SE" dirty="0">
              <a:solidFill>
                <a:srgbClr val="E35205"/>
              </a:solidFill>
            </a:endParaRPr>
          </a:p>
        </p:txBody>
      </p:sp>
      <p:sp>
        <p:nvSpPr>
          <p:cNvPr id="10" name="Platshållare för text 9"/>
          <p:cNvSpPr>
            <a:spLocks noGrp="1"/>
          </p:cNvSpPr>
          <p:nvPr>
            <p:ph type="body" sz="half" idx="2"/>
          </p:nvPr>
        </p:nvSpPr>
        <p:spPr>
          <a:xfrm>
            <a:off x="863999" y="1771628"/>
            <a:ext cx="5024737" cy="3943539"/>
          </a:xfrm>
        </p:spPr>
        <p:txBody>
          <a:bodyPr/>
          <a:lstStyle/>
          <a:p>
            <a:pPr>
              <a:spcBef>
                <a:spcPts val="1800"/>
              </a:spcBef>
            </a:pPr>
            <a:r>
              <a:rPr lang="sv-SE" sz="1600" dirty="0">
                <a:latin typeface="Roboto Light" panose="02000000000000000000" pitchFamily="2" charset="0"/>
              </a:rPr>
              <a:t>Framtiden är något vi måste möta men också något vi skapar tillsammans. Vi i Helsingborgs stad måste vara redo att agera på sådan utveckling som </a:t>
            </a:r>
            <a:r>
              <a:rPr lang="sv-SE" sz="1600" i="1" dirty="0">
                <a:latin typeface="Roboto Light" panose="02000000000000000000" pitchFamily="2" charset="0"/>
              </a:rPr>
              <a:t>troligen</a:t>
            </a:r>
            <a:r>
              <a:rPr lang="sv-SE" sz="1600" dirty="0">
                <a:latin typeface="Roboto Light" panose="02000000000000000000" pitchFamily="2" charset="0"/>
              </a:rPr>
              <a:t> kommer att ske, men vi måste också jobba förebyggande för att få det samhälle vi vill ha för våra invånare, företag och besökare.</a:t>
            </a:r>
          </a:p>
          <a:p>
            <a:pPr>
              <a:spcBef>
                <a:spcPts val="1800"/>
              </a:spcBef>
            </a:pPr>
            <a:r>
              <a:rPr lang="sv-SE" sz="1600" dirty="0">
                <a:latin typeface="Roboto Light" panose="02000000000000000000" pitchFamily="2" charset="0"/>
              </a:rPr>
              <a:t>På en canvas </a:t>
            </a:r>
            <a:r>
              <a:rPr lang="sv-SE" sz="1600" dirty="0" smtClean="0">
                <a:latin typeface="Roboto Light" panose="02000000000000000000" pitchFamily="2" charset="0"/>
              </a:rPr>
              <a:t>(som </a:t>
            </a:r>
            <a:r>
              <a:rPr lang="sv-SE" sz="1600" dirty="0">
                <a:latin typeface="Roboto Light" panose="02000000000000000000" pitchFamily="2" charset="0"/>
              </a:rPr>
              <a:t>delas ut av </a:t>
            </a:r>
            <a:r>
              <a:rPr lang="sv-SE" sz="1600" dirty="0" smtClean="0">
                <a:latin typeface="Roboto Light" panose="02000000000000000000" pitchFamily="2" charset="0"/>
              </a:rPr>
              <a:t>workshopledaren) </a:t>
            </a:r>
            <a:r>
              <a:rPr lang="sv-SE" sz="1600" dirty="0">
                <a:latin typeface="Roboto Light" panose="02000000000000000000" pitchFamily="2" charset="0"/>
              </a:rPr>
              <a:t>beskriv framtiden för er valda insikt: </a:t>
            </a:r>
          </a:p>
          <a:p>
            <a:pPr marL="285750" indent="-285750">
              <a:spcBef>
                <a:spcPts val="1800"/>
              </a:spcBef>
              <a:buFont typeface="Arial" panose="020B0604020202020204" pitchFamily="34" charset="0"/>
              <a:buChar char="•"/>
            </a:pPr>
            <a:r>
              <a:rPr lang="sv-SE" sz="1600" dirty="0">
                <a:latin typeface="Roboto Light" panose="02000000000000000000" pitchFamily="2" charset="0"/>
              </a:rPr>
              <a:t>Den troliga framtiden </a:t>
            </a:r>
            <a:endParaRPr lang="sv-SE" sz="1600" dirty="0" smtClean="0">
              <a:latin typeface="Roboto Light" panose="02000000000000000000" pitchFamily="2" charset="0"/>
            </a:endParaRPr>
          </a:p>
          <a:p>
            <a:pPr marL="285750" indent="-285750">
              <a:spcBef>
                <a:spcPts val="1800"/>
              </a:spcBef>
              <a:buFont typeface="Arial" panose="020B0604020202020204" pitchFamily="34" charset="0"/>
              <a:buChar char="•"/>
            </a:pPr>
            <a:r>
              <a:rPr lang="sv-SE" sz="1600" dirty="0" smtClean="0">
                <a:latin typeface="Roboto Light" panose="02000000000000000000" pitchFamily="2" charset="0"/>
              </a:rPr>
              <a:t>En målbild </a:t>
            </a:r>
            <a:r>
              <a:rPr lang="sv-SE" sz="1600" dirty="0">
                <a:latin typeface="Roboto Light" panose="02000000000000000000" pitchFamily="2" charset="0"/>
              </a:rPr>
              <a:t>för den önskvärda framtiden</a:t>
            </a:r>
          </a:p>
        </p:txBody>
      </p:sp>
      <p:pic>
        <p:nvPicPr>
          <p:cNvPr id="4" name="Platshållare för bild 3"/>
          <p:cNvPicPr>
            <a:picLocks noGrp="1" noChangeAspect="1"/>
          </p:cNvPicPr>
          <p:nvPr>
            <p:ph type="pic" idx="1"/>
          </p:nvPr>
        </p:nvPicPr>
        <p:blipFill>
          <a:blip r:embed="rId3" cstate="print">
            <a:extLst>
              <a:ext uri="{28A0092B-C50C-407E-A947-70E740481C1C}">
                <a14:useLocalDpi xmlns:a14="http://schemas.microsoft.com/office/drawing/2010/main"/>
              </a:ext>
            </a:extLst>
          </a:blip>
          <a:srcRect t="17483" b="17483"/>
          <a:stretch>
            <a:fillRect/>
          </a:stretch>
        </p:blipFill>
        <p:spPr/>
      </p:pic>
    </p:spTree>
    <p:extLst>
      <p:ext uri="{BB962C8B-B14F-4D97-AF65-F5344CB8AC3E}">
        <p14:creationId xmlns:p14="http://schemas.microsoft.com/office/powerpoint/2010/main" val="1509278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63999" y="864000"/>
            <a:ext cx="4694011" cy="553998"/>
          </a:xfrm>
        </p:spPr>
        <p:txBody>
          <a:bodyPr/>
          <a:lstStyle/>
          <a:p>
            <a:r>
              <a:rPr lang="sv-SE" dirty="0" smtClean="0"/>
              <a:t>Skapa prototyper</a:t>
            </a:r>
            <a:endParaRPr lang="sv-SE" dirty="0"/>
          </a:p>
        </p:txBody>
      </p:sp>
      <p:sp>
        <p:nvSpPr>
          <p:cNvPr id="6" name="textruta 5"/>
          <p:cNvSpPr txBox="1"/>
          <p:nvPr/>
        </p:nvSpPr>
        <p:spPr>
          <a:xfrm>
            <a:off x="751388" y="1412791"/>
            <a:ext cx="3767768" cy="369332"/>
          </a:xfrm>
          <a:prstGeom prst="rect">
            <a:avLst/>
          </a:prstGeom>
          <a:noFill/>
        </p:spPr>
        <p:txBody>
          <a:bodyPr wrap="square" rtlCol="0">
            <a:spAutoFit/>
          </a:bodyPr>
          <a:lstStyle/>
          <a:p>
            <a:r>
              <a:rPr lang="sv-SE" dirty="0" smtClean="0">
                <a:solidFill>
                  <a:srgbClr val="E35205"/>
                </a:solidFill>
              </a:rPr>
              <a:t>60 minuter inklusive fika</a:t>
            </a:r>
            <a:endParaRPr lang="sv-SE" dirty="0">
              <a:solidFill>
                <a:srgbClr val="E35205"/>
              </a:solidFill>
            </a:endParaRPr>
          </a:p>
        </p:txBody>
      </p:sp>
      <p:sp>
        <p:nvSpPr>
          <p:cNvPr id="10" name="Platshållare för text 9"/>
          <p:cNvSpPr>
            <a:spLocks noGrp="1"/>
          </p:cNvSpPr>
          <p:nvPr>
            <p:ph type="body" sz="half" idx="2"/>
          </p:nvPr>
        </p:nvSpPr>
        <p:spPr>
          <a:xfrm>
            <a:off x="863999" y="1771628"/>
            <a:ext cx="5024737" cy="4066649"/>
          </a:xfrm>
        </p:spPr>
        <p:txBody>
          <a:bodyPr/>
          <a:lstStyle/>
          <a:p>
            <a:pPr marL="285750" indent="-285750">
              <a:spcBef>
                <a:spcPts val="1800"/>
              </a:spcBef>
              <a:buFont typeface="Arial" panose="020B0604020202020204" pitchFamily="34" charset="0"/>
              <a:buChar char="•"/>
            </a:pPr>
            <a:r>
              <a:rPr lang="sv-SE" sz="1400" dirty="0" smtClean="0">
                <a:latin typeface="Roboto Light" panose="02000000000000000000" pitchFamily="2" charset="0"/>
              </a:rPr>
              <a:t>Hur skulle ni göra om ni behöver beskriva scenariot för någon annan och ni inte får använda ord? Hur kan era scenarion visualiseras?</a:t>
            </a:r>
          </a:p>
          <a:p>
            <a:pPr marL="285750" indent="-285750">
              <a:spcBef>
                <a:spcPts val="1800"/>
              </a:spcBef>
              <a:buFont typeface="Arial" panose="020B0604020202020204" pitchFamily="34" charset="0"/>
              <a:buChar char="•"/>
            </a:pPr>
            <a:r>
              <a:rPr lang="sv-SE" sz="1400" dirty="0" smtClean="0">
                <a:latin typeface="Roboto Light" panose="02000000000000000000" pitchFamily="2" charset="0"/>
              </a:rPr>
              <a:t>Er </a:t>
            </a:r>
            <a:r>
              <a:rPr lang="sv-SE" sz="1400" dirty="0">
                <a:latin typeface="Roboto Light" panose="02000000000000000000" pitchFamily="2" charset="0"/>
              </a:rPr>
              <a:t>prototyp kan innehålla idéer till lösningar på de utmaningar som finns i scenariot, eller den kan mer generellt visa hur scenariot kommer till utryck i framtiden. </a:t>
            </a:r>
          </a:p>
          <a:p>
            <a:pPr marL="285750" indent="-285750">
              <a:spcBef>
                <a:spcPts val="1800"/>
              </a:spcBef>
              <a:buFont typeface="Arial" panose="020B0604020202020204" pitchFamily="34" charset="0"/>
              <a:buChar char="•"/>
            </a:pPr>
            <a:r>
              <a:rPr lang="sv-SE" sz="1400" dirty="0">
                <a:latin typeface="Roboto Light" panose="02000000000000000000" pitchFamily="2" charset="0"/>
              </a:rPr>
              <a:t>Om det går att bygga ihop det troliga och det önskvärda scenariot i en prototyp så gör det - annars bygg två </a:t>
            </a:r>
            <a:r>
              <a:rPr lang="sv-SE" sz="1400" dirty="0" smtClean="0">
                <a:latin typeface="Roboto Light" panose="02000000000000000000" pitchFamily="2" charset="0"/>
              </a:rPr>
              <a:t>prototyper.</a:t>
            </a:r>
          </a:p>
          <a:p>
            <a:pPr marL="285750" indent="-285750">
              <a:spcBef>
                <a:spcPts val="1800"/>
              </a:spcBef>
              <a:buFont typeface="Arial" panose="020B0604020202020204" pitchFamily="34" charset="0"/>
              <a:buChar char="•"/>
            </a:pPr>
            <a:r>
              <a:rPr lang="sv-SE" sz="1400" dirty="0" smtClean="0">
                <a:latin typeface="Roboto Light" panose="02000000000000000000" pitchFamily="2" charset="0"/>
              </a:rPr>
              <a:t>Håll det enkelt! Det </a:t>
            </a:r>
            <a:r>
              <a:rPr lang="sv-SE" sz="1400" dirty="0">
                <a:latin typeface="Roboto Light" panose="02000000000000000000" pitchFamily="2" charset="0"/>
              </a:rPr>
              <a:t>viktiga är att fokusera på en eller ett fåtal framtida möjligheter, lösningar eller nya arbetssätt som skulle kunna testas i ett senare skede.</a:t>
            </a:r>
          </a:p>
        </p:txBody>
      </p:sp>
      <p:pic>
        <p:nvPicPr>
          <p:cNvPr id="8" name="Platshållare för bild 7"/>
          <p:cNvPicPr>
            <a:picLocks noGrp="1" noChangeAspect="1"/>
          </p:cNvPicPr>
          <p:nvPr>
            <p:ph type="pic" idx="1"/>
          </p:nvPr>
        </p:nvPicPr>
        <p:blipFill>
          <a:blip r:embed="rId3" cstate="print">
            <a:extLst>
              <a:ext uri="{28A0092B-C50C-407E-A947-70E740481C1C}">
                <a14:useLocalDpi xmlns:a14="http://schemas.microsoft.com/office/drawing/2010/main"/>
              </a:ext>
            </a:extLst>
          </a:blip>
          <a:srcRect l="26702" r="26702"/>
          <a:stretch>
            <a:fillRect/>
          </a:stretch>
        </p:blipFill>
        <p:spPr/>
      </p:pic>
    </p:spTree>
    <p:extLst>
      <p:ext uri="{BB962C8B-B14F-4D97-AF65-F5344CB8AC3E}">
        <p14:creationId xmlns:p14="http://schemas.microsoft.com/office/powerpoint/2010/main" val="513861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63999" y="864000"/>
            <a:ext cx="4694011" cy="553998"/>
          </a:xfrm>
        </p:spPr>
        <p:txBody>
          <a:bodyPr/>
          <a:lstStyle/>
          <a:p>
            <a:r>
              <a:rPr lang="sv-SE" dirty="0" smtClean="0"/>
              <a:t>Ta fram aktiviteter</a:t>
            </a:r>
            <a:endParaRPr lang="sv-SE" dirty="0"/>
          </a:p>
        </p:txBody>
      </p:sp>
      <p:sp>
        <p:nvSpPr>
          <p:cNvPr id="6" name="textruta 5"/>
          <p:cNvSpPr txBox="1"/>
          <p:nvPr/>
        </p:nvSpPr>
        <p:spPr>
          <a:xfrm>
            <a:off x="751388" y="1412791"/>
            <a:ext cx="3767768" cy="369332"/>
          </a:xfrm>
          <a:prstGeom prst="rect">
            <a:avLst/>
          </a:prstGeom>
          <a:noFill/>
        </p:spPr>
        <p:txBody>
          <a:bodyPr wrap="square" rtlCol="0">
            <a:spAutoFit/>
          </a:bodyPr>
          <a:lstStyle/>
          <a:p>
            <a:r>
              <a:rPr lang="sv-SE" dirty="0" smtClean="0">
                <a:solidFill>
                  <a:srgbClr val="E35205"/>
                </a:solidFill>
              </a:rPr>
              <a:t>45 minuter</a:t>
            </a:r>
            <a:endParaRPr lang="sv-SE" dirty="0">
              <a:solidFill>
                <a:srgbClr val="E35205"/>
              </a:solidFill>
            </a:endParaRPr>
          </a:p>
        </p:txBody>
      </p:sp>
      <p:sp>
        <p:nvSpPr>
          <p:cNvPr id="10" name="Platshållare för text 9"/>
          <p:cNvSpPr>
            <a:spLocks noGrp="1"/>
          </p:cNvSpPr>
          <p:nvPr>
            <p:ph type="body" sz="half" idx="2"/>
          </p:nvPr>
        </p:nvSpPr>
        <p:spPr>
          <a:xfrm>
            <a:off x="863999" y="1771628"/>
            <a:ext cx="5024737" cy="1358216"/>
          </a:xfrm>
        </p:spPr>
        <p:txBody>
          <a:bodyPr/>
          <a:lstStyle/>
          <a:p>
            <a:pPr>
              <a:spcBef>
                <a:spcPts val="1800"/>
              </a:spcBef>
            </a:pPr>
            <a:r>
              <a:rPr lang="sv-SE" sz="1400" dirty="0">
                <a:latin typeface="Roboto Light" panose="02000000000000000000" pitchFamily="2" charset="0"/>
              </a:rPr>
              <a:t>Vad kan </a:t>
            </a:r>
            <a:r>
              <a:rPr lang="sv-SE" sz="1400" dirty="0" smtClean="0">
                <a:latin typeface="Roboto Light" panose="02000000000000000000" pitchFamily="2" charset="0"/>
              </a:rPr>
              <a:t>vi </a:t>
            </a:r>
            <a:r>
              <a:rPr lang="sv-SE" sz="1400" dirty="0">
                <a:latin typeface="Roboto Light" panose="02000000000000000000" pitchFamily="2" charset="0"/>
              </a:rPr>
              <a:t>börja arbeta med DIREKT och PÅ KORT SIKT? </a:t>
            </a:r>
            <a:r>
              <a:rPr lang="sv-SE" sz="1400" dirty="0" smtClean="0">
                <a:latin typeface="Roboto Light" panose="02000000000000000000" pitchFamily="2" charset="0"/>
              </a:rPr>
              <a:t/>
            </a:r>
            <a:br>
              <a:rPr lang="sv-SE" sz="1400" dirty="0" smtClean="0">
                <a:latin typeface="Roboto Light" panose="02000000000000000000" pitchFamily="2" charset="0"/>
              </a:rPr>
            </a:br>
            <a:r>
              <a:rPr lang="sv-SE" sz="1400" dirty="0" smtClean="0">
                <a:latin typeface="Roboto Light" panose="02000000000000000000" pitchFamily="2" charset="0"/>
              </a:rPr>
              <a:t>Ta </a:t>
            </a:r>
            <a:r>
              <a:rPr lang="sv-SE" sz="1400" dirty="0">
                <a:latin typeface="Roboto Light" panose="02000000000000000000" pitchFamily="2" charset="0"/>
              </a:rPr>
              <a:t>fram </a:t>
            </a:r>
            <a:r>
              <a:rPr lang="sv-SE" sz="1400" dirty="0" smtClean="0">
                <a:latin typeface="Roboto Light" panose="02000000000000000000" pitchFamily="2" charset="0"/>
              </a:rPr>
              <a:t>konkreta aktiviteter </a:t>
            </a:r>
            <a:r>
              <a:rPr lang="sv-SE" sz="1400" dirty="0">
                <a:latin typeface="Roboto Light" panose="02000000000000000000" pitchFamily="2" charset="0"/>
              </a:rPr>
              <a:t>utifrån respektive </a:t>
            </a:r>
            <a:r>
              <a:rPr lang="sv-SE" sz="1400" dirty="0" smtClean="0">
                <a:latin typeface="Roboto Light" panose="02000000000000000000" pitchFamily="2" charset="0"/>
              </a:rPr>
              <a:t>prototyp</a:t>
            </a:r>
            <a:r>
              <a:rPr lang="sv-SE" sz="1400" dirty="0">
                <a:latin typeface="Roboto Light" panose="02000000000000000000" pitchFamily="2" charset="0"/>
              </a:rPr>
              <a:t>. </a:t>
            </a:r>
            <a:endParaRPr lang="sv-SE" sz="1400" dirty="0" smtClean="0">
              <a:latin typeface="Roboto Light" panose="02000000000000000000" pitchFamily="2" charset="0"/>
            </a:endParaRPr>
          </a:p>
          <a:p>
            <a:pPr>
              <a:spcBef>
                <a:spcPts val="1800"/>
              </a:spcBef>
            </a:pPr>
            <a:r>
              <a:rPr lang="sv-SE" sz="1400" b="1" dirty="0" smtClean="0">
                <a:latin typeface="Roboto Light" panose="02000000000000000000" pitchFamily="2" charset="0"/>
              </a:rPr>
              <a:t>Stödfrågor:</a:t>
            </a:r>
            <a:endParaRPr lang="sv-SE" sz="1400" b="1" dirty="0">
              <a:latin typeface="Roboto Light" panose="02000000000000000000" pitchFamily="2" charset="0"/>
            </a:endParaRPr>
          </a:p>
        </p:txBody>
      </p:sp>
      <p:pic>
        <p:nvPicPr>
          <p:cNvPr id="5" name="Platshållare för bild 4"/>
          <p:cNvPicPr>
            <a:picLocks noGrp="1" noChangeAspect="1"/>
          </p:cNvPicPr>
          <p:nvPr>
            <p:ph type="pic" idx="1"/>
          </p:nvPr>
        </p:nvPicPr>
        <p:blipFill>
          <a:blip r:embed="rId3" cstate="hqprint">
            <a:extLst>
              <a:ext uri="{28A0092B-C50C-407E-A947-70E740481C1C}">
                <a14:useLocalDpi xmlns:a14="http://schemas.microsoft.com/office/drawing/2010/main"/>
              </a:ext>
            </a:extLst>
          </a:blip>
          <a:srcRect/>
          <a:stretch>
            <a:fillRect/>
          </a:stretch>
        </p:blipFill>
        <p:spPr/>
      </p:pic>
      <p:sp>
        <p:nvSpPr>
          <p:cNvPr id="7" name="textruta 6"/>
          <p:cNvSpPr txBox="1"/>
          <p:nvPr/>
        </p:nvSpPr>
        <p:spPr>
          <a:xfrm>
            <a:off x="777883" y="3129844"/>
            <a:ext cx="5318117" cy="2400657"/>
          </a:xfrm>
          <a:prstGeom prst="rect">
            <a:avLst/>
          </a:prstGeom>
          <a:noFill/>
        </p:spPr>
        <p:txBody>
          <a:bodyPr wrap="square" rtlCol="0">
            <a:spAutoFit/>
          </a:bodyPr>
          <a:lstStyle/>
          <a:p>
            <a:r>
              <a:rPr lang="sv-SE" sz="1500" dirty="0" smtClean="0">
                <a:latin typeface="Roboto Light" panose="02000000000000000000" pitchFamily="2" charset="0"/>
                <a:ea typeface="Roboto Light" panose="02000000000000000000" pitchFamily="2" charset="0"/>
                <a:cs typeface="Roboto Light" panose="02000000000000000000" pitchFamily="2" charset="0"/>
              </a:rPr>
              <a:t>·  </a:t>
            </a:r>
            <a:r>
              <a:rPr lang="sv-SE" sz="1500" dirty="0" smtClean="0"/>
              <a:t>Hur </a:t>
            </a:r>
            <a:r>
              <a:rPr lang="sv-SE" sz="1500" dirty="0"/>
              <a:t>vi kan testa prototypen i liten skala?</a:t>
            </a:r>
            <a:br>
              <a:rPr lang="sv-SE" sz="1500" dirty="0"/>
            </a:br>
            <a:r>
              <a:rPr lang="sv-SE" sz="1500" dirty="0">
                <a:latin typeface="Roboto Light" panose="02000000000000000000" pitchFamily="2" charset="0"/>
                <a:ea typeface="Roboto Light" panose="02000000000000000000" pitchFamily="2" charset="0"/>
                <a:cs typeface="Roboto Light" panose="02000000000000000000" pitchFamily="2" charset="0"/>
              </a:rPr>
              <a:t>· </a:t>
            </a:r>
            <a:r>
              <a:rPr lang="sv-SE" sz="1500" dirty="0" smtClean="0">
                <a:latin typeface="Roboto Light" panose="02000000000000000000" pitchFamily="2" charset="0"/>
                <a:ea typeface="Roboto Light" panose="02000000000000000000" pitchFamily="2" charset="0"/>
                <a:cs typeface="Roboto Light" panose="02000000000000000000" pitchFamily="2" charset="0"/>
              </a:rPr>
              <a:t> </a:t>
            </a:r>
            <a:r>
              <a:rPr lang="sv-SE" sz="1500" dirty="0" smtClean="0"/>
              <a:t>Vilken </a:t>
            </a:r>
            <a:r>
              <a:rPr lang="sv-SE" sz="1500" dirty="0"/>
              <a:t>information behöver vi ta reda </a:t>
            </a:r>
            <a:r>
              <a:rPr lang="sv-SE" sz="1500" dirty="0" smtClean="0"/>
              <a:t>på?</a:t>
            </a:r>
            <a:r>
              <a:rPr lang="sv-SE" sz="1500" dirty="0"/>
              <a:t/>
            </a:r>
            <a:br>
              <a:rPr lang="sv-SE" sz="1500" dirty="0"/>
            </a:br>
            <a:r>
              <a:rPr lang="sv-SE" sz="1500" dirty="0">
                <a:latin typeface="Roboto Light" panose="02000000000000000000" pitchFamily="2" charset="0"/>
                <a:ea typeface="Roboto Light" panose="02000000000000000000" pitchFamily="2" charset="0"/>
                <a:cs typeface="Roboto Light" panose="02000000000000000000" pitchFamily="2" charset="0"/>
              </a:rPr>
              <a:t>· </a:t>
            </a:r>
            <a:r>
              <a:rPr lang="sv-SE" sz="1500" dirty="0" smtClean="0">
                <a:latin typeface="Roboto Light" panose="02000000000000000000" pitchFamily="2" charset="0"/>
                <a:ea typeface="Roboto Light" panose="02000000000000000000" pitchFamily="2" charset="0"/>
                <a:cs typeface="Roboto Light" panose="02000000000000000000" pitchFamily="2" charset="0"/>
              </a:rPr>
              <a:t> </a:t>
            </a:r>
            <a:r>
              <a:rPr lang="sv-SE" sz="1500" dirty="0" smtClean="0"/>
              <a:t>Behöver </a:t>
            </a:r>
            <a:r>
              <a:rPr lang="sv-SE" sz="1500" dirty="0"/>
              <a:t>vi nya samarbeten?</a:t>
            </a:r>
            <a:br>
              <a:rPr lang="sv-SE" sz="1500" dirty="0"/>
            </a:br>
            <a:r>
              <a:rPr lang="sv-SE" sz="1500" dirty="0">
                <a:latin typeface="Roboto Light" panose="02000000000000000000" pitchFamily="2" charset="0"/>
                <a:ea typeface="Roboto Light" panose="02000000000000000000" pitchFamily="2" charset="0"/>
                <a:cs typeface="Roboto Light" panose="02000000000000000000" pitchFamily="2" charset="0"/>
              </a:rPr>
              <a:t>· </a:t>
            </a:r>
            <a:r>
              <a:rPr lang="sv-SE" sz="1500" dirty="0" smtClean="0">
                <a:latin typeface="Roboto Light" panose="02000000000000000000" pitchFamily="2" charset="0"/>
                <a:ea typeface="Roboto Light" panose="02000000000000000000" pitchFamily="2" charset="0"/>
                <a:cs typeface="Roboto Light" panose="02000000000000000000" pitchFamily="2" charset="0"/>
              </a:rPr>
              <a:t> </a:t>
            </a:r>
            <a:r>
              <a:rPr lang="sv-SE" sz="1500" dirty="0" smtClean="0"/>
              <a:t>Finns </a:t>
            </a:r>
            <a:r>
              <a:rPr lang="sv-SE" sz="1500" dirty="0"/>
              <a:t>frågor som behöver lyftas till högre nivå?</a:t>
            </a:r>
            <a:br>
              <a:rPr lang="sv-SE" sz="1500" dirty="0"/>
            </a:br>
            <a:r>
              <a:rPr lang="sv-SE" sz="1500" dirty="0">
                <a:latin typeface="Roboto Light" panose="02000000000000000000" pitchFamily="2" charset="0"/>
                <a:ea typeface="Roboto Light" panose="02000000000000000000" pitchFamily="2" charset="0"/>
                <a:cs typeface="Roboto Light" panose="02000000000000000000" pitchFamily="2" charset="0"/>
              </a:rPr>
              <a:t>· </a:t>
            </a:r>
            <a:r>
              <a:rPr lang="sv-SE" sz="1500" dirty="0" smtClean="0">
                <a:latin typeface="Roboto Light" panose="02000000000000000000" pitchFamily="2" charset="0"/>
                <a:ea typeface="Roboto Light" panose="02000000000000000000" pitchFamily="2" charset="0"/>
                <a:cs typeface="Roboto Light" panose="02000000000000000000" pitchFamily="2" charset="0"/>
              </a:rPr>
              <a:t> </a:t>
            </a:r>
            <a:r>
              <a:rPr lang="sv-SE" sz="1500" dirty="0" smtClean="0"/>
              <a:t>Hur fördela nya </a:t>
            </a:r>
            <a:r>
              <a:rPr lang="sv-SE" sz="1500" dirty="0"/>
              <a:t>arbetsuppgifter eller </a:t>
            </a:r>
            <a:r>
              <a:rPr lang="sv-SE" sz="1500" dirty="0" smtClean="0"/>
              <a:t>ansvarsområden?</a:t>
            </a:r>
            <a:r>
              <a:rPr lang="sv-SE" sz="1500" dirty="0"/>
              <a:t/>
            </a:r>
            <a:br>
              <a:rPr lang="sv-SE" sz="1500" dirty="0"/>
            </a:br>
            <a:r>
              <a:rPr lang="sv-SE" sz="1500" dirty="0">
                <a:latin typeface="Roboto Light" panose="02000000000000000000" pitchFamily="2" charset="0"/>
                <a:ea typeface="Roboto Light" panose="02000000000000000000" pitchFamily="2" charset="0"/>
                <a:cs typeface="Roboto Light" panose="02000000000000000000" pitchFamily="2" charset="0"/>
              </a:rPr>
              <a:t>· </a:t>
            </a:r>
            <a:r>
              <a:rPr lang="sv-SE" sz="1500" dirty="0" smtClean="0">
                <a:latin typeface="Roboto Light" panose="02000000000000000000" pitchFamily="2" charset="0"/>
                <a:ea typeface="Roboto Light" panose="02000000000000000000" pitchFamily="2" charset="0"/>
                <a:cs typeface="Roboto Light" panose="02000000000000000000" pitchFamily="2" charset="0"/>
              </a:rPr>
              <a:t> </a:t>
            </a:r>
            <a:r>
              <a:rPr lang="sv-SE" sz="1500" dirty="0" smtClean="0"/>
              <a:t>Hur kan vi jacka </a:t>
            </a:r>
            <a:r>
              <a:rPr lang="sv-SE" sz="1500" dirty="0"/>
              <a:t>i resultatet från dagens workshop till </a:t>
            </a:r>
            <a:r>
              <a:rPr lang="sv-SE" sz="1500" dirty="0" smtClean="0"/>
              <a:t> </a:t>
            </a:r>
            <a:br>
              <a:rPr lang="sv-SE" sz="1500" dirty="0" smtClean="0"/>
            </a:br>
            <a:r>
              <a:rPr lang="sv-SE" sz="1500" dirty="0" smtClean="0"/>
              <a:t>   pågående </a:t>
            </a:r>
            <a:r>
              <a:rPr lang="sv-SE" sz="1500" dirty="0"/>
              <a:t>förändringsarbete?</a:t>
            </a:r>
            <a:br>
              <a:rPr lang="sv-SE" sz="1500" dirty="0"/>
            </a:br>
            <a:r>
              <a:rPr lang="sv-SE" sz="1500" dirty="0">
                <a:latin typeface="Roboto Light" panose="02000000000000000000" pitchFamily="2" charset="0"/>
                <a:ea typeface="Roboto Light" panose="02000000000000000000" pitchFamily="2" charset="0"/>
                <a:cs typeface="Roboto Light" panose="02000000000000000000" pitchFamily="2" charset="0"/>
              </a:rPr>
              <a:t>· </a:t>
            </a:r>
            <a:r>
              <a:rPr lang="sv-SE" sz="1500" dirty="0" smtClean="0">
                <a:latin typeface="Roboto Light" panose="02000000000000000000" pitchFamily="2" charset="0"/>
                <a:ea typeface="Roboto Light" panose="02000000000000000000" pitchFamily="2" charset="0"/>
                <a:cs typeface="Roboto Light" panose="02000000000000000000" pitchFamily="2" charset="0"/>
              </a:rPr>
              <a:t> </a:t>
            </a:r>
            <a:r>
              <a:rPr lang="sv-SE" sz="1500" dirty="0" smtClean="0"/>
              <a:t>Hur </a:t>
            </a:r>
            <a:r>
              <a:rPr lang="sv-SE" sz="1500" dirty="0"/>
              <a:t>involvera invånare till att </a:t>
            </a:r>
            <a:r>
              <a:rPr lang="sv-SE" sz="1500" dirty="0" err="1"/>
              <a:t>samskapa</a:t>
            </a:r>
            <a:r>
              <a:rPr lang="sv-SE" sz="1500" dirty="0"/>
              <a:t> lösningar i </a:t>
            </a:r>
            <a:r>
              <a:rPr lang="sv-SE" sz="1500" dirty="0" smtClean="0"/>
              <a:t>våra  </a:t>
            </a:r>
            <a:br>
              <a:rPr lang="sv-SE" sz="1500" dirty="0" smtClean="0"/>
            </a:br>
            <a:r>
              <a:rPr lang="sv-SE" sz="1500" dirty="0" smtClean="0"/>
              <a:t>   scenarios</a:t>
            </a:r>
            <a:r>
              <a:rPr lang="sv-SE" sz="1500" dirty="0"/>
              <a:t>?</a:t>
            </a:r>
          </a:p>
          <a:p>
            <a:endParaRPr lang="sv-SE" sz="1500" dirty="0"/>
          </a:p>
        </p:txBody>
      </p:sp>
    </p:spTree>
    <p:extLst>
      <p:ext uri="{BB962C8B-B14F-4D97-AF65-F5344CB8AC3E}">
        <p14:creationId xmlns:p14="http://schemas.microsoft.com/office/powerpoint/2010/main" val="2716397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Till dig som är workshopledare</a:t>
            </a:r>
            <a:endParaRPr lang="sv-SE" dirty="0"/>
          </a:p>
        </p:txBody>
      </p:sp>
      <p:sp>
        <p:nvSpPr>
          <p:cNvPr id="3" name="Platshållare för text 2"/>
          <p:cNvSpPr>
            <a:spLocks noGrp="1"/>
          </p:cNvSpPr>
          <p:nvPr>
            <p:ph type="body" sz="half" idx="2"/>
          </p:nvPr>
        </p:nvSpPr>
        <p:spPr>
          <a:xfrm>
            <a:off x="864000" y="1440000"/>
            <a:ext cx="10464000" cy="4297482"/>
          </a:xfrm>
        </p:spPr>
        <p:txBody>
          <a:bodyPr/>
          <a:lstStyle/>
          <a:p>
            <a:pPr>
              <a:spcBef>
                <a:spcPts val="1200"/>
              </a:spcBef>
            </a:pPr>
            <a:r>
              <a:rPr lang="sv-SE" dirty="0"/>
              <a:t>De dolda bilderna i den här presentationen är till för dig som workshopledare. De ger konkreta tips och råd inför, under och efter workshopen. </a:t>
            </a:r>
          </a:p>
          <a:p>
            <a:pPr>
              <a:spcBef>
                <a:spcPts val="1200"/>
              </a:spcBef>
            </a:pPr>
            <a:r>
              <a:rPr lang="sv-SE" dirty="0"/>
              <a:t>Att vara redo för framtiden och planera för att människors beteenden förändras och teknik utvecklas kräver att vi planerar för flera olika </a:t>
            </a:r>
            <a:r>
              <a:rPr lang="sv-SE" dirty="0" smtClean="0"/>
              <a:t>scenarier. Detta workshop-upplägg är en förenklad variant som är kul att göra och som inte kräver förkunskaper om scenarioplanering. Ni behöver avsätta en heldag eller två halvdagar. </a:t>
            </a:r>
          </a:p>
          <a:p>
            <a:pPr>
              <a:spcBef>
                <a:spcPts val="1200"/>
              </a:spcBef>
            </a:pPr>
            <a:r>
              <a:rPr lang="sv-SE" dirty="0" smtClean="0"/>
              <a:t>Under workshopen är ni många som </a:t>
            </a:r>
            <a:r>
              <a:rPr lang="sv-SE" dirty="0"/>
              <a:t>hjälps åt att bidra med signalspaning på stadens brännpunkter. När dagen är slut har ni skapat ett antal framtidsbilder och konkreta aktiviteter som ni kan jobba vidare med </a:t>
            </a:r>
            <a:r>
              <a:rPr lang="sv-SE" dirty="0" smtClean="0"/>
              <a:t>i er verksamhet, till exempel på olika enheter eller i olika arbetsgrupper eller delprojekt. </a:t>
            </a:r>
            <a:endParaRPr lang="sv-SE" dirty="0"/>
          </a:p>
          <a:p>
            <a:pPr>
              <a:spcBef>
                <a:spcPts val="1200"/>
              </a:spcBef>
            </a:pPr>
            <a:r>
              <a:rPr lang="sv-SE" dirty="0" smtClean="0"/>
              <a:t>Upplägget </a:t>
            </a:r>
            <a:r>
              <a:rPr lang="sv-SE" dirty="0"/>
              <a:t>passar dig som gör verksamhetsplanering, projektplanering eller förändringsarbete med en planeringshorisont på upp till tio </a:t>
            </a:r>
            <a:r>
              <a:rPr lang="sv-SE" dirty="0" smtClean="0"/>
              <a:t>år. </a:t>
            </a:r>
            <a:endParaRPr lang="sv-SE" dirty="0"/>
          </a:p>
        </p:txBody>
      </p:sp>
    </p:spTree>
    <p:extLst>
      <p:ext uri="{BB962C8B-B14F-4D97-AF65-F5344CB8AC3E}">
        <p14:creationId xmlns:p14="http://schemas.microsoft.com/office/powerpoint/2010/main" val="3957926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63999" y="864000"/>
            <a:ext cx="4694011" cy="553998"/>
          </a:xfrm>
        </p:spPr>
        <p:txBody>
          <a:bodyPr/>
          <a:lstStyle/>
          <a:p>
            <a:r>
              <a:rPr lang="sv-SE" dirty="0" smtClean="0"/>
              <a:t>Presentera</a:t>
            </a:r>
            <a:endParaRPr lang="sv-SE" dirty="0"/>
          </a:p>
        </p:txBody>
      </p:sp>
      <p:sp>
        <p:nvSpPr>
          <p:cNvPr id="6" name="textruta 5"/>
          <p:cNvSpPr txBox="1"/>
          <p:nvPr/>
        </p:nvSpPr>
        <p:spPr>
          <a:xfrm>
            <a:off x="751388" y="1412791"/>
            <a:ext cx="3767768" cy="369332"/>
          </a:xfrm>
          <a:prstGeom prst="rect">
            <a:avLst/>
          </a:prstGeom>
          <a:noFill/>
        </p:spPr>
        <p:txBody>
          <a:bodyPr wrap="square" rtlCol="0">
            <a:spAutoFit/>
          </a:bodyPr>
          <a:lstStyle/>
          <a:p>
            <a:r>
              <a:rPr lang="sv-SE" dirty="0" smtClean="0">
                <a:solidFill>
                  <a:srgbClr val="E35205"/>
                </a:solidFill>
              </a:rPr>
              <a:t>20 minuter</a:t>
            </a:r>
            <a:endParaRPr lang="sv-SE" dirty="0">
              <a:solidFill>
                <a:srgbClr val="E35205"/>
              </a:solidFill>
            </a:endParaRPr>
          </a:p>
        </p:txBody>
      </p:sp>
      <p:sp>
        <p:nvSpPr>
          <p:cNvPr id="10" name="Platshållare för text 9"/>
          <p:cNvSpPr>
            <a:spLocks noGrp="1"/>
          </p:cNvSpPr>
          <p:nvPr>
            <p:ph type="body" sz="half" idx="2"/>
          </p:nvPr>
        </p:nvSpPr>
        <p:spPr>
          <a:xfrm>
            <a:off x="863999" y="1771628"/>
            <a:ext cx="5024737" cy="3835817"/>
          </a:xfrm>
        </p:spPr>
        <p:txBody>
          <a:bodyPr/>
          <a:lstStyle/>
          <a:p>
            <a:pPr marL="285750" indent="-285750">
              <a:spcBef>
                <a:spcPts val="1800"/>
              </a:spcBef>
              <a:buFont typeface="Arial" panose="020B0604020202020204" pitchFamily="34" charset="0"/>
              <a:buChar char="•"/>
            </a:pPr>
            <a:r>
              <a:rPr lang="sv-SE" sz="1700" dirty="0" smtClean="0">
                <a:latin typeface="Roboto Light" panose="02000000000000000000" pitchFamily="2" charset="0"/>
              </a:rPr>
              <a:t>Vilket </a:t>
            </a:r>
            <a:r>
              <a:rPr lang="sv-SE" sz="1700" dirty="0">
                <a:latin typeface="Roboto Light" panose="02000000000000000000" pitchFamily="2" charset="0"/>
              </a:rPr>
              <a:t>kluster med </a:t>
            </a:r>
            <a:r>
              <a:rPr lang="sv-SE" sz="1700" dirty="0" err="1">
                <a:latin typeface="Roboto Light" panose="02000000000000000000" pitchFamily="2" charset="0"/>
              </a:rPr>
              <a:t>scan</a:t>
            </a:r>
            <a:r>
              <a:rPr lang="sv-SE" sz="1700" dirty="0">
                <a:latin typeface="Roboto Light" panose="02000000000000000000" pitchFamily="2" charset="0"/>
              </a:rPr>
              <a:t> </a:t>
            </a:r>
            <a:r>
              <a:rPr lang="sv-SE" sz="1700" dirty="0" err="1">
                <a:latin typeface="Roboto Light" panose="02000000000000000000" pitchFamily="2" charset="0"/>
              </a:rPr>
              <a:t>cards</a:t>
            </a:r>
            <a:r>
              <a:rPr lang="sv-SE" sz="1700" dirty="0">
                <a:latin typeface="Roboto Light" panose="02000000000000000000" pitchFamily="2" charset="0"/>
              </a:rPr>
              <a:t> valde ni och hur formulerade ni er </a:t>
            </a:r>
            <a:r>
              <a:rPr lang="sv-SE" sz="1700" dirty="0" smtClean="0">
                <a:latin typeface="Roboto Light" panose="02000000000000000000" pitchFamily="2" charset="0"/>
              </a:rPr>
              <a:t>insikt? Ge </a:t>
            </a:r>
            <a:r>
              <a:rPr lang="sv-SE" sz="1700" dirty="0">
                <a:latin typeface="Roboto Light" panose="02000000000000000000" pitchFamily="2" charset="0"/>
              </a:rPr>
              <a:t>exempel på signaler som ingick i klustret!</a:t>
            </a:r>
          </a:p>
          <a:p>
            <a:pPr marL="285750" indent="-285750">
              <a:spcBef>
                <a:spcPts val="1800"/>
              </a:spcBef>
              <a:buFont typeface="Arial" panose="020B0604020202020204" pitchFamily="34" charset="0"/>
              <a:buChar char="•"/>
            </a:pPr>
            <a:r>
              <a:rPr lang="sv-SE" sz="1700" dirty="0">
                <a:latin typeface="Roboto Light" panose="02000000000000000000" pitchFamily="2" charset="0"/>
              </a:rPr>
              <a:t>Beskriv era två scenarios – det troliga och det </a:t>
            </a:r>
            <a:r>
              <a:rPr lang="sv-SE" sz="1700" dirty="0" smtClean="0">
                <a:latin typeface="Roboto Light" panose="02000000000000000000" pitchFamily="2" charset="0"/>
              </a:rPr>
              <a:t>önskvärda</a:t>
            </a:r>
          </a:p>
          <a:p>
            <a:pPr marL="285750" indent="-285750">
              <a:spcBef>
                <a:spcPts val="1800"/>
              </a:spcBef>
              <a:buFont typeface="Arial" panose="020B0604020202020204" pitchFamily="34" charset="0"/>
              <a:buChar char="•"/>
            </a:pPr>
            <a:r>
              <a:rPr lang="sv-SE" sz="1700" dirty="0" smtClean="0">
                <a:latin typeface="Roboto Light" panose="02000000000000000000" pitchFamily="2" charset="0"/>
              </a:rPr>
              <a:t>Hur </a:t>
            </a:r>
            <a:r>
              <a:rPr lang="sv-SE" sz="1700" dirty="0">
                <a:latin typeface="Roboto Light" panose="02000000000000000000" pitchFamily="2" charset="0"/>
              </a:rPr>
              <a:t>utformade ni er/era prototyper, vilka ”features” innehåller </a:t>
            </a:r>
            <a:r>
              <a:rPr lang="sv-SE" sz="1700" dirty="0" smtClean="0">
                <a:latin typeface="Roboto Light" panose="02000000000000000000" pitchFamily="2" charset="0"/>
              </a:rPr>
              <a:t>den/de?</a:t>
            </a:r>
          </a:p>
          <a:p>
            <a:pPr marL="285750" indent="-285750">
              <a:spcBef>
                <a:spcPts val="1800"/>
              </a:spcBef>
              <a:buFont typeface="Arial" panose="020B0604020202020204" pitchFamily="34" charset="0"/>
              <a:buChar char="•"/>
            </a:pPr>
            <a:r>
              <a:rPr lang="sv-SE" sz="1700" dirty="0" smtClean="0">
                <a:latin typeface="Roboto Light" panose="02000000000000000000" pitchFamily="2" charset="0"/>
              </a:rPr>
              <a:t>Beskriv </a:t>
            </a:r>
            <a:r>
              <a:rPr lang="sv-SE" sz="1700" dirty="0">
                <a:latin typeface="Roboto Light" panose="02000000000000000000" pitchFamily="2" charset="0"/>
              </a:rPr>
              <a:t>några aktiviteter som ni ser behöver göras NU och PÅ KORT SIKT </a:t>
            </a:r>
            <a:endParaRPr lang="sv-SE" sz="1700" dirty="0" smtClean="0">
              <a:latin typeface="Roboto Light" panose="02000000000000000000" pitchFamily="2" charset="0"/>
            </a:endParaRPr>
          </a:p>
        </p:txBody>
      </p:sp>
      <p:pic>
        <p:nvPicPr>
          <p:cNvPr id="9" name="Platshållare för bild 8"/>
          <p:cNvPicPr>
            <a:picLocks noGrp="1" noChangeAspect="1"/>
          </p:cNvPicPr>
          <p:nvPr>
            <p:ph type="pic" idx="1"/>
          </p:nvPr>
        </p:nvPicPr>
        <p:blipFill>
          <a:blip r:embed="rId3" cstate="print">
            <a:extLst>
              <a:ext uri="{28A0092B-C50C-407E-A947-70E740481C1C}">
                <a14:useLocalDpi xmlns:a14="http://schemas.microsoft.com/office/drawing/2010/main"/>
              </a:ext>
            </a:extLst>
          </a:blip>
          <a:srcRect l="15830" r="15830"/>
          <a:stretch>
            <a:fillRect/>
          </a:stretch>
        </p:blipFill>
        <p:spPr/>
      </p:pic>
    </p:spTree>
    <p:extLst>
      <p:ext uri="{BB962C8B-B14F-4D97-AF65-F5344CB8AC3E}">
        <p14:creationId xmlns:p14="http://schemas.microsoft.com/office/powerpoint/2010/main" val="1387250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864000" y="3885897"/>
            <a:ext cx="9144000" cy="747897"/>
          </a:xfrm>
        </p:spPr>
        <p:txBody>
          <a:bodyPr/>
          <a:lstStyle/>
          <a:p>
            <a:r>
              <a:rPr lang="sv-SE" dirty="0" smtClean="0"/>
              <a:t>Bra jobbat!</a:t>
            </a:r>
            <a:endParaRPr lang="sv-SE" dirty="0"/>
          </a:p>
        </p:txBody>
      </p:sp>
      <p:sp>
        <p:nvSpPr>
          <p:cNvPr id="3" name="Underrubrik 2"/>
          <p:cNvSpPr>
            <a:spLocks noGrp="1"/>
          </p:cNvSpPr>
          <p:nvPr>
            <p:ph type="subTitle" idx="1"/>
          </p:nvPr>
        </p:nvSpPr>
        <p:spPr>
          <a:xfrm>
            <a:off x="864000" y="4710849"/>
            <a:ext cx="10595308" cy="369332"/>
          </a:xfrm>
        </p:spPr>
        <p:txBody>
          <a:bodyPr/>
          <a:lstStyle/>
          <a:p>
            <a:r>
              <a:rPr lang="sv-SE" dirty="0" smtClean="0"/>
              <a:t>Nu är dagen slut – nu checkar vi ut!</a:t>
            </a:r>
            <a:endParaRPr lang="sv-SE" dirty="0"/>
          </a:p>
        </p:txBody>
      </p:sp>
      <p:pic>
        <p:nvPicPr>
          <p:cNvPr id="5" name="Platshållare för bild 4"/>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300" t="20935" r="300" b="33301"/>
          <a:stretch/>
        </p:blipFill>
        <p:spPr/>
      </p:pic>
    </p:spTree>
    <p:extLst>
      <p:ext uri="{BB962C8B-B14F-4D97-AF65-F5344CB8AC3E}">
        <p14:creationId xmlns:p14="http://schemas.microsoft.com/office/powerpoint/2010/main" val="3446784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Ni behöver</a:t>
            </a:r>
            <a:endParaRPr lang="sv-SE" dirty="0"/>
          </a:p>
        </p:txBody>
      </p:sp>
      <p:sp>
        <p:nvSpPr>
          <p:cNvPr id="3" name="Platshållare för text 2"/>
          <p:cNvSpPr>
            <a:spLocks noGrp="1"/>
          </p:cNvSpPr>
          <p:nvPr>
            <p:ph type="body" sz="half" idx="2"/>
          </p:nvPr>
        </p:nvSpPr>
        <p:spPr>
          <a:xfrm>
            <a:off x="864000" y="1440000"/>
            <a:ext cx="10464000" cy="4082038"/>
          </a:xfrm>
        </p:spPr>
        <p:txBody>
          <a:bodyPr/>
          <a:lstStyle/>
          <a:p>
            <a:pPr marL="285750" indent="-285750">
              <a:spcBef>
                <a:spcPts val="1200"/>
              </a:spcBef>
              <a:buFont typeface="Arial" panose="020B0604020202020204" pitchFamily="34" charset="0"/>
              <a:buChar char="•"/>
            </a:pPr>
            <a:r>
              <a:rPr lang="sv-SE" dirty="0"/>
              <a:t>Den här workshopen passar stora grupper. Det är bra om ni är 15 deltagare eller fler. </a:t>
            </a:r>
            <a:r>
              <a:rPr lang="sv-SE" dirty="0" smtClean="0"/>
              <a:t/>
            </a:r>
            <a:br>
              <a:rPr lang="sv-SE" dirty="0" smtClean="0"/>
            </a:br>
            <a:r>
              <a:rPr lang="sv-SE" dirty="0" smtClean="0"/>
              <a:t>Minimum </a:t>
            </a:r>
            <a:r>
              <a:rPr lang="sv-SE" dirty="0"/>
              <a:t>8 deltagare + en workshopledare. </a:t>
            </a:r>
          </a:p>
          <a:p>
            <a:pPr marL="285750" indent="-285750">
              <a:spcBef>
                <a:spcPts val="1200"/>
              </a:spcBef>
              <a:buFont typeface="Arial" panose="020B0604020202020204" pitchFamily="34" charset="0"/>
              <a:buChar char="•"/>
            </a:pPr>
            <a:r>
              <a:rPr lang="sv-SE" dirty="0"/>
              <a:t>En stor lokal som går att möblera i grupper.</a:t>
            </a:r>
          </a:p>
          <a:p>
            <a:pPr marL="285750" indent="-285750">
              <a:spcBef>
                <a:spcPts val="1200"/>
              </a:spcBef>
              <a:buFont typeface="Arial" panose="020B0604020202020204" pitchFamily="34" charset="0"/>
              <a:buChar char="•"/>
            </a:pPr>
            <a:r>
              <a:rPr lang="sv-SE" dirty="0"/>
              <a:t>Workshopmaterial som </a:t>
            </a:r>
            <a:r>
              <a:rPr lang="sv-SE" dirty="0" smtClean="0"/>
              <a:t>post-it</a:t>
            </a:r>
            <a:r>
              <a:rPr lang="sv-SE" dirty="0"/>
              <a:t>, häftmassa, tuschpennor.</a:t>
            </a:r>
          </a:p>
          <a:p>
            <a:pPr marL="285750" indent="-285750">
              <a:spcBef>
                <a:spcPts val="1200"/>
              </a:spcBef>
              <a:buFont typeface="Arial" panose="020B0604020202020204" pitchFamily="34" charset="0"/>
              <a:buChar char="•"/>
            </a:pPr>
            <a:r>
              <a:rPr lang="sv-SE" dirty="0"/>
              <a:t>Väggar att fästa upp arbetsmaterial på, alternativt vikväggar.</a:t>
            </a:r>
          </a:p>
          <a:p>
            <a:pPr marL="285750" indent="-285750">
              <a:spcBef>
                <a:spcPts val="1200"/>
              </a:spcBef>
              <a:buFont typeface="Arial" panose="020B0604020202020204" pitchFamily="34" charset="0"/>
              <a:buChar char="•"/>
            </a:pPr>
            <a:r>
              <a:rPr lang="sv-SE" dirty="0"/>
              <a:t>En låda pysselmaterial för att bygga prototyper, till exempel kartong, saxar, färgat papper, snöre, tejp, piprensare, folie, ståltråd...</a:t>
            </a:r>
          </a:p>
          <a:p>
            <a:pPr marL="285750" indent="-285750">
              <a:spcBef>
                <a:spcPts val="1200"/>
              </a:spcBef>
              <a:buFont typeface="Arial" panose="020B0604020202020204" pitchFamily="34" charset="0"/>
              <a:buChar char="•"/>
            </a:pPr>
            <a:r>
              <a:rPr lang="sv-SE" dirty="0"/>
              <a:t>Ta gärna med en timerklocka som visar återstående tid i övningarna.</a:t>
            </a:r>
          </a:p>
        </p:txBody>
      </p:sp>
    </p:spTree>
    <p:extLst>
      <p:ext uri="{BB962C8B-B14F-4D97-AF65-F5344CB8AC3E}">
        <p14:creationId xmlns:p14="http://schemas.microsoft.com/office/powerpoint/2010/main" val="796511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Förberedelser</a:t>
            </a:r>
            <a:endParaRPr lang="sv-SE" dirty="0"/>
          </a:p>
        </p:txBody>
      </p:sp>
      <p:sp>
        <p:nvSpPr>
          <p:cNvPr id="3" name="Platshållare för text 2"/>
          <p:cNvSpPr>
            <a:spLocks noGrp="1"/>
          </p:cNvSpPr>
          <p:nvPr>
            <p:ph type="body" sz="half" idx="2"/>
          </p:nvPr>
        </p:nvSpPr>
        <p:spPr>
          <a:xfrm>
            <a:off x="864000" y="1440000"/>
            <a:ext cx="10464000" cy="4097427"/>
          </a:xfrm>
        </p:spPr>
        <p:txBody>
          <a:bodyPr/>
          <a:lstStyle/>
          <a:p>
            <a:pPr marL="285750" indent="-285750">
              <a:spcBef>
                <a:spcPts val="1200"/>
              </a:spcBef>
              <a:buFont typeface="Arial" panose="020B0604020202020204" pitchFamily="34" charset="0"/>
              <a:buChar char="•"/>
            </a:pPr>
            <a:r>
              <a:rPr lang="sv-SE" sz="1500" dirty="0"/>
              <a:t>Du som ska leda workshopen behöver gå ut med inbjudan i god tid eftersom deltagarna förväntas göra ett arbete innan de kommer till workshopen.</a:t>
            </a:r>
          </a:p>
          <a:p>
            <a:pPr marL="285750" indent="-285750">
              <a:spcBef>
                <a:spcPts val="1200"/>
              </a:spcBef>
              <a:buFont typeface="Arial" panose="020B0604020202020204" pitchFamily="34" charset="0"/>
              <a:buChar char="•"/>
            </a:pPr>
            <a:r>
              <a:rPr lang="sv-SE" sz="1500" dirty="0"/>
              <a:t>I samband med inbjudan ska du tilldela varje deltagare en eller två av stadens brännpunkter. Om ni är 15 deltagare ger du en brännpunkt till varje deltagare. Om ni är fler eller färre får du fördela brännpunkterna på ett sätt som du själv finner lämpligt.</a:t>
            </a:r>
          </a:p>
          <a:p>
            <a:pPr marL="285750" indent="-285750">
              <a:spcBef>
                <a:spcPts val="1200"/>
              </a:spcBef>
              <a:buFont typeface="Arial" panose="020B0604020202020204" pitchFamily="34" charset="0"/>
              <a:buChar char="•"/>
            </a:pPr>
            <a:r>
              <a:rPr lang="sv-SE" sz="1500" dirty="0"/>
              <a:t>I samband med inbjudan bifogar du en mall för </a:t>
            </a:r>
            <a:r>
              <a:rPr lang="sv-SE" sz="1500" dirty="0" err="1"/>
              <a:t>scan</a:t>
            </a:r>
            <a:r>
              <a:rPr lang="sv-SE" sz="1500" dirty="0"/>
              <a:t> </a:t>
            </a:r>
            <a:r>
              <a:rPr lang="sv-SE" sz="1500" dirty="0" err="1"/>
              <a:t>card</a:t>
            </a:r>
            <a:r>
              <a:rPr lang="sv-SE" sz="1500" dirty="0"/>
              <a:t> som varje deltagare ska använda för att dokumentera sin signalspaning. En sida för varje signal.</a:t>
            </a:r>
          </a:p>
          <a:p>
            <a:pPr marL="285750" indent="-285750">
              <a:spcBef>
                <a:spcPts val="1200"/>
              </a:spcBef>
              <a:buFont typeface="Arial" panose="020B0604020202020204" pitchFamily="34" charset="0"/>
              <a:buChar char="•"/>
            </a:pPr>
            <a:r>
              <a:rPr lang="sv-SE" sz="1500" dirty="0"/>
              <a:t>Deltagarnas förberedelse innebär att de ska läsa igenom den/de brännpunkter som man har blivit tilldelad och därefter leta efter signaler i omvärlden som är tecken på förändring i linje med brännpunkten. Varje deltagare ska också ta med sig 1-3 valfria signalspaningar, så kallade </a:t>
            </a:r>
            <a:r>
              <a:rPr lang="sv-SE" sz="1500" dirty="0" err="1"/>
              <a:t>wild</a:t>
            </a:r>
            <a:r>
              <a:rPr lang="sv-SE" sz="1500" dirty="0"/>
              <a:t> </a:t>
            </a:r>
            <a:r>
              <a:rPr lang="sv-SE" sz="1500" dirty="0" err="1"/>
              <a:t>cards</a:t>
            </a:r>
            <a:r>
              <a:rPr lang="sv-SE" sz="1500" dirty="0"/>
              <a:t>. Dessa behöver inte vara knutna till en specifik brännpunkt. </a:t>
            </a:r>
          </a:p>
          <a:p>
            <a:pPr marL="285750" indent="-285750">
              <a:spcBef>
                <a:spcPts val="1200"/>
              </a:spcBef>
              <a:buFont typeface="Arial" panose="020B0604020202020204" pitchFamily="34" charset="0"/>
              <a:buChar char="•"/>
            </a:pPr>
            <a:r>
              <a:rPr lang="sv-SE" sz="1500" dirty="0" smtClean="0"/>
              <a:t>På nästa sida ser </a:t>
            </a:r>
            <a:r>
              <a:rPr lang="sv-SE" sz="1500" dirty="0"/>
              <a:t>du ett förslag på hur du kan formulera </a:t>
            </a:r>
            <a:r>
              <a:rPr lang="sv-SE" sz="1500" dirty="0" smtClean="0"/>
              <a:t>inbjudan.</a:t>
            </a:r>
            <a:endParaRPr lang="sv-SE" sz="1500" dirty="0"/>
          </a:p>
        </p:txBody>
      </p:sp>
    </p:spTree>
    <p:extLst>
      <p:ext uri="{BB962C8B-B14F-4D97-AF65-F5344CB8AC3E}">
        <p14:creationId xmlns:p14="http://schemas.microsoft.com/office/powerpoint/2010/main" val="2689933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Förslag på inbjudan</a:t>
            </a:r>
            <a:endParaRPr lang="sv-SE" dirty="0"/>
          </a:p>
        </p:txBody>
      </p:sp>
      <p:sp>
        <p:nvSpPr>
          <p:cNvPr id="3" name="Platshållare för text 2"/>
          <p:cNvSpPr>
            <a:spLocks noGrp="1"/>
          </p:cNvSpPr>
          <p:nvPr>
            <p:ph type="body" sz="half" idx="2"/>
          </p:nvPr>
        </p:nvSpPr>
        <p:spPr>
          <a:xfrm>
            <a:off x="864000" y="1444103"/>
            <a:ext cx="9576883" cy="5005368"/>
          </a:xfrm>
        </p:spPr>
        <p:txBody>
          <a:bodyPr/>
          <a:lstStyle/>
          <a:p>
            <a:r>
              <a:rPr lang="sv-SE" sz="1300" dirty="0"/>
              <a:t>Som en del i vårt arbete med …. kommer vi att göra en heldagsworkshop den…. (datum). Syftet med workshopen är att vi tillsammans ska ta fram prioriterade utvecklingsområden och förslag till aktiviteter som blir grunden för vår….. (verksamhetsplan/projektplan/nulägeskarta/plan/program/strategi/förändringsarbete</a:t>
            </a:r>
            <a:r>
              <a:rPr lang="sv-SE" sz="1300" dirty="0" smtClean="0"/>
              <a:t>).</a:t>
            </a:r>
            <a:endParaRPr lang="sv-SE" sz="1300" dirty="0"/>
          </a:p>
          <a:p>
            <a:r>
              <a:rPr lang="sv-SE" sz="1300" dirty="0"/>
              <a:t>Innan du kommer till workshopen behöver du avsätta tid för vissa förberedelser. Räkna med 1-3 timmars förberedelse. </a:t>
            </a:r>
          </a:p>
          <a:p>
            <a:r>
              <a:rPr lang="sv-SE" sz="1300" dirty="0"/>
              <a:t>Detta ska du göra innan workshopen, deadline är … (datum):</a:t>
            </a:r>
          </a:p>
          <a:p>
            <a:pPr marL="228600" indent="-228600">
              <a:buFont typeface="+mj-lt"/>
              <a:buAutoNum type="arabicPeriod"/>
            </a:pPr>
            <a:r>
              <a:rPr lang="sv-SE" sz="1300" dirty="0"/>
              <a:t>Läs igenom den eller de </a:t>
            </a:r>
            <a:r>
              <a:rPr lang="sv-SE" sz="1300" b="1" dirty="0"/>
              <a:t>brännpunkter</a:t>
            </a:r>
            <a:r>
              <a:rPr lang="sv-SE" sz="1300" dirty="0"/>
              <a:t> i stadens trend- och omvärldsanalys som du har blivit tilldelad, se separat information om vem som ansvarar för vilken brännpunkt.</a:t>
            </a:r>
          </a:p>
          <a:p>
            <a:pPr marL="228600" indent="-228600">
              <a:buFont typeface="+mj-lt"/>
              <a:buAutoNum type="arabicPeriod"/>
            </a:pPr>
            <a:r>
              <a:rPr lang="sv-SE" sz="1300" dirty="0"/>
              <a:t>Leta efter två signaler i din omvärld som är </a:t>
            </a:r>
            <a:r>
              <a:rPr lang="sv-SE" sz="1300" b="1" dirty="0"/>
              <a:t>tecken på förändring i linje med brännpunkten</a:t>
            </a:r>
            <a:r>
              <a:rPr lang="sv-SE" sz="1300" dirty="0"/>
              <a:t>. Du kan hämta signalerna från alla tänkbara källor, till exempel i nyhetsbrev, sociala media, dagspress, fackpress, forskarrapporter eller från nätverk eller forum som du är medlem i. Signalerna du hittar kan vara neutrala, inspirerande eller utmanande/hotande. Välj sådana signaler där du kan se möjliga konsekvenser för vår …. (verksamhet/vårt projekt). Du kan </a:t>
            </a:r>
            <a:r>
              <a:rPr lang="sv-SE" sz="1300" dirty="0" smtClean="0"/>
              <a:t>välja </a:t>
            </a:r>
            <a:r>
              <a:rPr lang="sv-SE" sz="1300" dirty="0"/>
              <a:t>både svenska och internationella signaler.</a:t>
            </a:r>
          </a:p>
          <a:p>
            <a:pPr marL="228600" indent="-228600">
              <a:buFont typeface="+mj-lt"/>
              <a:buAutoNum type="arabicPeriod"/>
            </a:pPr>
            <a:r>
              <a:rPr lang="sv-SE" sz="1300" dirty="0"/>
              <a:t>Leta också efter 1-3 valfria signaler som inte behöver vara knutna till din/dina brännpunkter, så kallade ”</a:t>
            </a:r>
            <a:r>
              <a:rPr lang="sv-SE" sz="1300" dirty="0" err="1"/>
              <a:t>wild</a:t>
            </a:r>
            <a:r>
              <a:rPr lang="sv-SE" sz="1300" dirty="0"/>
              <a:t> </a:t>
            </a:r>
            <a:r>
              <a:rPr lang="sv-SE" sz="1300" dirty="0" err="1"/>
              <a:t>cards</a:t>
            </a:r>
            <a:r>
              <a:rPr lang="sv-SE" sz="1300" dirty="0"/>
              <a:t>”. Det kan vara </a:t>
            </a:r>
            <a:r>
              <a:rPr lang="sv-SE" sz="1300" b="1" dirty="0"/>
              <a:t>något som händer i omvärlden som du tycker är inspirerande eller viktigt</a:t>
            </a:r>
            <a:r>
              <a:rPr lang="sv-SE" sz="1300" dirty="0"/>
              <a:t>. Kanske ett politiskt beslut, ett arbete, en ny tjänst som en annan stad gör, eller </a:t>
            </a:r>
            <a:r>
              <a:rPr lang="sv-SE" sz="1300" dirty="0" smtClean="0"/>
              <a:t>ny </a:t>
            </a:r>
            <a:r>
              <a:rPr lang="sv-SE" sz="1300" dirty="0"/>
              <a:t>teknik från en helt annan del av samhället. Dina </a:t>
            </a:r>
            <a:r>
              <a:rPr lang="sv-SE" sz="1300" dirty="0" err="1"/>
              <a:t>wild</a:t>
            </a:r>
            <a:r>
              <a:rPr lang="sv-SE" sz="1300" dirty="0"/>
              <a:t> </a:t>
            </a:r>
            <a:r>
              <a:rPr lang="sv-SE" sz="1300" dirty="0" err="1"/>
              <a:t>cards</a:t>
            </a:r>
            <a:r>
              <a:rPr lang="sv-SE" sz="1300" dirty="0"/>
              <a:t> behöver inte vara direkt knutna till vår verksamhet, bara du själv har en tanke om hur signalen skulle kunna påverka oss eller vara en möjlighet för oss. </a:t>
            </a:r>
          </a:p>
          <a:p>
            <a:pPr marL="228600" indent="-228600">
              <a:buFont typeface="+mj-lt"/>
              <a:buAutoNum type="arabicPeriod"/>
            </a:pPr>
            <a:r>
              <a:rPr lang="sv-SE" sz="1300" dirty="0"/>
              <a:t>Fyll i ett </a:t>
            </a:r>
            <a:r>
              <a:rPr lang="sv-SE" sz="1300" dirty="0" err="1"/>
              <a:t>scan</a:t>
            </a:r>
            <a:r>
              <a:rPr lang="sv-SE" sz="1300" dirty="0"/>
              <a:t> </a:t>
            </a:r>
            <a:r>
              <a:rPr lang="sv-SE" sz="1300" dirty="0" err="1"/>
              <a:t>card</a:t>
            </a:r>
            <a:r>
              <a:rPr lang="sv-SE" sz="1300" dirty="0"/>
              <a:t> (se separat mall) med text och bild för var och en av dina signalspaningar. Du kan klippa och klistra i datorn för att få med texter och bilder från webbsidor, använd gärna </a:t>
            </a:r>
            <a:r>
              <a:rPr lang="sv-SE" sz="1300" dirty="0" smtClean="0"/>
              <a:t>skärmklippsverktyget.</a:t>
            </a:r>
            <a:endParaRPr lang="sv-SE" sz="1300" dirty="0"/>
          </a:p>
          <a:p>
            <a:pPr marL="228600" indent="-228600">
              <a:buFont typeface="+mj-lt"/>
              <a:buAutoNum type="arabicPeriod"/>
            </a:pPr>
            <a:r>
              <a:rPr lang="sv-SE" sz="1300" dirty="0"/>
              <a:t>Skicka dina 3-5 </a:t>
            </a:r>
            <a:r>
              <a:rPr lang="sv-SE" sz="1300" dirty="0" err="1"/>
              <a:t>scan</a:t>
            </a:r>
            <a:r>
              <a:rPr lang="sv-SE" sz="1300" dirty="0"/>
              <a:t> </a:t>
            </a:r>
            <a:r>
              <a:rPr lang="sv-SE" sz="1300" dirty="0" err="1"/>
              <a:t>cards</a:t>
            </a:r>
            <a:r>
              <a:rPr lang="sv-SE" sz="1300" dirty="0"/>
              <a:t> till denna adress …. senast den…. </a:t>
            </a:r>
          </a:p>
        </p:txBody>
      </p:sp>
    </p:spTree>
    <p:extLst>
      <p:ext uri="{BB962C8B-B14F-4D97-AF65-F5344CB8AC3E}">
        <p14:creationId xmlns:p14="http://schemas.microsoft.com/office/powerpoint/2010/main" val="1540896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Innan workshopen</a:t>
            </a:r>
            <a:endParaRPr lang="sv-SE" dirty="0"/>
          </a:p>
        </p:txBody>
      </p:sp>
      <p:sp>
        <p:nvSpPr>
          <p:cNvPr id="3" name="Platshållare för text 2"/>
          <p:cNvSpPr>
            <a:spLocks noGrp="1"/>
          </p:cNvSpPr>
          <p:nvPr>
            <p:ph type="body" sz="half" idx="2"/>
          </p:nvPr>
        </p:nvSpPr>
        <p:spPr>
          <a:xfrm>
            <a:off x="864000" y="1440000"/>
            <a:ext cx="10464000" cy="3158708"/>
          </a:xfrm>
        </p:spPr>
        <p:txBody>
          <a:bodyPr/>
          <a:lstStyle/>
          <a:p>
            <a:pPr marL="285750" indent="-285750">
              <a:spcBef>
                <a:spcPts val="1200"/>
              </a:spcBef>
              <a:buFont typeface="Arial" panose="020B0604020202020204" pitchFamily="34" charset="0"/>
              <a:buChar char="•"/>
            </a:pPr>
            <a:r>
              <a:rPr lang="sv-SE" dirty="0"/>
              <a:t>Skriv ut alla inskickade </a:t>
            </a:r>
            <a:r>
              <a:rPr lang="sv-SE" dirty="0" err="1"/>
              <a:t>scan</a:t>
            </a:r>
            <a:r>
              <a:rPr lang="sv-SE" dirty="0"/>
              <a:t> </a:t>
            </a:r>
            <a:r>
              <a:rPr lang="sv-SE" dirty="0" err="1"/>
              <a:t>cards</a:t>
            </a:r>
            <a:r>
              <a:rPr lang="sv-SE" dirty="0"/>
              <a:t> i färg på stående A4, enkelsidig utskrift. Sortera dem så att du vet vilka kort som representerar vilka brännpunkter och vilka som är ”</a:t>
            </a:r>
            <a:r>
              <a:rPr lang="sv-SE" dirty="0" err="1"/>
              <a:t>wild</a:t>
            </a:r>
            <a:r>
              <a:rPr lang="sv-SE" dirty="0"/>
              <a:t> </a:t>
            </a:r>
            <a:r>
              <a:rPr lang="sv-SE" dirty="0" err="1"/>
              <a:t>cards</a:t>
            </a:r>
            <a:r>
              <a:rPr lang="sv-SE" dirty="0"/>
              <a:t>”. </a:t>
            </a:r>
          </a:p>
          <a:p>
            <a:pPr marL="285750" indent="-285750">
              <a:spcBef>
                <a:spcPts val="1200"/>
              </a:spcBef>
              <a:buFont typeface="Arial" panose="020B0604020202020204" pitchFamily="34" charset="0"/>
              <a:buChar char="•"/>
            </a:pPr>
            <a:r>
              <a:rPr lang="sv-SE" dirty="0"/>
              <a:t>Dela in deltagarna i grupper. Det är lämpligt med 5 deltagare i varje grupp. Sammansättningen ska bli så blandad som möjligt, alltså helst medarbetare som jobbat med olika brännpunkter i </a:t>
            </a:r>
            <a:r>
              <a:rPr lang="sv-SE" dirty="0" smtClean="0"/>
              <a:t>varje </a:t>
            </a:r>
            <a:r>
              <a:rPr lang="sv-SE" dirty="0"/>
              <a:t>grupp.</a:t>
            </a:r>
          </a:p>
          <a:p>
            <a:pPr marL="285750" indent="-285750">
              <a:spcBef>
                <a:spcPts val="1200"/>
              </a:spcBef>
              <a:buFont typeface="Arial" panose="020B0604020202020204" pitchFamily="34" charset="0"/>
              <a:buChar char="•"/>
            </a:pPr>
            <a:r>
              <a:rPr lang="sv-SE" dirty="0"/>
              <a:t>På workshopdagen innan deltagarna kommer; lägg ut alla inskickade </a:t>
            </a:r>
            <a:r>
              <a:rPr lang="sv-SE" dirty="0" err="1"/>
              <a:t>scan</a:t>
            </a:r>
            <a:r>
              <a:rPr lang="sv-SE" dirty="0"/>
              <a:t> </a:t>
            </a:r>
            <a:r>
              <a:rPr lang="sv-SE" dirty="0" err="1"/>
              <a:t>cards</a:t>
            </a:r>
            <a:r>
              <a:rPr lang="sv-SE" dirty="0"/>
              <a:t> på </a:t>
            </a:r>
            <a:r>
              <a:rPr lang="sv-SE" dirty="0" smtClean="0"/>
              <a:t>golvet, ett </a:t>
            </a:r>
            <a:r>
              <a:rPr lang="sv-SE" dirty="0"/>
              <a:t>stort </a:t>
            </a:r>
            <a:r>
              <a:rPr lang="sv-SE" dirty="0" smtClean="0"/>
              <a:t>bord, eller på en vägg (använd häftmassa) så </a:t>
            </a:r>
            <a:r>
              <a:rPr lang="sv-SE" dirty="0"/>
              <a:t>att </a:t>
            </a:r>
            <a:r>
              <a:rPr lang="sv-SE" dirty="0" smtClean="0"/>
              <a:t>deltagarna </a:t>
            </a:r>
            <a:r>
              <a:rPr lang="sv-SE" dirty="0"/>
              <a:t>kan överblicka alla kort som ni skapat tillsammans. Låt det framgå genom notislappar eller på annat sätt vilka </a:t>
            </a:r>
            <a:r>
              <a:rPr lang="sv-SE" dirty="0" err="1"/>
              <a:t>scan</a:t>
            </a:r>
            <a:r>
              <a:rPr lang="sv-SE" dirty="0"/>
              <a:t> </a:t>
            </a:r>
            <a:r>
              <a:rPr lang="sv-SE" dirty="0" err="1"/>
              <a:t>cards</a:t>
            </a:r>
            <a:r>
              <a:rPr lang="sv-SE" dirty="0"/>
              <a:t> som sorterar under vilken brännpunkt. Gruppera alla </a:t>
            </a:r>
            <a:r>
              <a:rPr lang="sv-SE" dirty="0" err="1"/>
              <a:t>wild</a:t>
            </a:r>
            <a:r>
              <a:rPr lang="sv-SE" dirty="0"/>
              <a:t> </a:t>
            </a:r>
            <a:r>
              <a:rPr lang="sv-SE" dirty="0" err="1"/>
              <a:t>cards</a:t>
            </a:r>
            <a:r>
              <a:rPr lang="sv-SE" dirty="0"/>
              <a:t> för sig. </a:t>
            </a:r>
          </a:p>
        </p:txBody>
      </p:sp>
    </p:spTree>
    <p:extLst>
      <p:ext uri="{BB962C8B-B14F-4D97-AF65-F5344CB8AC3E}">
        <p14:creationId xmlns:p14="http://schemas.microsoft.com/office/powerpoint/2010/main" val="504940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64000" y="864000"/>
            <a:ext cx="4614780" cy="1107996"/>
          </a:xfrm>
        </p:spPr>
        <p:txBody>
          <a:bodyPr/>
          <a:lstStyle/>
          <a:p>
            <a:r>
              <a:rPr lang="sv-SE" dirty="0" smtClean="0"/>
              <a:t>Hej och välkommen!</a:t>
            </a:r>
            <a:endParaRPr lang="sv-SE" dirty="0"/>
          </a:p>
        </p:txBody>
      </p:sp>
      <p:sp>
        <p:nvSpPr>
          <p:cNvPr id="3" name="Platshållare för text 2"/>
          <p:cNvSpPr>
            <a:spLocks noGrp="1"/>
          </p:cNvSpPr>
          <p:nvPr>
            <p:ph type="body" sz="half" idx="2"/>
          </p:nvPr>
        </p:nvSpPr>
        <p:spPr>
          <a:xfrm>
            <a:off x="864000" y="2462191"/>
            <a:ext cx="4419200" cy="1896825"/>
          </a:xfrm>
        </p:spPr>
        <p:txBody>
          <a:bodyPr/>
          <a:lstStyle/>
          <a:p>
            <a:r>
              <a:rPr lang="sv-SE" dirty="0" smtClean="0"/>
              <a:t>Syftet med dagen</a:t>
            </a:r>
          </a:p>
          <a:p>
            <a:r>
              <a:rPr lang="sv-SE" dirty="0" smtClean="0"/>
              <a:t>Presentationsrunda - vilka är vi som är här?</a:t>
            </a:r>
          </a:p>
          <a:p>
            <a:endParaRPr lang="sv-SE" dirty="0" smtClean="0"/>
          </a:p>
          <a:p>
            <a:endParaRPr lang="sv-SE" dirty="0"/>
          </a:p>
        </p:txBody>
      </p:sp>
      <p:pic>
        <p:nvPicPr>
          <p:cNvPr id="6" name="Platshållare för bild 5"/>
          <p:cNvPicPr>
            <a:picLocks noGrp="1" noChangeAspect="1"/>
          </p:cNvPicPr>
          <p:nvPr>
            <p:ph type="pic" idx="1"/>
          </p:nvPr>
        </p:nvPicPr>
        <p:blipFill>
          <a:blip r:embed="rId3"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252495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Syfte med workshopen</a:t>
            </a:r>
            <a:endParaRPr lang="sv-SE" dirty="0"/>
          </a:p>
        </p:txBody>
      </p:sp>
      <p:sp>
        <p:nvSpPr>
          <p:cNvPr id="3" name="Underrubrik 2"/>
          <p:cNvSpPr>
            <a:spLocks noGrp="1"/>
          </p:cNvSpPr>
          <p:nvPr>
            <p:ph type="subTitle" idx="1"/>
          </p:nvPr>
        </p:nvSpPr>
        <p:spPr>
          <a:xfrm>
            <a:off x="864000" y="2180413"/>
            <a:ext cx="9144000" cy="2811080"/>
          </a:xfrm>
        </p:spPr>
        <p:txBody>
          <a:bodyPr>
            <a:normAutofit fontScale="85000" lnSpcReduction="10000"/>
          </a:bodyPr>
          <a:lstStyle/>
          <a:p>
            <a:r>
              <a:rPr lang="sv-SE" dirty="0" smtClean="0"/>
              <a:t>Att skapa ett brett engagemang för verksamhetens framtid genom att ta fram aktiviteter utifrån möjliga scenarios.</a:t>
            </a:r>
            <a:endParaRPr lang="sv-SE" dirty="0"/>
          </a:p>
        </p:txBody>
      </p:sp>
    </p:spTree>
    <p:extLst>
      <p:ext uri="{BB962C8B-B14F-4D97-AF65-F5344CB8AC3E}">
        <p14:creationId xmlns:p14="http://schemas.microsoft.com/office/powerpoint/2010/main" val="8732127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Dagens upplägg</a:t>
            </a:r>
            <a:endParaRPr lang="sv-SE" dirty="0"/>
          </a:p>
        </p:txBody>
      </p:sp>
      <p:sp>
        <p:nvSpPr>
          <p:cNvPr id="3" name="Platshållare för text 2"/>
          <p:cNvSpPr>
            <a:spLocks noGrp="1"/>
          </p:cNvSpPr>
          <p:nvPr>
            <p:ph type="body" sz="half" idx="2"/>
          </p:nvPr>
        </p:nvSpPr>
        <p:spPr>
          <a:xfrm>
            <a:off x="863999" y="1372956"/>
            <a:ext cx="9576883" cy="5343922"/>
          </a:xfrm>
        </p:spPr>
        <p:txBody>
          <a:bodyPr/>
          <a:lstStyle/>
          <a:p>
            <a:r>
              <a:rPr lang="sv-SE" dirty="0" smtClean="0"/>
              <a:t>9.00</a:t>
            </a:r>
            <a:r>
              <a:rPr lang="sv-SE" dirty="0"/>
              <a:t>	Inledning</a:t>
            </a:r>
          </a:p>
          <a:p>
            <a:r>
              <a:rPr lang="sv-SE" dirty="0"/>
              <a:t>9.30	Uppgift 1 – </a:t>
            </a:r>
            <a:r>
              <a:rPr lang="sv-SE" dirty="0" smtClean="0"/>
              <a:t>Vi väljer </a:t>
            </a:r>
            <a:r>
              <a:rPr lang="sv-SE" dirty="0" err="1" smtClean="0"/>
              <a:t>scan</a:t>
            </a:r>
            <a:r>
              <a:rPr lang="sv-SE" dirty="0" smtClean="0"/>
              <a:t> </a:t>
            </a:r>
            <a:r>
              <a:rPr lang="sv-SE" dirty="0" err="1" smtClean="0"/>
              <a:t>cards</a:t>
            </a:r>
            <a:endParaRPr lang="sv-SE" dirty="0"/>
          </a:p>
          <a:p>
            <a:r>
              <a:rPr lang="sv-SE" dirty="0"/>
              <a:t>9.35	Uppgift 2 – </a:t>
            </a:r>
            <a:r>
              <a:rPr lang="sv-SE" dirty="0" smtClean="0"/>
              <a:t>Vi presenterar signalerna </a:t>
            </a:r>
            <a:r>
              <a:rPr lang="sv-SE" dirty="0"/>
              <a:t>och </a:t>
            </a:r>
            <a:r>
              <a:rPr lang="sv-SE" dirty="0" smtClean="0"/>
              <a:t>fikar</a:t>
            </a:r>
            <a:endParaRPr lang="sv-SE" dirty="0"/>
          </a:p>
          <a:p>
            <a:r>
              <a:rPr lang="sv-SE" dirty="0"/>
              <a:t>10.30 	Uppgift 3 – </a:t>
            </a:r>
            <a:r>
              <a:rPr lang="sv-SE" dirty="0" smtClean="0"/>
              <a:t>Vi analyserar och </a:t>
            </a:r>
            <a:r>
              <a:rPr lang="sv-SE" dirty="0" err="1" smtClean="0"/>
              <a:t>klustrar</a:t>
            </a:r>
            <a:endParaRPr lang="sv-SE" dirty="0"/>
          </a:p>
          <a:p>
            <a:r>
              <a:rPr lang="sv-SE" dirty="0"/>
              <a:t>12.00	Lunch</a:t>
            </a:r>
          </a:p>
          <a:p>
            <a:r>
              <a:rPr lang="sv-SE" dirty="0"/>
              <a:t>13.00	Uppgift 4 – </a:t>
            </a:r>
            <a:r>
              <a:rPr lang="sv-SE" dirty="0" smtClean="0"/>
              <a:t>Vi formulerar insikter och prioriterar</a:t>
            </a:r>
            <a:endParaRPr lang="sv-SE" dirty="0"/>
          </a:p>
          <a:p>
            <a:r>
              <a:rPr lang="sv-SE" dirty="0"/>
              <a:t>13.30 	Uppgift 5 – </a:t>
            </a:r>
            <a:r>
              <a:rPr lang="sv-SE" dirty="0" smtClean="0"/>
              <a:t>Vi skapar två </a:t>
            </a:r>
            <a:r>
              <a:rPr lang="sv-SE" dirty="0"/>
              <a:t>scenarion</a:t>
            </a:r>
          </a:p>
          <a:p>
            <a:r>
              <a:rPr lang="sv-SE" dirty="0"/>
              <a:t>14.15 	Uppgift 6 – </a:t>
            </a:r>
            <a:r>
              <a:rPr lang="sv-SE" dirty="0" smtClean="0"/>
              <a:t>Vi bygger prototyper och fikar </a:t>
            </a:r>
          </a:p>
          <a:p>
            <a:r>
              <a:rPr lang="sv-SE" dirty="0" smtClean="0"/>
              <a:t>15.15 </a:t>
            </a:r>
            <a:r>
              <a:rPr lang="sv-SE" dirty="0"/>
              <a:t>	Uppgift 7 – </a:t>
            </a:r>
            <a:r>
              <a:rPr lang="sv-SE" dirty="0" smtClean="0"/>
              <a:t>Vi tar fram aktiviteter</a:t>
            </a:r>
            <a:endParaRPr lang="sv-SE" dirty="0"/>
          </a:p>
          <a:p>
            <a:r>
              <a:rPr lang="sv-SE" dirty="0"/>
              <a:t>16.00 	</a:t>
            </a:r>
            <a:r>
              <a:rPr lang="sv-SE" dirty="0" smtClean="0"/>
              <a:t>Vi presenterar för varandra</a:t>
            </a:r>
            <a:endParaRPr lang="sv-SE" dirty="0"/>
          </a:p>
          <a:p>
            <a:r>
              <a:rPr lang="sv-SE" dirty="0"/>
              <a:t>16.20 	Avslutning</a:t>
            </a:r>
          </a:p>
          <a:p>
            <a:endParaRPr lang="sv-SE" dirty="0"/>
          </a:p>
        </p:txBody>
      </p:sp>
    </p:spTree>
    <p:extLst>
      <p:ext uri="{BB962C8B-B14F-4D97-AF65-F5344CB8AC3E}">
        <p14:creationId xmlns:p14="http://schemas.microsoft.com/office/powerpoint/2010/main" val="1634517779"/>
      </p:ext>
    </p:extLst>
  </p:cSld>
  <p:clrMapOvr>
    <a:masterClrMapping/>
  </p:clrMapOvr>
  <p:timing>
    <p:tnLst>
      <p:par>
        <p:cTn id="1" dur="indefinite" restart="never" nodeType="tmRoot"/>
      </p:par>
    </p:tnLst>
  </p:timing>
</p:sld>
</file>

<file path=ppt/theme/theme1.xml><?xml version="1.0" encoding="utf-8"?>
<a:theme xmlns:a="http://schemas.openxmlformats.org/drawingml/2006/main" name="HBG-Helsingborgstegel">
  <a:themeElements>
    <a:clrScheme name="Helsingborgstegel">
      <a:dk1>
        <a:srgbClr val="1A355C"/>
      </a:dk1>
      <a:lt1>
        <a:srgbClr val="FEFFFF"/>
      </a:lt1>
      <a:dk2>
        <a:srgbClr val="75222E"/>
      </a:dk2>
      <a:lt2>
        <a:srgbClr val="FCDDE5"/>
      </a:lt2>
      <a:accent1>
        <a:srgbClr val="00BFB3"/>
      </a:accent1>
      <a:accent2>
        <a:srgbClr val="1A355C"/>
      </a:accent2>
      <a:accent3>
        <a:srgbClr val="E25103"/>
      </a:accent3>
      <a:accent4>
        <a:srgbClr val="D9281C"/>
      </a:accent4>
      <a:accent5>
        <a:srgbClr val="D4EB8E"/>
      </a:accent5>
      <a:accent6>
        <a:srgbClr val="D5D2C3"/>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9" id="{0C027FDA-01E8-CB45-917D-CD5D2341C710}" vid="{2D5D2EE0-0EB7-2E44-9E24-18DCDC75CA81}"/>
    </a:ext>
  </a:extLst>
</a:theme>
</file>

<file path=ppt/theme/theme2.xml><?xml version="1.0" encoding="utf-8"?>
<a:theme xmlns:a="http://schemas.openxmlformats.org/drawingml/2006/main" name="HBG-Pålsjö">
  <a:themeElements>
    <a:clrScheme name="Palsjo">
      <a:dk1>
        <a:srgbClr val="1A355C"/>
      </a:dk1>
      <a:lt1>
        <a:srgbClr val="FEFFFF"/>
      </a:lt1>
      <a:dk2>
        <a:srgbClr val="00833D"/>
      </a:dk2>
      <a:lt2>
        <a:srgbClr val="EAE8E1"/>
      </a:lt2>
      <a:accent1>
        <a:srgbClr val="0071CD"/>
      </a:accent1>
      <a:accent2>
        <a:srgbClr val="00BFB3"/>
      </a:accent2>
      <a:accent3>
        <a:srgbClr val="E25103"/>
      </a:accent3>
      <a:accent4>
        <a:srgbClr val="D9281C"/>
      </a:accent4>
      <a:accent5>
        <a:srgbClr val="D4EB8E"/>
      </a:accent5>
      <a:accent6>
        <a:srgbClr val="D5D2C3"/>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9" id="{0C027FDA-01E8-CB45-917D-CD5D2341C710}" vid="{1FB1F32C-29A3-F84E-AB36-56EF3C0E52D5}"/>
    </a:ext>
  </a:extLst>
</a:theme>
</file>

<file path=ppt/theme/theme3.xml><?xml version="1.0" encoding="utf-8"?>
<a:theme xmlns:a="http://schemas.openxmlformats.org/drawingml/2006/main" name="HBG-Vintersund">
  <a:themeElements>
    <a:clrScheme name="HBG_Blå">
      <a:dk1>
        <a:srgbClr val="1A355C"/>
      </a:dk1>
      <a:lt1>
        <a:srgbClr val="FEFFFF"/>
      </a:lt1>
      <a:dk2>
        <a:srgbClr val="1A355C"/>
      </a:dk2>
      <a:lt2>
        <a:srgbClr val="EEF5FB"/>
      </a:lt2>
      <a:accent1>
        <a:srgbClr val="E25103"/>
      </a:accent1>
      <a:accent2>
        <a:srgbClr val="1A355C"/>
      </a:accent2>
      <a:accent3>
        <a:srgbClr val="EFB323"/>
      </a:accent3>
      <a:accent4>
        <a:srgbClr val="00BFB3"/>
      </a:accent4>
      <a:accent5>
        <a:srgbClr val="D4EB8E"/>
      </a:accent5>
      <a:accent6>
        <a:srgbClr val="D5D2C3"/>
      </a:accent6>
      <a:hlink>
        <a:srgbClr val="75222E"/>
      </a:hlink>
      <a:folHlink>
        <a:srgbClr val="1A355C"/>
      </a:folHlink>
    </a:clrScheme>
    <a:fontScheme name="Helsingborg Sans - Roboto Light">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lnRef>
        <a:fillRef idx="1">
          <a:schemeClr val="lt1"/>
        </a:fillRef>
        <a:effectRef idx="0">
          <a:schemeClr val="dk1"/>
        </a:effectRef>
        <a:fontRef idx="minor">
          <a:schemeClr val="dk1"/>
        </a:fontRef>
      </a:style>
    </a:spDef>
  </a:objectDefaults>
  <a:extraClrSchemeLst/>
  <a:extLst>
    <a:ext uri="{05A4C25C-085E-4340-85A3-A5531E510DB2}">
      <thm15:themeFamily xmlns:thm15="http://schemas.microsoft.com/office/thememl/2012/main" name="Presentation49" id="{0C027FDA-01E8-CB45-917D-CD5D2341C710}" vid="{0CED7DC9-F604-404C-BF1E-FA46ECD6AC8D}"/>
    </a:ext>
  </a:extLst>
</a:theme>
</file>

<file path=ppt/theme/theme4.xml><?xml version="1.0" encoding="utf-8"?>
<a:theme xmlns:a="http://schemas.openxmlformats.org/drawingml/2006/main" name="HBG-Raps">
  <a:themeElements>
    <a:clrScheme name="Raps">
      <a:dk1>
        <a:srgbClr val="1A355C"/>
      </a:dk1>
      <a:lt1>
        <a:srgbClr val="FEFFFF"/>
      </a:lt1>
      <a:dk2>
        <a:srgbClr val="EFB323"/>
      </a:dk2>
      <a:lt2>
        <a:srgbClr val="EAE8E1"/>
      </a:lt2>
      <a:accent1>
        <a:srgbClr val="E25103"/>
      </a:accent1>
      <a:accent2>
        <a:srgbClr val="1A355C"/>
      </a:accent2>
      <a:accent3>
        <a:srgbClr val="D9281C"/>
      </a:accent3>
      <a:accent4>
        <a:srgbClr val="75222E"/>
      </a:accent4>
      <a:accent5>
        <a:srgbClr val="D4EB8E"/>
      </a:accent5>
      <a:accent6>
        <a:srgbClr val="D5D2C3"/>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9" id="{0C027FDA-01E8-CB45-917D-CD5D2341C710}" vid="{A4E0B890-6B5B-8B48-8C83-0617A08EA4BC}"/>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755A38178A2D54C8E5C85C3E6D4E196" ma:contentTypeVersion="1" ma:contentTypeDescription="Skapa ett nytt dokument." ma:contentTypeScope="" ma:versionID="fc5bfc9f68beb5e59f907f52a3c75b11">
  <xsd:schema xmlns:xsd="http://www.w3.org/2001/XMLSchema" xmlns:xs="http://www.w3.org/2001/XMLSchema" xmlns:p="http://schemas.microsoft.com/office/2006/metadata/properties" xmlns:ns2="ab45f467-b5b2-40de-b0ea-a1591ac2096d" targetNamespace="http://schemas.microsoft.com/office/2006/metadata/properties" ma:root="true" ma:fieldsID="03839d1412f407ff1eca70acaabdfea8" ns2:_="">
    <xsd:import namespace="ab45f467-b5b2-40de-b0ea-a1591ac2096d"/>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45f467-b5b2-40de-b0ea-a1591ac2096d" elementFormDefault="qualified">
    <xsd:import namespace="http://schemas.microsoft.com/office/2006/documentManagement/types"/>
    <xsd:import namespace="http://schemas.microsoft.com/office/infopath/2007/PartnerControls"/>
    <xsd:element name="SharedWithUsers" ma:index="8" nillable="true" ma:displayName="Dela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11A9FA-FAAE-4F42-B6C8-10883C44A1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45f467-b5b2-40de-b0ea-a1591ac209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0512BB2-E732-436A-B277-2DBDCAA4D4D2}">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ab45f467-b5b2-40de-b0ea-a1591ac2096d"/>
    <ds:schemaRef ds:uri="http://www.w3.org/XML/1998/namespace"/>
    <ds:schemaRef ds:uri="http://purl.org/dc/dcmitype/"/>
  </ds:schemaRefs>
</ds:datastoreItem>
</file>

<file path=customXml/itemProps3.xml><?xml version="1.0" encoding="utf-8"?>
<ds:datastoreItem xmlns:ds="http://schemas.openxmlformats.org/officeDocument/2006/customXml" ds:itemID="{A4A6E28F-A2AD-40A0-9993-3F32C4CD803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HBG_PPT_Mall</Template>
  <TotalTime>1274</TotalTime>
  <Words>3222</Words>
  <Application>Microsoft Office PowerPoint</Application>
  <PresentationFormat>Bredbild</PresentationFormat>
  <Paragraphs>240</Paragraphs>
  <Slides>21</Slides>
  <Notes>20</Notes>
  <HiddenSlides>5</HiddenSlides>
  <MMClips>0</MMClips>
  <ScaleCrop>false</ScaleCrop>
  <HeadingPairs>
    <vt:vector size="6" baseType="variant">
      <vt:variant>
        <vt:lpstr>Använt teckensnitt</vt:lpstr>
      </vt:variant>
      <vt:variant>
        <vt:i4>6</vt:i4>
      </vt:variant>
      <vt:variant>
        <vt:lpstr>Tema</vt:lpstr>
      </vt:variant>
      <vt:variant>
        <vt:i4>4</vt:i4>
      </vt:variant>
      <vt:variant>
        <vt:lpstr>Bildrubriker</vt:lpstr>
      </vt:variant>
      <vt:variant>
        <vt:i4>21</vt:i4>
      </vt:variant>
    </vt:vector>
  </HeadingPairs>
  <TitlesOfParts>
    <vt:vector size="31" baseType="lpstr">
      <vt:lpstr>Roboto</vt:lpstr>
      <vt:lpstr>Roboto Light</vt:lpstr>
      <vt:lpstr>Arial</vt:lpstr>
      <vt:lpstr>Calibri</vt:lpstr>
      <vt:lpstr>Helsingborg Sans</vt:lpstr>
      <vt:lpstr>Wingdings</vt:lpstr>
      <vt:lpstr>HBG-Helsingborgstegel</vt:lpstr>
      <vt:lpstr>HBG-Pålsjö</vt:lpstr>
      <vt:lpstr>HBG-Vintersund</vt:lpstr>
      <vt:lpstr>HBG-Raps</vt:lpstr>
      <vt:lpstr>Trend- och omvärldsworkshop</vt:lpstr>
      <vt:lpstr>Till dig som är workshopledare</vt:lpstr>
      <vt:lpstr>Ni behöver</vt:lpstr>
      <vt:lpstr>Förberedelser</vt:lpstr>
      <vt:lpstr>Förslag på inbjudan</vt:lpstr>
      <vt:lpstr>Innan workshopen</vt:lpstr>
      <vt:lpstr>Hej och välkommen!</vt:lpstr>
      <vt:lpstr>Syfte med workshopen</vt:lpstr>
      <vt:lpstr>Dagens upplägg</vt:lpstr>
      <vt:lpstr>Gruppindelning</vt:lpstr>
      <vt:lpstr>Välja scan cards</vt:lpstr>
      <vt:lpstr>Presentera signalerna i gruppen</vt:lpstr>
      <vt:lpstr>Analysera innehållet</vt:lpstr>
      <vt:lpstr>Klustra innehållet</vt:lpstr>
      <vt:lpstr>Formulera insikter</vt:lpstr>
      <vt:lpstr>Prioritera</vt:lpstr>
      <vt:lpstr>Skapa två scenarion</vt:lpstr>
      <vt:lpstr>Skapa prototyper</vt:lpstr>
      <vt:lpstr>Ta fram aktiviteter</vt:lpstr>
      <vt:lpstr>Presentera</vt:lpstr>
      <vt:lpstr>Bra jobbat!</vt:lpstr>
    </vt:vector>
  </TitlesOfParts>
  <Company>Helsingborgs Stad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Johnsson Malin - SLF</dc:creator>
  <cp:lastModifiedBy>Johnsson Malin - SLF</cp:lastModifiedBy>
  <cp:revision>87</cp:revision>
  <dcterms:created xsi:type="dcterms:W3CDTF">2023-02-16T10:59:04Z</dcterms:created>
  <dcterms:modified xsi:type="dcterms:W3CDTF">2023-03-06T21:54:59Z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0x010100A755A38178A2D54C8E5C85C3E6D4E196</vt:lpwstr>
  </property>
</Properties>
</file>