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48" r:id="rId4"/>
    <p:sldMasterId id="2147484087" r:id="rId5"/>
    <p:sldMasterId id="2147484076" r:id="rId6"/>
    <p:sldMasterId id="2147484065" r:id="rId7"/>
  </p:sldMasterIdLst>
  <p:notesMasterIdLst>
    <p:notesMasterId r:id="rId9"/>
  </p:notesMasterIdLst>
  <p:handoutMasterIdLst>
    <p:handoutMasterId r:id="rId10"/>
  </p:handoutMasterIdLst>
  <p:sldIdLst>
    <p:sldId id="983" r:id="rId8"/>
  </p:sldIdLst>
  <p:sldSz cx="12801600" cy="9601200" type="A3"/>
  <p:notesSz cx="14355763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singborg Sans" pitchFamily="2" charset="0"/>
      <p:regular r:id="rId15"/>
      <p:bold r:id="rId16"/>
    </p:embeddedFont>
    <p:embeddedFont>
      <p:font typeface="Roboto Light" panose="02000000000000000000" pitchFamily="2" charset="0"/>
      <p:regular r:id="rId17"/>
      <p:italic r:id="rId18"/>
    </p:embeddedFont>
  </p:embeddedFontLst>
  <p:defaultTextStyle>
    <a:defPPr>
      <a:defRPr lang="sv-SE"/>
    </a:defPPr>
    <a:lvl1pPr marL="0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15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233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850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467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082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697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315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932" algn="l" defTabSz="1075233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55C"/>
    <a:srgbClr val="E25103"/>
    <a:srgbClr val="F6F4F0"/>
    <a:srgbClr val="FFEEF3"/>
    <a:srgbClr val="FEFAD3"/>
    <a:srgbClr val="FCF5A7"/>
    <a:srgbClr val="EBE8E1"/>
    <a:srgbClr val="DFECF8"/>
    <a:srgbClr val="FFB8CB"/>
    <a:srgbClr val="FF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7523" autoAdjust="0"/>
  </p:normalViewPr>
  <p:slideViewPr>
    <p:cSldViewPr snapToGrid="0">
      <p:cViewPr varScale="1">
        <p:scale>
          <a:sx n="59" d="100"/>
          <a:sy n="59" d="100"/>
        </p:scale>
        <p:origin x="1502" y="58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81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8131612" y="3"/>
            <a:ext cx="6220830" cy="498055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4B34A907-EAA3-4700-AB73-3FDE7AD6B0F1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6220830" cy="498054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8131612" y="9428585"/>
            <a:ext cx="6220830" cy="498054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4E534E5F-C909-488A-9CE0-60DFFFFC8D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49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8131612" y="0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2F1ACDDA-ECDF-441D-AA30-F627962CB67D}" type="datetimeFigureOut">
              <a:rPr lang="sv-SE" smtClean="0"/>
              <a:t>2023-12-13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69741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435577" y="4715154"/>
            <a:ext cx="11484610" cy="446698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8131612" y="9428584"/>
            <a:ext cx="6220830" cy="49633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1A885D1D-61DE-406F-8114-F47C63AA31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8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15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3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0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67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82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697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15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32" algn="l" defTabSz="1075233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E0DEE2-831C-2D92-5DF1-D6D2FC251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4165140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1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15D81A-816A-C5FB-8999-AC305C684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416304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B509AD-924F-09E1-A276-375395E34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416304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4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24129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798A76-8860-E7E1-F1DB-4F9F64FA8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1775366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5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82E32C-4024-D884-E607-059B185C8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0BF057-A8AD-255D-2327-0CFD1E61F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6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7279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59BF82-4D19-633E-2728-5BD94DAD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7B0EC5F-53AD-9C6E-E66F-00464DC4E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1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C59C2C8-8516-DC3C-1553-C2F8E4D80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394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07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35" y="0"/>
            <a:ext cx="640080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191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DAEBCF-EC9C-96A0-630A-78C20B7D5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4165140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1919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3894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58800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3768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3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35" y="0"/>
            <a:ext cx="6400800" cy="960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8783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2412922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3063157-771C-F6C8-7F76-6142B337F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177578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 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5440256"/>
            <a:ext cx="9601200" cy="1495794"/>
          </a:xfrm>
        </p:spPr>
        <p:txBody>
          <a:bodyPr lIns="0" tIns="0" rIns="0" bIns="0" anchor="t" anchorCtr="0">
            <a:spAutoFit/>
          </a:bodyPr>
          <a:lstStyle>
            <a:lvl1pPr algn="l"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54E7E10-B45A-355D-EBF0-E6A28FF14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8406702"/>
            <a:ext cx="9601200" cy="369332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66B8D03-7410-7B89-E586-C1405EA89F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714"/>
            <a:ext cx="12801600" cy="48006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11734798 w 12192000"/>
              <a:gd name="connsiteY3" fmla="*/ 3429000 h 3429000"/>
              <a:gd name="connsiteX4" fmla="*/ 11734798 w 12192000"/>
              <a:gd name="connsiteY4" fmla="*/ 2972103 h 3429000"/>
              <a:gd name="connsiteX5" fmla="*/ 10823999 w 12192000"/>
              <a:gd name="connsiteY5" fmla="*/ 2972103 h 3429000"/>
              <a:gd name="connsiteX6" fmla="*/ 10823999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11734798" y="3429000"/>
                </a:lnTo>
                <a:lnTo>
                  <a:pt x="11734798" y="2972103"/>
                </a:lnTo>
                <a:lnTo>
                  <a:pt x="10823999" y="2972103"/>
                </a:lnTo>
                <a:lnTo>
                  <a:pt x="10823999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lIns="864000" tIns="72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örsta 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008000"/>
            <a:ext cx="9601200" cy="3342640"/>
          </a:xfrm>
          <a:noFill/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04917EE-8324-E067-11E0-3B8430733568}"/>
              </a:ext>
            </a:extLst>
          </p:cNvPr>
          <p:cNvSpPr/>
          <p:nvPr/>
        </p:nvSpPr>
        <p:spPr>
          <a:xfrm>
            <a:off x="0" y="4800600"/>
            <a:ext cx="12801600" cy="4800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930466-6BA6-F040-59C2-5E800257B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5440259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4160948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4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A98754A-6281-725D-A24E-61A3946AD447}"/>
              </a:ext>
            </a:extLst>
          </p:cNvPr>
          <p:cNvSpPr/>
          <p:nvPr/>
        </p:nvSpPr>
        <p:spPr>
          <a:xfrm flipV="1">
            <a:off x="0" y="0"/>
            <a:ext cx="12801600" cy="24129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5EFB33-DC24-F7E8-3018-41DB11FB6D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311801"/>
            <a:ext cx="9601200" cy="1607819"/>
          </a:xfrm>
        </p:spPr>
        <p:txBody>
          <a:bodyPr lIns="0" tIns="0" rIns="0" bIns="0" anchor="b">
            <a:noAutofit/>
          </a:bodyPr>
          <a:lstStyle>
            <a:lvl1pPr algn="l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48EF7481-0BB0-E9FC-29AC-96BEA349FB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7200" y="3052580"/>
            <a:ext cx="9601200" cy="23173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400" b="1" i="0">
                <a:solidFill>
                  <a:srgbClr val="1A355D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 algn="ctr">
              <a:buNone/>
              <a:defRPr sz="2667"/>
            </a:lvl2pPr>
            <a:lvl3pPr marL="1219195" indent="0" algn="ctr">
              <a:buNone/>
              <a:defRPr sz="2400"/>
            </a:lvl3pPr>
            <a:lvl4pPr marL="1828791" indent="0" algn="ctr">
              <a:buNone/>
              <a:defRPr sz="2133"/>
            </a:lvl4pPr>
            <a:lvl5pPr marL="2438388" indent="0" algn="ctr">
              <a:buNone/>
              <a:defRPr sz="2133"/>
            </a:lvl5pPr>
            <a:lvl6pPr marL="3047985" indent="0" algn="ctr">
              <a:buNone/>
              <a:defRPr sz="2133"/>
            </a:lvl6pPr>
            <a:lvl7pPr marL="3657582" indent="0" algn="ctr">
              <a:buNone/>
              <a:defRPr sz="2133"/>
            </a:lvl7pPr>
            <a:lvl8pPr marL="4267179" indent="0" algn="ctr">
              <a:buNone/>
              <a:defRPr sz="2133"/>
            </a:lvl8pPr>
            <a:lvl9pPr marL="4876776" indent="0" algn="ctr">
              <a:buNone/>
              <a:defRPr sz="2133"/>
            </a:lvl9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1775366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  <p15:guide id="3" orient="horz" pos="111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3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3241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373D81F-7C9E-0DB4-3DA1-84AED02CE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2" y="7686002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höger-bild utan log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5A1799-D67C-D435-3AC2-EACAA8720E22}"/>
              </a:ext>
            </a:extLst>
          </p:cNvPr>
          <p:cNvSpPr/>
          <p:nvPr userDrawn="1"/>
        </p:nvSpPr>
        <p:spPr>
          <a:xfrm>
            <a:off x="-335" y="0"/>
            <a:ext cx="6400800" cy="960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E47F590-95F4-1290-7EB7-C1B70095B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468362E-B706-B3B3-2631-1358105F4D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6F0220BF-F9A4-FA47-BBD9-EA6C146D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 baseline="0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406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431199"/>
            <a:ext cx="10987200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016004"/>
            <a:ext cx="1098720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5D5C29B-8D6B-9FE9-87A9-31FCD336E426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4B3C61-0B6D-F0CA-8C53-C6C8656E5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innehåll två kolu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6754E6-803D-E2B7-1484-3BE9BC673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00" y="1431199"/>
            <a:ext cx="11041380" cy="553998"/>
          </a:xfrm>
        </p:spPr>
        <p:txBody>
          <a:bodyPr lIns="0" tIns="0" rIns="0" bIns="0" anchor="b" anchorCtr="0">
            <a:spAutoFit/>
          </a:bodyPr>
          <a:lstStyle>
            <a:lvl1pPr>
              <a:defRPr sz="4000">
                <a:solidFill>
                  <a:srgbClr val="1A355D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00EFE7-4E7C-FBC2-CE68-501C22FB89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07200" y="2016000"/>
            <a:ext cx="5414010" cy="4714662"/>
          </a:xfrm>
        </p:spPr>
        <p:txBody>
          <a:bodyPr lIns="0" tIns="32400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1A355D"/>
                </a:solidFill>
                <a:latin typeface="+mn-lt"/>
              </a:defRPr>
            </a:lvl1pPr>
            <a:lvl2pPr marL="609597" indent="0"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42FBDAC-9D04-75A7-EA94-92ED7AFBD528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4A36A99-13BE-93FD-5BA3-10CCED865B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34570" y="2016000"/>
            <a:ext cx="5414010" cy="4714662"/>
          </a:xfrm>
        </p:spPr>
        <p:txBody>
          <a:bodyPr lIns="0" tIns="324000" rIns="0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1pPr>
            <a:lvl2pPr marL="609597" indent="0">
              <a:spcBef>
                <a:spcPts val="0"/>
              </a:spcBef>
              <a:buNone/>
              <a:defRPr sz="1800">
                <a:solidFill>
                  <a:srgbClr val="1A355D"/>
                </a:solidFill>
                <a:latin typeface="+mn-lt"/>
              </a:defRPr>
            </a:lvl2pPr>
            <a:lvl3pPr marL="1219195" indent="0">
              <a:buNone/>
              <a:defRPr sz="1600">
                <a:solidFill>
                  <a:srgbClr val="1A355D"/>
                </a:solidFill>
                <a:latin typeface="+mn-lt"/>
              </a:defRPr>
            </a:lvl3pPr>
            <a:lvl4pPr marL="1828792" indent="0">
              <a:buNone/>
              <a:defRPr sz="1400">
                <a:solidFill>
                  <a:srgbClr val="1A355D"/>
                </a:solidFill>
                <a:latin typeface="+mn-lt"/>
              </a:defRPr>
            </a:lvl4pPr>
            <a:lvl5pPr marL="2438388" indent="0">
              <a:buNone/>
              <a:defRPr sz="1200">
                <a:solidFill>
                  <a:srgbClr val="1A355D"/>
                </a:solidFill>
                <a:latin typeface="+mn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 dirty="0"/>
              <a:t>Skriv text här eller klicka på ikonen för att lägga till innehåll</a:t>
            </a:r>
          </a:p>
          <a:p>
            <a:pPr lvl="1"/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DF78AD4-35D4-E8D7-C95C-0A7F7313D40B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80860D-BAC7-D497-A1A7-694C253D8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4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 + bild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757E195-7498-351F-5F44-85EF8461A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9601200"/>
          </a:xfrm>
        </p:spPr>
        <p:txBody>
          <a:bodyPr lIns="504000" tIns="828000" rIns="360000"/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100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 + bild med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0" y="1209602"/>
            <a:ext cx="4640160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 baseline="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D9A9EE2-89C7-5564-79CC-FDA84C2C4E66}"/>
              </a:ext>
            </a:extLst>
          </p:cNvPr>
          <p:cNvSpPr/>
          <p:nvPr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0" y="2760798"/>
            <a:ext cx="4640160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15C1179-A03E-1178-4EBA-435E3164B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0" y="0"/>
            <a:ext cx="6400800" cy="8324400"/>
          </a:xfrm>
          <a:custGeom>
            <a:avLst/>
            <a:gdLst>
              <a:gd name="connsiteX0" fmla="*/ 0 w 6096000"/>
              <a:gd name="connsiteY0" fmla="*/ 0 h 5946000"/>
              <a:gd name="connsiteX1" fmla="*/ 6096000 w 6096000"/>
              <a:gd name="connsiteY1" fmla="*/ 0 h 5946000"/>
              <a:gd name="connsiteX2" fmla="*/ 6096000 w 6096000"/>
              <a:gd name="connsiteY2" fmla="*/ 5946000 h 5946000"/>
              <a:gd name="connsiteX3" fmla="*/ 5638799 w 6096000"/>
              <a:gd name="connsiteY3" fmla="*/ 5946000 h 5946000"/>
              <a:gd name="connsiteX4" fmla="*/ 5638799 w 6096000"/>
              <a:gd name="connsiteY4" fmla="*/ 5489999 h 5946000"/>
              <a:gd name="connsiteX5" fmla="*/ 4728000 w 6096000"/>
              <a:gd name="connsiteY5" fmla="*/ 5489999 h 5946000"/>
              <a:gd name="connsiteX6" fmla="*/ 4728000 w 6096000"/>
              <a:gd name="connsiteY6" fmla="*/ 5946000 h 5946000"/>
              <a:gd name="connsiteX7" fmla="*/ 0 w 6096000"/>
              <a:gd name="connsiteY7" fmla="*/ 5946000 h 59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5946000">
                <a:moveTo>
                  <a:pt x="0" y="0"/>
                </a:moveTo>
                <a:lnTo>
                  <a:pt x="6096000" y="0"/>
                </a:lnTo>
                <a:lnTo>
                  <a:pt x="6096000" y="5946000"/>
                </a:lnTo>
                <a:lnTo>
                  <a:pt x="5638799" y="5946000"/>
                </a:lnTo>
                <a:lnTo>
                  <a:pt x="5638799" y="5489999"/>
                </a:lnTo>
                <a:lnTo>
                  <a:pt x="4728000" y="5489999"/>
                </a:lnTo>
                <a:lnTo>
                  <a:pt x="4728000" y="5946000"/>
                </a:lnTo>
                <a:lnTo>
                  <a:pt x="0" y="5946000"/>
                </a:lnTo>
                <a:close/>
              </a:path>
            </a:pathLst>
          </a:custGeom>
        </p:spPr>
        <p:txBody>
          <a:bodyPr wrap="square" lIns="504000" tIns="828000" rIns="360000">
            <a:noAutofit/>
          </a:bodyPr>
          <a:lstStyle>
            <a:lvl1pPr marL="0" indent="0">
              <a:buNone/>
              <a:defRPr sz="4267"/>
            </a:lvl1pPr>
            <a:lvl2pPr marL="609597" indent="0">
              <a:buNone/>
              <a:defRPr sz="3733"/>
            </a:lvl2pPr>
            <a:lvl3pPr marL="1219195" indent="0">
              <a:buNone/>
              <a:defRPr sz="3200"/>
            </a:lvl3pPr>
            <a:lvl4pPr marL="1828791" indent="0">
              <a:buNone/>
              <a:defRPr sz="2667"/>
            </a:lvl4pPr>
            <a:lvl5pPr marL="2438388" indent="0">
              <a:buNone/>
              <a:defRPr sz="2667"/>
            </a:lvl5pPr>
            <a:lvl6pPr marL="3047985" indent="0">
              <a:buNone/>
              <a:defRPr sz="2667"/>
            </a:lvl6pPr>
            <a:lvl7pPr marL="3657582" indent="0">
              <a:buNone/>
              <a:defRPr sz="2667"/>
            </a:lvl7pPr>
            <a:lvl8pPr marL="4267179" indent="0">
              <a:buNone/>
              <a:defRPr sz="2667"/>
            </a:lvl8pPr>
            <a:lvl9pPr marL="4876776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3908D6E-1D2E-6EE8-4602-EE1BC2B95424}"/>
              </a:ext>
            </a:extLst>
          </p:cNvPr>
          <p:cNvSpPr/>
          <p:nvPr userDrawn="1"/>
        </p:nvSpPr>
        <p:spPr>
          <a:xfrm>
            <a:off x="0" y="8324400"/>
            <a:ext cx="12801600" cy="12768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31428F-86E1-0391-F9E2-E1F94088D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600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6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Rubrik, text lju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rgbClr val="1A355D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1A355D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87B22-DE9F-9B10-1F07-FA1B488CB886}"/>
              </a:ext>
            </a:extLst>
          </p:cNvPr>
          <p:cNvSpPr/>
          <p:nvPr userDrawn="1"/>
        </p:nvSpPr>
        <p:spPr>
          <a:xfrm>
            <a:off x="11845260" y="0"/>
            <a:ext cx="95634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C19F31-180F-33B0-2F6D-6FF71076F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7685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49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Rubrik,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041736-EA0B-5FDC-A6F8-37BE935EBA9C}"/>
              </a:ext>
            </a:extLst>
          </p:cNvPr>
          <p:cNvSpPr/>
          <p:nvPr/>
        </p:nvSpPr>
        <p:spPr>
          <a:xfrm flipH="1">
            <a:off x="0" y="0"/>
            <a:ext cx="11843370" cy="9601200"/>
          </a:xfrm>
          <a:prstGeom prst="rect">
            <a:avLst/>
          </a:prstGeom>
          <a:solidFill>
            <a:srgbClr val="762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BD8FFB0-3ACD-1827-E72F-EBFA108B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7203" y="1431199"/>
            <a:ext cx="10055727" cy="553998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C342BE6-2CF0-1FA7-CD08-E560475C07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07203" y="2021748"/>
            <a:ext cx="10055727" cy="604163"/>
          </a:xfrm>
        </p:spPr>
        <p:txBody>
          <a:bodyPr wrap="square" lIns="0" tIns="32400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97" indent="0">
              <a:buNone/>
              <a:defRPr sz="1867"/>
            </a:lvl2pPr>
            <a:lvl3pPr marL="1219195" indent="0">
              <a:buNone/>
              <a:defRPr sz="1600"/>
            </a:lvl3pPr>
            <a:lvl4pPr marL="1828791" indent="0">
              <a:buNone/>
              <a:defRPr sz="1333"/>
            </a:lvl4pPr>
            <a:lvl5pPr marL="2438388" indent="0">
              <a:buNone/>
              <a:defRPr sz="1333"/>
            </a:lvl5pPr>
            <a:lvl6pPr marL="3047985" indent="0">
              <a:buNone/>
              <a:defRPr sz="1333"/>
            </a:lvl6pPr>
            <a:lvl7pPr marL="3657582" indent="0">
              <a:buNone/>
              <a:defRPr sz="1333"/>
            </a:lvl7pPr>
            <a:lvl8pPr marL="4267179" indent="0">
              <a:buNone/>
              <a:defRPr sz="1333"/>
            </a:lvl8pPr>
            <a:lvl9pPr marL="4876776" indent="0">
              <a:buNone/>
              <a:defRPr sz="1333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1F795E-1441-1477-A8CA-44A478A76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203" y="7687683"/>
            <a:ext cx="956339" cy="12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863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4" r:id="rId5"/>
    <p:sldLayoutId id="2147484055" r:id="rId6"/>
    <p:sldLayoutId id="2147484056" r:id="rId7"/>
    <p:sldLayoutId id="2147484062" r:id="rId8"/>
    <p:sldLayoutId id="2147484063" r:id="rId9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21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015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27AE57-7001-3811-E8A4-8783AB7A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2661"/>
            <a:ext cx="11041380" cy="185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364997-53F8-A81E-607F-AC9E5916F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557361"/>
            <a:ext cx="11041380" cy="608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462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xStyles>
    <p:titleStyle>
      <a:lvl1pPr algn="l" defTabSz="1219195" rtl="0" eaLnBrk="1" latinLnBrk="0" hangingPunct="1">
        <a:lnSpc>
          <a:spcPct val="90000"/>
        </a:lnSpc>
        <a:spcBef>
          <a:spcPct val="0"/>
        </a:spcBef>
        <a:buNone/>
        <a:defRPr sz="5867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8" indent="-304798" algn="l" defTabSz="1219195" rtl="0" eaLnBrk="1" latinLnBrk="0" hangingPunct="1">
        <a:lnSpc>
          <a:spcPct val="100000"/>
        </a:lnSpc>
        <a:spcBef>
          <a:spcPts val="1333"/>
        </a:spcBef>
        <a:spcAft>
          <a:spcPts val="120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95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2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5" rtl="0" eaLnBrk="1" latinLnBrk="0" hangingPunct="1">
        <a:lnSpc>
          <a:spcPct val="100000"/>
        </a:lnSpc>
        <a:spcBef>
          <a:spcPts val="667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6" algn="l" defTabSz="1219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024" userDrawn="1">
          <p15:clr>
            <a:srgbClr val="F26B43"/>
          </p15:clr>
        </p15:guide>
        <p15:guide id="4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07200" y="456521"/>
            <a:ext cx="9601200" cy="876096"/>
          </a:xfrm>
        </p:spPr>
        <p:txBody>
          <a:bodyPr/>
          <a:lstStyle/>
          <a:p>
            <a:r>
              <a:rPr lang="sv-SE" dirty="0"/>
              <a:t>Anteckningsmall</a:t>
            </a:r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>
          <a:xfrm>
            <a:off x="839346" y="1328253"/>
            <a:ext cx="10464000" cy="881162"/>
          </a:xfrm>
          <a:prstGeom prst="rect">
            <a:avLst/>
          </a:prstGeom>
        </p:spPr>
        <p:txBody>
          <a:bodyPr/>
          <a:lstStyle>
            <a:lvl1pPr marL="304798" indent="-304798" algn="l" defTabSz="1219195" rtl="0" eaLnBrk="1" latinLnBrk="0" hangingPunct="1">
              <a:lnSpc>
                <a:spcPct val="100000"/>
              </a:lnSpc>
              <a:spcBef>
                <a:spcPts val="1333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95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2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89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86" indent="-304798" algn="l" defTabSz="121919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83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0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7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4" indent="-304798" algn="l" defTabSz="1219195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>
                <a:solidFill>
                  <a:schemeClr val="bg1"/>
                </a:solidFill>
              </a:rPr>
              <a:t>Använd mallen för att anteckna när tjänsteanvändarna berättar. Varje medarbetare använder ett blad per intervjuperson.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9347" y="2441542"/>
            <a:ext cx="810143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Intervjuperson: ___________________________________________________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39346" y="3218499"/>
            <a:ext cx="7907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Behov, tankar och idéer som användaren berättar om, som hänger ihop med den/de utvalda brännpunkterna. Tar användaren upp specifika ämnen som särskilt viktiga? Vilka? Varför är de viktiga för användaren?</a:t>
            </a:r>
          </a:p>
        </p:txBody>
      </p:sp>
      <p:grpSp>
        <p:nvGrpSpPr>
          <p:cNvPr id="36" name="Grupp 35"/>
          <p:cNvGrpSpPr/>
          <p:nvPr/>
        </p:nvGrpSpPr>
        <p:grpSpPr>
          <a:xfrm>
            <a:off x="907200" y="4119788"/>
            <a:ext cx="11504436" cy="1553998"/>
            <a:chOff x="907200" y="3855708"/>
            <a:chExt cx="11504436" cy="1553998"/>
          </a:xfrm>
        </p:grpSpPr>
        <p:sp>
          <p:nvSpPr>
            <p:cNvPr id="7" name="Rektangel 6"/>
            <p:cNvSpPr/>
            <p:nvPr/>
          </p:nvSpPr>
          <p:spPr>
            <a:xfrm>
              <a:off x="907200" y="3855708"/>
              <a:ext cx="11504436" cy="1553998"/>
            </a:xfrm>
            <a:prstGeom prst="rect">
              <a:avLst/>
            </a:prstGeom>
            <a:noFill/>
            <a:ln w="25400">
              <a:solidFill>
                <a:srgbClr val="E2510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954740" y="3933256"/>
              <a:ext cx="11393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i="1" dirty="0"/>
                <a:t>Plats för anteckningar</a:t>
              </a:r>
            </a:p>
          </p:txBody>
        </p:sp>
      </p:grpSp>
      <p:sp>
        <p:nvSpPr>
          <p:cNvPr id="13" name="textruta 12"/>
          <p:cNvSpPr txBox="1"/>
          <p:nvPr/>
        </p:nvSpPr>
        <p:spPr>
          <a:xfrm>
            <a:off x="9204512" y="2281743"/>
            <a:ext cx="3207123" cy="1584285"/>
          </a:xfrm>
          <a:prstGeom prst="rect">
            <a:avLst/>
          </a:prstGeom>
          <a:noFill/>
          <a:ln w="25400">
            <a:solidFill>
              <a:srgbClr val="E251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sv-SE"/>
          </a:p>
        </p:txBody>
      </p:sp>
      <p:sp>
        <p:nvSpPr>
          <p:cNvPr id="14" name="textruta 13"/>
          <p:cNvSpPr txBox="1"/>
          <p:nvPr/>
        </p:nvSpPr>
        <p:spPr>
          <a:xfrm>
            <a:off x="9244377" y="2371576"/>
            <a:ext cx="310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Om du vill - rita! Att visualisera är ett bra sätt att dokumentera!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39346" y="5911171"/>
            <a:ext cx="1157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v-SE" sz="1800" dirty="0"/>
              <a:t>Under intervjun, fyll i rutorna med ”Vi har upptäckt att…” </a:t>
            </a:r>
          </a:p>
          <a:p>
            <a:pPr marL="457200" indent="-457200">
              <a:buAutoNum type="arabicPeriod"/>
            </a:pPr>
            <a:r>
              <a:rPr lang="sv-SE" sz="1800" dirty="0"/>
              <a:t>Efter alla intervjuerna, gör om alla ”Vi har upptäckt att…” till ”Hur skulle vi kunna…?” 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907200" y="6927886"/>
            <a:ext cx="3406975" cy="2178423"/>
            <a:chOff x="964825" y="7071620"/>
            <a:chExt cx="3406975" cy="2178423"/>
          </a:xfrm>
        </p:grpSpPr>
        <p:grpSp>
          <p:nvGrpSpPr>
            <p:cNvPr id="30" name="Grupp 29"/>
            <p:cNvGrpSpPr/>
            <p:nvPr/>
          </p:nvGrpSpPr>
          <p:grpSpPr>
            <a:xfrm>
              <a:off x="964825" y="7071620"/>
              <a:ext cx="3406975" cy="2178423"/>
              <a:chOff x="964825" y="7071620"/>
              <a:chExt cx="3406975" cy="2178423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964825" y="7071620"/>
                <a:ext cx="3126441" cy="2178423"/>
              </a:xfrm>
              <a:prstGeom prst="rect">
                <a:avLst/>
              </a:prstGeom>
              <a:noFill/>
              <a:ln w="25400">
                <a:solidFill>
                  <a:srgbClr val="E2510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cxnSp>
            <p:nvCxnSpPr>
              <p:cNvPr id="23" name="Rak pilkoppling 22"/>
              <p:cNvCxnSpPr/>
              <p:nvPr/>
            </p:nvCxnSpPr>
            <p:spPr>
              <a:xfrm>
                <a:off x="3805518" y="7859004"/>
                <a:ext cx="0" cy="568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Cutting scissor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114563" y="7116221"/>
                <a:ext cx="301838" cy="21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upp 28"/>
            <p:cNvGrpSpPr/>
            <p:nvPr/>
          </p:nvGrpSpPr>
          <p:grpSpPr>
            <a:xfrm>
              <a:off x="1089211" y="7192563"/>
              <a:ext cx="2877671" cy="1939005"/>
              <a:chOff x="1089211" y="7192563"/>
              <a:chExt cx="2877671" cy="1939005"/>
            </a:xfrm>
          </p:grpSpPr>
          <p:sp>
            <p:nvSpPr>
              <p:cNvPr id="16" name="textruta 15"/>
              <p:cNvSpPr txBox="1"/>
              <p:nvPr/>
            </p:nvSpPr>
            <p:spPr>
              <a:xfrm>
                <a:off x="1089212" y="7192563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1153085" y="7250567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/>
                  <a:t>Vi har upptäckt att…</a:t>
                </a: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1089211" y="8222279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1153085" y="8281273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/>
                  <a:t>Hur skulle vi kunna…</a:t>
                </a:r>
              </a:p>
            </p:txBody>
          </p:sp>
        </p:grpSp>
      </p:grpSp>
      <p:grpSp>
        <p:nvGrpSpPr>
          <p:cNvPr id="37" name="Grupp 36"/>
          <p:cNvGrpSpPr/>
          <p:nvPr/>
        </p:nvGrpSpPr>
        <p:grpSpPr>
          <a:xfrm>
            <a:off x="4934837" y="6927886"/>
            <a:ext cx="3406975" cy="2178423"/>
            <a:chOff x="964825" y="7071620"/>
            <a:chExt cx="3406975" cy="2178423"/>
          </a:xfrm>
        </p:grpSpPr>
        <p:grpSp>
          <p:nvGrpSpPr>
            <p:cNvPr id="38" name="Grupp 37"/>
            <p:cNvGrpSpPr/>
            <p:nvPr/>
          </p:nvGrpSpPr>
          <p:grpSpPr>
            <a:xfrm>
              <a:off x="964825" y="7071620"/>
              <a:ext cx="3406975" cy="2178423"/>
              <a:chOff x="964825" y="7071620"/>
              <a:chExt cx="3406975" cy="2178423"/>
            </a:xfrm>
          </p:grpSpPr>
          <p:sp>
            <p:nvSpPr>
              <p:cNvPr id="44" name="textruta 43"/>
              <p:cNvSpPr txBox="1"/>
              <p:nvPr/>
            </p:nvSpPr>
            <p:spPr>
              <a:xfrm>
                <a:off x="964825" y="7071620"/>
                <a:ext cx="3126441" cy="2178423"/>
              </a:xfrm>
              <a:prstGeom prst="rect">
                <a:avLst/>
              </a:prstGeom>
              <a:noFill/>
              <a:ln w="25400">
                <a:solidFill>
                  <a:srgbClr val="E2510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cxnSp>
            <p:nvCxnSpPr>
              <p:cNvPr id="45" name="Rak pilkoppling 44"/>
              <p:cNvCxnSpPr/>
              <p:nvPr/>
            </p:nvCxnSpPr>
            <p:spPr>
              <a:xfrm>
                <a:off x="3805518" y="7859004"/>
                <a:ext cx="0" cy="568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Picture 2" descr="Cutting scissor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114563" y="7116221"/>
                <a:ext cx="301838" cy="21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upp 38"/>
            <p:cNvGrpSpPr/>
            <p:nvPr/>
          </p:nvGrpSpPr>
          <p:grpSpPr>
            <a:xfrm>
              <a:off x="1089211" y="7192563"/>
              <a:ext cx="2877671" cy="1939005"/>
              <a:chOff x="1089211" y="7192563"/>
              <a:chExt cx="2877671" cy="1939005"/>
            </a:xfrm>
          </p:grpSpPr>
          <p:sp>
            <p:nvSpPr>
              <p:cNvPr id="40" name="textruta 39"/>
              <p:cNvSpPr txBox="1"/>
              <p:nvPr/>
            </p:nvSpPr>
            <p:spPr>
              <a:xfrm>
                <a:off x="1089212" y="7192563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1153085" y="7250567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/>
                  <a:t>Vi har upptäckt att…</a:t>
                </a:r>
              </a:p>
            </p:txBody>
          </p:sp>
          <p:sp>
            <p:nvSpPr>
              <p:cNvPr id="42" name="textruta 41"/>
              <p:cNvSpPr txBox="1"/>
              <p:nvPr/>
            </p:nvSpPr>
            <p:spPr>
              <a:xfrm>
                <a:off x="1089211" y="8222279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43" name="textruta 42"/>
              <p:cNvSpPr txBox="1"/>
              <p:nvPr/>
            </p:nvSpPr>
            <p:spPr>
              <a:xfrm>
                <a:off x="1153085" y="8281273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/>
                  <a:t>Hur skulle vi kunna…</a:t>
                </a:r>
              </a:p>
            </p:txBody>
          </p:sp>
        </p:grpSp>
      </p:grpSp>
      <p:grpSp>
        <p:nvGrpSpPr>
          <p:cNvPr id="47" name="Grupp 46"/>
          <p:cNvGrpSpPr/>
          <p:nvPr/>
        </p:nvGrpSpPr>
        <p:grpSpPr>
          <a:xfrm>
            <a:off x="8940786" y="6971697"/>
            <a:ext cx="3406975" cy="2178423"/>
            <a:chOff x="964825" y="7071620"/>
            <a:chExt cx="3406975" cy="2178423"/>
          </a:xfrm>
        </p:grpSpPr>
        <p:grpSp>
          <p:nvGrpSpPr>
            <p:cNvPr id="48" name="Grupp 47"/>
            <p:cNvGrpSpPr/>
            <p:nvPr/>
          </p:nvGrpSpPr>
          <p:grpSpPr>
            <a:xfrm>
              <a:off x="964825" y="7071620"/>
              <a:ext cx="3406975" cy="2178423"/>
              <a:chOff x="964825" y="7071620"/>
              <a:chExt cx="3406975" cy="2178423"/>
            </a:xfrm>
          </p:grpSpPr>
          <p:sp>
            <p:nvSpPr>
              <p:cNvPr id="54" name="textruta 53"/>
              <p:cNvSpPr txBox="1"/>
              <p:nvPr/>
            </p:nvSpPr>
            <p:spPr>
              <a:xfrm>
                <a:off x="964825" y="7071620"/>
                <a:ext cx="3126441" cy="2178423"/>
              </a:xfrm>
              <a:prstGeom prst="rect">
                <a:avLst/>
              </a:prstGeom>
              <a:noFill/>
              <a:ln w="25400">
                <a:solidFill>
                  <a:srgbClr val="E2510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cxnSp>
            <p:nvCxnSpPr>
              <p:cNvPr id="55" name="Rak pilkoppling 54"/>
              <p:cNvCxnSpPr/>
              <p:nvPr/>
            </p:nvCxnSpPr>
            <p:spPr>
              <a:xfrm>
                <a:off x="3805518" y="7859004"/>
                <a:ext cx="0" cy="5689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2" descr="Cutting scissors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114563" y="7116221"/>
                <a:ext cx="301838" cy="212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" name="Grupp 48"/>
            <p:cNvGrpSpPr/>
            <p:nvPr/>
          </p:nvGrpSpPr>
          <p:grpSpPr>
            <a:xfrm>
              <a:off x="1089211" y="7192563"/>
              <a:ext cx="2877671" cy="1939005"/>
              <a:chOff x="1089211" y="7192563"/>
              <a:chExt cx="2877671" cy="1939005"/>
            </a:xfrm>
          </p:grpSpPr>
          <p:sp>
            <p:nvSpPr>
              <p:cNvPr id="50" name="textruta 49"/>
              <p:cNvSpPr txBox="1"/>
              <p:nvPr/>
            </p:nvSpPr>
            <p:spPr>
              <a:xfrm>
                <a:off x="1089212" y="7192563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>
                <a:off x="1153085" y="7250567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/>
                  <a:t>Vi har upptäckt att…</a:t>
                </a:r>
              </a:p>
            </p:txBody>
          </p:sp>
          <p:sp>
            <p:nvSpPr>
              <p:cNvPr id="52" name="textruta 51"/>
              <p:cNvSpPr txBox="1"/>
              <p:nvPr/>
            </p:nvSpPr>
            <p:spPr>
              <a:xfrm>
                <a:off x="1089211" y="8222279"/>
                <a:ext cx="2877670" cy="909289"/>
              </a:xfrm>
              <a:prstGeom prst="rect">
                <a:avLst/>
              </a:prstGeom>
              <a:noFill/>
              <a:ln w="12700">
                <a:solidFill>
                  <a:srgbClr val="1A355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sv-SE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sv-SE"/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1153085" y="8281273"/>
                <a:ext cx="274992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000" i="1" dirty="0"/>
                  <a:t>Hur skulle vi kunna…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2079176"/>
      </p:ext>
    </p:extLst>
  </p:cSld>
  <p:clrMapOvr>
    <a:masterClrMapping/>
  </p:clrMapOvr>
</p:sld>
</file>

<file path=ppt/theme/theme1.xml><?xml version="1.0" encoding="utf-8"?>
<a:theme xmlns:a="http://schemas.openxmlformats.org/drawingml/2006/main" name="HBG-Helsingborgstegel">
  <a:themeElements>
    <a:clrScheme name="Helsingborgstegel">
      <a:dk1>
        <a:srgbClr val="1A355C"/>
      </a:dk1>
      <a:lt1>
        <a:srgbClr val="FEFFFF"/>
      </a:lt1>
      <a:dk2>
        <a:srgbClr val="75222E"/>
      </a:dk2>
      <a:lt2>
        <a:srgbClr val="FCDDE5"/>
      </a:lt2>
      <a:accent1>
        <a:srgbClr val="00BFB3"/>
      </a:accent1>
      <a:accent2>
        <a:srgbClr val="1A355C"/>
      </a:accent2>
      <a:accent3>
        <a:srgbClr val="E25103"/>
      </a:accent3>
      <a:accent4>
        <a:srgbClr val="D9281C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2D5D2EE0-0EB7-2E44-9E24-18DCDC75CA81}"/>
    </a:ext>
  </a:extLst>
</a:theme>
</file>

<file path=ppt/theme/theme2.xml><?xml version="1.0" encoding="utf-8"?>
<a:theme xmlns:a="http://schemas.openxmlformats.org/drawingml/2006/main" name="HBG-Pålsjö">
  <a:themeElements>
    <a:clrScheme name="Palsjo">
      <a:dk1>
        <a:srgbClr val="1A355C"/>
      </a:dk1>
      <a:lt1>
        <a:srgbClr val="FEFFFF"/>
      </a:lt1>
      <a:dk2>
        <a:srgbClr val="00833D"/>
      </a:dk2>
      <a:lt2>
        <a:srgbClr val="EAE8E1"/>
      </a:lt2>
      <a:accent1>
        <a:srgbClr val="0071CD"/>
      </a:accent1>
      <a:accent2>
        <a:srgbClr val="00BFB3"/>
      </a:accent2>
      <a:accent3>
        <a:srgbClr val="E25103"/>
      </a:accent3>
      <a:accent4>
        <a:srgbClr val="D9281C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1FB1F32C-29A3-F84E-AB36-56EF3C0E52D5}"/>
    </a:ext>
  </a:extLst>
</a:theme>
</file>

<file path=ppt/theme/theme3.xml><?xml version="1.0" encoding="utf-8"?>
<a:theme xmlns:a="http://schemas.openxmlformats.org/drawingml/2006/main" name="HBG-Vintersund">
  <a:themeElements>
    <a:clrScheme name="HBG_Blå">
      <a:dk1>
        <a:srgbClr val="1A355C"/>
      </a:dk1>
      <a:lt1>
        <a:srgbClr val="FEFFFF"/>
      </a:lt1>
      <a:dk2>
        <a:srgbClr val="1A355C"/>
      </a:dk2>
      <a:lt2>
        <a:srgbClr val="EEF5FB"/>
      </a:lt2>
      <a:accent1>
        <a:srgbClr val="E25103"/>
      </a:accent1>
      <a:accent2>
        <a:srgbClr val="1A355C"/>
      </a:accent2>
      <a:accent3>
        <a:srgbClr val="EFB323"/>
      </a:accent3>
      <a:accent4>
        <a:srgbClr val="00BFB3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 Light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0CED7DC9-F604-404C-BF1E-FA46ECD6AC8D}"/>
    </a:ext>
  </a:extLst>
</a:theme>
</file>

<file path=ppt/theme/theme4.xml><?xml version="1.0" encoding="utf-8"?>
<a:theme xmlns:a="http://schemas.openxmlformats.org/drawingml/2006/main" name="HBG-Raps">
  <a:themeElements>
    <a:clrScheme name="Raps">
      <a:dk1>
        <a:srgbClr val="1A355C"/>
      </a:dk1>
      <a:lt1>
        <a:srgbClr val="FEFFFF"/>
      </a:lt1>
      <a:dk2>
        <a:srgbClr val="EFB323"/>
      </a:dk2>
      <a:lt2>
        <a:srgbClr val="EAE8E1"/>
      </a:lt2>
      <a:accent1>
        <a:srgbClr val="E25103"/>
      </a:accent1>
      <a:accent2>
        <a:srgbClr val="1A355C"/>
      </a:accent2>
      <a:accent3>
        <a:srgbClr val="D9281C"/>
      </a:accent3>
      <a:accent4>
        <a:srgbClr val="75222E"/>
      </a:accent4>
      <a:accent5>
        <a:srgbClr val="D4EB8E"/>
      </a:accent5>
      <a:accent6>
        <a:srgbClr val="D5D2C3"/>
      </a:accent6>
      <a:hlink>
        <a:srgbClr val="75222E"/>
      </a:hlink>
      <a:folHlink>
        <a:srgbClr val="1A355C"/>
      </a:folHlink>
    </a:clrScheme>
    <a:fontScheme name="Helsingborg Sans - Roboto">
      <a:majorFont>
        <a:latin typeface="Helsingborg Sans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0C027FDA-01E8-CB45-917D-CD5D2341C710}" vid="{A4E0B890-6B5B-8B48-8C83-0617A08EA4BC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5A38178A2D54C8E5C85C3E6D4E196" ma:contentTypeVersion="1" ma:contentTypeDescription="Skapa ett nytt dokument." ma:contentTypeScope="" ma:versionID="fc5bfc9f68beb5e59f907f52a3c75b11">
  <xsd:schema xmlns:xsd="http://www.w3.org/2001/XMLSchema" xmlns:xs="http://www.w3.org/2001/XMLSchema" xmlns:p="http://schemas.microsoft.com/office/2006/metadata/properties" xmlns:ns2="ab45f467-b5b2-40de-b0ea-a1591ac2096d" targetNamespace="http://schemas.microsoft.com/office/2006/metadata/properties" ma:root="true" ma:fieldsID="03839d1412f407ff1eca70acaabdfea8" ns2:_="">
    <xsd:import namespace="ab45f467-b5b2-40de-b0ea-a1591ac209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5f467-b5b2-40de-b0ea-a1591ac20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A9FA-FAAE-4F42-B6C8-10883C44A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5f467-b5b2-40de-b0ea-a1591ac209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A6E28F-A2AD-40A0-9993-3F32C4CD80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512BB2-E732-436A-B277-2DBDCAA4D4D2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b45f467-b5b2-40de-b0ea-a1591ac2096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HBG_PPT_Mall</Template>
  <TotalTime>155</TotalTime>
  <Words>140</Words>
  <Application>Microsoft Office PowerPoint</Application>
  <PresentationFormat>A3 (297 x 420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</vt:i4>
      </vt:variant>
    </vt:vector>
  </HeadingPairs>
  <TitlesOfParts>
    <vt:vector size="9" baseType="lpstr">
      <vt:lpstr>Helsingborg Sans</vt:lpstr>
      <vt:lpstr>Roboto Light</vt:lpstr>
      <vt:lpstr>Arial</vt:lpstr>
      <vt:lpstr>Calibri</vt:lpstr>
      <vt:lpstr>HBG-Helsingborgstegel</vt:lpstr>
      <vt:lpstr>HBG-Pålsjö</vt:lpstr>
      <vt:lpstr>HBG-Vintersund</vt:lpstr>
      <vt:lpstr>HBG-Raps</vt:lpstr>
      <vt:lpstr>Anteckningsmall</vt:lpstr>
    </vt:vector>
  </TitlesOfParts>
  <Company>Helsingborgs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Anteckningsmall</dc:title>
  <dc:creator>Johnsson Malin - SLF</dc:creator>
  <cp:lastModifiedBy>Persson Henrik - SLF</cp:lastModifiedBy>
  <cp:revision>13</cp:revision>
  <cp:lastPrinted>2023-03-03T11:59:07Z</cp:lastPrinted>
  <dcterms:created xsi:type="dcterms:W3CDTF">2023-03-03T09:32:15Z</dcterms:created>
  <dcterms:modified xsi:type="dcterms:W3CDTF">2023-12-13T13:20:53Z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0x010100A755A38178A2D54C8E5C85C3E6D4E196</vt:lpwstr>
  </property>
</Properties>
</file>