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0"/>
  </p:notesMasterIdLst>
  <p:sldIdLst>
    <p:sldId id="1177" r:id="rId2"/>
    <p:sldId id="1178" r:id="rId3"/>
    <p:sldId id="1160" r:id="rId4"/>
    <p:sldId id="1161" r:id="rId5"/>
    <p:sldId id="1162" r:id="rId6"/>
    <p:sldId id="1158" r:id="rId7"/>
    <p:sldId id="1163" r:id="rId8"/>
    <p:sldId id="1164" r:id="rId9"/>
    <p:sldId id="1159" r:id="rId10"/>
    <p:sldId id="1165" r:id="rId11"/>
    <p:sldId id="1172" r:id="rId12"/>
    <p:sldId id="1166" r:id="rId13"/>
    <p:sldId id="1167" r:id="rId14"/>
    <p:sldId id="1168" r:id="rId15"/>
    <p:sldId id="1169" r:id="rId16"/>
    <p:sldId id="1170" r:id="rId17"/>
    <p:sldId id="1171" r:id="rId18"/>
    <p:sldId id="1180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103"/>
    <a:srgbClr val="1A355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952EA-BA4F-4BA8-AAA5-71D312A35EB8}" type="datetimeFigureOut">
              <a:rPr lang="sv-SE" smtClean="0"/>
              <a:t>2023-12-11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9B89E-7619-4B41-B8E0-D75BFCFC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34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3885897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51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2972103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00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6F0220BF-F9A4-FA47-BBD9-EA6C146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lIns="504000" tIns="828000" rIns="360000"/>
          <a:lstStyle>
            <a:lvl1pPr marL="0" indent="0">
              <a:buNone/>
              <a:defRPr sz="4267" baseline="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6757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720000"/>
            <a:ext cx="9144000" cy="238760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2972103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22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192000" cy="1723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222715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2180413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1268116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6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0000"/>
            <a:ext cx="104640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5489999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30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864000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64000" y="1440000"/>
            <a:ext cx="5156200" cy="3367616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23400" y="1440000"/>
            <a:ext cx="5156200" cy="3367616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  <a:p>
            <a:pPr lvl="1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5489999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0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4736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460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5489999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4103"/>
            <a:ext cx="9576883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281200" y="0"/>
            <a:ext cx="910800" cy="6858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81200" y="0"/>
            <a:ext cx="910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5489999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4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279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4103"/>
            <a:ext cx="9576883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5489999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1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5260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15531" r="-212" b="2661"/>
          <a:stretch/>
        </p:blipFill>
        <p:spPr>
          <a:xfrm>
            <a:off x="0" y="0"/>
            <a:ext cx="11322657" cy="54864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63998" y="5577840"/>
            <a:ext cx="9576883" cy="747897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EFFFF"/>
                </a:solidFill>
                <a:ea typeface="Roboto" panose="02000000000000000000" pitchFamily="2" charset="0"/>
                <a:cs typeface="Arial" panose="020B0604020202020204" pitchFamily="34" charset="0"/>
              </a:rPr>
              <a:t>Trend- och omvärldsanalys</a:t>
            </a:r>
            <a:endParaRPr lang="sv-SE" sz="5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863999" y="6051078"/>
            <a:ext cx="9576883" cy="758051"/>
          </a:xfrm>
        </p:spPr>
        <p:txBody>
          <a:bodyPr/>
          <a:lstStyle/>
          <a:p>
            <a:pPr algn="ctr"/>
            <a:r>
              <a:rPr lang="sv-SE" sz="2800" b="1" dirty="0">
                <a:solidFill>
                  <a:srgbClr val="FEFFFF"/>
                </a:solidFill>
                <a:latin typeface="Helsingborg Sans"/>
                <a:ea typeface="Roboto" panose="02000000000000000000" pitchFamily="2" charset="0"/>
                <a:cs typeface="Arial" panose="020B0604020202020204" pitchFamily="34" charset="0"/>
              </a:rPr>
              <a:t>Sammanfattning av brännpunkter </a:t>
            </a:r>
            <a:r>
              <a:rPr lang="sv-SE" sz="2800" b="1" dirty="0" smtClean="0">
                <a:solidFill>
                  <a:srgbClr val="FEFFFF"/>
                </a:solidFill>
                <a:latin typeface="Helsingborg Sans"/>
                <a:ea typeface="Roboto" panose="02000000000000000000" pitchFamily="2" charset="0"/>
                <a:cs typeface="Arial" panose="020B0604020202020204" pitchFamily="34" charset="0"/>
              </a:rPr>
              <a:t>2023/2024</a:t>
            </a:r>
            <a:endParaRPr lang="sv-SE" sz="2800" b="1" dirty="0">
              <a:solidFill>
                <a:srgbClr val="FEFFFF"/>
              </a:solidFill>
              <a:latin typeface="Helsingborg Sans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36203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Informationsflödet har kommersialiserats och demokratiserats i digitaliseringens spår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Inga tydliga auktoriteter finns kvar i ett informationslandskap med snabbt förändrade medievanor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Högre krav på att själv insamla och sortera information och budskap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Ny teknik ger nya möjligheter men kan också missbrukas för fabrikation och desinformation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Stora möjligheter för direktkommunikation mellan användare och brukare vilket kan ge högre delaktighet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Många av utmaningarna vid extern kommunikation kvarstår när man vill nå ut internt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#8 Nya krav på dialog och kommunikation</a:t>
            </a:r>
          </a:p>
        </p:txBody>
      </p:sp>
    </p:spTree>
    <p:extLst>
      <p:ext uri="{BB962C8B-B14F-4D97-AF65-F5344CB8AC3E}">
        <p14:creationId xmlns:p14="http://schemas.microsoft.com/office/powerpoint/2010/main" val="134996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53131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Skillnaderna i befolkningens levnadsvillkor har vuxit successivt över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Människor från olika sociala grupper bor och rör sig mer alltmer åtskilt i vardagen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Klyftorna har ökat utifrån inkomstnivåer men också mellan yngre och äldre generationer, mellan stad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r>
              <a:rPr lang="sv-SE" dirty="0">
                <a:solidFill>
                  <a:schemeClr val="tx1"/>
                </a:solidFill>
                <a:latin typeface="+mj-lt"/>
              </a:rPr>
              <a:t>och land samt mellan de som är födda i Sverige och de som är födda utomlands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Parallellt med den ekonomiska och sociala skiktningen går det att skönja allt större skillnader i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r>
              <a:rPr lang="sv-SE" dirty="0">
                <a:solidFill>
                  <a:schemeClr val="tx1"/>
                </a:solidFill>
                <a:latin typeface="+mj-lt"/>
              </a:rPr>
              <a:t>invånarnas värderingar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Vissa grupper har en klart lägre tillit än genomsnittet. Det gäller exempelvis unga, lågutbildade och arbetslösa. Samtidigt har skillnaderna mellan olika grupper ökat över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  <a:p>
            <a:endParaRPr lang="sv-SE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sv-SE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#9 Invånarna i skilda världar</a:t>
            </a:r>
          </a:p>
        </p:txBody>
      </p:sp>
    </p:spTree>
    <p:extLst>
      <p:ext uri="{BB962C8B-B14F-4D97-AF65-F5344CB8AC3E}">
        <p14:creationId xmlns:p14="http://schemas.microsoft.com/office/powerpoint/2010/main" val="380684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38973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Invandringen har minskat och ändrat karaktär. Sedan 2019 utgör arbetskraftsinvandrare och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r>
              <a:rPr lang="sv-SE" dirty="0">
                <a:solidFill>
                  <a:schemeClr val="tx1"/>
                </a:solidFill>
                <a:latin typeface="+mj-lt"/>
              </a:rPr>
              <a:t>deras anhöriga den största gruppen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Fortsatt utmaning att få fler i arbete och självförsörjning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Många utlandsfödda har svårt att nå upp till kunskapskraven i skolan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Boendemönster med ökad bostadssegregering ger utmaningar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Mer blandad befolkning ställer högre krav men ger också ökade möjligheter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#10 Fortsatta integrationsutmaningar</a:t>
            </a:r>
          </a:p>
        </p:txBody>
      </p:sp>
    </p:spTree>
    <p:extLst>
      <p:ext uri="{BB962C8B-B14F-4D97-AF65-F5344CB8AC3E}">
        <p14:creationId xmlns:p14="http://schemas.microsoft.com/office/powerpoint/2010/main" val="309563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53131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Trots lågkonjunktur råder det fortsatt brist på kompetens inom delar av näringslivet. Runt en tredjedel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r>
              <a:rPr lang="sv-SE" dirty="0">
                <a:solidFill>
                  <a:schemeClr val="tx1"/>
                </a:solidFill>
                <a:latin typeface="+mj-lt"/>
              </a:rPr>
              <a:t>av företagen ser tillgången på lämplig arbetskraft som det största tillväxthindret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Detta leder till en ökad konkurrens om kompetens, vilket medför svårigheter att rekrytera kommunal personal inte minst till skola, vård och omsorg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Konkurrensen ökar vikten av attraktivitet, som att tillgodose ökade krav på inflytande och flexibilitet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Utvecklingen med förändrade arbetsuppgifter och yrkesroller över tid förväntas fortsätta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Behovet av kompetensutveckling växer, både som alternativ till nyrekrytering och för att hänga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r>
              <a:rPr lang="sv-SE" dirty="0">
                <a:solidFill>
                  <a:schemeClr val="tx1"/>
                </a:solidFill>
                <a:latin typeface="+mj-lt"/>
              </a:rPr>
              <a:t>med i föränderliga tider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#11 Slaget om kompetensen</a:t>
            </a:r>
          </a:p>
        </p:txBody>
      </p:sp>
    </p:spTree>
    <p:extLst>
      <p:ext uri="{BB962C8B-B14F-4D97-AF65-F5344CB8AC3E}">
        <p14:creationId xmlns:p14="http://schemas.microsoft.com/office/powerpoint/2010/main" val="94964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30355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Förändrade demografiska förutsättningar och behov över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Helsingborg har ett positivt flyttnetto mot resten av landet men tappar befolkning i familjebildande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r>
              <a:rPr lang="sv-SE" dirty="0">
                <a:solidFill>
                  <a:schemeClr val="tx1"/>
                </a:solidFill>
                <a:latin typeface="+mj-lt"/>
              </a:rPr>
              <a:t>ålder till andra skånska kommuner, främst i närområdet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En förändrad befolkningssammansättning ökar behovet av andra bostadsformer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Försämrat konjunkturläge påverkar förutsättningarna för bostadsbyggande kraftigt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När staden växer står motstridiga behov kring hur marken ska mot varandra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Fortsatt strukturomvandling när de sätt som människor bor, lever och arbetar förändras över tid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#12 Mark- och bostadsbehov i förändring</a:t>
            </a:r>
          </a:p>
        </p:txBody>
      </p:sp>
    </p:spTree>
    <p:extLst>
      <p:ext uri="{BB962C8B-B14F-4D97-AF65-F5344CB8AC3E}">
        <p14:creationId xmlns:p14="http://schemas.microsoft.com/office/powerpoint/2010/main" val="383832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53131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Hållbarhetsfrågorna har kommit att ta en allt större plats i planering och mål för många organisationer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Reglering och ökad efterfrågan driver på utvecklingen, där både incitament och krav på omställning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r>
              <a:rPr lang="sv-SE" dirty="0">
                <a:solidFill>
                  <a:schemeClr val="tx1"/>
                </a:solidFill>
                <a:latin typeface="+mj-lt"/>
              </a:rPr>
              <a:t>ökar över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Det råder delade meningar om prioriteringar och individens kontra samhällets ansvar. Beteendeförändringar har hamnat alltmer i fokus, samtidigt som pris är fortsatt avgörande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Omställningen är en gemensam utmaning där både näringsliv och kommuner har centrala 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Framåt kan det förväntas fler intressekonflikter på hållbarhetsområdet, inte minst då det som är bra på global eller nationell nivå inte alltid är bäst lokalt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i="0" dirty="0">
              <a:solidFill>
                <a:srgbClr val="000000"/>
              </a:solidFill>
              <a:effectLst/>
              <a:latin typeface="var(--h2-font-family,var(--font-family-heading,var(--font-family-base,&quot;Roboto&quot;,&quot;sans-serif&quot;))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endParaRPr lang="sv-SE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sv-SE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#13 Omställning mot ett grönare samhälle</a:t>
            </a:r>
          </a:p>
        </p:txBody>
      </p:sp>
    </p:spTree>
    <p:extLst>
      <p:ext uri="{BB962C8B-B14F-4D97-AF65-F5344CB8AC3E}">
        <p14:creationId xmlns:p14="http://schemas.microsoft.com/office/powerpoint/2010/main" val="285270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31587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Världens samlade koldioxidutsläpp fortsätter att öka i oförminskad takt. Effekterna av den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r>
              <a:rPr lang="sv-SE" dirty="0">
                <a:solidFill>
                  <a:schemeClr val="tx1"/>
                </a:solidFill>
                <a:latin typeface="+mj-lt"/>
              </a:rPr>
              <a:t>resulterande klimatförändringen förväntas tillta i styrka under lång tid framöver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Utifrån detta behöver det göras lokala anpassningar till ett förändrat klimat, parallellt med insatser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r>
              <a:rPr lang="sv-SE" dirty="0">
                <a:solidFill>
                  <a:schemeClr val="tx1"/>
                </a:solidFill>
                <a:latin typeface="+mj-lt"/>
              </a:rPr>
              <a:t>för att minska utsläppen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I framtiden förväntas en ökad risk för extrem nederbörd, värmeböljor och torka lokalt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För att lösa dessa utmaningar behöver samverkan mellan lokala, regionala och nationella aktörer förstärkas och fördjupas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#14 Tilltagande klimatpåverkan</a:t>
            </a:r>
          </a:p>
        </p:txBody>
      </p:sp>
    </p:spTree>
    <p:extLst>
      <p:ext uri="{BB962C8B-B14F-4D97-AF65-F5344CB8AC3E}">
        <p14:creationId xmlns:p14="http://schemas.microsoft.com/office/powerpoint/2010/main" val="374490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37434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Ökad sårbarhet och förstärkt risk i takt med ökad elektrifiering och digitalisering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Skåne har en sårbar elförsörjning beroende av 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Såväl basala kommunala tjänster såsom vatten och värme, telekommunikation och mer avancerade tjänster är beroende av 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Ökat digitalt beroende både på samhällsnivå och för individer, vilket ställer krav på att planera för och hantera större avbrott. Även mindre allvarliga problem kan skapa stora produktionsbortfall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Allt fler system blir beroende av varandra. Ökad sårbarhet med centralisering och outsourcing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309642"/>
            <a:ext cx="10464800" cy="1107996"/>
          </a:xfrm>
        </p:spPr>
        <p:txBody>
          <a:bodyPr/>
          <a:lstStyle/>
          <a:p>
            <a:r>
              <a:rPr lang="sv-SE" dirty="0"/>
              <a:t>#15 Elektrifiering och digitalisering ger </a:t>
            </a:r>
            <a:br>
              <a:rPr lang="sv-SE" dirty="0"/>
            </a:br>
            <a:r>
              <a:rPr lang="sv-SE" dirty="0"/>
              <a:t>större sårbarhet</a:t>
            </a:r>
          </a:p>
        </p:txBody>
      </p:sp>
    </p:spTree>
    <p:extLst>
      <p:ext uri="{BB962C8B-B14F-4D97-AF65-F5344CB8AC3E}">
        <p14:creationId xmlns:p14="http://schemas.microsoft.com/office/powerpoint/2010/main" val="302034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55320" y="4746454"/>
            <a:ext cx="10881360" cy="1495794"/>
          </a:xfrm>
        </p:spPr>
        <p:txBody>
          <a:bodyPr/>
          <a:lstStyle/>
          <a:p>
            <a:r>
              <a:rPr lang="sv-SE" dirty="0" smtClean="0"/>
              <a:t>www.trendomvarld.helsingborg.se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359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15 brännpunkter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63" y="1637969"/>
            <a:ext cx="1510169" cy="151349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746" y="1637969"/>
            <a:ext cx="1512000" cy="151349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736" y="1637969"/>
            <a:ext cx="1511380" cy="151349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714" y="1637969"/>
            <a:ext cx="1512169" cy="151349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562" y="3371438"/>
            <a:ext cx="1510169" cy="151066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6746" y="3371439"/>
            <a:ext cx="1512000" cy="1510663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2761" y="3371438"/>
            <a:ext cx="1511377" cy="151066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0736" y="3371438"/>
            <a:ext cx="1511380" cy="151066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8713" y="3371439"/>
            <a:ext cx="1512170" cy="151066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6746" y="5102074"/>
            <a:ext cx="1511999" cy="151341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2760" y="5102073"/>
            <a:ext cx="1511378" cy="1513412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0735" y="5102073"/>
            <a:ext cx="1511381" cy="1513412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28713" y="5102074"/>
            <a:ext cx="1512171" cy="1513412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2760" y="1637969"/>
            <a:ext cx="1511378" cy="1513498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562" y="5102073"/>
            <a:ext cx="1510169" cy="15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9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34664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Lågkonjunktur ger högre kostnader och urholkade intäkter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Behoven av skola och barnomsorg kommer att växa mindre än tidigare, </a:t>
            </a:r>
            <a:br>
              <a:rPr lang="sv-SE" dirty="0">
                <a:solidFill>
                  <a:schemeClr val="tx1"/>
                </a:solidFill>
                <a:latin typeface="+mj-lt"/>
              </a:rPr>
            </a:br>
            <a:r>
              <a:rPr lang="sv-SE" dirty="0">
                <a:solidFill>
                  <a:schemeClr val="tx1"/>
                </a:solidFill>
                <a:latin typeface="+mj-lt"/>
              </a:rPr>
              <a:t>behoven av vård och omsorg kommer att öka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Investeringsbehovet i kommunsektorn förväntas ligga på en historiskt hög nivå under kommande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För att möta utmaningarna ökar behoven av innovation, effektivisering och digitalisering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Handlingsutrymmet kan förstärkas genom samverkan både internt och med andra aktörer på olika nivåer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#1 Ökade välfärdskostnader</a:t>
            </a:r>
          </a:p>
        </p:txBody>
      </p:sp>
    </p:spTree>
    <p:extLst>
      <p:ext uri="{BB962C8B-B14F-4D97-AF65-F5344CB8AC3E}">
        <p14:creationId xmlns:p14="http://schemas.microsoft.com/office/powerpoint/2010/main" val="281370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44513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Färre barn och långsammare befolkningstillväxt än vad vi vant oss vid under 2010-talet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Snabbt ökande antal äldre innebär högre kostnader och växande behov av arbetskraft och kompetens inom vård- och omsorg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Både fysisk och psykisk hälsa bland äldre som grupp försämras väsentligt i högre åldrar vilket ger ökat fokus på förebyggande och hälsofrämjande insatser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Äldres beteenden och val påverkar bostadsmarknaden i hög grad. Många bor i småhus, samtidigt är ensamhet ett stort problem bland äldre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Yngre äldre friskare och i större utsträckning fortsatt aktiva på arbetsmarknaden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Roboto" panose="02000000000000000000" pitchFamily="2" charset="0"/>
            </a:endParaRPr>
          </a:p>
          <a:p>
            <a:endParaRPr lang="sv-SE" b="1" i="0" dirty="0">
              <a:solidFill>
                <a:srgbClr val="000000"/>
              </a:solidFill>
              <a:effectLst/>
              <a:latin typeface="var(--h2-font-family,var(--font-family-heading,var(--font-family-base,&quot;Roboto&quot;,&quot;sans-serif&quot;)))"/>
            </a:endParaRPr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#2 Färre barn och fler äldre</a:t>
            </a:r>
          </a:p>
        </p:txBody>
      </p:sp>
    </p:spTree>
    <p:extLst>
      <p:ext uri="{BB962C8B-B14F-4D97-AF65-F5344CB8AC3E}">
        <p14:creationId xmlns:p14="http://schemas.microsoft.com/office/powerpoint/2010/main" val="13031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35895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Snabb teknikutveckling och en digitalt mogen befolkning ökar förväntningarna på enkel och omedelbar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De bästa lösningarna på den privata marknaden ökar trycket på offentliga tjänster att leverera enkelhet på motsvarande nivå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Ökade krav ställs på stadens tjänster över tid: tillgång till uppdaterad och relevant information, på hur anmälningar och ansökningar är utformade, samt allt större fokus på snabb och personlig återkoppling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Personligt i fokus – ”det handlar om mig och mitt behov” kräver individanpassad information och tjänster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Roboto" panose="02000000000000000000" pitchFamily="2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#3 Förändrade förväntningar</a:t>
            </a:r>
          </a:p>
        </p:txBody>
      </p:sp>
    </p:spTree>
    <p:extLst>
      <p:ext uri="{BB962C8B-B14F-4D97-AF65-F5344CB8AC3E}">
        <p14:creationId xmlns:p14="http://schemas.microsoft.com/office/powerpoint/2010/main" val="317780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65CED-28AF-11CD-A159-2C31F1802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#4 Ökad användning av AI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E7967C-4566-3A84-95E0-B862A813A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2758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0" dirty="0">
                <a:solidFill>
                  <a:schemeClr val="tx1"/>
                </a:solidFill>
                <a:effectLst/>
                <a:latin typeface="+mj-lt"/>
              </a:rPr>
              <a:t>Kraftfulla verktyg plötsligt tillgängliga för alla – fler tillkommer dagligen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0" dirty="0">
                <a:solidFill>
                  <a:schemeClr val="tx1"/>
                </a:solidFill>
                <a:effectLst/>
                <a:latin typeface="+mj-lt"/>
              </a:rPr>
              <a:t>Hot eller möjlighet? Kulturellt skifte när AI-lösningar blir vardag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0" dirty="0">
                <a:solidFill>
                  <a:schemeClr val="tx1"/>
                </a:solidFill>
                <a:effectLst/>
                <a:latin typeface="+mj-lt"/>
              </a:rPr>
              <a:t>Kunskap, kompetens och arbetsmarknad påverkas och förändras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0" dirty="0">
                <a:solidFill>
                  <a:schemeClr val="tx1"/>
                </a:solidFill>
                <a:effectLst/>
                <a:latin typeface="+mj-lt"/>
              </a:rPr>
              <a:t>AI möter en kommunal verklighet – lösningar måste balanseras mot bla</a:t>
            </a:r>
            <a:r>
              <a:rPr lang="sv-SE" dirty="0">
                <a:solidFill>
                  <a:schemeClr val="tx1"/>
                </a:solidFill>
                <a:latin typeface="+mj-lt"/>
              </a:rPr>
              <a:t>nd annat</a:t>
            </a:r>
            <a:r>
              <a:rPr lang="sv-SE" i="0" dirty="0">
                <a:solidFill>
                  <a:schemeClr val="tx1"/>
                </a:solidFill>
                <a:effectLst/>
                <a:latin typeface="+mj-lt"/>
              </a:rPr>
              <a:t> transparens &amp; integritet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Pandoras ask är öppen – riktningen utstakad</a:t>
            </a:r>
            <a:endParaRPr lang="sv-SE" i="0" dirty="0">
              <a:solidFill>
                <a:schemeClr val="tx1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80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28817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Tilliten till andra påverkar den upplevda tryggheten – inte minst där vi bor och verkar i vardagen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Lokalsamhälletilliten är som regel lägst i resurssvaga områden där både arbetslösheten och omflyttningen är hög i befolkningen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Brottsligheten påverkar tryggheten, men mer utifrån vanligt förekommande ordningsstörningar i utomhusmiljö än gängkriminalitet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Olika grupper olika trygga – inte minst är kvinnor och utrikes födda mer otrygga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Även företag och offentliga verksamheter samt deras anställda påverkas av ökad otrygghet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#5 Ökat fokus på trygghet</a:t>
            </a:r>
          </a:p>
        </p:txBody>
      </p:sp>
    </p:spTree>
    <p:extLst>
      <p:ext uri="{BB962C8B-B14F-4D97-AF65-F5344CB8AC3E}">
        <p14:creationId xmlns:p14="http://schemas.microsoft.com/office/powerpoint/2010/main" val="13368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657CCA-FECD-61DC-57A3-B07B539E5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30355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Välfärdsbrott ett växande problem med osäker omfattning. Starka kopplingar till organiserad brottslighet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Företag används ofta som fasad för denna typ av brottslighet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Välfärdsbrottsligheten riskerar bli systemhotande om den växer sig för stor och infiltrerar det offentliga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Infiltration av kriminella grupper i offentliga verksamheter ökar svårigheten att upptäcka och motverka hot och påtryckningar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Myndighetssamverkan och förebyggande arbete centralt för att motverka välfärdsbrott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958A213-E7EC-0DB4-3771-E5958219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863600"/>
            <a:ext cx="10464800" cy="554038"/>
          </a:xfrm>
        </p:spPr>
        <p:txBody>
          <a:bodyPr/>
          <a:lstStyle/>
          <a:p>
            <a:r>
              <a:rPr lang="sv-SE" dirty="0"/>
              <a:t>#6 Krafttag mot välfärdsbrott</a:t>
            </a:r>
          </a:p>
        </p:txBody>
      </p:sp>
    </p:spTree>
    <p:extLst>
      <p:ext uri="{BB962C8B-B14F-4D97-AF65-F5344CB8AC3E}">
        <p14:creationId xmlns:p14="http://schemas.microsoft.com/office/powerpoint/2010/main" val="357658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038E79-DC4E-728C-DFC5-DB23FEE1B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310002"/>
            <a:ext cx="10464000" cy="1107996"/>
          </a:xfrm>
        </p:spPr>
        <p:txBody>
          <a:bodyPr/>
          <a:lstStyle/>
          <a:p>
            <a:r>
              <a:rPr lang="sv-SE" dirty="0"/>
              <a:t>#7 Försämrat säkerhetsläge utmanar demokratin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2380A3-BCCD-2F28-B991-8591691DE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440000"/>
            <a:ext cx="10464000" cy="23277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Sverige mer sammanflätat med omvärlden - mer sårbart när kontakt- och konfliktytorna växer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LVU, gäng och bokbränningar: auktoritära stater, kriminella och extremister utmanar demokratin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Ökad sårbarhet när misstron får möjlighet att växa – tillit till samhället och medmänniskan påverkas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Kommunala verktyg för att möta utvecklingen inkluderar kommunikation, utbildningsinsatser, dialog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+mj-lt"/>
              </a:rPr>
              <a:t>Helsingborg och Skåne särskilt utsatt som en gränsregion i periferin</a:t>
            </a:r>
          </a:p>
        </p:txBody>
      </p:sp>
    </p:spTree>
    <p:extLst>
      <p:ext uri="{BB962C8B-B14F-4D97-AF65-F5344CB8AC3E}">
        <p14:creationId xmlns:p14="http://schemas.microsoft.com/office/powerpoint/2010/main" val="1718883216"/>
      </p:ext>
    </p:extLst>
  </p:cSld>
  <p:clrMapOvr>
    <a:masterClrMapping/>
  </p:clrMapOvr>
</p:sld>
</file>

<file path=ppt/theme/theme1.xml><?xml version="1.0" encoding="utf-8"?>
<a:theme xmlns:a="http://schemas.openxmlformats.org/drawingml/2006/main" name="HBG-Vintersund">
  <a:themeElements>
    <a:clrScheme name="HBG_Blå">
      <a:dk1>
        <a:srgbClr val="1A355C"/>
      </a:dk1>
      <a:lt1>
        <a:srgbClr val="FEFFFF"/>
      </a:lt1>
      <a:dk2>
        <a:srgbClr val="1A355C"/>
      </a:dk2>
      <a:lt2>
        <a:srgbClr val="EEF5FB"/>
      </a:lt2>
      <a:accent1>
        <a:srgbClr val="E25103"/>
      </a:accent1>
      <a:accent2>
        <a:srgbClr val="1A355C"/>
      </a:accent2>
      <a:accent3>
        <a:srgbClr val="EFB323"/>
      </a:accent3>
      <a:accent4>
        <a:srgbClr val="00BFB3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 Light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0CED7DC9-F604-404C-BF1E-FA46ECD6AC8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1242</Words>
  <Application>Microsoft Office PowerPoint</Application>
  <PresentationFormat>Bredbild</PresentationFormat>
  <Paragraphs>105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Helsingborg Sans</vt:lpstr>
      <vt:lpstr>Roboto</vt:lpstr>
      <vt:lpstr>Roboto Light</vt:lpstr>
      <vt:lpstr>var(--h2-font-family,var(--font-family-heading,var(--font-family-base,"Roboto","sans-serif")))</vt:lpstr>
      <vt:lpstr>HBG-Vintersund</vt:lpstr>
      <vt:lpstr>Trend- och omvärldsanalys</vt:lpstr>
      <vt:lpstr>15 brännpunkter</vt:lpstr>
      <vt:lpstr>#1 Ökade välfärdskostnader</vt:lpstr>
      <vt:lpstr>#2 Färre barn och fler äldre</vt:lpstr>
      <vt:lpstr>#3 Förändrade förväntningar</vt:lpstr>
      <vt:lpstr>#4 Ökad användning av AI</vt:lpstr>
      <vt:lpstr>#5 Ökat fokus på trygghet</vt:lpstr>
      <vt:lpstr>#6 Krafttag mot välfärdsbrott</vt:lpstr>
      <vt:lpstr>#7 Försämrat säkerhetsläge utmanar demokratin</vt:lpstr>
      <vt:lpstr>#8 Nya krav på dialog och kommunikation</vt:lpstr>
      <vt:lpstr>#9 Invånarna i skilda världar</vt:lpstr>
      <vt:lpstr>#10 Fortsatta integrationsutmaningar</vt:lpstr>
      <vt:lpstr>#11 Slaget om kompetensen</vt:lpstr>
      <vt:lpstr>#12 Mark- och bostadsbehov i förändring</vt:lpstr>
      <vt:lpstr>#13 Omställning mot ett grönare samhälle</vt:lpstr>
      <vt:lpstr>#14 Tilltagande klimatpåverkan</vt:lpstr>
      <vt:lpstr>#15 Elektrifiering och digitalisering ger  större sårbarhet</vt:lpstr>
      <vt:lpstr>www.trendomvarld.helsingborg.se</vt:lpstr>
    </vt:vector>
  </TitlesOfParts>
  <Company>Helsingborgs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Roth Andreas - SLF</dc:creator>
  <cp:lastModifiedBy>Raghid Rami - SLF</cp:lastModifiedBy>
  <cp:revision>33</cp:revision>
  <dcterms:created xsi:type="dcterms:W3CDTF">2023-11-13T08:15:12Z</dcterms:created>
  <dcterms:modified xsi:type="dcterms:W3CDTF">2023-12-11T13:47:45Z</dcterms:modified>
</cp:coreProperties>
</file>