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48" r:id="rId4"/>
    <p:sldMasterId id="2147484087" r:id="rId5"/>
    <p:sldMasterId id="2147484076" r:id="rId6"/>
    <p:sldMasterId id="2147484065" r:id="rId7"/>
  </p:sldMasterIdLst>
  <p:notesMasterIdLst>
    <p:notesMasterId r:id="rId42"/>
  </p:notesMasterIdLst>
  <p:handoutMasterIdLst>
    <p:handoutMasterId r:id="rId43"/>
  </p:handoutMasterIdLst>
  <p:sldIdLst>
    <p:sldId id="973" r:id="rId8"/>
    <p:sldId id="976" r:id="rId9"/>
    <p:sldId id="980" r:id="rId10"/>
    <p:sldId id="979" r:id="rId11"/>
    <p:sldId id="975" r:id="rId12"/>
    <p:sldId id="983" r:id="rId13"/>
    <p:sldId id="981" r:id="rId14"/>
    <p:sldId id="988" r:id="rId15"/>
    <p:sldId id="986" r:id="rId16"/>
    <p:sldId id="989" r:id="rId17"/>
    <p:sldId id="990" r:id="rId18"/>
    <p:sldId id="991" r:id="rId19"/>
    <p:sldId id="992" r:id="rId20"/>
    <p:sldId id="993" r:id="rId21"/>
    <p:sldId id="984" r:id="rId22"/>
    <p:sldId id="994" r:id="rId23"/>
    <p:sldId id="995" r:id="rId24"/>
    <p:sldId id="996" r:id="rId25"/>
    <p:sldId id="997" r:id="rId26"/>
    <p:sldId id="998" r:id="rId27"/>
    <p:sldId id="999" r:id="rId28"/>
    <p:sldId id="1013" r:id="rId29"/>
    <p:sldId id="1000" r:id="rId30"/>
    <p:sldId id="1001" r:id="rId31"/>
    <p:sldId id="1002" r:id="rId32"/>
    <p:sldId id="1006" r:id="rId33"/>
    <p:sldId id="1005" r:id="rId34"/>
    <p:sldId id="1004" r:id="rId35"/>
    <p:sldId id="1003" r:id="rId36"/>
    <p:sldId id="1009" r:id="rId37"/>
    <p:sldId id="1007" r:id="rId38"/>
    <p:sldId id="1008" r:id="rId39"/>
    <p:sldId id="1010" r:id="rId40"/>
    <p:sldId id="1012" r:id="rId41"/>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Helsingborg Sans" pitchFamily="2" charset="0"/>
      <p:regular r:id="rId48"/>
      <p:bold r:id="rId49"/>
    </p:embeddedFont>
    <p:embeddedFont>
      <p:font typeface="Roboto" panose="02000000000000000000" pitchFamily="2" charset="0"/>
      <p:regular r:id="rId50"/>
      <p:bold r:id="rId51"/>
      <p:italic r:id="rId52"/>
      <p:boldItalic r:id="rId53"/>
    </p:embeddedFont>
    <p:embeddedFont>
      <p:font typeface="Roboto Light" panose="02000000000000000000" pitchFamily="2" charset="0"/>
      <p:regular r:id="rId54"/>
      <p:italic r:id="rId5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sson Henrik - SLF" initials="PH-S" lastIdx="0" clrIdx="0">
    <p:extLst>
      <p:ext uri="{19B8F6BF-5375-455C-9EA6-DF929625EA0E}">
        <p15:presenceInfo xmlns:p15="http://schemas.microsoft.com/office/powerpoint/2012/main" userId="S-1-5-21-3462171308-830565256-3066337160-40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4F0"/>
    <a:srgbClr val="FFEEF3"/>
    <a:srgbClr val="FEFAD3"/>
    <a:srgbClr val="FCF5A7"/>
    <a:srgbClr val="EBE8E1"/>
    <a:srgbClr val="DFECF8"/>
    <a:srgbClr val="FFB8CB"/>
    <a:srgbClr val="FFDCE4"/>
    <a:srgbClr val="FBBBCB"/>
    <a:srgbClr val="762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95" autoAdjust="0"/>
    <p:restoredTop sz="86050" autoAdjust="0"/>
  </p:normalViewPr>
  <p:slideViewPr>
    <p:cSldViewPr snapToGrid="0">
      <p:cViewPr varScale="1">
        <p:scale>
          <a:sx n="74" d="100"/>
          <a:sy n="74" d="100"/>
        </p:scale>
        <p:origin x="1186" y="62"/>
      </p:cViewPr>
      <p:guideLst>
        <p:guide orient="horz" pos="2160"/>
        <p:guide pos="3840"/>
      </p:guideLst>
    </p:cSldViewPr>
  </p:slideViewPr>
  <p:outlineViewPr>
    <p:cViewPr>
      <p:scale>
        <a:sx n="33" d="100"/>
        <a:sy n="33" d="100"/>
      </p:scale>
      <p:origin x="0" y="0"/>
    </p:cViewPr>
  </p:outlineViewPr>
  <p:notesTextViewPr>
    <p:cViewPr>
      <p:scale>
        <a:sx n="3" d="2"/>
        <a:sy n="3" d="2"/>
      </p:scale>
      <p:origin x="0" y="-58"/>
    </p:cViewPr>
  </p:notesTextViewPr>
  <p:sorterViewPr>
    <p:cViewPr>
      <p:scale>
        <a:sx n="81" d="100"/>
        <a:sy n="81" d="100"/>
      </p:scale>
      <p:origin x="0" y="0"/>
    </p:cViewPr>
  </p:sorterViewPr>
  <p:notesViewPr>
    <p:cSldViewPr snapToGrid="0">
      <p:cViewPr varScale="1">
        <p:scale>
          <a:sx n="123" d="100"/>
          <a:sy n="123" d="100"/>
        </p:scale>
        <p:origin x="4910"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font" Target="fonts/font8.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34A907-EAA3-4700-AB73-3FDE7AD6B0F1}" type="datetimeFigureOut">
              <a:rPr lang="sv-SE" smtClean="0"/>
              <a:t>2023-12-13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534E5F-C909-488A-9CE0-60DFFFFC8DE7}" type="slidenum">
              <a:rPr lang="sv-SE" smtClean="0"/>
              <a:t>‹#›</a:t>
            </a:fld>
            <a:endParaRPr lang="sv-SE"/>
          </a:p>
        </p:txBody>
      </p:sp>
    </p:spTree>
    <p:extLst>
      <p:ext uri="{BB962C8B-B14F-4D97-AF65-F5344CB8AC3E}">
        <p14:creationId xmlns:p14="http://schemas.microsoft.com/office/powerpoint/2010/main" val="135549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1ACDDA-ECDF-441D-AA30-F627962CB67D}" type="datetimeFigureOut">
              <a:rPr lang="sv-SE" smtClean="0"/>
              <a:t>2023-12-13</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885D1D-61DE-406F-8114-F47C63AA3126}" type="slidenum">
              <a:rPr lang="sv-SE" smtClean="0"/>
              <a:t>‹#›</a:t>
            </a:fld>
            <a:endParaRPr lang="sv-SE"/>
          </a:p>
        </p:txBody>
      </p:sp>
    </p:spTree>
    <p:extLst>
      <p:ext uri="{BB962C8B-B14F-4D97-AF65-F5344CB8AC3E}">
        <p14:creationId xmlns:p14="http://schemas.microsoft.com/office/powerpoint/2010/main" val="3721876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6</a:t>
            </a:fld>
            <a:endParaRPr lang="sv-SE"/>
          </a:p>
        </p:txBody>
      </p:sp>
    </p:spTree>
    <p:extLst>
      <p:ext uri="{BB962C8B-B14F-4D97-AF65-F5344CB8AC3E}">
        <p14:creationId xmlns:p14="http://schemas.microsoft.com/office/powerpoint/2010/main" val="407356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15</a:t>
            </a:fld>
            <a:endParaRPr lang="sv-SE"/>
          </a:p>
        </p:txBody>
      </p:sp>
    </p:spTree>
    <p:extLst>
      <p:ext uri="{BB962C8B-B14F-4D97-AF65-F5344CB8AC3E}">
        <p14:creationId xmlns:p14="http://schemas.microsoft.com/office/powerpoint/2010/main" val="119335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(Juster</a:t>
            </a:r>
            <a:r>
              <a:rPr lang="sv-SE" baseline="0" dirty="0"/>
              <a:t>a efter eget workshopupplägg, t ex kan punkten prioritering och samarbetsmöjligheter överlåtas till en mindre grupp vid ett senare tillfälle)</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17</a:t>
            </a:fld>
            <a:endParaRPr lang="sv-SE"/>
          </a:p>
        </p:txBody>
      </p:sp>
    </p:spTree>
    <p:extLst>
      <p:ext uri="{BB962C8B-B14F-4D97-AF65-F5344CB8AC3E}">
        <p14:creationId xmlns:p14="http://schemas.microsoft.com/office/powerpoint/2010/main" val="196834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DENNA SLIDE ÄR INTE</a:t>
            </a:r>
            <a:r>
              <a:rPr lang="sv-SE" b="1" baseline="0" dirty="0"/>
              <a:t> EN DEL AV PRESENTATIONEN</a:t>
            </a:r>
            <a:endParaRPr lang="sv-SE" b="1"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18</a:t>
            </a:fld>
            <a:endParaRPr lang="sv-SE"/>
          </a:p>
        </p:txBody>
      </p:sp>
    </p:spTree>
    <p:extLst>
      <p:ext uri="{BB962C8B-B14F-4D97-AF65-F5344CB8AC3E}">
        <p14:creationId xmlns:p14="http://schemas.microsoft.com/office/powerpoint/2010/main" val="259527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19</a:t>
            </a:fld>
            <a:endParaRPr lang="sv-SE"/>
          </a:p>
        </p:txBody>
      </p:sp>
    </p:spTree>
    <p:extLst>
      <p:ext uri="{BB962C8B-B14F-4D97-AF65-F5344CB8AC3E}">
        <p14:creationId xmlns:p14="http://schemas.microsoft.com/office/powerpoint/2010/main" val="26567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20</a:t>
            </a:fld>
            <a:endParaRPr lang="sv-SE"/>
          </a:p>
        </p:txBody>
      </p:sp>
    </p:spTree>
    <p:extLst>
      <p:ext uri="{BB962C8B-B14F-4D97-AF65-F5344CB8AC3E}">
        <p14:creationId xmlns:p14="http://schemas.microsoft.com/office/powerpoint/2010/main" val="3593106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21</a:t>
            </a:fld>
            <a:endParaRPr lang="sv-SE"/>
          </a:p>
        </p:txBody>
      </p:sp>
    </p:spTree>
    <p:extLst>
      <p:ext uri="{BB962C8B-B14F-4D97-AF65-F5344CB8AC3E}">
        <p14:creationId xmlns:p14="http://schemas.microsoft.com/office/powerpoint/2010/main" val="139259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22</a:t>
            </a:fld>
            <a:endParaRPr lang="sv-SE"/>
          </a:p>
        </p:txBody>
      </p:sp>
    </p:spTree>
    <p:extLst>
      <p:ext uri="{BB962C8B-B14F-4D97-AF65-F5344CB8AC3E}">
        <p14:creationId xmlns:p14="http://schemas.microsoft.com/office/powerpoint/2010/main" val="73103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23</a:t>
            </a:fld>
            <a:endParaRPr lang="sv-SE"/>
          </a:p>
        </p:txBody>
      </p:sp>
    </p:spTree>
    <p:extLst>
      <p:ext uri="{BB962C8B-B14F-4D97-AF65-F5344CB8AC3E}">
        <p14:creationId xmlns:p14="http://schemas.microsoft.com/office/powerpoint/2010/main" val="3455060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24</a:t>
            </a:fld>
            <a:endParaRPr lang="sv-SE"/>
          </a:p>
        </p:txBody>
      </p:sp>
    </p:spTree>
    <p:extLst>
      <p:ext uri="{BB962C8B-B14F-4D97-AF65-F5344CB8AC3E}">
        <p14:creationId xmlns:p14="http://schemas.microsoft.com/office/powerpoint/2010/main" val="1950664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25</a:t>
            </a:fld>
            <a:endParaRPr lang="sv-SE"/>
          </a:p>
        </p:txBody>
      </p:sp>
    </p:spTree>
    <p:extLst>
      <p:ext uri="{BB962C8B-B14F-4D97-AF65-F5344CB8AC3E}">
        <p14:creationId xmlns:p14="http://schemas.microsoft.com/office/powerpoint/2010/main" val="420149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Presentationsanvisning: </a:t>
            </a:r>
          </a:p>
          <a:p>
            <a:endParaRPr lang="sv-SE" b="1" dirty="0"/>
          </a:p>
          <a:p>
            <a:pPr marL="172719" indent="-172719" fontAlgn="base">
              <a:buFont typeface="Arial" charset="0"/>
              <a:buChar char="•"/>
            </a:pPr>
            <a:r>
              <a:rPr lang="sv-SE" dirty="0"/>
              <a:t>Trend- och omvärldsanalysen börjar med ett </a:t>
            </a:r>
            <a:r>
              <a:rPr lang="sv-SE" b="1" dirty="0"/>
              <a:t>förord</a:t>
            </a:r>
            <a:r>
              <a:rPr lang="sv-SE" dirty="0"/>
              <a:t> från vår stadsdirektör. </a:t>
            </a:r>
          </a:p>
          <a:p>
            <a:pPr marL="172719" indent="-172719" fontAlgn="base">
              <a:buFont typeface="Arial" charset="0"/>
              <a:buChar char="•"/>
            </a:pPr>
            <a:r>
              <a:rPr lang="sv-SE" dirty="0"/>
              <a:t>Därefter följer de 15 </a:t>
            </a:r>
            <a:r>
              <a:rPr lang="sv-SE" b="1" dirty="0"/>
              <a:t>brännpunkterna</a:t>
            </a:r>
            <a:r>
              <a:rPr lang="sv-SE" dirty="0"/>
              <a:t>. Varje brännpunkt beskriver trender i den nära omvärlden med tydlig koppling till staden och många av våra verksamheter. </a:t>
            </a:r>
          </a:p>
          <a:p>
            <a:pPr marL="172719" indent="-172719" fontAlgn="base">
              <a:buFont typeface="Arial" charset="0"/>
              <a:buChar char="•"/>
            </a:pPr>
            <a:r>
              <a:rPr lang="sv-SE" dirty="0"/>
              <a:t>Därefter följer de fem </a:t>
            </a:r>
            <a:r>
              <a:rPr lang="sv-SE" b="1" dirty="0"/>
              <a:t>megatrenderna</a:t>
            </a:r>
            <a:r>
              <a:rPr lang="sv-SE" dirty="0"/>
              <a:t> – efter en summering av trenden redovisas sammanfattade konsekvenser för Helsingborg i punktform med länkar till relevanta brännpunkter. Därefter finns en fördjupningsdel som ger en bakgrund och en nulägesbild. Megatrenderna utgör drivkrafter för de </a:t>
            </a:r>
            <a:r>
              <a:rPr lang="sv-SE" dirty="0" err="1"/>
              <a:t>närtrender</a:t>
            </a:r>
            <a:r>
              <a:rPr lang="sv-SE" dirty="0"/>
              <a:t> som beskrivs i brännpunkterna. </a:t>
            </a:r>
          </a:p>
          <a:p>
            <a:pPr marL="172719" indent="-172719" fontAlgn="base">
              <a:buFont typeface="Arial" charset="0"/>
              <a:buChar char="•"/>
            </a:pPr>
            <a:r>
              <a:rPr lang="sv-SE" dirty="0"/>
              <a:t>Dessa tre delarna är själv </a:t>
            </a:r>
            <a:r>
              <a:rPr lang="sv-SE" b="1" dirty="0"/>
              <a:t>analysdelen</a:t>
            </a:r>
            <a:r>
              <a:rPr lang="sv-SE" dirty="0"/>
              <a:t>. </a:t>
            </a:r>
          </a:p>
          <a:p>
            <a:pPr fontAlgn="base"/>
            <a:endParaRPr lang="sv-SE" dirty="0"/>
          </a:p>
          <a:p>
            <a:pPr marL="172719" indent="-172719" fontAlgn="base">
              <a:buFont typeface="Arial" charset="0"/>
              <a:buChar char="•"/>
            </a:pPr>
            <a:r>
              <a:rPr lang="sv-SE" dirty="0"/>
              <a:t>Under </a:t>
            </a:r>
            <a:r>
              <a:rPr lang="sv-SE" b="1" dirty="0"/>
              <a:t>Om trend- och omvärldsanalysen </a:t>
            </a:r>
            <a:r>
              <a:rPr lang="sv-SE" dirty="0"/>
              <a:t>finns information om den här produkten. Här hittar du länkar till </a:t>
            </a:r>
            <a:r>
              <a:rPr lang="sv-SE" b="1" dirty="0"/>
              <a:t>Helsingborg idag </a:t>
            </a:r>
            <a:r>
              <a:rPr lang="sv-SE" dirty="0"/>
              <a:t>som är en sammanställning över ytterligare material som beskriver Helsingborg. Här hittar du också länken vidare till </a:t>
            </a:r>
            <a:r>
              <a:rPr lang="sv-SE" b="1" dirty="0"/>
              <a:t>Helsingborg 2035 </a:t>
            </a:r>
            <a:r>
              <a:rPr lang="sv-SE" dirty="0"/>
              <a:t>– visionen som pekar ut riktningen för vårt arbete mot 2035. </a:t>
            </a:r>
          </a:p>
          <a:p>
            <a:pPr marL="172719" indent="-172719" fontAlgn="base">
              <a:buFont typeface="Arial" charset="0"/>
              <a:buChar char="•"/>
            </a:pPr>
            <a:r>
              <a:rPr lang="sv-SE" dirty="0"/>
              <a:t>Under </a:t>
            </a:r>
            <a:r>
              <a:rPr lang="sv-SE" b="1" dirty="0"/>
              <a:t>Så kan du använda analysen i ditt arbete </a:t>
            </a:r>
            <a:r>
              <a:rPr lang="sv-SE" dirty="0"/>
              <a:t>finns stöd och råd för att använda Trend- och omvärldsanalysen i verksamhetsplanering, projektplanering eller förändringsarbete av olika slag.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7</a:t>
            </a:fld>
            <a:endParaRPr lang="sv-SE"/>
          </a:p>
        </p:txBody>
      </p:sp>
    </p:spTree>
    <p:extLst>
      <p:ext uri="{BB962C8B-B14F-4D97-AF65-F5344CB8AC3E}">
        <p14:creationId xmlns:p14="http://schemas.microsoft.com/office/powerpoint/2010/main" val="2074990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26</a:t>
            </a:fld>
            <a:endParaRPr lang="sv-SE"/>
          </a:p>
        </p:txBody>
      </p:sp>
    </p:spTree>
    <p:extLst>
      <p:ext uri="{BB962C8B-B14F-4D97-AF65-F5344CB8AC3E}">
        <p14:creationId xmlns:p14="http://schemas.microsoft.com/office/powerpoint/2010/main" val="4022839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27</a:t>
            </a:fld>
            <a:endParaRPr lang="sv-SE"/>
          </a:p>
        </p:txBody>
      </p:sp>
    </p:spTree>
    <p:extLst>
      <p:ext uri="{BB962C8B-B14F-4D97-AF65-F5344CB8AC3E}">
        <p14:creationId xmlns:p14="http://schemas.microsoft.com/office/powerpoint/2010/main" val="797028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28</a:t>
            </a:fld>
            <a:endParaRPr lang="sv-SE"/>
          </a:p>
        </p:txBody>
      </p:sp>
    </p:spTree>
    <p:extLst>
      <p:ext uri="{BB962C8B-B14F-4D97-AF65-F5344CB8AC3E}">
        <p14:creationId xmlns:p14="http://schemas.microsoft.com/office/powerpoint/2010/main" val="1313906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29</a:t>
            </a:fld>
            <a:endParaRPr lang="sv-SE"/>
          </a:p>
        </p:txBody>
      </p:sp>
    </p:spTree>
    <p:extLst>
      <p:ext uri="{BB962C8B-B14F-4D97-AF65-F5344CB8AC3E}">
        <p14:creationId xmlns:p14="http://schemas.microsoft.com/office/powerpoint/2010/main" val="1311944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30</a:t>
            </a:fld>
            <a:endParaRPr lang="sv-SE"/>
          </a:p>
        </p:txBody>
      </p:sp>
    </p:spTree>
    <p:extLst>
      <p:ext uri="{BB962C8B-B14F-4D97-AF65-F5344CB8AC3E}">
        <p14:creationId xmlns:p14="http://schemas.microsoft.com/office/powerpoint/2010/main" val="1559155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31</a:t>
            </a:fld>
            <a:endParaRPr lang="sv-SE"/>
          </a:p>
        </p:txBody>
      </p:sp>
    </p:spTree>
    <p:extLst>
      <p:ext uri="{BB962C8B-B14F-4D97-AF65-F5344CB8AC3E}">
        <p14:creationId xmlns:p14="http://schemas.microsoft.com/office/powerpoint/2010/main" val="3384393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32</a:t>
            </a:fld>
            <a:endParaRPr lang="sv-SE"/>
          </a:p>
        </p:txBody>
      </p:sp>
    </p:spTree>
    <p:extLst>
      <p:ext uri="{BB962C8B-B14F-4D97-AF65-F5344CB8AC3E}">
        <p14:creationId xmlns:p14="http://schemas.microsoft.com/office/powerpoint/2010/main" val="1915643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33</a:t>
            </a:fld>
            <a:endParaRPr lang="sv-SE"/>
          </a:p>
        </p:txBody>
      </p:sp>
    </p:spTree>
    <p:extLst>
      <p:ext uri="{BB962C8B-B14F-4D97-AF65-F5344CB8AC3E}">
        <p14:creationId xmlns:p14="http://schemas.microsoft.com/office/powerpoint/2010/main" val="4148883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Helsingborg stads trend- och omvärldsanalys är webbaserad och hittas här</a:t>
            </a:r>
          </a:p>
          <a:p>
            <a:pPr marL="172719" indent="-172719">
              <a:buFont typeface="Arial" charset="0"/>
              <a:buChar char="•"/>
            </a:pPr>
            <a:r>
              <a:rPr lang="sv-SE" dirty="0"/>
              <a:t>Ni har ju alla varit inne och läst era delar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34</a:t>
            </a:fld>
            <a:endParaRPr lang="sv-SE"/>
          </a:p>
        </p:txBody>
      </p:sp>
    </p:spTree>
    <p:extLst>
      <p:ext uri="{BB962C8B-B14F-4D97-AF65-F5344CB8AC3E}">
        <p14:creationId xmlns:p14="http://schemas.microsoft.com/office/powerpoint/2010/main" val="1613017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Presentationsanvisning: </a:t>
            </a:r>
          </a:p>
          <a:p>
            <a:endParaRPr lang="sv-SE" dirty="0"/>
          </a:p>
          <a:p>
            <a:pPr marL="172719" indent="-172719">
              <a:buFont typeface="Arial" charset="0"/>
              <a:buChar char="•"/>
            </a:pPr>
            <a:r>
              <a:rPr lang="sv-SE" dirty="0"/>
              <a:t>Varje år när vi gör vår nulägesanalys (nulägeskoll) i samband med verksamhetsplaneringen (eller affärsplan för bolag och förbund) tittar vi på trender och omvärlden.</a:t>
            </a:r>
          </a:p>
          <a:p>
            <a:pPr marL="172719" indent="-172719">
              <a:buFont typeface="Arial" charset="0"/>
              <a:buChar char="•"/>
            </a:pPr>
            <a:r>
              <a:rPr lang="sv-SE" dirty="0"/>
              <a:t>Det vi får fram hjälper oss att göra rätt prioriteringar i verksamheten, i rätt tid. </a:t>
            </a:r>
          </a:p>
          <a:p>
            <a:pPr marL="172719" indent="-172719">
              <a:buFont typeface="Arial" charset="0"/>
              <a:buChar char="•"/>
            </a:pPr>
            <a:r>
              <a:rPr lang="sv-SE" dirty="0"/>
              <a:t>Nulägesanalysen / nulägeskollen utgör även ett underlag för politiska mål</a:t>
            </a:r>
          </a:p>
          <a:p>
            <a:endParaRPr lang="sv-SE" dirty="0"/>
          </a:p>
          <a:p>
            <a:r>
              <a:rPr lang="sv-SE" b="1" dirty="0"/>
              <a:t>Tips! </a:t>
            </a:r>
            <a:r>
              <a:rPr lang="sv-SE" dirty="0"/>
              <a:t>Här finns mer stöd och råd om verksamhetsplanering: https://intranat.helsingborg.se/styrning-och-ekonomi/verksamhetsstyrning/</a:t>
            </a:r>
          </a:p>
          <a:p>
            <a:endParaRPr lang="sv-SE" dirty="0"/>
          </a:p>
          <a:p>
            <a:r>
              <a:rPr lang="sv-SE" dirty="0"/>
              <a:t>För att politiken ska kunna formulera få och tydliga mål behöver de få bra underlag från tjänsteorganisationen. </a:t>
            </a:r>
          </a:p>
          <a:p>
            <a:r>
              <a:rPr lang="sv-SE" dirty="0"/>
              <a:t>Stödfunktionen inom styrning; processledarna för mål och resultat leder detta arbete på respektive förvaltning. I november har alla förvaltningar tagit fram en nulägeskarta som den nämnden kan ta del av. </a:t>
            </a:r>
          </a:p>
          <a:p>
            <a:endParaRPr lang="sv-SE"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8</a:t>
            </a:fld>
            <a:endParaRPr lang="sv-SE"/>
          </a:p>
        </p:txBody>
      </p:sp>
    </p:spTree>
    <p:extLst>
      <p:ext uri="{BB962C8B-B14F-4D97-AF65-F5344CB8AC3E}">
        <p14:creationId xmlns:p14="http://schemas.microsoft.com/office/powerpoint/2010/main" val="2345413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baseline="0" dirty="0"/>
              <a:t>För att kunna synliggöra konsekvenser av brännpunkten för den egna verksamheten ska vi använda denna mall. </a:t>
            </a:r>
          </a:p>
          <a:p>
            <a:pPr marL="172719" indent="-172719">
              <a:buFont typeface="Arial" charset="0"/>
              <a:buChar char="•"/>
            </a:pPr>
            <a:r>
              <a:rPr lang="sv-SE" baseline="0" dirty="0"/>
              <a:t>Den ska fyllas ifrån vänster till höger för var och en av de utvalda brännpunkterna, och jag ska nu gå igenom de olika delarna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9</a:t>
            </a:fld>
            <a:endParaRPr lang="sv-SE"/>
          </a:p>
        </p:txBody>
      </p:sp>
    </p:spTree>
    <p:extLst>
      <p:ext uri="{BB962C8B-B14F-4D97-AF65-F5344CB8AC3E}">
        <p14:creationId xmlns:p14="http://schemas.microsoft.com/office/powerpoint/2010/main" val="3006315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baseline="0" dirty="0"/>
              <a:t>För att kunna synliggöra konsekvenser av brännpunkten för den egna verksamheten ska vi använda denna mall. </a:t>
            </a:r>
          </a:p>
          <a:p>
            <a:pPr marL="172719" indent="-172719">
              <a:buFont typeface="Arial" charset="0"/>
              <a:buChar char="•"/>
            </a:pPr>
            <a:r>
              <a:rPr lang="sv-SE" baseline="0" dirty="0"/>
              <a:t>Den ska fyllas ifrån vänster till höger för var och en av de utvalda brännpunkterna, och jag ska nu gå igenom de olika delarna </a:t>
            </a:r>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10</a:t>
            </a:fld>
            <a:endParaRPr lang="sv-SE"/>
          </a:p>
        </p:txBody>
      </p:sp>
    </p:spTree>
    <p:extLst>
      <p:ext uri="{BB962C8B-B14F-4D97-AF65-F5344CB8AC3E}">
        <p14:creationId xmlns:p14="http://schemas.microsoft.com/office/powerpoint/2010/main" val="159178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dirty="0"/>
              <a:t>Det ni ska börja med är att fundera på är hur utvecklingen i brännpunkten</a:t>
            </a:r>
            <a:r>
              <a:rPr lang="sv-SE" baseline="0" dirty="0"/>
              <a:t> påverkar Helsingborgs stad, och då också hur t ex invånarna, näringslivet, arbetsmarknaden mm i platsen Helsingborg påverkas.</a:t>
            </a:r>
            <a:endParaRPr lang="sv-SE" dirty="0"/>
          </a:p>
          <a:p>
            <a:pPr marL="172719" indent="-172719">
              <a:buFont typeface="Arial" charset="0"/>
              <a:buChar char="•"/>
            </a:pPr>
            <a:r>
              <a:rPr lang="sv-SE" dirty="0"/>
              <a:t>Vänta med att diskutera</a:t>
            </a:r>
            <a:r>
              <a:rPr lang="sv-SE" baseline="0" dirty="0"/>
              <a:t> den egna verksamheten mer specifikt och undvik att tala om lösningar och hur ni ska agera.</a:t>
            </a:r>
          </a:p>
          <a:p>
            <a:pPr marL="172719" indent="-172719">
              <a:buFont typeface="Arial" charset="0"/>
              <a:buChar char="•"/>
            </a:pPr>
            <a:r>
              <a:rPr lang="sv-SE" baseline="0" dirty="0"/>
              <a:t>Utgå från den utvalda brännpunkten och fyll på med konsekvenser för staden som ni tycker är viktigast och mest relevanta att ta upp</a:t>
            </a:r>
          </a:p>
          <a:p>
            <a:pPr marL="172719" indent="-172719">
              <a:buFont typeface="Arial" charset="0"/>
              <a:buChar char="•"/>
            </a:pPr>
            <a:r>
              <a:rPr lang="sv-SE" baseline="0" dirty="0"/>
              <a:t>Saknar ni något i texten om brännpunkten får ni så klart ta med det också!</a:t>
            </a:r>
          </a:p>
          <a:p>
            <a:pPr marL="172719" indent="-172719">
              <a:buFont typeface="Arial" charset="0"/>
              <a:buChar char="•"/>
            </a:pPr>
            <a:r>
              <a:rPr lang="sv-SE" baseline="0" dirty="0"/>
              <a:t>Avsluta med att fundera på vilka delar som är mest relevanta för just er verksamhet.</a:t>
            </a:r>
          </a:p>
          <a:p>
            <a:endParaRPr lang="sv-SE"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11</a:t>
            </a:fld>
            <a:endParaRPr lang="sv-SE"/>
          </a:p>
        </p:txBody>
      </p:sp>
    </p:spTree>
    <p:extLst>
      <p:ext uri="{BB962C8B-B14F-4D97-AF65-F5344CB8AC3E}">
        <p14:creationId xmlns:p14="http://schemas.microsoft.com/office/powerpoint/2010/main" val="224898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baseline="0" dirty="0"/>
              <a:t>I nästa steg ska ni fundera kring vad konsekvensen för Helsingborg och staden innebär för just er verksamhet</a:t>
            </a:r>
          </a:p>
          <a:p>
            <a:pPr marL="172719" indent="-172719">
              <a:buFont typeface="Arial" charset="0"/>
              <a:buChar char="•"/>
            </a:pPr>
            <a:r>
              <a:rPr lang="sv-SE" baseline="0" dirty="0"/>
              <a:t>Vad behöver vi förstå/göra eller kanske </a:t>
            </a:r>
            <a:r>
              <a:rPr lang="sv-SE" b="1" i="1" baseline="0" dirty="0"/>
              <a:t>inte</a:t>
            </a:r>
            <a:r>
              <a:rPr lang="sv-SE" baseline="0" dirty="0"/>
              <a:t> göra utifrån det som sker</a:t>
            </a:r>
          </a:p>
          <a:p>
            <a:pPr marL="172719" indent="-172719">
              <a:buFont typeface="Arial" charset="0"/>
              <a:buChar char="•"/>
            </a:pPr>
            <a:r>
              <a:rPr lang="sv-SE" baseline="0" dirty="0"/>
              <a:t>Tidsramen här är 1-3 år, alltså samma som för verksamhetsplanen  </a:t>
            </a:r>
            <a:endParaRPr lang="sv-SE" dirty="0"/>
          </a:p>
          <a:p>
            <a:pPr defTabSz="460583">
              <a:defRPr/>
            </a:pPr>
            <a:endParaRPr lang="sv-SE"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12</a:t>
            </a:fld>
            <a:endParaRPr lang="sv-SE"/>
          </a:p>
        </p:txBody>
      </p:sp>
    </p:spTree>
    <p:extLst>
      <p:ext uri="{BB962C8B-B14F-4D97-AF65-F5344CB8AC3E}">
        <p14:creationId xmlns:p14="http://schemas.microsoft.com/office/powerpoint/2010/main" val="2971336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2719" indent="-172719">
              <a:buFont typeface="Arial" charset="0"/>
              <a:buChar char="•"/>
            </a:pPr>
            <a:r>
              <a:rPr lang="sv-SE" dirty="0"/>
              <a:t>I den</a:t>
            </a:r>
            <a:r>
              <a:rPr lang="sv-SE" baseline="0" dirty="0"/>
              <a:t>na kolumn ska ni nu försöka prioritera vad som är mest relevant att ta med i den kommande verksamhetsplanen</a:t>
            </a:r>
          </a:p>
          <a:p>
            <a:pPr marL="172719" indent="-172719">
              <a:buFont typeface="Arial" charset="0"/>
              <a:buChar char="•"/>
            </a:pPr>
            <a:r>
              <a:rPr lang="sv-SE" baseline="0" dirty="0"/>
              <a:t>Eller att ta med från övningen till de kommande diskussionerna inom organisationen</a:t>
            </a:r>
          </a:p>
          <a:p>
            <a:pPr marL="172719" indent="-172719">
              <a:buFont typeface="Arial" charset="0"/>
              <a:buChar char="•"/>
            </a:pPr>
            <a:r>
              <a:rPr lang="sv-SE" baseline="0" dirty="0"/>
              <a:t>Prioritera konsekvenserna efter hur stor påverkan de har på verksamheten och hur brådskande det är att agera på dem</a:t>
            </a:r>
            <a:endParaRPr lang="sv-SE" dirty="0"/>
          </a:p>
          <a:p>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13</a:t>
            </a:fld>
            <a:endParaRPr lang="sv-SE"/>
          </a:p>
        </p:txBody>
      </p:sp>
    </p:spTree>
    <p:extLst>
      <p:ext uri="{BB962C8B-B14F-4D97-AF65-F5344CB8AC3E}">
        <p14:creationId xmlns:p14="http://schemas.microsoft.com/office/powerpoint/2010/main" val="221018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60583">
              <a:defRPr/>
            </a:pPr>
            <a:r>
              <a:rPr lang="sv-SE" b="1" dirty="0"/>
              <a:t>Presentationsanvi</a:t>
            </a:r>
            <a:r>
              <a:rPr lang="sv-SE" b="1" baseline="0" dirty="0"/>
              <a:t>sning: </a:t>
            </a:r>
          </a:p>
          <a:p>
            <a:endParaRPr lang="sv-SE" dirty="0"/>
          </a:p>
          <a:p>
            <a:pPr marL="171450" indent="-171450">
              <a:buFont typeface="Arial" panose="020B0604020202020204" pitchFamily="34" charset="0"/>
              <a:buChar char="•"/>
            </a:pPr>
            <a:r>
              <a:rPr lang="sv-SE" baseline="0" dirty="0"/>
              <a:t>I vissa fall har vi bara begränsade möjligheter att själva hantera de identifierade konsekvenserna, trots att de kan ha stor betydelse för verksamheten. Då kan det ofta ge mening att inleda samarbete med andra aktörer. Det kan vara andra verksamheter inom staden, föreningsliv, näringsliv eller andra organisationer </a:t>
            </a:r>
          </a:p>
          <a:p>
            <a:pPr marL="171450" indent="-171450">
              <a:buFont typeface="Arial" panose="020B0604020202020204" pitchFamily="34" charset="0"/>
              <a:buChar char="•"/>
            </a:pPr>
            <a:r>
              <a:rPr lang="sv-SE" baseline="0" dirty="0"/>
              <a:t>Syftet med ett samarbete bör då vara att ge oss möjlighet att agera mer effektivt på konsekvenserna</a:t>
            </a:r>
            <a:endParaRPr lang="sv-SE" dirty="0"/>
          </a:p>
        </p:txBody>
      </p:sp>
      <p:sp>
        <p:nvSpPr>
          <p:cNvPr id="4" name="Platshållare för bildnummer 3"/>
          <p:cNvSpPr>
            <a:spLocks noGrp="1"/>
          </p:cNvSpPr>
          <p:nvPr>
            <p:ph type="sldNum" sz="quarter" idx="10"/>
          </p:nvPr>
        </p:nvSpPr>
        <p:spPr/>
        <p:txBody>
          <a:bodyPr/>
          <a:lstStyle/>
          <a:p>
            <a:fld id="{1A885D1D-61DE-406F-8114-F47C63AA3126}" type="slidenum">
              <a:rPr lang="sv-SE" smtClean="0"/>
              <a:t>14</a:t>
            </a:fld>
            <a:endParaRPr lang="sv-SE"/>
          </a:p>
        </p:txBody>
      </p:sp>
    </p:spTree>
    <p:extLst>
      <p:ext uri="{BB962C8B-B14F-4D97-AF65-F5344CB8AC3E}">
        <p14:creationId xmlns:p14="http://schemas.microsoft.com/office/powerpoint/2010/main" val="1739089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a:t>Klicka på ikonen för att lägga till en bild</a:t>
            </a:r>
            <a:endParaRPr lang="sv-SE" dirty="0"/>
          </a:p>
        </p:txBody>
      </p:sp>
      <p:pic>
        <p:nvPicPr>
          <p:cNvPr id="7" name="Bildobjekt 6">
            <a:extLst>
              <a:ext uri="{FF2B5EF4-FFF2-40B4-BE49-F238E27FC236}">
                <a16:creationId xmlns:a16="http://schemas.microsoft.com/office/drawing/2014/main" id="{03E0DEE2-831C-2D92-5DF1-D6D2FC2512A8}"/>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4061821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28150058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3" name="Bildobjekt 2">
            <a:extLst>
              <a:ext uri="{FF2B5EF4-FFF2-40B4-BE49-F238E27FC236}">
                <a16:creationId xmlns:a16="http://schemas.microsoft.com/office/drawing/2014/main" id="{5815D81A-816A-C5FB-8999-AC305C684258}"/>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14341858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5" name="Bildobjekt 4">
            <a:extLst>
              <a:ext uri="{FF2B5EF4-FFF2-40B4-BE49-F238E27FC236}">
                <a16:creationId xmlns:a16="http://schemas.microsoft.com/office/drawing/2014/main" id="{ABB509AD-924F-09E1-A276-375395E3484B}"/>
              </a:ext>
            </a:extLst>
          </p:cNvPr>
          <p:cNvPicPr>
            <a:picLocks noChangeAspect="1"/>
          </p:cNvPicPr>
          <p:nvPr userDrawn="1"/>
        </p:nvPicPr>
        <p:blipFill>
          <a:blip r:embed="rId2"/>
          <a:stretch>
            <a:fillRect/>
          </a:stretch>
        </p:blipFill>
        <p:spPr>
          <a:xfrm>
            <a:off x="10822800" y="2973600"/>
            <a:ext cx="910799" cy="910799"/>
          </a:xfrm>
          <a:prstGeom prst="rect">
            <a:avLst/>
          </a:prstGeom>
        </p:spPr>
      </p:pic>
    </p:spTree>
    <p:extLst>
      <p:ext uri="{BB962C8B-B14F-4D97-AF65-F5344CB8AC3E}">
        <p14:creationId xmlns:p14="http://schemas.microsoft.com/office/powerpoint/2010/main" val="2667643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4" name="Bildobjekt 3">
            <a:extLst>
              <a:ext uri="{FF2B5EF4-FFF2-40B4-BE49-F238E27FC236}">
                <a16:creationId xmlns:a16="http://schemas.microsoft.com/office/drawing/2014/main" id="{61798A76-8860-E7E1-F1DB-4F9F64FA8D4F}"/>
              </a:ext>
            </a:extLst>
          </p:cNvPr>
          <p:cNvPicPr>
            <a:picLocks noChangeAspect="1"/>
          </p:cNvPicPr>
          <p:nvPr userDrawn="1"/>
        </p:nvPicPr>
        <p:blipFill>
          <a:blip r:embed="rId2"/>
          <a:stretch>
            <a:fillRect/>
          </a:stretch>
        </p:blipFill>
        <p:spPr>
          <a:xfrm>
            <a:off x="10822800" y="1268116"/>
            <a:ext cx="910799" cy="910799"/>
          </a:xfrm>
          <a:prstGeom prst="rect">
            <a:avLst/>
          </a:prstGeom>
        </p:spPr>
      </p:pic>
    </p:spTree>
    <p:extLst>
      <p:ext uri="{BB962C8B-B14F-4D97-AF65-F5344CB8AC3E}">
        <p14:creationId xmlns:p14="http://schemas.microsoft.com/office/powerpoint/2010/main" val="42334536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B282E32C-4024-D884-E607-059B185C8973}"/>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282717976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150BF057-A8AD-255D-2327-0CFD1E61F790}"/>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8940168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77279949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3659BF82-4D19-633E-2728-5BD94DADC669}"/>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06645862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2" name="Bildobjekt 1">
            <a:extLst>
              <a:ext uri="{FF2B5EF4-FFF2-40B4-BE49-F238E27FC236}">
                <a16:creationId xmlns:a16="http://schemas.microsoft.com/office/drawing/2014/main" id="{17B0EC5F-53AD-9C6E-E66F-00464DC4EF2A}"/>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9646515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2" name="Bildobjekt 1">
            <a:extLst>
              <a:ext uri="{FF2B5EF4-FFF2-40B4-BE49-F238E27FC236}">
                <a16:creationId xmlns:a16="http://schemas.microsoft.com/office/drawing/2014/main" id="{8C59C2C8-8516-DC3C-1553-C2F8E4D8049B}"/>
              </a:ext>
            </a:extLst>
          </p:cNvPr>
          <p:cNvPicPr>
            <a:picLocks noChangeAspect="1"/>
          </p:cNvPicPr>
          <p:nvPr userDrawn="1"/>
        </p:nvPicPr>
        <p:blipFill>
          <a:blip r:embed="rId2"/>
          <a:stretch>
            <a:fillRect/>
          </a:stretch>
        </p:blipFill>
        <p:spPr>
          <a:xfrm>
            <a:off x="10822800" y="5490000"/>
            <a:ext cx="910799" cy="910799"/>
          </a:xfrm>
          <a:prstGeom prst="rect">
            <a:avLst/>
          </a:prstGeom>
        </p:spPr>
      </p:pic>
    </p:spTree>
    <p:extLst>
      <p:ext uri="{BB962C8B-B14F-4D97-AF65-F5344CB8AC3E}">
        <p14:creationId xmlns:p14="http://schemas.microsoft.com/office/powerpoint/2010/main" val="316850760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7" name="Bildobjekt 6">
            <a:extLst>
              <a:ext uri="{FF2B5EF4-FFF2-40B4-BE49-F238E27FC236}">
                <a16:creationId xmlns:a16="http://schemas.microsoft.com/office/drawing/2014/main" id="{01DAEBCF-EC9C-96A0-630A-78C20B7D5BB7}"/>
              </a:ext>
            </a:extLst>
          </p:cNvPr>
          <p:cNvPicPr>
            <a:picLocks noChangeAspect="1"/>
          </p:cNvPicPr>
          <p:nvPr userDrawn="1"/>
        </p:nvPicPr>
        <p:blipFill>
          <a:blip r:embed="rId2"/>
          <a:stretch>
            <a:fillRect/>
          </a:stretch>
        </p:blipFill>
        <p:spPr>
          <a:xfrm>
            <a:off x="10824000" y="2975098"/>
            <a:ext cx="910799" cy="910799"/>
          </a:xfrm>
          <a:prstGeom prst="rect">
            <a:avLst/>
          </a:prstGeom>
        </p:spPr>
      </p:pic>
    </p:spTree>
    <p:extLst>
      <p:ext uri="{BB962C8B-B14F-4D97-AF65-F5344CB8AC3E}">
        <p14:creationId xmlns:p14="http://schemas.microsoft.com/office/powerpoint/2010/main" val="1721728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30191810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561367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2405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spTree>
    <p:extLst>
      <p:ext uri="{BB962C8B-B14F-4D97-AF65-F5344CB8AC3E}">
        <p14:creationId xmlns:p14="http://schemas.microsoft.com/office/powerpoint/2010/main" val="7389462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15880034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579160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37683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2124569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6922314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4024207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6" name="Bildobjekt 5">
            <a:extLst>
              <a:ext uri="{FF2B5EF4-FFF2-40B4-BE49-F238E27FC236}">
                <a16:creationId xmlns:a16="http://schemas.microsoft.com/office/drawing/2014/main" id="{93063157-771C-F6C8-7F76-6142B337F8E2}"/>
              </a:ext>
            </a:extLst>
          </p:cNvPr>
          <p:cNvPicPr>
            <a:picLocks noChangeAspect="1"/>
          </p:cNvPicPr>
          <p:nvPr userDrawn="1"/>
        </p:nvPicPr>
        <p:blipFill>
          <a:blip r:embed="rId2"/>
          <a:stretch>
            <a:fillRect/>
          </a:stretch>
        </p:blipFill>
        <p:spPr>
          <a:xfrm>
            <a:off x="10824000" y="1268413"/>
            <a:ext cx="910799" cy="910799"/>
          </a:xfrm>
          <a:prstGeom prst="rect">
            <a:avLst/>
          </a:prstGeom>
        </p:spPr>
      </p:pic>
    </p:spTree>
    <p:extLst>
      <p:ext uri="{BB962C8B-B14F-4D97-AF65-F5344CB8AC3E}">
        <p14:creationId xmlns:p14="http://schemas.microsoft.com/office/powerpoint/2010/main" val="33521847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20878354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örsta sida med bi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3885897"/>
            <a:ext cx="9144000" cy="1495794"/>
          </a:xfrm>
        </p:spPr>
        <p:txBody>
          <a:bodyPr lIns="0" tIns="0" rIns="0" bIns="0" anchor="t" anchorCtr="0">
            <a:spAutoFit/>
          </a:bodyPr>
          <a:lstStyle>
            <a:lvl1pPr algn="l">
              <a:defRPr sz="5400" baseline="0">
                <a:solidFill>
                  <a:schemeClr val="bg1"/>
                </a:solidFill>
                <a:latin typeface="+mj-lt"/>
              </a:defRPr>
            </a:lvl1pPr>
          </a:lstStyle>
          <a:p>
            <a:r>
              <a:rPr lang="sv-SE" dirty="0"/>
              <a:t>Klicka här för att lägga till rubrik</a:t>
            </a:r>
          </a:p>
        </p:txBody>
      </p:sp>
      <p:sp>
        <p:nvSpPr>
          <p:cNvPr id="5" name="Underrubrik 2">
            <a:extLst>
              <a:ext uri="{FF2B5EF4-FFF2-40B4-BE49-F238E27FC236}">
                <a16:creationId xmlns:a16="http://schemas.microsoft.com/office/drawing/2014/main" id="{254E7E10-B45A-355D-EBF0-E6A28FF142A5}"/>
              </a:ext>
            </a:extLst>
          </p:cNvPr>
          <p:cNvSpPr>
            <a:spLocks noGrp="1"/>
          </p:cNvSpPr>
          <p:nvPr>
            <p:ph type="subTitle" idx="1" hasCustomPrompt="1"/>
          </p:nvPr>
        </p:nvSpPr>
        <p:spPr>
          <a:xfrm>
            <a:off x="864000" y="6004787"/>
            <a:ext cx="9144000" cy="369332"/>
          </a:xfrm>
        </p:spPr>
        <p:txBody>
          <a:bodyPr lIns="0" tIns="0" rIns="0" bIns="0">
            <a:sp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sp>
        <p:nvSpPr>
          <p:cNvPr id="10" name="Platshållare för bild 9">
            <a:extLst>
              <a:ext uri="{FF2B5EF4-FFF2-40B4-BE49-F238E27FC236}">
                <a16:creationId xmlns:a16="http://schemas.microsoft.com/office/drawing/2014/main" id="{866B8D03-7410-7B89-E586-C1405EA89FBB}"/>
              </a:ext>
            </a:extLst>
          </p:cNvPr>
          <p:cNvSpPr>
            <a:spLocks noGrp="1"/>
          </p:cNvSpPr>
          <p:nvPr>
            <p:ph type="pic" sz="quarter" idx="10"/>
          </p:nvPr>
        </p:nvSpPr>
        <p:spPr>
          <a:xfrm>
            <a:off x="0" y="10510"/>
            <a:ext cx="12192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11734798 w 12192000"/>
              <a:gd name="connsiteY3" fmla="*/ 3429000 h 3429000"/>
              <a:gd name="connsiteX4" fmla="*/ 11734798 w 12192000"/>
              <a:gd name="connsiteY4" fmla="*/ 2972103 h 3429000"/>
              <a:gd name="connsiteX5" fmla="*/ 10823999 w 12192000"/>
              <a:gd name="connsiteY5" fmla="*/ 2972103 h 3429000"/>
              <a:gd name="connsiteX6" fmla="*/ 10823999 w 12192000"/>
              <a:gd name="connsiteY6" fmla="*/ 3429000 h 3429000"/>
              <a:gd name="connsiteX7" fmla="*/ 0 w 12192000"/>
              <a:gd name="connsiteY7"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9000">
                <a:moveTo>
                  <a:pt x="0" y="0"/>
                </a:moveTo>
                <a:lnTo>
                  <a:pt x="12192000" y="0"/>
                </a:lnTo>
                <a:lnTo>
                  <a:pt x="12192000" y="3429000"/>
                </a:lnTo>
                <a:lnTo>
                  <a:pt x="11734798" y="3429000"/>
                </a:lnTo>
                <a:lnTo>
                  <a:pt x="11734798" y="2972103"/>
                </a:lnTo>
                <a:lnTo>
                  <a:pt x="10823999" y="2972103"/>
                </a:lnTo>
                <a:lnTo>
                  <a:pt x="10823999" y="3429000"/>
                </a:lnTo>
                <a:lnTo>
                  <a:pt x="0" y="3429000"/>
                </a:lnTo>
                <a:close/>
              </a:path>
            </a:pathLst>
          </a:custGeom>
        </p:spPr>
        <p:txBody>
          <a:bodyPr wrap="square" lIns="864000" tIns="720000">
            <a:noAutofit/>
          </a:bodyPr>
          <a:lstStyle>
            <a:lvl1pPr marL="0" indent="0">
              <a:buNone/>
              <a:defRPr/>
            </a:lvl1pPr>
          </a:lstStyle>
          <a:p>
            <a:r>
              <a:rPr lang="sv-SE" dirty="0"/>
              <a:t>Klicka på ikonen för att lägga till en bild</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13020089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Första sida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720000"/>
            <a:ext cx="9144000" cy="2387600"/>
          </a:xfrm>
          <a:noFill/>
        </p:spPr>
        <p:txBody>
          <a:bodyPr lIns="0" tIns="0" rIns="0" bIns="0" anchor="b">
            <a:noAutofit/>
          </a:bodyPr>
          <a:lstStyle>
            <a:lvl1pPr algn="l">
              <a:defRPr sz="5400">
                <a:solidFill>
                  <a:srgbClr val="1A355D"/>
                </a:solidFill>
                <a:latin typeface="+mj-lt"/>
              </a:defRPr>
            </a:lvl1pPr>
          </a:lstStyle>
          <a:p>
            <a:r>
              <a:rPr lang="sv-SE" dirty="0"/>
              <a:t>Klicka här för att lägga till rubrik</a:t>
            </a:r>
          </a:p>
        </p:txBody>
      </p:sp>
      <p:sp>
        <p:nvSpPr>
          <p:cNvPr id="4" name="Rektangel 3">
            <a:extLst>
              <a:ext uri="{FF2B5EF4-FFF2-40B4-BE49-F238E27FC236}">
                <a16:creationId xmlns:a16="http://schemas.microsoft.com/office/drawing/2014/main" id="{D04917EE-8324-E067-11E0-3B8430733568}"/>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3" name="Underrubrik 2">
            <a:extLst>
              <a:ext uri="{FF2B5EF4-FFF2-40B4-BE49-F238E27FC236}">
                <a16:creationId xmlns:a16="http://schemas.microsoft.com/office/drawing/2014/main" id="{90930466-6BA6-F040-59C2-5E800257B68E}"/>
              </a:ext>
            </a:extLst>
          </p:cNvPr>
          <p:cNvSpPr>
            <a:spLocks noGrp="1"/>
          </p:cNvSpPr>
          <p:nvPr>
            <p:ph type="subTitle" idx="1" hasCustomPrompt="1"/>
          </p:nvPr>
        </p:nvSpPr>
        <p:spPr>
          <a:xfrm>
            <a:off x="864000" y="3885897"/>
            <a:ext cx="9144000" cy="1655233"/>
          </a:xfrm>
        </p:spPr>
        <p:txBody>
          <a:bodyPr lIns="0" tIns="0" rIns="0" bIns="0">
            <a:normAutofit/>
          </a:bodyPr>
          <a:lstStyle>
            <a:lvl1pPr marL="0" indent="0" algn="l">
              <a:spcBef>
                <a:spcPts val="0"/>
              </a:spcBef>
              <a:buNone/>
              <a:defRPr sz="2400" b="0" i="0"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Skriv text här</a:t>
            </a:r>
          </a:p>
        </p:txBody>
      </p:sp>
      <p:pic>
        <p:nvPicPr>
          <p:cNvPr id="6" name="Bildobjekt 5">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2972103"/>
            <a:ext cx="910799" cy="910799"/>
          </a:xfrm>
          <a:prstGeom prst="rect">
            <a:avLst/>
          </a:prstGeom>
        </p:spPr>
      </p:pic>
    </p:spTree>
    <p:extLst>
      <p:ext uri="{BB962C8B-B14F-4D97-AF65-F5344CB8AC3E}">
        <p14:creationId xmlns:p14="http://schemas.microsoft.com/office/powerpoint/2010/main" val="35822943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Under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A98754A-6281-725D-A24E-61A3946AD447}"/>
              </a:ext>
            </a:extLst>
          </p:cNvPr>
          <p:cNvSpPr/>
          <p:nvPr/>
        </p:nvSpPr>
        <p:spPr>
          <a:xfrm flipV="1">
            <a:off x="0" y="0"/>
            <a:ext cx="12192000" cy="17235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Rubrik 1">
            <a:extLst>
              <a:ext uri="{FF2B5EF4-FFF2-40B4-BE49-F238E27FC236}">
                <a16:creationId xmlns:a16="http://schemas.microsoft.com/office/drawing/2014/main" id="{855EFB33-DC24-F7E8-3018-41DB11FB6D4E}"/>
              </a:ext>
            </a:extLst>
          </p:cNvPr>
          <p:cNvSpPr>
            <a:spLocks noGrp="1"/>
          </p:cNvSpPr>
          <p:nvPr>
            <p:ph type="ctrTitle" hasCustomPrompt="1"/>
          </p:nvPr>
        </p:nvSpPr>
        <p:spPr>
          <a:xfrm>
            <a:off x="864000" y="222715"/>
            <a:ext cx="9144000" cy="1148442"/>
          </a:xfrm>
        </p:spPr>
        <p:txBody>
          <a:bodyPr lIns="0" tIns="0" rIns="0" bIns="0" anchor="b">
            <a:noAutofit/>
          </a:bodyPr>
          <a:lstStyle>
            <a:lvl1pPr algn="l">
              <a:defRPr sz="3600" baseline="0">
                <a:solidFill>
                  <a:schemeClr val="bg1"/>
                </a:solidFill>
                <a:latin typeface="+mj-lt"/>
              </a:defRPr>
            </a:lvl1pPr>
          </a:lstStyle>
          <a:p>
            <a:r>
              <a:rPr lang="sv-SE" dirty="0"/>
              <a:t>Klicka här för att lägga till rubrik</a:t>
            </a:r>
          </a:p>
        </p:txBody>
      </p:sp>
      <p:sp>
        <p:nvSpPr>
          <p:cNvPr id="12" name="Underrubrik 2">
            <a:extLst>
              <a:ext uri="{FF2B5EF4-FFF2-40B4-BE49-F238E27FC236}">
                <a16:creationId xmlns:a16="http://schemas.microsoft.com/office/drawing/2014/main" id="{48EF7481-0BB0-E9FC-29AC-96BEA349FB86}"/>
              </a:ext>
            </a:extLst>
          </p:cNvPr>
          <p:cNvSpPr>
            <a:spLocks noGrp="1"/>
          </p:cNvSpPr>
          <p:nvPr>
            <p:ph type="subTitle" idx="1" hasCustomPrompt="1"/>
          </p:nvPr>
        </p:nvSpPr>
        <p:spPr>
          <a:xfrm>
            <a:off x="864000" y="2180413"/>
            <a:ext cx="9144000" cy="1655233"/>
          </a:xfrm>
        </p:spPr>
        <p:txBody>
          <a:bodyPr lIns="0" tIns="0" rIns="0" bIns="0">
            <a:normAutofit/>
          </a:bodyPr>
          <a:lstStyle>
            <a:lvl1pPr marL="0" indent="0" algn="l">
              <a:buNone/>
              <a:defRPr sz="5400" b="1" i="0">
                <a:solidFill>
                  <a:srgbClr val="1A355D"/>
                </a:solidFill>
                <a:latin typeface="+mj-lt"/>
                <a:ea typeface="Roboto Light" panose="02000000000000000000" pitchFamily="2" charset="0"/>
                <a:cs typeface="Roboto Light" panose="02000000000000000000" pitchFamily="2"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sv-SE" dirty="0"/>
              <a:t>Klicka här för att lägga till rubrik</a:t>
            </a:r>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1268116"/>
            <a:ext cx="910799" cy="910799"/>
          </a:xfrm>
          <a:prstGeom prst="rect">
            <a:avLst/>
          </a:prstGeom>
        </p:spPr>
      </p:pic>
    </p:spTree>
    <p:extLst>
      <p:ext uri="{BB962C8B-B14F-4D97-AF65-F5344CB8AC3E}">
        <p14:creationId xmlns:p14="http://schemas.microsoft.com/office/powerpoint/2010/main" val="4257108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79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46723147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8" name="Bildobjekt 7">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9824626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183241741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9" name="Bildobjekt 8">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88929859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372690090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7" name="Bildobjekt 6">
            <a:extLst>
              <a:ext uri="{FF2B5EF4-FFF2-40B4-BE49-F238E27FC236}">
                <a16:creationId xmlns:a16="http://schemas.microsoft.com/office/drawing/2014/main" id="{2373D81F-7C9E-0DB4-3DA1-84AED02CE9C8}"/>
              </a:ext>
            </a:extLst>
          </p:cNvPr>
          <p:cNvPicPr>
            <a:picLocks noChangeAspect="1"/>
          </p:cNvPicPr>
          <p:nvPr userDrawn="1"/>
        </p:nvPicPr>
        <p:blipFill>
          <a:blip r:embed="rId2"/>
          <a:stretch>
            <a:fillRect/>
          </a:stretch>
        </p:blipFill>
        <p:spPr>
          <a:xfrm>
            <a:off x="10823999" y="5489999"/>
            <a:ext cx="910799" cy="910799"/>
          </a:xfrm>
          <a:prstGeom prst="rect">
            <a:avLst/>
          </a:prstGeom>
        </p:spPr>
      </p:pic>
    </p:spTree>
    <p:extLst>
      <p:ext uri="{BB962C8B-B14F-4D97-AF65-F5344CB8AC3E}">
        <p14:creationId xmlns:p14="http://schemas.microsoft.com/office/powerpoint/2010/main" val="202913617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Rubrik+Tex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10464000"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0000"/>
            <a:ext cx="104640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45D5C29B-8D6B-9FE9-87A9-31FCD336E426}"/>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4" name="Bildobjekt 3">
            <a:extLst>
              <a:ext uri="{FF2B5EF4-FFF2-40B4-BE49-F238E27FC236}">
                <a16:creationId xmlns:a16="http://schemas.microsoft.com/office/drawing/2014/main" id="{634B3C61-0B6D-F0CA-8C53-C6C8656E5145}"/>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418897255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Text + höger-bild utan logga 2">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35A1799-D67C-D435-3AC2-EACAA8720E22}"/>
              </a:ext>
            </a:extLst>
          </p:cNvPr>
          <p:cNvSpPr/>
          <p:nvPr userDrawn="1"/>
        </p:nvSpPr>
        <p:spPr>
          <a:xfrm>
            <a:off x="-319"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13" name="Rubrik 1">
            <a:extLst>
              <a:ext uri="{FF2B5EF4-FFF2-40B4-BE49-F238E27FC236}">
                <a16:creationId xmlns:a16="http://schemas.microsoft.com/office/drawing/2014/main" id="{9E47F590-95F4-1290-7EB7-C1B70095B2F0}"/>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chemeClr val="bg1"/>
                </a:solidFill>
                <a:latin typeface="+mj-lt"/>
              </a:defRPr>
            </a:lvl1pPr>
          </a:lstStyle>
          <a:p>
            <a:r>
              <a:rPr lang="sv-SE" dirty="0"/>
              <a:t>Klicka här för att lägga till rubrik</a:t>
            </a:r>
          </a:p>
        </p:txBody>
      </p:sp>
      <p:sp>
        <p:nvSpPr>
          <p:cNvPr id="14" name="Platshållare för text 3">
            <a:extLst>
              <a:ext uri="{FF2B5EF4-FFF2-40B4-BE49-F238E27FC236}">
                <a16:creationId xmlns:a16="http://schemas.microsoft.com/office/drawing/2014/main" id="{5468362E-B706-B3B3-2631-1358105F4D00}"/>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5" name="Platshållare för bild 2">
            <a:extLst>
              <a:ext uri="{FF2B5EF4-FFF2-40B4-BE49-F238E27FC236}">
                <a16:creationId xmlns:a16="http://schemas.microsoft.com/office/drawing/2014/main" id="{6F0220BF-F9A4-FA47-BBD9-EA6C146DF9A8}"/>
              </a:ext>
            </a:extLst>
          </p:cNvPr>
          <p:cNvSpPr>
            <a:spLocks noGrp="1"/>
          </p:cNvSpPr>
          <p:nvPr>
            <p:ph type="pic" idx="1"/>
          </p:nvPr>
        </p:nvSpPr>
        <p:spPr>
          <a:xfrm>
            <a:off x="6096000" y="0"/>
            <a:ext cx="6096000" cy="6858000"/>
          </a:xfrm>
        </p:spPr>
        <p:txBody>
          <a:bodyPr lIns="504000" tIns="828000" rIns="360000"/>
          <a:lstStyle>
            <a:lvl1pPr marL="0" indent="0">
              <a:buNone/>
              <a:defRPr sz="4267" baseline="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dirty="0"/>
              <a:t>Klicka på ikonen för att lägga till en bild</a:t>
            </a:r>
          </a:p>
        </p:txBody>
      </p:sp>
    </p:spTree>
    <p:extLst>
      <p:ext uri="{BB962C8B-B14F-4D97-AF65-F5344CB8AC3E}">
        <p14:creationId xmlns:p14="http://schemas.microsoft.com/office/powerpoint/2010/main" val="368406378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Rubrik + innehåll två kolum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6754E6-803D-E2B7-1484-3BE9BC673641}"/>
              </a:ext>
            </a:extLst>
          </p:cNvPr>
          <p:cNvSpPr>
            <a:spLocks noGrp="1"/>
          </p:cNvSpPr>
          <p:nvPr>
            <p:ph type="title" hasCustomPrompt="1"/>
          </p:nvPr>
        </p:nvSpPr>
        <p:spPr>
          <a:xfrm>
            <a:off x="864000" y="864000"/>
            <a:ext cx="10515600" cy="553998"/>
          </a:xfrm>
        </p:spPr>
        <p:txBody>
          <a:bodyPr lIns="0" tIns="0" rIns="0" bIns="0" anchor="b" anchorCtr="0">
            <a:spAutoFit/>
          </a:bodyPr>
          <a:lstStyle>
            <a:lvl1pPr>
              <a:defRPr sz="4000">
                <a:solidFill>
                  <a:srgbClr val="1A355D"/>
                </a:solidFill>
              </a:defRPr>
            </a:lvl1pPr>
          </a:lstStyle>
          <a:p>
            <a:r>
              <a:rPr lang="sv-SE" dirty="0"/>
              <a:t>Klicka här för att lägga till rubrik</a:t>
            </a:r>
          </a:p>
        </p:txBody>
      </p:sp>
      <p:sp>
        <p:nvSpPr>
          <p:cNvPr id="9" name="Platshållare för innehåll 2">
            <a:extLst>
              <a:ext uri="{FF2B5EF4-FFF2-40B4-BE49-F238E27FC236}">
                <a16:creationId xmlns:a16="http://schemas.microsoft.com/office/drawing/2014/main" id="{1700EFE7-4E7C-FBC2-CE68-501C22FB892C}"/>
              </a:ext>
            </a:extLst>
          </p:cNvPr>
          <p:cNvSpPr>
            <a:spLocks noGrp="1"/>
          </p:cNvSpPr>
          <p:nvPr>
            <p:ph idx="11" hasCustomPrompt="1"/>
          </p:nvPr>
        </p:nvSpPr>
        <p:spPr>
          <a:xfrm>
            <a:off x="864000" y="1440000"/>
            <a:ext cx="5156200" cy="3367616"/>
          </a:xfrm>
        </p:spPr>
        <p:txBody>
          <a:bodyPr lIns="0" tIns="324000" rIns="0" bIns="0">
            <a:noAutofit/>
          </a:bodyPr>
          <a:lstStyle>
            <a:lvl1pPr marL="0" indent="0">
              <a:spcBef>
                <a:spcPts val="0"/>
              </a:spcBef>
              <a:buNone/>
              <a:defRPr sz="1800" baseline="0">
                <a:solidFill>
                  <a:srgbClr val="1A355D"/>
                </a:solidFill>
                <a:latin typeface="+mn-lt"/>
              </a:defRPr>
            </a:lvl1pPr>
            <a:lvl2pPr marL="609585" indent="0">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p:txBody>
      </p:sp>
      <p:sp>
        <p:nvSpPr>
          <p:cNvPr id="3" name="Rektangel 2">
            <a:extLst>
              <a:ext uri="{FF2B5EF4-FFF2-40B4-BE49-F238E27FC236}">
                <a16:creationId xmlns:a16="http://schemas.microsoft.com/office/drawing/2014/main" id="{E42FBDAC-9D04-75A7-EA94-92ED7AFBD528}"/>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5" name="Platshållare för innehåll 2">
            <a:extLst>
              <a:ext uri="{FF2B5EF4-FFF2-40B4-BE49-F238E27FC236}">
                <a16:creationId xmlns:a16="http://schemas.microsoft.com/office/drawing/2014/main" id="{14A36A99-13BE-93FD-5BA3-10CCED865B33}"/>
              </a:ext>
            </a:extLst>
          </p:cNvPr>
          <p:cNvSpPr>
            <a:spLocks noGrp="1"/>
          </p:cNvSpPr>
          <p:nvPr>
            <p:ph idx="12" hasCustomPrompt="1"/>
          </p:nvPr>
        </p:nvSpPr>
        <p:spPr>
          <a:xfrm>
            <a:off x="6223400" y="1440000"/>
            <a:ext cx="5156200" cy="3367616"/>
          </a:xfrm>
        </p:spPr>
        <p:txBody>
          <a:bodyPr lIns="0" tIns="324000" rIns="0">
            <a:noAutofit/>
          </a:bodyPr>
          <a:lstStyle>
            <a:lvl1pPr marL="0" indent="0">
              <a:spcBef>
                <a:spcPts val="0"/>
              </a:spcBef>
              <a:buNone/>
              <a:defRPr sz="1800">
                <a:solidFill>
                  <a:srgbClr val="1A355D"/>
                </a:solidFill>
                <a:latin typeface="+mn-lt"/>
              </a:defRPr>
            </a:lvl1pPr>
            <a:lvl2pPr marL="609585" indent="0">
              <a:spcBef>
                <a:spcPts val="0"/>
              </a:spcBef>
              <a:buNone/>
              <a:defRPr sz="1800">
                <a:solidFill>
                  <a:srgbClr val="1A355D"/>
                </a:solidFill>
                <a:latin typeface="+mn-lt"/>
              </a:defRPr>
            </a:lvl2pPr>
            <a:lvl3pPr marL="1219170" indent="0">
              <a:buNone/>
              <a:defRPr sz="1600">
                <a:solidFill>
                  <a:srgbClr val="1A355D"/>
                </a:solidFill>
                <a:latin typeface="+mn-lt"/>
              </a:defRPr>
            </a:lvl3pPr>
            <a:lvl4pPr marL="1828755" indent="0">
              <a:buNone/>
              <a:defRPr sz="1400">
                <a:solidFill>
                  <a:srgbClr val="1A355D"/>
                </a:solidFill>
                <a:latin typeface="+mn-lt"/>
              </a:defRPr>
            </a:lvl4pPr>
            <a:lvl5pPr marL="2438339" indent="0">
              <a:buNone/>
              <a:defRPr sz="1200">
                <a:solidFill>
                  <a:srgbClr val="1A355D"/>
                </a:solidFill>
                <a:latin typeface="+mn-lt"/>
              </a:defRPr>
            </a:lvl5pPr>
            <a:lvl6pPr>
              <a:defRPr sz="2667"/>
            </a:lvl6pPr>
            <a:lvl7pPr>
              <a:defRPr sz="2667"/>
            </a:lvl7pPr>
            <a:lvl8pPr>
              <a:defRPr sz="2667"/>
            </a:lvl8pPr>
            <a:lvl9pPr>
              <a:defRPr sz="2667"/>
            </a:lvl9pPr>
          </a:lstStyle>
          <a:p>
            <a:pPr lvl="0"/>
            <a:r>
              <a:rPr lang="sv-SE" dirty="0"/>
              <a:t>Skriv text här eller klicka på ikonen för att lägga till innehåll</a:t>
            </a:r>
          </a:p>
          <a:p>
            <a:pPr lvl="1"/>
            <a:endParaRPr lang="sv-SE" dirty="0"/>
          </a:p>
        </p:txBody>
      </p:sp>
      <p:sp>
        <p:nvSpPr>
          <p:cNvPr id="4" name="Rektangel 3">
            <a:extLst>
              <a:ext uri="{FF2B5EF4-FFF2-40B4-BE49-F238E27FC236}">
                <a16:creationId xmlns:a16="http://schemas.microsoft.com/office/drawing/2014/main" id="{BDF78AD4-35D4-E8D7-C95C-0A7F7313D40B}"/>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6" name="Bildobjekt 5">
            <a:extLst>
              <a:ext uri="{FF2B5EF4-FFF2-40B4-BE49-F238E27FC236}">
                <a16:creationId xmlns:a16="http://schemas.microsoft.com/office/drawing/2014/main" id="{0180860D-BAC7-D497-A1A7-694C253D8958}"/>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945731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6_Text + bild utan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Platshållare för bild 2">
            <a:extLst>
              <a:ext uri="{FF2B5EF4-FFF2-40B4-BE49-F238E27FC236}">
                <a16:creationId xmlns:a16="http://schemas.microsoft.com/office/drawing/2014/main" id="{D757E195-7498-351F-5F44-85EF8461AB03}"/>
              </a:ext>
            </a:extLst>
          </p:cNvPr>
          <p:cNvSpPr>
            <a:spLocks noGrp="1"/>
          </p:cNvSpPr>
          <p:nvPr>
            <p:ph type="pic" idx="1"/>
          </p:nvPr>
        </p:nvSpPr>
        <p:spPr>
          <a:xfrm>
            <a:off x="6096000" y="0"/>
            <a:ext cx="6096000" cy="6858000"/>
          </a:xfrm>
        </p:spPr>
        <p:txBody>
          <a:bodyPr lIns="504000" tIns="828000" rIns="360000"/>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Tree>
    <p:extLst>
      <p:ext uri="{BB962C8B-B14F-4D97-AF65-F5344CB8AC3E}">
        <p14:creationId xmlns:p14="http://schemas.microsoft.com/office/powerpoint/2010/main" val="69810092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7_Text + bild med logga">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4419200" cy="1107996"/>
          </a:xfrm>
        </p:spPr>
        <p:txBody>
          <a:bodyPr wrap="square" lIns="0" tIns="0" rIns="0" bIns="0" anchor="t" anchorCtr="0">
            <a:spAutoFit/>
          </a:bodyPr>
          <a:lstStyle>
            <a:lvl1pPr algn="l">
              <a:defRPr sz="4000" baseline="0">
                <a:solidFill>
                  <a:srgbClr val="1A355D"/>
                </a:solidFill>
                <a:latin typeface="+mj-lt"/>
              </a:defRPr>
            </a:lvl1pPr>
          </a:lstStyle>
          <a:p>
            <a:r>
              <a:rPr lang="sv-SE" dirty="0"/>
              <a:t>Klicka här för att lägga till rubrik</a:t>
            </a:r>
          </a:p>
        </p:txBody>
      </p:sp>
      <p:sp>
        <p:nvSpPr>
          <p:cNvPr id="10" name="Rektangel 9">
            <a:extLst>
              <a:ext uri="{FF2B5EF4-FFF2-40B4-BE49-F238E27FC236}">
                <a16:creationId xmlns:a16="http://schemas.microsoft.com/office/drawing/2014/main" id="{DD9A9EE2-89C7-5564-79CC-FDA84C2C4E66}"/>
              </a:ext>
            </a:extLst>
          </p:cNvPr>
          <p:cNvSpPr/>
          <p:nvPr/>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971996"/>
            <a:ext cx="4419200"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7" name="Platshållare för bild 6">
            <a:extLst>
              <a:ext uri="{FF2B5EF4-FFF2-40B4-BE49-F238E27FC236}">
                <a16:creationId xmlns:a16="http://schemas.microsoft.com/office/drawing/2014/main" id="{515C1179-A03E-1178-4EBA-435E3164BB2F}"/>
              </a:ext>
            </a:extLst>
          </p:cNvPr>
          <p:cNvSpPr>
            <a:spLocks noGrp="1"/>
          </p:cNvSpPr>
          <p:nvPr>
            <p:ph type="pic" idx="1"/>
          </p:nvPr>
        </p:nvSpPr>
        <p:spPr>
          <a:xfrm>
            <a:off x="6096000" y="0"/>
            <a:ext cx="6096000" cy="5946000"/>
          </a:xfrm>
          <a:custGeom>
            <a:avLst/>
            <a:gdLst>
              <a:gd name="connsiteX0" fmla="*/ 0 w 6096000"/>
              <a:gd name="connsiteY0" fmla="*/ 0 h 5946000"/>
              <a:gd name="connsiteX1" fmla="*/ 6096000 w 6096000"/>
              <a:gd name="connsiteY1" fmla="*/ 0 h 5946000"/>
              <a:gd name="connsiteX2" fmla="*/ 6096000 w 6096000"/>
              <a:gd name="connsiteY2" fmla="*/ 5946000 h 5946000"/>
              <a:gd name="connsiteX3" fmla="*/ 5638799 w 6096000"/>
              <a:gd name="connsiteY3" fmla="*/ 5946000 h 5946000"/>
              <a:gd name="connsiteX4" fmla="*/ 5638799 w 6096000"/>
              <a:gd name="connsiteY4" fmla="*/ 5489999 h 5946000"/>
              <a:gd name="connsiteX5" fmla="*/ 4728000 w 6096000"/>
              <a:gd name="connsiteY5" fmla="*/ 5489999 h 5946000"/>
              <a:gd name="connsiteX6" fmla="*/ 4728000 w 6096000"/>
              <a:gd name="connsiteY6" fmla="*/ 5946000 h 5946000"/>
              <a:gd name="connsiteX7" fmla="*/ 0 w 6096000"/>
              <a:gd name="connsiteY7" fmla="*/ 5946000 h 59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5946000">
                <a:moveTo>
                  <a:pt x="0" y="0"/>
                </a:moveTo>
                <a:lnTo>
                  <a:pt x="6096000" y="0"/>
                </a:lnTo>
                <a:lnTo>
                  <a:pt x="6096000" y="5946000"/>
                </a:lnTo>
                <a:lnTo>
                  <a:pt x="5638799" y="5946000"/>
                </a:lnTo>
                <a:lnTo>
                  <a:pt x="5638799" y="5489999"/>
                </a:lnTo>
                <a:lnTo>
                  <a:pt x="4728000" y="5489999"/>
                </a:lnTo>
                <a:lnTo>
                  <a:pt x="4728000" y="5946000"/>
                </a:lnTo>
                <a:lnTo>
                  <a:pt x="0" y="5946000"/>
                </a:lnTo>
                <a:close/>
              </a:path>
            </a:pathLst>
          </a:custGeom>
        </p:spPr>
        <p:txBody>
          <a:bodyPr wrap="square" lIns="504000" tIns="828000" rIns="36000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sv-SE"/>
              <a:t>Klicka på ikonen för att lägga till en bild</a:t>
            </a:r>
            <a:endParaRPr lang="sv-SE" dirty="0"/>
          </a:p>
        </p:txBody>
      </p:sp>
      <p:sp>
        <p:nvSpPr>
          <p:cNvPr id="2" name="Rektangel 1">
            <a:extLst>
              <a:ext uri="{FF2B5EF4-FFF2-40B4-BE49-F238E27FC236}">
                <a16:creationId xmlns:a16="http://schemas.microsoft.com/office/drawing/2014/main" id="{43908D6E-1D2E-6EE8-4602-EE1BC2B95424}"/>
              </a:ext>
            </a:extLst>
          </p:cNvPr>
          <p:cNvSpPr/>
          <p:nvPr userDrawn="1"/>
        </p:nvSpPr>
        <p:spPr>
          <a:xfrm>
            <a:off x="0" y="5946000"/>
            <a:ext cx="12192000" cy="912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3" name="Bildobjekt 2">
            <a:extLst>
              <a:ext uri="{FF2B5EF4-FFF2-40B4-BE49-F238E27FC236}">
                <a16:creationId xmlns:a16="http://schemas.microsoft.com/office/drawing/2014/main" id="{2D31428F-86E1-0391-F9E2-E1F94088D3D9}"/>
              </a:ext>
            </a:extLst>
          </p:cNvPr>
          <p:cNvPicPr>
            <a:picLocks noChangeAspect="1"/>
          </p:cNvPicPr>
          <p:nvPr userDrawn="1"/>
        </p:nvPicPr>
        <p:blipFill>
          <a:blip r:embed="rId2"/>
          <a:stretch>
            <a:fillRect/>
          </a:stretch>
        </p:blipFill>
        <p:spPr>
          <a:xfrm>
            <a:off x="10824000" y="5490000"/>
            <a:ext cx="910799" cy="910799"/>
          </a:xfrm>
          <a:prstGeom prst="rect">
            <a:avLst/>
          </a:prstGeom>
        </p:spPr>
      </p:pic>
    </p:spTree>
    <p:extLst>
      <p:ext uri="{BB962C8B-B14F-4D97-AF65-F5344CB8AC3E}">
        <p14:creationId xmlns:p14="http://schemas.microsoft.com/office/powerpoint/2010/main" val="176755636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08_Rubrik, text ljus bakgrund">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rgbClr val="1A355D"/>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rgbClr val="1A355D"/>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sp>
        <p:nvSpPr>
          <p:cNvPr id="3" name="Rektangel 2">
            <a:extLst>
              <a:ext uri="{FF2B5EF4-FFF2-40B4-BE49-F238E27FC236}">
                <a16:creationId xmlns:a16="http://schemas.microsoft.com/office/drawing/2014/main" id="{A7041736-EA0B-5FDC-A6F8-37BE935EBA9C}"/>
              </a:ext>
            </a:extLst>
          </p:cNvPr>
          <p:cNvSpPr/>
          <p:nvPr/>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4" name="Rektangel 3">
            <a:extLst>
              <a:ext uri="{FF2B5EF4-FFF2-40B4-BE49-F238E27FC236}">
                <a16:creationId xmlns:a16="http://schemas.microsoft.com/office/drawing/2014/main" id="{93A87B22-DE9F-9B10-1F07-FA1B488CB886}"/>
              </a:ext>
            </a:extLst>
          </p:cNvPr>
          <p:cNvSpPr/>
          <p:nvPr userDrawn="1"/>
        </p:nvSpPr>
        <p:spPr>
          <a:xfrm>
            <a:off x="11281200" y="0"/>
            <a:ext cx="9108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5" name="Bildobjekt 4">
            <a:extLst>
              <a:ext uri="{FF2B5EF4-FFF2-40B4-BE49-F238E27FC236}">
                <a16:creationId xmlns:a16="http://schemas.microsoft.com/office/drawing/2014/main" id="{C9C19F31-180F-33B0-2F6D-6FF71076FE08}"/>
              </a:ext>
            </a:extLst>
          </p:cNvPr>
          <p:cNvPicPr>
            <a:picLocks noChangeAspect="1"/>
          </p:cNvPicPr>
          <p:nvPr userDrawn="1"/>
        </p:nvPicPr>
        <p:blipFill>
          <a:blip r:embed="rId2"/>
          <a:stretch>
            <a:fillRect/>
          </a:stretch>
        </p:blipFill>
        <p:spPr>
          <a:xfrm>
            <a:off x="10824000" y="5491201"/>
            <a:ext cx="910799" cy="910799"/>
          </a:xfrm>
          <a:prstGeom prst="rect">
            <a:avLst/>
          </a:prstGeom>
        </p:spPr>
      </p:pic>
    </p:spTree>
    <p:extLst>
      <p:ext uri="{BB962C8B-B14F-4D97-AF65-F5344CB8AC3E}">
        <p14:creationId xmlns:p14="http://schemas.microsoft.com/office/powerpoint/2010/main" val="247234921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Rubrik, text mörk bakgrun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041736-EA0B-5FDC-A6F8-37BE935EBA9C}"/>
              </a:ext>
            </a:extLst>
          </p:cNvPr>
          <p:cNvSpPr/>
          <p:nvPr/>
        </p:nvSpPr>
        <p:spPr>
          <a:xfrm flipH="1">
            <a:off x="0" y="0"/>
            <a:ext cx="11279400" cy="6858000"/>
          </a:xfrm>
          <a:prstGeom prst="rect">
            <a:avLst/>
          </a:prstGeom>
          <a:solidFill>
            <a:srgbClr val="7622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8" name="Rubrik 1">
            <a:extLst>
              <a:ext uri="{FF2B5EF4-FFF2-40B4-BE49-F238E27FC236}">
                <a16:creationId xmlns:a16="http://schemas.microsoft.com/office/drawing/2014/main" id="{FBD8FFB0-3ACD-1827-E72F-EBFA108B52AD}"/>
              </a:ext>
            </a:extLst>
          </p:cNvPr>
          <p:cNvSpPr>
            <a:spLocks noGrp="1"/>
          </p:cNvSpPr>
          <p:nvPr>
            <p:ph type="ctrTitle" hasCustomPrompt="1"/>
          </p:nvPr>
        </p:nvSpPr>
        <p:spPr>
          <a:xfrm>
            <a:off x="864000" y="864000"/>
            <a:ext cx="9576883" cy="553998"/>
          </a:xfrm>
        </p:spPr>
        <p:txBody>
          <a:bodyPr wrap="square" lIns="0" tIns="0" rIns="0" bIns="0" anchor="b">
            <a:spAutoFit/>
          </a:bodyPr>
          <a:lstStyle>
            <a:lvl1pPr algn="l">
              <a:defRPr sz="4000">
                <a:solidFill>
                  <a:schemeClr val="bg1"/>
                </a:solidFill>
                <a:latin typeface="+mj-lt"/>
              </a:defRPr>
            </a:lvl1pPr>
          </a:lstStyle>
          <a:p>
            <a:r>
              <a:rPr lang="sv-SE" dirty="0"/>
              <a:t>Klicka här för att lägga till rubrik</a:t>
            </a:r>
          </a:p>
        </p:txBody>
      </p:sp>
      <p:sp>
        <p:nvSpPr>
          <p:cNvPr id="6" name="Platshållare för text 3">
            <a:extLst>
              <a:ext uri="{FF2B5EF4-FFF2-40B4-BE49-F238E27FC236}">
                <a16:creationId xmlns:a16="http://schemas.microsoft.com/office/drawing/2014/main" id="{AC342BE6-2CF0-1FA7-CD08-E560475C072B}"/>
              </a:ext>
            </a:extLst>
          </p:cNvPr>
          <p:cNvSpPr>
            <a:spLocks noGrp="1"/>
          </p:cNvSpPr>
          <p:nvPr>
            <p:ph type="body" sz="half" idx="2" hasCustomPrompt="1"/>
          </p:nvPr>
        </p:nvSpPr>
        <p:spPr>
          <a:xfrm>
            <a:off x="864000" y="1444103"/>
            <a:ext cx="9576883" cy="604163"/>
          </a:xfrm>
        </p:spPr>
        <p:txBody>
          <a:bodyPr wrap="square" lIns="0" tIns="324000" rIns="0" bIns="0">
            <a:spAutoFit/>
          </a:bodyPr>
          <a:lstStyle>
            <a:lvl1pPr marL="0" indent="0">
              <a:spcBef>
                <a:spcPts val="0"/>
              </a:spcBef>
              <a:buNone/>
              <a:defRPr sz="1800" b="0" i="0" baseline="0">
                <a:solidFill>
                  <a:schemeClr val="bg1"/>
                </a:solidFill>
                <a:latin typeface="+mn-lt"/>
                <a:ea typeface="Roboto Light" panose="02000000000000000000" pitchFamily="2" charset="0"/>
                <a:cs typeface="Roboto Light" panose="02000000000000000000" pitchFamily="2" charset="0"/>
              </a:defRPr>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sv-SE" dirty="0"/>
              <a:t>Skriv text här</a:t>
            </a:r>
          </a:p>
        </p:txBody>
      </p:sp>
      <p:pic>
        <p:nvPicPr>
          <p:cNvPr id="5" name="Bildobjekt 4">
            <a:extLst>
              <a:ext uri="{FF2B5EF4-FFF2-40B4-BE49-F238E27FC236}">
                <a16:creationId xmlns:a16="http://schemas.microsoft.com/office/drawing/2014/main" id="{A51F795E-1441-1477-A8CA-44A478A7650A}"/>
              </a:ext>
            </a:extLst>
          </p:cNvPr>
          <p:cNvPicPr>
            <a:picLocks noChangeAspect="1"/>
          </p:cNvPicPr>
          <p:nvPr userDrawn="1"/>
        </p:nvPicPr>
        <p:blipFill>
          <a:blip r:embed="rId2"/>
          <a:stretch>
            <a:fillRect/>
          </a:stretch>
        </p:blipFill>
        <p:spPr>
          <a:xfrm>
            <a:off x="10824000" y="5491200"/>
            <a:ext cx="910799" cy="910799"/>
          </a:xfrm>
          <a:prstGeom prst="rect">
            <a:avLst/>
          </a:prstGeom>
        </p:spPr>
      </p:pic>
    </p:spTree>
    <p:extLst>
      <p:ext uri="{BB962C8B-B14F-4D97-AF65-F5344CB8AC3E}">
        <p14:creationId xmlns:p14="http://schemas.microsoft.com/office/powerpoint/2010/main" val="30125284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686393589"/>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4" r:id="rId5"/>
    <p:sldLayoutId id="2147484055" r:id="rId6"/>
    <p:sldLayoutId id="2147484056" r:id="rId7"/>
    <p:sldLayoutId id="2147484062" r:id="rId8"/>
    <p:sldLayoutId id="2147484063" r:id="rId9"/>
    <p:sldLayoutId id="2147484099"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8E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12190008"/>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890153176"/>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27AE57-7001-3811-E8A4-8783AB7A9F32}"/>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sv-SE" dirty="0"/>
              <a:t>Klicka här för att lägga till rubrik</a:t>
            </a:r>
          </a:p>
        </p:txBody>
      </p:sp>
      <p:sp>
        <p:nvSpPr>
          <p:cNvPr id="3" name="Platshållare för text 2">
            <a:extLst>
              <a:ext uri="{FF2B5EF4-FFF2-40B4-BE49-F238E27FC236}">
                <a16:creationId xmlns:a16="http://schemas.microsoft.com/office/drawing/2014/main" id="{AD364997-53F8-A81E-607F-AC9E5916FC83}"/>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944629606"/>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Lst>
  <p:txStyles>
    <p:titleStyle>
      <a:lvl1pPr algn="l" defTabSz="1219170" rtl="0" eaLnBrk="1" latinLnBrk="0" hangingPunct="1">
        <a:lnSpc>
          <a:spcPct val="90000"/>
        </a:lnSpc>
        <a:spcBef>
          <a:spcPct val="0"/>
        </a:spcBef>
        <a:buNone/>
        <a:defRPr sz="5867" b="1" kern="1200" baseline="0">
          <a:solidFill>
            <a:schemeClr val="tx1"/>
          </a:solidFill>
          <a:latin typeface="+mj-lt"/>
          <a:ea typeface="+mj-ea"/>
          <a:cs typeface="+mj-cs"/>
        </a:defRPr>
      </a:lvl1pPr>
    </p:titleStyle>
    <p:bodyStyle>
      <a:lvl1pPr marL="304792" indent="-304792" algn="l" defTabSz="1219170" rtl="0" eaLnBrk="1" latinLnBrk="0" hangingPunct="1">
        <a:lnSpc>
          <a:spcPct val="100000"/>
        </a:lnSpc>
        <a:spcBef>
          <a:spcPts val="1333"/>
        </a:spcBef>
        <a:spcAft>
          <a:spcPts val="1200"/>
        </a:spcAft>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100000"/>
        </a:lnSpc>
        <a:spcBef>
          <a:spcPts val="667"/>
        </a:spcBef>
        <a:spcAft>
          <a:spcPts val="1200"/>
        </a:spcAft>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100000"/>
        </a:lnSpc>
        <a:spcBef>
          <a:spcPts val="667"/>
        </a:spcBef>
        <a:spcAft>
          <a:spcPts val="1200"/>
        </a:spcAft>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100000"/>
        </a:lnSpc>
        <a:spcBef>
          <a:spcPts val="667"/>
        </a:spcBef>
        <a:spcAft>
          <a:spcPts val="120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trendomvarld.helsingborg.se/rapport/03-forandrade-forvantningar/" TargetMode="External"/><Relationship Id="rId2" Type="http://schemas.openxmlformats.org/officeDocument/2006/relationships/hyperlink" Target="https://trendomvarld.helsingborg.se/rapport/04-okad-anvandning-av-ai/" TargetMode="External"/><Relationship Id="rId1" Type="http://schemas.openxmlformats.org/officeDocument/2006/relationships/slideLayout" Target="../slideLayouts/slideLayout28.xml"/><Relationship Id="rId5" Type="http://schemas.openxmlformats.org/officeDocument/2006/relationships/hyperlink" Target="https://trendomvarld.helsingborg.se/rapport/02-farre-barn-och-fler-aldre/" TargetMode="External"/><Relationship Id="rId4" Type="http://schemas.openxmlformats.org/officeDocument/2006/relationships/hyperlink" Target="https://trendomvarld.helsingborg.se/rapport/01-okade-valfardskostnader/"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www.trendomvarld.helsingborg.se/"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885897"/>
            <a:ext cx="9144000" cy="1495794"/>
          </a:xfrm>
        </p:spPr>
        <p:txBody>
          <a:bodyPr/>
          <a:lstStyle/>
          <a:p>
            <a:r>
              <a:rPr lang="sv-SE" dirty="0"/>
              <a:t>Trend- och omvärldsworkshop</a:t>
            </a:r>
          </a:p>
        </p:txBody>
      </p:sp>
      <p:sp>
        <p:nvSpPr>
          <p:cNvPr id="3" name="Underrubrik 2"/>
          <p:cNvSpPr>
            <a:spLocks noGrp="1"/>
          </p:cNvSpPr>
          <p:nvPr>
            <p:ph type="subTitle" idx="1"/>
          </p:nvPr>
        </p:nvSpPr>
        <p:spPr>
          <a:xfrm>
            <a:off x="864000" y="6004787"/>
            <a:ext cx="10595308" cy="738664"/>
          </a:xfrm>
        </p:spPr>
        <p:txBody>
          <a:bodyPr/>
          <a:lstStyle/>
          <a:p>
            <a:r>
              <a:rPr lang="sv-SE" dirty="0"/>
              <a:t>I samband med verksamhetsplanering, nulägeskoll eller projektplanering</a:t>
            </a:r>
          </a:p>
        </p:txBody>
      </p:sp>
      <p:pic>
        <p:nvPicPr>
          <p:cNvPr id="5" name="Platshållare för bild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8893" b="28893"/>
          <a:stretch>
            <a:fillRect/>
          </a:stretch>
        </p:blipFill>
        <p:spPr/>
      </p:pic>
    </p:spTree>
    <p:extLst>
      <p:ext uri="{BB962C8B-B14F-4D97-AF65-F5344CB8AC3E}">
        <p14:creationId xmlns:p14="http://schemas.microsoft.com/office/powerpoint/2010/main" val="57220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Ökade välfärdskostnader</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4" name="Rektangel 3"/>
          <p:cNvSpPr/>
          <p:nvPr/>
        </p:nvSpPr>
        <p:spPr>
          <a:xfrm>
            <a:off x="6969369" y="31015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400" b="1" dirty="0">
                <a:solidFill>
                  <a:schemeClr val="tx1"/>
                </a:solidFill>
                <a:latin typeface="Roboto" panose="02000000000000000000" pitchFamily="2" charset="0"/>
                <a:ea typeface="Roboto" panose="02000000000000000000" pitchFamily="2" charset="0"/>
                <a:cs typeface="Roboto" panose="02000000000000000000" pitchFamily="2" charset="0"/>
              </a:rPr>
              <a:t>Brännpunkt</a:t>
            </a:r>
            <a:endParaRPr lang="sv-SE"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spcBef>
                <a:spcPts val="1200"/>
              </a:spcBef>
            </a:pPr>
            <a:r>
              <a:rPr lang="sv-SE" sz="14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Närtrend som påverkar Helsingborg på vägen mot 2035. Påverkar många av stadens verksamheter direkt</a:t>
            </a:r>
          </a:p>
        </p:txBody>
      </p:sp>
      <p:cxnSp>
        <p:nvCxnSpPr>
          <p:cNvPr id="5" name="Rak pilkoppling 4"/>
          <p:cNvCxnSpPr/>
          <p:nvPr/>
        </p:nvCxnSpPr>
        <p:spPr>
          <a:xfrm flipH="1">
            <a:off x="6172200" y="621323"/>
            <a:ext cx="685800" cy="175613"/>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7" name="Rektangel 6"/>
          <p:cNvSpPr/>
          <p:nvPr/>
        </p:nvSpPr>
        <p:spPr>
          <a:xfrm>
            <a:off x="-64478" y="1757157"/>
            <a:ext cx="12338539"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2367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Ökade välfärdskostnader</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2702170" y="1757157"/>
            <a:ext cx="9489830"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2924907" y="337638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Konsekvenser för staden</a:t>
            </a: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Centrala delar i brännpunkten som påverkar Helsingborg och staden direkt. Vilka delar är mest relevanta för just er verksamhet? </a:t>
            </a:r>
          </a:p>
        </p:txBody>
      </p:sp>
      <p:cxnSp>
        <p:nvCxnSpPr>
          <p:cNvPr id="5" name="Rak pilkoppling 4"/>
          <p:cNvCxnSpPr/>
          <p:nvPr/>
        </p:nvCxnSpPr>
        <p:spPr>
          <a:xfrm flipH="1">
            <a:off x="2080846" y="3886273"/>
            <a:ext cx="715107" cy="578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02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Ökade välfärdskostnader</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7426569" y="1757157"/>
            <a:ext cx="4765432"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7913076" y="3382249"/>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Konsekvenser för verksamheten 1-3 år</a:t>
            </a: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Brännpunkternas konsekvenser kan vara synliga och relevanta. Vi behöver förhålla oss till dem redan idag. Det är här ni kommer in. Hur agerar ni på konsekvensen?</a:t>
            </a:r>
          </a:p>
        </p:txBody>
      </p:sp>
      <p:cxnSp>
        <p:nvCxnSpPr>
          <p:cNvPr id="5" name="Rak pilkoppling 4"/>
          <p:cNvCxnSpPr/>
          <p:nvPr/>
        </p:nvCxnSpPr>
        <p:spPr>
          <a:xfrm flipH="1">
            <a:off x="7069015" y="3845126"/>
            <a:ext cx="715107" cy="5782"/>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
        <p:nvSpPr>
          <p:cNvPr id="8" name="Rektangel 7"/>
          <p:cNvSpPr/>
          <p:nvPr/>
        </p:nvSpPr>
        <p:spPr>
          <a:xfrm>
            <a:off x="-2" y="1757158"/>
            <a:ext cx="2702171"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815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Ökade välfärdskostnader</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7" name="Rektangel 6"/>
          <p:cNvSpPr/>
          <p:nvPr/>
        </p:nvSpPr>
        <p:spPr>
          <a:xfrm>
            <a:off x="9149861" y="1757157"/>
            <a:ext cx="3042139" cy="510083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p:cNvSpPr/>
          <p:nvPr/>
        </p:nvSpPr>
        <p:spPr>
          <a:xfrm>
            <a:off x="-2" y="1757158"/>
            <a:ext cx="7426571"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3713283" y="3247434"/>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err="1">
                <a:solidFill>
                  <a:schemeClr val="tx1"/>
                </a:solidFill>
                <a:latin typeface="Roboto Light" panose="02000000000000000000" pitchFamily="2" charset="0"/>
                <a:ea typeface="Roboto Light" panose="02000000000000000000" pitchFamily="2" charset="0"/>
                <a:cs typeface="Roboto Light" panose="02000000000000000000" pitchFamily="2" charset="0"/>
              </a:rPr>
              <a:t>Prio</a:t>
            </a:r>
            <a:endPar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endParaRP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Prioritera vad som är viktigast för verksamheten de kommande tre åren.</a:t>
            </a:r>
          </a:p>
        </p:txBody>
      </p:sp>
      <p:cxnSp>
        <p:nvCxnSpPr>
          <p:cNvPr id="5" name="Rak pilkoppling 4"/>
          <p:cNvCxnSpPr/>
          <p:nvPr/>
        </p:nvCxnSpPr>
        <p:spPr>
          <a:xfrm>
            <a:off x="7092462" y="3845126"/>
            <a:ext cx="62718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45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Ökade välfärdskostnader</a:t>
            </a:r>
          </a:p>
        </p:txBody>
      </p:sp>
      <p:graphicFrame>
        <p:nvGraphicFramePr>
          <p:cNvPr id="35" name="Tabell 34"/>
          <p:cNvGraphicFramePr>
            <a:graphicFrameLocks noGrp="1"/>
          </p:cNvGraphicFramePr>
          <p:nvPr>
            <p:extLst>
              <p:ext uri="{D42A27DB-BD31-4B8C-83A1-F6EECF244321}">
                <p14:modId xmlns:p14="http://schemas.microsoft.com/office/powerpoint/2010/main" val="3247056070"/>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8" name="Rektangel 7"/>
          <p:cNvSpPr/>
          <p:nvPr/>
        </p:nvSpPr>
        <p:spPr>
          <a:xfrm>
            <a:off x="-2" y="1757158"/>
            <a:ext cx="9149863" cy="510084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p:cNvSpPr/>
          <p:nvPr/>
        </p:nvSpPr>
        <p:spPr>
          <a:xfrm>
            <a:off x="5436000" y="3376388"/>
            <a:ext cx="3247293" cy="11953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sv-SE" sz="1200" b="1"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Samverkan</a:t>
            </a:r>
          </a:p>
          <a:p>
            <a:pPr>
              <a:spcBef>
                <a:spcPts val="1200"/>
              </a:spcBef>
            </a:pPr>
            <a:r>
              <a:rPr lang="sv-SE" sz="12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Vilka andra verksamheter inom och utanför Helsingborgs stad behöver vi samverka med för att hantera konsekvenserna?</a:t>
            </a:r>
          </a:p>
        </p:txBody>
      </p:sp>
      <p:cxnSp>
        <p:nvCxnSpPr>
          <p:cNvPr id="5" name="Rak pilkoppling 4"/>
          <p:cNvCxnSpPr/>
          <p:nvPr/>
        </p:nvCxnSpPr>
        <p:spPr>
          <a:xfrm>
            <a:off x="8856785" y="3886156"/>
            <a:ext cx="627184" cy="0"/>
          </a:xfrm>
          <a:prstGeom prst="straightConnector1">
            <a:avLst/>
          </a:prstGeom>
          <a:ln w="539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442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Diskussionsfrågor</a:t>
            </a:r>
          </a:p>
        </p:txBody>
      </p:sp>
      <p:sp>
        <p:nvSpPr>
          <p:cNvPr id="3" name="Platshållare för text 2"/>
          <p:cNvSpPr>
            <a:spLocks noGrp="1"/>
          </p:cNvSpPr>
          <p:nvPr>
            <p:ph type="body" sz="half" idx="2"/>
          </p:nvPr>
        </p:nvSpPr>
        <p:spPr/>
        <p:txBody>
          <a:bodyPr/>
          <a:lstStyle/>
          <a:p>
            <a:pPr marL="285750" indent="-285750">
              <a:spcBef>
                <a:spcPts val="1800"/>
              </a:spcBef>
              <a:buFont typeface="Wingdings" panose="05000000000000000000" pitchFamily="2" charset="2"/>
              <a:buChar char="§"/>
            </a:pPr>
            <a:r>
              <a:rPr lang="sv-SE" dirty="0">
                <a:latin typeface="Roboto Light" panose="02000000000000000000" pitchFamily="2" charset="0"/>
              </a:rPr>
              <a:t>Större eller mindre påverkan?</a:t>
            </a:r>
          </a:p>
          <a:p>
            <a:pPr marL="285750" indent="-285750">
              <a:spcBef>
                <a:spcPts val="1800"/>
              </a:spcBef>
              <a:buFont typeface="Wingdings" panose="05000000000000000000" pitchFamily="2" charset="2"/>
              <a:buChar char="§"/>
            </a:pPr>
            <a:r>
              <a:rPr lang="sv-SE" dirty="0">
                <a:latin typeface="Roboto Light" panose="02000000000000000000" pitchFamily="2" charset="0"/>
              </a:rPr>
              <a:t>Kan vi påverka utvecklingen?</a:t>
            </a:r>
          </a:p>
          <a:p>
            <a:pPr marL="285750" indent="-285750">
              <a:spcBef>
                <a:spcPts val="1800"/>
              </a:spcBef>
              <a:buFont typeface="Wingdings" panose="05000000000000000000" pitchFamily="2" charset="2"/>
              <a:buChar char="§"/>
            </a:pPr>
            <a:r>
              <a:rPr lang="sv-SE" dirty="0">
                <a:latin typeface="Roboto Light" panose="02000000000000000000" pitchFamily="2" charset="0"/>
              </a:rPr>
              <a:t>Vad finns det för hot och möjligheter?</a:t>
            </a:r>
          </a:p>
          <a:p>
            <a:pPr marL="285750" indent="-285750">
              <a:spcBef>
                <a:spcPts val="1800"/>
              </a:spcBef>
              <a:buFont typeface="Wingdings" panose="05000000000000000000" pitchFamily="2" charset="2"/>
              <a:buChar char="§"/>
            </a:pPr>
            <a:r>
              <a:rPr lang="sv-SE" dirty="0">
                <a:latin typeface="Roboto Light" panose="02000000000000000000" pitchFamily="2" charset="0"/>
              </a:rPr>
              <a:t>Vilka kan vi samarbeta med för att göra skillnad?</a:t>
            </a:r>
          </a:p>
          <a:p>
            <a:endParaRPr lang="sv-SE" dirty="0"/>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15820" r="15820"/>
          <a:stretch>
            <a:fillRect/>
          </a:stretch>
        </p:blipFill>
        <p:spPr/>
      </p:pic>
    </p:spTree>
    <p:extLst>
      <p:ext uri="{BB962C8B-B14F-4D97-AF65-F5344CB8AC3E}">
        <p14:creationId xmlns:p14="http://schemas.microsoft.com/office/powerpoint/2010/main" val="268407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Gruppindelning</a:t>
            </a:r>
          </a:p>
        </p:txBody>
      </p:sp>
      <p:sp>
        <p:nvSpPr>
          <p:cNvPr id="3" name="Platshållare för text 2"/>
          <p:cNvSpPr>
            <a:spLocks noGrp="1"/>
          </p:cNvSpPr>
          <p:nvPr>
            <p:ph type="body" sz="half" idx="2"/>
          </p:nvPr>
        </p:nvSpPr>
        <p:spPr>
          <a:xfrm>
            <a:off x="864000" y="1440000"/>
            <a:ext cx="10464000" cy="2019935"/>
          </a:xfrm>
        </p:spPr>
        <p:txBody>
          <a:bodyPr/>
          <a:lstStyle/>
          <a:p>
            <a:r>
              <a:rPr lang="sv-SE" b="1" dirty="0"/>
              <a:t>Grupp 1</a:t>
            </a:r>
            <a:r>
              <a:rPr lang="sv-SE" dirty="0"/>
              <a:t> (Deltagare A, B, C, D): </a:t>
            </a:r>
            <a:br>
              <a:rPr lang="sv-SE" dirty="0"/>
            </a:br>
            <a:r>
              <a:rPr lang="sv-SE" dirty="0"/>
              <a:t>Brännpunkt…</a:t>
            </a:r>
          </a:p>
          <a:p>
            <a:r>
              <a:rPr lang="sv-SE" b="1" dirty="0"/>
              <a:t>Grupp 2 </a:t>
            </a:r>
            <a:r>
              <a:rPr lang="sv-SE" dirty="0"/>
              <a:t>(Deltagare E, F, G, H): </a:t>
            </a:r>
            <a:br>
              <a:rPr lang="sv-SE" dirty="0"/>
            </a:br>
            <a:r>
              <a:rPr lang="sv-SE" dirty="0"/>
              <a:t>Brännpunkt… </a:t>
            </a:r>
          </a:p>
          <a:p>
            <a:endParaRPr lang="sv-SE" dirty="0"/>
          </a:p>
        </p:txBody>
      </p:sp>
    </p:spTree>
    <p:extLst>
      <p:ext uri="{BB962C8B-B14F-4D97-AF65-F5344CB8AC3E}">
        <p14:creationId xmlns:p14="http://schemas.microsoft.com/office/powerpoint/2010/main" val="102480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Workshop</a:t>
            </a:r>
          </a:p>
        </p:txBody>
      </p:sp>
      <p:sp>
        <p:nvSpPr>
          <p:cNvPr id="3" name="Platshållare för text 2"/>
          <p:cNvSpPr>
            <a:spLocks noGrp="1"/>
          </p:cNvSpPr>
          <p:nvPr>
            <p:ph type="body" sz="half" idx="2"/>
          </p:nvPr>
        </p:nvSpPr>
        <p:spPr>
          <a:xfrm>
            <a:off x="864000" y="1444103"/>
            <a:ext cx="9576883" cy="3435707"/>
          </a:xfrm>
        </p:spPr>
        <p:txBody>
          <a:bodyPr/>
          <a:lstStyle/>
          <a:p>
            <a:pPr marL="342900" indent="-342900">
              <a:buFont typeface="+mj-lt"/>
              <a:buAutoNum type="arabicPeriod"/>
            </a:pPr>
            <a:r>
              <a:rPr lang="sv-SE" dirty="0"/>
              <a:t>Diskutera och fyll i konsekvenser för staden </a:t>
            </a:r>
            <a:br>
              <a:rPr lang="sv-SE" dirty="0"/>
            </a:br>
            <a:r>
              <a:rPr lang="sv-SE" dirty="0"/>
              <a:t>30 minuter</a:t>
            </a:r>
          </a:p>
          <a:p>
            <a:pPr marL="342900" indent="-342900">
              <a:buFont typeface="+mj-lt"/>
              <a:buAutoNum type="arabicPeriod"/>
            </a:pPr>
            <a:r>
              <a:rPr lang="sv-SE" dirty="0"/>
              <a:t>Diskutera och fyll i konsekvenser för verksamheten (1-3 år) </a:t>
            </a:r>
            <a:br>
              <a:rPr lang="sv-SE" dirty="0"/>
            </a:br>
            <a:r>
              <a:rPr lang="sv-SE" dirty="0"/>
              <a:t>60 minuter</a:t>
            </a:r>
          </a:p>
          <a:p>
            <a:pPr marL="342900" indent="-342900">
              <a:buFont typeface="+mj-lt"/>
              <a:buAutoNum type="arabicPeriod"/>
            </a:pPr>
            <a:r>
              <a:rPr lang="sv-SE" dirty="0"/>
              <a:t>Diskutera prioritering och samarbetsmöjligheter </a:t>
            </a:r>
            <a:br>
              <a:rPr lang="sv-SE" dirty="0"/>
            </a:br>
            <a:r>
              <a:rPr lang="sv-SE" dirty="0"/>
              <a:t>30 minuter</a:t>
            </a:r>
          </a:p>
          <a:p>
            <a:pPr marL="342900" indent="-342900">
              <a:buFont typeface="+mj-lt"/>
              <a:buAutoNum type="arabicPeriod"/>
            </a:pPr>
            <a:r>
              <a:rPr lang="sv-SE" dirty="0"/>
              <a:t>Varje grupp redovisar sitt resultat </a:t>
            </a:r>
            <a:br>
              <a:rPr lang="sv-SE" dirty="0"/>
            </a:br>
            <a:r>
              <a:rPr lang="sv-SE" dirty="0"/>
              <a:t>60 minuter</a:t>
            </a:r>
          </a:p>
          <a:p>
            <a:endParaRPr lang="sv-SE" dirty="0"/>
          </a:p>
        </p:txBody>
      </p:sp>
    </p:spTree>
    <p:extLst>
      <p:ext uri="{BB962C8B-B14F-4D97-AF65-F5344CB8AC3E}">
        <p14:creationId xmlns:p14="http://schemas.microsoft.com/office/powerpoint/2010/main" val="1634517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a:t>Ökade </a:t>
            </a:r>
            <a:r>
              <a:rPr lang="sv-SE" dirty="0"/>
              <a:t>välfärdskostnader</a:t>
            </a:r>
          </a:p>
        </p:txBody>
      </p:sp>
      <p:graphicFrame>
        <p:nvGraphicFramePr>
          <p:cNvPr id="35" name="Tabell 34"/>
          <p:cNvGraphicFramePr>
            <a:graphicFrameLocks noGrp="1"/>
          </p:cNvGraphicFramePr>
          <p:nvPr>
            <p:extLst>
              <p:ext uri="{D42A27DB-BD31-4B8C-83A1-F6EECF244321}">
                <p14:modId xmlns:p14="http://schemas.microsoft.com/office/powerpoint/2010/main" val="1743022389"/>
              </p:ext>
            </p:extLst>
          </p:nvPr>
        </p:nvGraphicFramePr>
        <p:xfrm>
          <a:off x="-2" y="1757158"/>
          <a:ext cx="12192002" cy="595398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a:t>Utgifterna ökar snabbare än intäkterna men kraven från invånarna ökar samtidigt</a:t>
                      </a:r>
                    </a:p>
                    <a:p>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latin typeface="+mn-lt"/>
                          <a:ea typeface="+mn-ea"/>
                          <a:cs typeface="+mn-cs"/>
                        </a:rPr>
                        <a:t>Vi behöver utveckla digitala lösningar för att effektivisera delar av verksamheten. Vi behöver då ha kundens fokus så att lösningarna både ger enklare service och lägre kostnader.</a:t>
                      </a:r>
                      <a:endParaRPr lang="sv-SE" sz="1200" baseline="0" dirty="0"/>
                    </a:p>
                  </a:txBody>
                  <a:tcPr>
                    <a:solidFill>
                      <a:schemeClr val="bg2">
                        <a:lumMod val="90000"/>
                      </a:schemeClr>
                    </a:solidFill>
                  </a:tcPr>
                </a:tc>
                <a:tc>
                  <a:txBody>
                    <a:bodyPr/>
                    <a:lstStyle/>
                    <a:p>
                      <a:r>
                        <a:rPr lang="sv-SE" sz="1200" baseline="0"/>
                        <a:t>1</a:t>
                      </a:r>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a:latin typeface="Roboto Light" panose="02000000000000000000" pitchFamily="2" charset="0"/>
                          <a:ea typeface="Roboto Light" panose="02000000000000000000" pitchFamily="2" charset="0"/>
                          <a:cs typeface="Roboto Light" panose="02000000000000000000" pitchFamily="2" charset="0"/>
                        </a:rPr>
                        <a:t>I</a:t>
                      </a:r>
                      <a:r>
                        <a:rPr lang="sv-SE" sz="1200" dirty="0">
                          <a:latin typeface="+mn-lt"/>
                          <a:ea typeface="Roboto" panose="02000000000000000000" pitchFamily="2" charset="0"/>
                          <a:cs typeface="Roboto" panose="02000000000000000000" pitchFamily="2" charset="0"/>
                        </a:rPr>
                        <a:t>nled</a:t>
                      </a:r>
                      <a:r>
                        <a:rPr lang="sv-SE" sz="1200" baseline="0" dirty="0">
                          <a:latin typeface="+mn-lt"/>
                          <a:ea typeface="Roboto" panose="02000000000000000000" pitchFamily="2" charset="0"/>
                          <a:cs typeface="Roboto" panose="02000000000000000000" pitchFamily="2" charset="0"/>
                        </a:rPr>
                        <a:t> dialog med Digitaliseringsavdelningen och </a:t>
                      </a:r>
                      <a:r>
                        <a:rPr lang="sv-SE" sz="1200" baseline="0" dirty="0" err="1">
                          <a:latin typeface="+mn-lt"/>
                          <a:ea typeface="Roboto" panose="02000000000000000000" pitchFamily="2" charset="0"/>
                          <a:cs typeface="Roboto" panose="02000000000000000000" pitchFamily="2" charset="0"/>
                        </a:rPr>
                        <a:t>Öresundskraft</a:t>
                      </a:r>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dirty="0"/>
                        <a:t>Behovet av prioriteringar ökar inom</a:t>
                      </a:r>
                      <a:r>
                        <a:rPr lang="sv-SE" sz="1200" baseline="0" dirty="0"/>
                        <a:t> stadens olika verksamheter</a:t>
                      </a:r>
                      <a:endParaRPr lang="sv-SE" sz="1200" dirty="0"/>
                    </a:p>
                    <a:p>
                      <a:endParaRPr lang="sv-SE" sz="1200" baseline="0" dirty="0"/>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baseline="0" dirty="0">
                          <a:solidFill>
                            <a:schemeClr val="tx1"/>
                          </a:solidFill>
                          <a:latin typeface="+mn-lt"/>
                          <a:ea typeface="+mn-ea"/>
                          <a:cs typeface="+mn-cs"/>
                        </a:rPr>
                        <a:t>Gäller även oss och får följande konsekvenser: XXX. Vi kan behöva att ytterligare utveckla samverkan med XXX för att upprätthålla en hög servicenivå. </a:t>
                      </a:r>
                    </a:p>
                    <a:p>
                      <a:endParaRPr lang="sv-SE" sz="1200" baseline="0" dirty="0"/>
                    </a:p>
                  </a:txBody>
                  <a:tcPr>
                    <a:solidFill>
                      <a:schemeClr val="bg2">
                        <a:lumMod val="90000"/>
                      </a:schemeClr>
                    </a:solidFill>
                  </a:tcPr>
                </a:tc>
                <a:tc>
                  <a:txBody>
                    <a:bodyPr/>
                    <a:lstStyle/>
                    <a:p>
                      <a:r>
                        <a:rPr lang="sv-SE" sz="1200" baseline="0" dirty="0"/>
                        <a:t>2</a:t>
                      </a:r>
                    </a:p>
                  </a:txBody>
                  <a:tcPr>
                    <a:solidFill>
                      <a:schemeClr val="bg2">
                        <a:lumMod val="90000"/>
                        <a:alpha val="5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baseline="0" dirty="0"/>
                        <a:t>Undersök möjligheterna till fördjupat samarbete inom Familjen Helsingborg</a:t>
                      </a:r>
                    </a:p>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
        <p:nvSpPr>
          <p:cNvPr id="4" name="Rektangel 3"/>
          <p:cNvSpPr/>
          <p:nvPr/>
        </p:nvSpPr>
        <p:spPr>
          <a:xfrm rot="20689516">
            <a:off x="2601422" y="4892037"/>
            <a:ext cx="6636369" cy="1015663"/>
          </a:xfrm>
          <a:prstGeom prst="rect">
            <a:avLst/>
          </a:prstGeom>
          <a:noFill/>
          <a:ln>
            <a:noFill/>
          </a:ln>
          <a:effectLst>
            <a:outerShdw sx="1000" sy="1000" algn="ctr" rotWithShape="0">
              <a:srgbClr val="000000"/>
            </a:outerShdw>
          </a:effectLst>
        </p:spPr>
        <p:txBody>
          <a:bodyPr wrap="square" lIns="91440" tIns="45720" rIns="91440" bIns="45720">
            <a:spAutoFit/>
          </a:bodyPr>
          <a:lstStyle/>
          <a:p>
            <a:pPr algn="ctr"/>
            <a:r>
              <a:rPr lang="sv-SE" sz="6000" b="1" cap="none" spc="0" dirty="0">
                <a:ln w="10160">
                  <a:solidFill>
                    <a:srgbClr val="4DB4E7"/>
                  </a:solidFill>
                  <a:prstDash val="solid"/>
                </a:ln>
                <a:solidFill>
                  <a:srgbClr val="FFFFFF"/>
                </a:solidFill>
                <a:effectLst>
                  <a:outerShdw blurRad="38100" dist="22860" dir="5400000" algn="tl" rotWithShape="0">
                    <a:srgbClr val="000000">
                      <a:alpha val="30000"/>
                    </a:srgbClr>
                  </a:outerShdw>
                </a:effectLst>
              </a:rPr>
              <a:t>EXEMPEL</a:t>
            </a:r>
          </a:p>
        </p:txBody>
      </p:sp>
    </p:spTree>
    <p:extLst>
      <p:ext uri="{BB962C8B-B14F-4D97-AF65-F5344CB8AC3E}">
        <p14:creationId xmlns:p14="http://schemas.microsoft.com/office/powerpoint/2010/main" val="3116496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Ökade välfärdskostnader</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994420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Till dig som är workshopledare</a:t>
            </a:r>
          </a:p>
        </p:txBody>
      </p:sp>
      <p:sp>
        <p:nvSpPr>
          <p:cNvPr id="3" name="Platshållare för text 2"/>
          <p:cNvSpPr>
            <a:spLocks noGrp="1"/>
          </p:cNvSpPr>
          <p:nvPr>
            <p:ph type="body" sz="half" idx="2"/>
          </p:nvPr>
        </p:nvSpPr>
        <p:spPr>
          <a:xfrm>
            <a:off x="864000" y="1440000"/>
            <a:ext cx="10464000" cy="3589596"/>
          </a:xfrm>
        </p:spPr>
        <p:txBody>
          <a:bodyPr/>
          <a:lstStyle/>
          <a:p>
            <a:pPr>
              <a:spcBef>
                <a:spcPts val="1200"/>
              </a:spcBef>
            </a:pPr>
            <a:r>
              <a:rPr lang="sv-SE" dirty="0">
                <a:latin typeface="Roboto" panose="02000000000000000000" pitchFamily="2" charset="0"/>
                <a:ea typeface="Roboto" panose="02000000000000000000" pitchFamily="2" charset="0"/>
                <a:cs typeface="Roboto" panose="02000000000000000000" pitchFamily="2" charset="0"/>
              </a:rPr>
              <a:t>De dolda bilderna i den här presentationen är till för dig som workshopledare. De ger konkreta tips och råd inför, under och efter workshopen. </a:t>
            </a:r>
          </a:p>
          <a:p>
            <a:pPr>
              <a:spcBef>
                <a:spcPts val="1200"/>
              </a:spcBef>
            </a:pPr>
            <a:r>
              <a:rPr lang="sv-SE" dirty="0">
                <a:latin typeface="Roboto" panose="02000000000000000000" pitchFamily="2" charset="0"/>
                <a:ea typeface="Roboto" panose="02000000000000000000" pitchFamily="2" charset="0"/>
                <a:cs typeface="Roboto" panose="02000000000000000000" pitchFamily="2" charset="0"/>
              </a:rPr>
              <a:t>Detta är ett workshopupplägg som hjälper dig att gå från den generella bilden av stadens nära omvärld ner till konsekvenser och slutsatser i ett kortare verksamhetsnära perspektiv. Den här workshopen utgår från stadens 15 brännpunkter. </a:t>
            </a:r>
          </a:p>
          <a:p>
            <a:pPr>
              <a:spcBef>
                <a:spcPts val="1200"/>
              </a:spcBef>
            </a:pPr>
            <a:r>
              <a:rPr lang="sv-SE" dirty="0">
                <a:latin typeface="Roboto" panose="02000000000000000000" pitchFamily="2" charset="0"/>
                <a:ea typeface="Roboto" panose="02000000000000000000" pitchFamily="2" charset="0"/>
                <a:cs typeface="Roboto" panose="02000000000000000000" pitchFamily="2" charset="0"/>
              </a:rPr>
              <a:t>Meningen är att fokusera på konsekvenserna av förändringar i omvärlden. I vissa fall går det direkt att se konsekvenserna för den egna verksamheten, men tänk på att era diskussioner kan behöva silas ner och bearbetas vidare för att resultatet ska bli riktigt bra.</a:t>
            </a:r>
          </a:p>
          <a:p>
            <a:endParaRPr lang="sv-SE" dirty="0"/>
          </a:p>
        </p:txBody>
      </p:sp>
    </p:spTree>
    <p:extLst>
      <p:ext uri="{BB962C8B-B14F-4D97-AF65-F5344CB8AC3E}">
        <p14:creationId xmlns:p14="http://schemas.microsoft.com/office/powerpoint/2010/main" val="3957926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Färre barn och fler äldre</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525051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Förändrade förväntningar</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105914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Ökad användning av AI</a:t>
            </a:r>
          </a:p>
        </p:txBody>
      </p:sp>
      <p:graphicFrame>
        <p:nvGraphicFramePr>
          <p:cNvPr id="35" name="Tabell 34"/>
          <p:cNvGraphicFramePr>
            <a:graphicFrameLocks noGrp="1"/>
          </p:cNvGraphicFramePr>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639907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Ökat fokus på trygghet</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452705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Krafttag mot välfärdsbrott</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4081871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Försämrat säkerhetsläge utmanar demokratin</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8891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Nya krav på dialog och kommunikation</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339764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Invånarna i skilda världar</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646314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Fortsatta integrationsutmaningar</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193906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Slaget om kompetensen</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543013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Exempel på utskick inför workshop</a:t>
            </a:r>
          </a:p>
        </p:txBody>
      </p:sp>
      <p:sp>
        <p:nvSpPr>
          <p:cNvPr id="3" name="Platshållare för text 2"/>
          <p:cNvSpPr>
            <a:spLocks noGrp="1"/>
          </p:cNvSpPr>
          <p:nvPr>
            <p:ph type="body" sz="half" idx="2"/>
          </p:nvPr>
        </p:nvSpPr>
        <p:spPr>
          <a:xfrm>
            <a:off x="864000" y="1444103"/>
            <a:ext cx="9576883" cy="4636036"/>
          </a:xfrm>
        </p:spPr>
        <p:txBody>
          <a:bodyPr/>
          <a:lstStyle/>
          <a:p>
            <a:r>
              <a:rPr lang="sv-SE" sz="1400" dirty="0"/>
              <a:t>Hej! </a:t>
            </a:r>
          </a:p>
          <a:p>
            <a:r>
              <a:rPr lang="sv-SE" sz="1400" dirty="0"/>
              <a:t>På måndag den 24 april är det dags för förvaltningens ledningsgrupp att hålla workshop på ämnet trend- och omvärld. [ditt namn] kommer att leda övningen tillsammans med [namn på den som skriver verksamhetsplan] som kommer ta med sig resultatet in i arbetet med förvaltningens verksamhetsplan och nulägesanalys.  </a:t>
            </a:r>
          </a:p>
          <a:p>
            <a:r>
              <a:rPr lang="sv-SE" sz="1400" dirty="0"/>
              <a:t>Syftet med workshopen är att ta fram konkreta inspel till årets nulägesanalys om hur trender- och omvärld påverkar verksamheten. För att vi ska hinna med detta behöver ni deltagare läsa valda delar av trend- och omvärldsanalysen. Det allra viktigaste är att ni läser de utvalda brännpunkterna och om det finns tid kollar ni in megatrenderna. </a:t>
            </a:r>
          </a:p>
          <a:p>
            <a:r>
              <a:rPr lang="sv-SE" sz="1400" dirty="0"/>
              <a:t>Ni kommer att vara uppdelade i två grupper som får vardera två brännpunkter att arbeta med. </a:t>
            </a:r>
          </a:p>
          <a:p>
            <a:r>
              <a:rPr lang="sv-SE" sz="1400" dirty="0"/>
              <a:t>Gruppindelning och länk till de valda brännpunkterna: </a:t>
            </a:r>
          </a:p>
          <a:p>
            <a:r>
              <a:rPr lang="sv-SE" sz="1400" dirty="0"/>
              <a:t>Grupp 1 (Deltagare A, B, C, D osv…): </a:t>
            </a:r>
            <a:r>
              <a:rPr lang="sv-SE" sz="1400" dirty="0">
                <a:hlinkClick r:id="rId2"/>
              </a:rPr>
              <a:t>Ökad användning av AI </a:t>
            </a:r>
            <a:r>
              <a:rPr lang="sv-SE" sz="1400" dirty="0"/>
              <a:t> och </a:t>
            </a:r>
            <a:r>
              <a:rPr lang="sv-SE" sz="1400" dirty="0">
                <a:hlinkClick r:id="rId3"/>
              </a:rPr>
              <a:t>Förändrade förväntningar </a:t>
            </a:r>
            <a:br>
              <a:rPr lang="sv-SE" sz="1400" dirty="0"/>
            </a:br>
            <a:r>
              <a:rPr lang="sv-SE" sz="1400" dirty="0"/>
              <a:t>Grupp 2 (Deltagare E, F, G, H osv…): </a:t>
            </a:r>
            <a:r>
              <a:rPr lang="sv-SE" sz="1400" dirty="0">
                <a:hlinkClick r:id="rId4"/>
              </a:rPr>
              <a:t>Ökade välfärdskostnader </a:t>
            </a:r>
            <a:r>
              <a:rPr lang="sv-SE" sz="1400" dirty="0"/>
              <a:t>och </a:t>
            </a:r>
            <a:r>
              <a:rPr lang="sv-SE" sz="1400" dirty="0">
                <a:hlinkClick r:id="rId5"/>
              </a:rPr>
              <a:t>Färre barn och fler äldre</a:t>
            </a:r>
            <a:endParaRPr lang="sv-SE" sz="1400" dirty="0"/>
          </a:p>
          <a:p>
            <a:r>
              <a:rPr lang="sv-SE" sz="1400" dirty="0"/>
              <a:t>När ni läser brännpunkterna behöver ni fundera på hur dessa konkret påverkar förvaltningens arbete och uppdrag.    </a:t>
            </a:r>
          </a:p>
          <a:p>
            <a:r>
              <a:rPr lang="sv-SE" sz="1400" dirty="0"/>
              <a:t>Vänliga hälsningar </a:t>
            </a:r>
          </a:p>
          <a:p>
            <a:endParaRPr lang="sv-SE" dirty="0"/>
          </a:p>
        </p:txBody>
      </p:sp>
    </p:spTree>
    <p:extLst>
      <p:ext uri="{BB962C8B-B14F-4D97-AF65-F5344CB8AC3E}">
        <p14:creationId xmlns:p14="http://schemas.microsoft.com/office/powerpoint/2010/main" val="1540896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Mark- och bostadsbehov i förändring</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2082525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Omställning mot ett grönare samhälle</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170487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Tilltagande klimatpåverkan</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937228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Elektrifiering och digitalisering ger större sårbarhet</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797203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Diskussionsfrågor</a:t>
            </a:r>
          </a:p>
        </p:txBody>
      </p:sp>
      <p:sp>
        <p:nvSpPr>
          <p:cNvPr id="3" name="Platshållare för text 2"/>
          <p:cNvSpPr>
            <a:spLocks noGrp="1"/>
          </p:cNvSpPr>
          <p:nvPr>
            <p:ph type="body" sz="half" idx="2"/>
          </p:nvPr>
        </p:nvSpPr>
        <p:spPr/>
        <p:txBody>
          <a:bodyPr/>
          <a:lstStyle/>
          <a:p>
            <a:pPr marL="285750" indent="-285750">
              <a:spcBef>
                <a:spcPts val="1800"/>
              </a:spcBef>
              <a:buFont typeface="Wingdings" panose="05000000000000000000" pitchFamily="2" charset="2"/>
              <a:buChar char="§"/>
            </a:pPr>
            <a:r>
              <a:rPr lang="sv-SE" dirty="0">
                <a:latin typeface="Roboto Light" panose="02000000000000000000" pitchFamily="2" charset="0"/>
              </a:rPr>
              <a:t>Större eller mindre påverkan?</a:t>
            </a:r>
          </a:p>
          <a:p>
            <a:pPr marL="285750" indent="-285750">
              <a:spcBef>
                <a:spcPts val="1800"/>
              </a:spcBef>
              <a:buFont typeface="Wingdings" panose="05000000000000000000" pitchFamily="2" charset="2"/>
              <a:buChar char="§"/>
            </a:pPr>
            <a:r>
              <a:rPr lang="sv-SE" dirty="0">
                <a:latin typeface="Roboto Light" panose="02000000000000000000" pitchFamily="2" charset="0"/>
              </a:rPr>
              <a:t>Kan vi påverka utvecklingen?</a:t>
            </a:r>
          </a:p>
          <a:p>
            <a:pPr marL="285750" indent="-285750">
              <a:spcBef>
                <a:spcPts val="1800"/>
              </a:spcBef>
              <a:buFont typeface="Wingdings" panose="05000000000000000000" pitchFamily="2" charset="2"/>
              <a:buChar char="§"/>
            </a:pPr>
            <a:r>
              <a:rPr lang="sv-SE" dirty="0">
                <a:latin typeface="Roboto Light" panose="02000000000000000000" pitchFamily="2" charset="0"/>
              </a:rPr>
              <a:t>Vad finns det för hot och möjligheter?</a:t>
            </a:r>
          </a:p>
          <a:p>
            <a:pPr marL="285750" indent="-285750">
              <a:spcBef>
                <a:spcPts val="1800"/>
              </a:spcBef>
              <a:buFont typeface="Wingdings" panose="05000000000000000000" pitchFamily="2" charset="2"/>
              <a:buChar char="§"/>
            </a:pPr>
            <a:r>
              <a:rPr lang="sv-SE" dirty="0">
                <a:latin typeface="Roboto Light" panose="02000000000000000000" pitchFamily="2" charset="0"/>
              </a:rPr>
              <a:t>Vilka kan vi samarbeta med för att göra skillnad?</a:t>
            </a:r>
          </a:p>
          <a:p>
            <a:endParaRPr lang="sv-SE" dirty="0"/>
          </a:p>
        </p:txBody>
      </p:sp>
      <p:pic>
        <p:nvPicPr>
          <p:cNvPr id="5" name="Platshållare för bild 4"/>
          <p:cNvPicPr>
            <a:picLocks noGrp="1" noChangeAspect="1"/>
          </p:cNvPicPr>
          <p:nvPr>
            <p:ph type="pic" idx="1"/>
          </p:nvPr>
        </p:nvPicPr>
        <p:blipFill>
          <a:blip r:embed="rId3">
            <a:extLst>
              <a:ext uri="{28A0092B-C50C-407E-A947-70E740481C1C}">
                <a14:useLocalDpi xmlns:a14="http://schemas.microsoft.com/office/drawing/2010/main" val="0"/>
              </a:ext>
            </a:extLst>
          </a:blip>
          <a:srcRect l="15820" r="15820"/>
          <a:stretch>
            <a:fillRect/>
          </a:stretch>
        </p:blipFill>
        <p:spPr/>
      </p:pic>
    </p:spTree>
    <p:extLst>
      <p:ext uri="{BB962C8B-B14F-4D97-AF65-F5344CB8AC3E}">
        <p14:creationId xmlns:p14="http://schemas.microsoft.com/office/powerpoint/2010/main" val="72169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864000"/>
            <a:ext cx="4419200" cy="1661993"/>
          </a:xfrm>
        </p:spPr>
        <p:txBody>
          <a:bodyPr/>
          <a:lstStyle/>
          <a:p>
            <a:r>
              <a:rPr lang="sv-SE" dirty="0"/>
              <a:t>Korta fakta om trend- och omvärldsanalysen</a:t>
            </a:r>
          </a:p>
        </p:txBody>
      </p:sp>
      <p:sp>
        <p:nvSpPr>
          <p:cNvPr id="3" name="Platshållare för text 2"/>
          <p:cNvSpPr>
            <a:spLocks noGrp="1"/>
          </p:cNvSpPr>
          <p:nvPr>
            <p:ph type="body" sz="half" idx="2"/>
          </p:nvPr>
        </p:nvSpPr>
        <p:spPr>
          <a:xfrm>
            <a:off x="864000" y="2462191"/>
            <a:ext cx="4419200" cy="3404930"/>
          </a:xfrm>
        </p:spPr>
        <p:txBody>
          <a:bodyPr/>
          <a:lstStyle/>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Har kommit ut årligen sedan 2013</a:t>
            </a:r>
          </a:p>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Analysen genomförs av en projektgrupp på SLF och en referensgrupp med representanter från alla förvaltningar och bolag inom Helsingborgs stad</a:t>
            </a:r>
          </a:p>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Analysen utgör ett planeringsunderlag och är inget politiskt behandlat styrdokument</a:t>
            </a:r>
          </a:p>
          <a:p>
            <a:pPr marL="342900" indent="-342900">
              <a:spcBef>
                <a:spcPts val="1200"/>
              </a:spcBef>
              <a:buFont typeface="Wingdings" panose="05000000000000000000" pitchFamily="2" charset="2"/>
              <a:buChar char="§"/>
            </a:pPr>
            <a:r>
              <a:rPr lang="sv-SE" sz="1400" dirty="0">
                <a:latin typeface="Roboto" panose="02000000000000000000" pitchFamily="2" charset="0"/>
                <a:ea typeface="Roboto" panose="02000000000000000000" pitchFamily="2" charset="0"/>
                <a:cs typeface="Roboto" panose="02000000000000000000" pitchFamily="2" charset="0"/>
              </a:rPr>
              <a:t>Släpptes senast i december 2023, men delar av innehållet uppdateras löpande under året </a:t>
            </a:r>
          </a:p>
          <a:p>
            <a:endParaRPr lang="sv-SE" dirty="0"/>
          </a:p>
        </p:txBody>
      </p:sp>
      <p:pic>
        <p:nvPicPr>
          <p:cNvPr id="6" name="Platshållare för bild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7348" b="17348"/>
          <a:stretch>
            <a:fillRect/>
          </a:stretch>
        </p:blipFill>
        <p:spPr/>
      </p:pic>
    </p:spTree>
    <p:extLst>
      <p:ext uri="{BB962C8B-B14F-4D97-AF65-F5344CB8AC3E}">
        <p14:creationId xmlns:p14="http://schemas.microsoft.com/office/powerpoint/2010/main" val="202524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Syfte med workshopen</a:t>
            </a:r>
          </a:p>
        </p:txBody>
      </p:sp>
      <p:sp>
        <p:nvSpPr>
          <p:cNvPr id="3" name="Underrubrik 2"/>
          <p:cNvSpPr>
            <a:spLocks noGrp="1"/>
          </p:cNvSpPr>
          <p:nvPr>
            <p:ph type="subTitle" idx="1"/>
          </p:nvPr>
        </p:nvSpPr>
        <p:spPr>
          <a:xfrm>
            <a:off x="864000" y="2180413"/>
            <a:ext cx="9144000" cy="2811080"/>
          </a:xfrm>
        </p:spPr>
        <p:txBody>
          <a:bodyPr>
            <a:normAutofit/>
          </a:bodyPr>
          <a:lstStyle/>
          <a:p>
            <a:r>
              <a:rPr lang="sv-SE" dirty="0"/>
              <a:t>Att få en tydligare bild av hur förändringar i omvärlden påverkar verksamheten</a:t>
            </a:r>
          </a:p>
        </p:txBody>
      </p:sp>
    </p:spTree>
    <p:extLst>
      <p:ext uri="{BB962C8B-B14F-4D97-AF65-F5344CB8AC3E}">
        <p14:creationId xmlns:p14="http://schemas.microsoft.com/office/powerpoint/2010/main" val="873212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Till trend- och omvärldsanalysen</a:t>
            </a:r>
          </a:p>
        </p:txBody>
      </p:sp>
      <p:sp>
        <p:nvSpPr>
          <p:cNvPr id="3" name="Platshållare för text 2"/>
          <p:cNvSpPr>
            <a:spLocks noGrp="1"/>
          </p:cNvSpPr>
          <p:nvPr>
            <p:ph type="body" sz="half" idx="2"/>
          </p:nvPr>
        </p:nvSpPr>
        <p:spPr>
          <a:xfrm>
            <a:off x="864000" y="1440000"/>
            <a:ext cx="10464000" cy="1035050"/>
          </a:xfrm>
        </p:spPr>
        <p:txBody>
          <a:bodyPr/>
          <a:lstStyle/>
          <a:p>
            <a:r>
              <a:rPr lang="sv-SE" b="1" dirty="0">
                <a:solidFill>
                  <a:schemeClr val="bg1"/>
                </a:solidFill>
                <a:latin typeface="Roboto" panose="02000000000000000000" pitchFamily="2" charset="0"/>
                <a:ea typeface="Roboto" panose="02000000000000000000" pitchFamily="2" charset="0"/>
                <a:cs typeface="Roboto" panose="02000000000000000000" pitchFamily="2" charset="0"/>
                <a:hlinkClick r:id="rId3"/>
              </a:rPr>
              <a:t>http://www.trendomvarld.helsingborg.se</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dirty="0"/>
          </a:p>
        </p:txBody>
      </p:sp>
    </p:spTree>
    <p:extLst>
      <p:ext uri="{BB962C8B-B14F-4D97-AF65-F5344CB8AC3E}">
        <p14:creationId xmlns:p14="http://schemas.microsoft.com/office/powerpoint/2010/main" val="230818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791269" y="1766922"/>
            <a:ext cx="7134643" cy="2769909"/>
          </a:xfrm>
          <a:prstGeom prst="rect">
            <a:avLst/>
          </a:prstGeom>
          <a:solidFill>
            <a:schemeClr val="tx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p:txBody>
          <a:bodyPr/>
          <a:lstStyle/>
          <a:p>
            <a:r>
              <a:rPr lang="sv-SE" dirty="0"/>
              <a:t>Trend- och omvärldsanalysen 2023</a:t>
            </a:r>
          </a:p>
        </p:txBody>
      </p:sp>
      <p:sp>
        <p:nvSpPr>
          <p:cNvPr id="3" name="Platshållare för text 2"/>
          <p:cNvSpPr>
            <a:spLocks noGrp="1"/>
          </p:cNvSpPr>
          <p:nvPr>
            <p:ph type="body" sz="half" idx="2"/>
          </p:nvPr>
        </p:nvSpPr>
        <p:spPr>
          <a:xfrm>
            <a:off x="864000" y="1444103"/>
            <a:ext cx="9576883" cy="4851480"/>
          </a:xfrm>
        </p:spPr>
        <p:txBody>
          <a:bodyPr/>
          <a:lstStyle/>
          <a:p>
            <a:r>
              <a:rPr lang="sv-SE" b="1" dirty="0"/>
              <a:t>Förord</a:t>
            </a:r>
            <a:r>
              <a:rPr lang="sv-SE" dirty="0"/>
              <a:t> </a:t>
            </a:r>
            <a:br>
              <a:rPr lang="sv-SE" dirty="0"/>
            </a:br>
            <a:r>
              <a:rPr lang="sv-SE" dirty="0"/>
              <a:t>Från Carina Leffler, stadsdirektör.</a:t>
            </a:r>
          </a:p>
          <a:p>
            <a:r>
              <a:rPr lang="sv-SE" b="1" dirty="0"/>
              <a:t>15 brännpunkter</a:t>
            </a:r>
            <a:br>
              <a:rPr lang="sv-SE" dirty="0"/>
            </a:br>
            <a:r>
              <a:rPr lang="sv-SE" dirty="0"/>
              <a:t>Trender i vår nära omvärld som påverkar Helsingborgs stad direkt.</a:t>
            </a:r>
          </a:p>
          <a:p>
            <a:r>
              <a:rPr lang="sv-SE" b="1" dirty="0"/>
              <a:t>5 megatrender</a:t>
            </a:r>
            <a:br>
              <a:rPr lang="sv-SE" dirty="0"/>
            </a:br>
            <a:r>
              <a:rPr lang="sv-SE" dirty="0"/>
              <a:t>Övergripande globala trender som är drivkrafter för brännpunkterna.</a:t>
            </a:r>
            <a:endParaRPr lang="sv-SE" b="1" dirty="0"/>
          </a:p>
          <a:p>
            <a:r>
              <a:rPr lang="sv-SE" b="1" dirty="0"/>
              <a:t>14 utmaningar</a:t>
            </a:r>
            <a:br>
              <a:rPr lang="sv-SE" b="1" dirty="0"/>
            </a:br>
            <a:r>
              <a:rPr lang="sv-SE" dirty="0"/>
              <a:t>Stadsövergripande problem utifrån det som beskrivs i brännpunkterna.</a:t>
            </a:r>
          </a:p>
          <a:p>
            <a:r>
              <a:rPr lang="sv-SE" b="1" dirty="0"/>
              <a:t>Om trend- och omvärldsanalysen</a:t>
            </a:r>
            <a:br>
              <a:rPr lang="sv-SE" dirty="0"/>
            </a:br>
            <a:r>
              <a:rPr lang="sv-SE" dirty="0"/>
              <a:t>Förklaring och material som beskriver Helsingborg på olika sätt. </a:t>
            </a:r>
          </a:p>
          <a:p>
            <a:r>
              <a:rPr lang="sv-SE" b="1" dirty="0"/>
              <a:t>Så kan du använda analysen i ditt arbete</a:t>
            </a:r>
            <a:br>
              <a:rPr lang="sv-SE" dirty="0"/>
            </a:br>
            <a:r>
              <a:rPr lang="sv-SE" dirty="0"/>
              <a:t>Tips, verktyg och förslag på hur du kan använda trend- och omvärldsanalysen i ditt arbete. </a:t>
            </a:r>
          </a:p>
          <a:p>
            <a:endParaRPr lang="sv-SE" dirty="0"/>
          </a:p>
        </p:txBody>
      </p:sp>
      <p:sp>
        <p:nvSpPr>
          <p:cNvPr id="5" name="textruta 4"/>
          <p:cNvSpPr txBox="1"/>
          <p:nvPr/>
        </p:nvSpPr>
        <p:spPr>
          <a:xfrm rot="16200000">
            <a:off x="-167826" y="2455716"/>
            <a:ext cx="1291298" cy="369332"/>
          </a:xfrm>
          <a:prstGeom prst="rect">
            <a:avLst/>
          </a:prstGeom>
          <a:noFill/>
        </p:spPr>
        <p:txBody>
          <a:bodyPr wrap="square" rtlCol="0">
            <a:spAutoFit/>
          </a:bodyPr>
          <a:lstStyle/>
          <a:p>
            <a:r>
              <a:rPr lang="sv-SE" dirty="0">
                <a:solidFill>
                  <a:schemeClr val="bg1"/>
                </a:solidFill>
              </a:rPr>
              <a:t>Analysdel</a:t>
            </a:r>
          </a:p>
        </p:txBody>
      </p:sp>
    </p:spTree>
    <p:extLst>
      <p:ext uri="{BB962C8B-B14F-4D97-AF65-F5344CB8AC3E}">
        <p14:creationId xmlns:p14="http://schemas.microsoft.com/office/powerpoint/2010/main" val="327111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64000" y="310002"/>
            <a:ext cx="9576883" cy="1107996"/>
          </a:xfrm>
        </p:spPr>
        <p:txBody>
          <a:bodyPr/>
          <a:lstStyle/>
          <a:p>
            <a:r>
              <a:rPr lang="sv-SE" dirty="0"/>
              <a:t>En del av den årliga verksamhetsplaneringen</a:t>
            </a:r>
          </a:p>
        </p:txBody>
      </p:sp>
      <p:grpSp>
        <p:nvGrpSpPr>
          <p:cNvPr id="4" name="Grupp 3"/>
          <p:cNvGrpSpPr/>
          <p:nvPr/>
        </p:nvGrpSpPr>
        <p:grpSpPr>
          <a:xfrm>
            <a:off x="7288220" y="2739730"/>
            <a:ext cx="1899776" cy="1899776"/>
            <a:chOff x="6689620" y="1751663"/>
            <a:chExt cx="1899776" cy="1899776"/>
          </a:xfrm>
        </p:grpSpPr>
        <p:sp>
          <p:nvSpPr>
            <p:cNvPr id="5" name="Ellips 4"/>
            <p:cNvSpPr/>
            <p:nvPr/>
          </p:nvSpPr>
          <p:spPr>
            <a:xfrm>
              <a:off x="6689620" y="1751663"/>
              <a:ext cx="1899776" cy="1899776"/>
            </a:xfrm>
            <a:prstGeom prst="ellipse">
              <a:avLst/>
            </a:prstGeom>
            <a:solidFill>
              <a:srgbClr val="0953A5"/>
            </a:solidFill>
            <a:ln w="38100">
              <a:solidFill>
                <a:srgbClr val="0953A5"/>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p>
          </p:txBody>
        </p:sp>
        <p:sp>
          <p:nvSpPr>
            <p:cNvPr id="6" name="Rektangel 5"/>
            <p:cNvSpPr/>
            <p:nvPr/>
          </p:nvSpPr>
          <p:spPr>
            <a:xfrm>
              <a:off x="6943690" y="2169646"/>
              <a:ext cx="1427124" cy="1200329"/>
            </a:xfrm>
            <a:prstGeom prst="rect">
              <a:avLst/>
            </a:prstGeom>
            <a:solidFill>
              <a:srgbClr val="0953A5"/>
            </a:solidFill>
            <a:ln>
              <a:solidFill>
                <a:srgbClr val="0953A5"/>
              </a:solidFill>
            </a:ln>
          </p:spPr>
          <p:txBody>
            <a:bodyPr wrap="square">
              <a:spAutoFit/>
            </a:bodyPr>
            <a:lstStyle/>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Dialog, prioritering, förslag till mål</a:t>
              </a:r>
            </a:p>
          </p:txBody>
        </p:sp>
      </p:grpSp>
      <p:sp>
        <p:nvSpPr>
          <p:cNvPr id="7" name="Rektangel 6"/>
          <p:cNvSpPr/>
          <p:nvPr/>
        </p:nvSpPr>
        <p:spPr>
          <a:xfrm>
            <a:off x="2005291" y="2665116"/>
            <a:ext cx="2133759"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Vad säger planeringsanvisningarna?</a:t>
            </a:r>
          </a:p>
        </p:txBody>
      </p:sp>
      <p:sp>
        <p:nvSpPr>
          <p:cNvPr id="8" name="Rektangel 7"/>
          <p:cNvSpPr/>
          <p:nvPr/>
        </p:nvSpPr>
        <p:spPr>
          <a:xfrm>
            <a:off x="1348347" y="3395361"/>
            <a:ext cx="1887415" cy="646331"/>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Vilka är våra största problem och viktigaste utmaningar?</a:t>
            </a:r>
          </a:p>
        </p:txBody>
      </p:sp>
      <p:sp>
        <p:nvSpPr>
          <p:cNvPr id="9" name="Rektangel 8"/>
          <p:cNvSpPr/>
          <p:nvPr/>
        </p:nvSpPr>
        <p:spPr>
          <a:xfrm>
            <a:off x="1302532" y="4326780"/>
            <a:ext cx="1330787" cy="646331"/>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Vilka är behoven hos de vi finns till för?</a:t>
            </a:r>
          </a:p>
        </p:txBody>
      </p:sp>
      <p:sp>
        <p:nvSpPr>
          <p:cNvPr id="10" name="Rektangel 9"/>
          <p:cNvSpPr/>
          <p:nvPr/>
        </p:nvSpPr>
        <p:spPr>
          <a:xfrm>
            <a:off x="1987200" y="5041091"/>
            <a:ext cx="1336430" cy="665897"/>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Dialog med medarbetare och chefer</a:t>
            </a:r>
          </a:p>
        </p:txBody>
      </p:sp>
      <p:sp>
        <p:nvSpPr>
          <p:cNvPr id="11" name="Rektangel 10"/>
          <p:cNvSpPr/>
          <p:nvPr/>
        </p:nvSpPr>
        <p:spPr>
          <a:xfrm>
            <a:off x="3188768" y="5586565"/>
            <a:ext cx="1131277"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Hur ser våra resultat ut?</a:t>
            </a:r>
          </a:p>
        </p:txBody>
      </p:sp>
      <p:sp>
        <p:nvSpPr>
          <p:cNvPr id="12" name="Rektangel 11"/>
          <p:cNvSpPr/>
          <p:nvPr/>
        </p:nvSpPr>
        <p:spPr>
          <a:xfrm>
            <a:off x="4442842" y="5544554"/>
            <a:ext cx="1776366" cy="461665"/>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Vad händer i omvärlden?</a:t>
            </a:r>
          </a:p>
        </p:txBody>
      </p:sp>
      <p:sp>
        <p:nvSpPr>
          <p:cNvPr id="13" name="Rektangel 12"/>
          <p:cNvSpPr/>
          <p:nvPr/>
        </p:nvSpPr>
        <p:spPr>
          <a:xfrm>
            <a:off x="5174693" y="4727877"/>
            <a:ext cx="1582616" cy="461665"/>
          </a:xfrm>
          <a:prstGeom prst="rect">
            <a:avLst/>
          </a:prstGeom>
        </p:spPr>
        <p:txBody>
          <a:bodyPr wrap="square">
            <a:spAutoFit/>
          </a:bodyPr>
          <a:lstStyle/>
          <a:p>
            <a:r>
              <a:rPr lang="sv-SE" sz="1200" dirty="0">
                <a:solidFill>
                  <a:schemeClr val="bg1">
                    <a:lumMod val="50000"/>
                  </a:schemeClr>
                </a:solidFill>
                <a:latin typeface="Roboto" panose="02000000000000000000" pitchFamily="2" charset="0"/>
                <a:ea typeface="Roboto" panose="02000000000000000000" pitchFamily="2" charset="0"/>
                <a:cs typeface="Roboto" panose="02000000000000000000" pitchFamily="2" charset="0"/>
              </a:rPr>
              <a:t>Vilka trender påverkar oss?</a:t>
            </a:r>
          </a:p>
        </p:txBody>
      </p:sp>
      <p:sp>
        <p:nvSpPr>
          <p:cNvPr id="14" name="Rektangel 13"/>
          <p:cNvSpPr/>
          <p:nvPr/>
        </p:nvSpPr>
        <p:spPr>
          <a:xfrm>
            <a:off x="5444377" y="4075708"/>
            <a:ext cx="2105091"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Vad säger våra styrdokument?</a:t>
            </a:r>
          </a:p>
        </p:txBody>
      </p:sp>
      <p:sp>
        <p:nvSpPr>
          <p:cNvPr id="15" name="Rektangel 14"/>
          <p:cNvSpPr/>
          <p:nvPr/>
        </p:nvSpPr>
        <p:spPr>
          <a:xfrm>
            <a:off x="5453873" y="3465651"/>
            <a:ext cx="4572000" cy="461665"/>
          </a:xfrm>
          <a:prstGeom prst="rect">
            <a:avLst/>
          </a:prstGeom>
        </p:spPr>
        <p:txBody>
          <a:bodyPr>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Vilka är våra </a:t>
            </a:r>
            <a:b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br>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ambitioner?</a:t>
            </a:r>
          </a:p>
        </p:txBody>
      </p:sp>
      <p:sp>
        <p:nvSpPr>
          <p:cNvPr id="16" name="Rektangel 15"/>
          <p:cNvSpPr/>
          <p:nvPr/>
        </p:nvSpPr>
        <p:spPr>
          <a:xfrm>
            <a:off x="4802973" y="2786757"/>
            <a:ext cx="2087348" cy="461665"/>
          </a:xfrm>
          <a:prstGeom prst="rect">
            <a:avLst/>
          </a:prstGeom>
        </p:spPr>
        <p:txBody>
          <a:bodyPr wrap="square">
            <a:spAutoFit/>
          </a:bodyPr>
          <a:lstStyle/>
          <a:p>
            <a:r>
              <a:rPr lang="sv-SE" sz="1200" dirty="0">
                <a:solidFill>
                  <a:schemeClr val="tx2">
                    <a:lumMod val="20000"/>
                    <a:lumOff val="80000"/>
                  </a:schemeClr>
                </a:solidFill>
                <a:latin typeface="Roboto" panose="02000000000000000000" pitchFamily="2" charset="0"/>
                <a:ea typeface="Roboto" panose="02000000000000000000" pitchFamily="2" charset="0"/>
                <a:cs typeface="Roboto" panose="02000000000000000000" pitchFamily="2" charset="0"/>
              </a:rPr>
              <a:t>Vilken är nämndens viljeinriktning?</a:t>
            </a:r>
          </a:p>
        </p:txBody>
      </p:sp>
      <p:grpSp>
        <p:nvGrpSpPr>
          <p:cNvPr id="17" name="Grupp 16"/>
          <p:cNvGrpSpPr/>
          <p:nvPr/>
        </p:nvGrpSpPr>
        <p:grpSpPr>
          <a:xfrm>
            <a:off x="1736059" y="3305837"/>
            <a:ext cx="4572000" cy="1899776"/>
            <a:chOff x="2918729" y="3533221"/>
            <a:chExt cx="4572000" cy="1899776"/>
          </a:xfrm>
        </p:grpSpPr>
        <p:sp>
          <p:nvSpPr>
            <p:cNvPr id="18" name="Ellips 17"/>
            <p:cNvSpPr/>
            <p:nvPr/>
          </p:nvSpPr>
          <p:spPr>
            <a:xfrm>
              <a:off x="4254841" y="3533221"/>
              <a:ext cx="1899776" cy="1899776"/>
            </a:xfrm>
            <a:prstGeom prst="ellipse">
              <a:avLst/>
            </a:prstGeom>
            <a:solidFill>
              <a:srgbClr val="0F81D3"/>
            </a:solidFill>
            <a:ln w="38100">
              <a:solidFill>
                <a:srgbClr val="0F81D3"/>
              </a:solid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sv-SE"/>
            </a:p>
          </p:txBody>
        </p:sp>
        <p:sp>
          <p:nvSpPr>
            <p:cNvPr id="19" name="Rektangel 18"/>
            <p:cNvSpPr/>
            <p:nvPr/>
          </p:nvSpPr>
          <p:spPr>
            <a:xfrm>
              <a:off x="2918729" y="4298443"/>
              <a:ext cx="4572000" cy="369332"/>
            </a:xfrm>
            <a:prstGeom prst="rect">
              <a:avLst/>
            </a:prstGeom>
          </p:spPr>
          <p:txBody>
            <a:bodyPr>
              <a:spAutoFit/>
            </a:bodyPr>
            <a:lstStyle/>
            <a:p>
              <a:pPr algn="ctr"/>
              <a:r>
                <a:rPr lang="sv-SE" b="1" dirty="0">
                  <a:solidFill>
                    <a:schemeClr val="bg1"/>
                  </a:solidFill>
                  <a:latin typeface="Roboto" panose="02000000000000000000" pitchFamily="2" charset="0"/>
                  <a:ea typeface="Roboto" panose="02000000000000000000" pitchFamily="2" charset="0"/>
                  <a:cs typeface="Roboto" panose="02000000000000000000" pitchFamily="2" charset="0"/>
                </a:rPr>
                <a:t>Nulägesanalys</a:t>
              </a:r>
              <a:endParaRPr lang="sv-SE" sz="16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cxnSp>
        <p:nvCxnSpPr>
          <p:cNvPr id="20" name="Rak pilkoppling 19"/>
          <p:cNvCxnSpPr/>
          <p:nvPr/>
        </p:nvCxnSpPr>
        <p:spPr>
          <a:xfrm>
            <a:off x="2975035" y="3193531"/>
            <a:ext cx="328247" cy="327491"/>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1" name="Rak pilkoppling 20"/>
          <p:cNvCxnSpPr/>
          <p:nvPr/>
        </p:nvCxnSpPr>
        <p:spPr>
          <a:xfrm>
            <a:off x="2579129" y="3937666"/>
            <a:ext cx="395684" cy="18219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2" name="Rak pilkoppling 21"/>
          <p:cNvCxnSpPr/>
          <p:nvPr/>
        </p:nvCxnSpPr>
        <p:spPr>
          <a:xfrm flipV="1">
            <a:off x="2939108" y="4952308"/>
            <a:ext cx="249660" cy="264390"/>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Rak pilkoppling 22"/>
          <p:cNvCxnSpPr/>
          <p:nvPr/>
        </p:nvCxnSpPr>
        <p:spPr>
          <a:xfrm flipV="1">
            <a:off x="2579129" y="4519764"/>
            <a:ext cx="395906" cy="58994"/>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Rak pilkoppling 23"/>
          <p:cNvCxnSpPr>
            <a:stCxn id="11" idx="0"/>
          </p:cNvCxnSpPr>
          <p:nvPr/>
        </p:nvCxnSpPr>
        <p:spPr>
          <a:xfrm flipV="1">
            <a:off x="3754407" y="5278447"/>
            <a:ext cx="49276" cy="308118"/>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5" name="Rak pilkoppling 24"/>
          <p:cNvCxnSpPr/>
          <p:nvPr/>
        </p:nvCxnSpPr>
        <p:spPr>
          <a:xfrm flipH="1" flipV="1">
            <a:off x="4443770" y="5205826"/>
            <a:ext cx="215972" cy="315472"/>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6" name="Rak pilkoppling 25"/>
          <p:cNvCxnSpPr/>
          <p:nvPr/>
        </p:nvCxnSpPr>
        <p:spPr>
          <a:xfrm flipH="1" flipV="1">
            <a:off x="4935660" y="4743039"/>
            <a:ext cx="231003" cy="205176"/>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7" name="Rak pilkoppling 26"/>
          <p:cNvCxnSpPr/>
          <p:nvPr/>
        </p:nvCxnSpPr>
        <p:spPr>
          <a:xfrm flipH="1">
            <a:off x="5058153" y="4291262"/>
            <a:ext cx="408384" cy="2599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8" name="Rak pilkoppling 27"/>
          <p:cNvCxnSpPr/>
          <p:nvPr/>
        </p:nvCxnSpPr>
        <p:spPr>
          <a:xfrm flipH="1">
            <a:off x="5015022" y="3670158"/>
            <a:ext cx="395776" cy="175437"/>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Rak pilkoppling 28"/>
          <p:cNvCxnSpPr>
            <a:stCxn id="16" idx="1"/>
          </p:cNvCxnSpPr>
          <p:nvPr/>
        </p:nvCxnSpPr>
        <p:spPr>
          <a:xfrm flipH="1">
            <a:off x="4532693" y="3017590"/>
            <a:ext cx="270280" cy="305458"/>
          </a:xfrm>
          <a:prstGeom prst="straightConnector1">
            <a:avLst/>
          </a:prstGeom>
          <a:ln>
            <a:solidFill>
              <a:srgbClr val="AED1EC"/>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Båge 29"/>
          <p:cNvSpPr/>
          <p:nvPr/>
        </p:nvSpPr>
        <p:spPr>
          <a:xfrm rot="18929995">
            <a:off x="3396110" y="2492821"/>
            <a:ext cx="4496524" cy="4305744"/>
          </a:xfrm>
          <a:prstGeom prst="arc">
            <a:avLst/>
          </a:prstGeom>
          <a:noFill/>
          <a:ln>
            <a:solidFill>
              <a:srgbClr val="0F81D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sv-SE"/>
          </a:p>
        </p:txBody>
      </p:sp>
      <p:sp>
        <p:nvSpPr>
          <p:cNvPr id="31" name="Likbent triangel 30"/>
          <p:cNvSpPr/>
          <p:nvPr/>
        </p:nvSpPr>
        <p:spPr>
          <a:xfrm rot="18690444" flipV="1">
            <a:off x="7180024" y="3013206"/>
            <a:ext cx="154061" cy="132811"/>
          </a:xfrm>
          <a:prstGeom prst="triangle">
            <a:avLst/>
          </a:prstGeom>
          <a:solidFill>
            <a:srgbClr val="0F81D3"/>
          </a:solidFill>
          <a:ln>
            <a:solidFill>
              <a:srgbClr val="0F81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8758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Ökande välfärdskostnader</a:t>
            </a:r>
          </a:p>
        </p:txBody>
      </p:sp>
      <p:graphicFrame>
        <p:nvGraphicFramePr>
          <p:cNvPr id="35" name="Tabell 34"/>
          <p:cNvGraphicFramePr>
            <a:graphicFrameLocks noGrp="1"/>
          </p:cNvGraphicFramePr>
          <p:nvPr>
            <p:extLst>
              <p:ext uri="{D42A27DB-BD31-4B8C-83A1-F6EECF244321}">
                <p14:modId xmlns:p14="http://schemas.microsoft.com/office/powerpoint/2010/main" val="2247610968"/>
              </p:ext>
            </p:extLst>
          </p:nvPr>
        </p:nvGraphicFramePr>
        <p:xfrm>
          <a:off x="-2" y="1757158"/>
          <a:ext cx="12192002" cy="5100839"/>
        </p:xfrm>
        <a:graphic>
          <a:graphicData uri="http://schemas.openxmlformats.org/drawingml/2006/table">
            <a:tbl>
              <a:tblPr firstRow="1" bandRow="1">
                <a:tableStyleId>{5C22544A-7EE6-4342-B048-85BDC9FD1C3A}</a:tableStyleId>
              </a:tblPr>
              <a:tblGrid>
                <a:gridCol w="2715764">
                  <a:extLst>
                    <a:ext uri="{9D8B030D-6E8A-4147-A177-3AD203B41FA5}">
                      <a16:colId xmlns:a16="http://schemas.microsoft.com/office/drawing/2014/main" val="4182786158"/>
                    </a:ext>
                  </a:extLst>
                </a:gridCol>
                <a:gridCol w="4717168">
                  <a:extLst>
                    <a:ext uri="{9D8B030D-6E8A-4147-A177-3AD203B41FA5}">
                      <a16:colId xmlns:a16="http://schemas.microsoft.com/office/drawing/2014/main" val="3381132858"/>
                    </a:ext>
                  </a:extLst>
                </a:gridCol>
                <a:gridCol w="1711070">
                  <a:extLst>
                    <a:ext uri="{9D8B030D-6E8A-4147-A177-3AD203B41FA5}">
                      <a16:colId xmlns:a16="http://schemas.microsoft.com/office/drawing/2014/main" val="2377952967"/>
                    </a:ext>
                  </a:extLst>
                </a:gridCol>
                <a:gridCol w="3048000">
                  <a:extLst>
                    <a:ext uri="{9D8B030D-6E8A-4147-A177-3AD203B41FA5}">
                      <a16:colId xmlns:a16="http://schemas.microsoft.com/office/drawing/2014/main" val="3138551563"/>
                    </a:ext>
                  </a:extLst>
                </a:gridCol>
              </a:tblGrid>
              <a:tr h="442163">
                <a:tc>
                  <a:txBody>
                    <a:bodyPr/>
                    <a:lstStyle/>
                    <a:p>
                      <a:pPr algn="ctr"/>
                      <a:r>
                        <a:rPr lang="sv-SE" sz="1600" kern="1200" dirty="0">
                          <a:solidFill>
                            <a:schemeClr val="bg1"/>
                          </a:solidFill>
                          <a:latin typeface="+mn-lt"/>
                          <a:ea typeface="+mn-ea"/>
                          <a:cs typeface="+mn-cs"/>
                        </a:rPr>
                        <a:t>Konsekvenser för staden</a:t>
                      </a: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Konsekvenser för verksamheten 1-3 år</a:t>
                      </a:r>
                    </a:p>
                  </a:txBody>
                  <a:tcPr>
                    <a:solidFill>
                      <a:schemeClr val="accent1"/>
                    </a:solidFill>
                  </a:tcPr>
                </a:tc>
                <a:tc>
                  <a:txBody>
                    <a:bodyPr/>
                    <a:lstStyle/>
                    <a:p>
                      <a:pPr marL="0" algn="ctr" defTabSz="1219170" rtl="0" eaLnBrk="1" latinLnBrk="0" hangingPunct="1"/>
                      <a:r>
                        <a:rPr lang="sv-SE" sz="1600" b="1" kern="1200" dirty="0" err="1">
                          <a:solidFill>
                            <a:schemeClr val="bg1"/>
                          </a:solidFill>
                          <a:latin typeface="+mn-lt"/>
                          <a:ea typeface="+mn-ea"/>
                          <a:cs typeface="+mn-cs"/>
                        </a:rPr>
                        <a:t>Prio</a:t>
                      </a:r>
                      <a:endParaRPr lang="sv-SE" sz="1600" b="1" kern="1200" dirty="0">
                        <a:solidFill>
                          <a:schemeClr val="bg1"/>
                        </a:solidFill>
                        <a:latin typeface="+mn-lt"/>
                        <a:ea typeface="+mn-ea"/>
                        <a:cs typeface="+mn-cs"/>
                      </a:endParaRPr>
                    </a:p>
                  </a:txBody>
                  <a:tcPr>
                    <a:solidFill>
                      <a:schemeClr val="accent1"/>
                    </a:solidFill>
                  </a:tcPr>
                </a:tc>
                <a:tc>
                  <a:txBody>
                    <a:bodyPr/>
                    <a:lstStyle/>
                    <a:p>
                      <a:pPr marL="0" algn="ctr" defTabSz="1219170" rtl="0" eaLnBrk="1" latinLnBrk="0" hangingPunct="1"/>
                      <a:r>
                        <a:rPr lang="sv-SE" sz="1600" b="1" kern="1200" dirty="0">
                          <a:solidFill>
                            <a:schemeClr val="bg1"/>
                          </a:solidFill>
                          <a:latin typeface="+mn-lt"/>
                          <a:ea typeface="+mn-ea"/>
                          <a:cs typeface="+mn-cs"/>
                        </a:rPr>
                        <a:t>Samverkan</a:t>
                      </a:r>
                    </a:p>
                  </a:txBody>
                  <a:tcPr>
                    <a:solidFill>
                      <a:schemeClr val="accent1"/>
                    </a:solidFill>
                  </a:tcPr>
                </a:tc>
                <a:extLst>
                  <a:ext uri="{0D108BD9-81ED-4DB2-BD59-A6C34878D82A}">
                    <a16:rowId xmlns:a16="http://schemas.microsoft.com/office/drawing/2014/main" val="329975022"/>
                  </a:ext>
                </a:extLst>
              </a:tr>
              <a:tr h="694826">
                <a:tc>
                  <a:txBody>
                    <a:bodyPr/>
                    <a:lstStyle/>
                    <a:p>
                      <a:pPr algn="ctr"/>
                      <a:r>
                        <a:rPr lang="sv-SE" sz="900" dirty="0"/>
                        <a:t>Centrala delar i brännpunkten som påverkar Helsingborg och staden direkt. Vilka är mest relevanta för just er verksamhet? </a:t>
                      </a:r>
                    </a:p>
                  </a:txBody>
                  <a:tcPr>
                    <a:solidFill>
                      <a:schemeClr val="accent1">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900" dirty="0"/>
                        <a:t>Brännpunktens konsekvenser kan vara synliga och relevanta på kortare eller längre sikt. Konsekvenserna varierar från brännpunkt till brännpunkt, men gemensamt är att vi i våra verksamheter behöver förhålla oss till många av dem redan idag.</a:t>
                      </a:r>
                    </a:p>
                  </a:txBody>
                  <a:tcPr>
                    <a:solidFill>
                      <a:schemeClr val="accent1">
                        <a:lumMod val="20000"/>
                        <a:lumOff val="80000"/>
                      </a:schemeClr>
                    </a:solidFill>
                  </a:tcPr>
                </a:tc>
                <a:tc>
                  <a:txBody>
                    <a:bodyPr/>
                    <a:lstStyle/>
                    <a:p>
                      <a:pPr algn="ctr"/>
                      <a:r>
                        <a:rPr lang="sv-SE" sz="900" dirty="0"/>
                        <a:t>Vad är viktigast för verksamheten de kommande tre åren?</a:t>
                      </a:r>
                    </a:p>
                  </a:txBody>
                  <a:tcPr>
                    <a:solidFill>
                      <a:schemeClr val="accent1">
                        <a:lumMod val="20000"/>
                        <a:lumOff val="80000"/>
                      </a:schemeClr>
                    </a:solidFill>
                  </a:tcPr>
                </a:tc>
                <a:tc>
                  <a:txBody>
                    <a:bodyPr/>
                    <a:lstStyle/>
                    <a:p>
                      <a:pPr algn="ctr"/>
                      <a:r>
                        <a:rPr lang="sv-SE" sz="900" dirty="0"/>
                        <a:t>Vilka andra verksamheter inom och utanför Helsingborgs stad behöver vi samverka med för att  hantera konsekvenserna?</a:t>
                      </a:r>
                    </a:p>
                  </a:txBody>
                  <a:tcPr>
                    <a:solidFill>
                      <a:schemeClr val="accent1">
                        <a:lumMod val="20000"/>
                        <a:lumOff val="80000"/>
                      </a:schemeClr>
                    </a:solidFill>
                  </a:tcPr>
                </a:tc>
                <a:extLst>
                  <a:ext uri="{0D108BD9-81ED-4DB2-BD59-A6C34878D82A}">
                    <a16:rowId xmlns:a16="http://schemas.microsoft.com/office/drawing/2014/main" val="13028312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609927031"/>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363729504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273926202"/>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416478748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2152337797"/>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12839324"/>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740535180"/>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578466396"/>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755473803"/>
                  </a:ext>
                </a:extLst>
              </a:tr>
              <a:tr h="396385">
                <a:tc>
                  <a:txBody>
                    <a:bodyPr/>
                    <a:lstStyle/>
                    <a:p>
                      <a:endParaRPr lang="sv-SE" sz="1200" baseline="0" dirty="0"/>
                    </a:p>
                  </a:txBody>
                  <a:tcPr>
                    <a:solidFill>
                      <a:schemeClr val="bg2">
                        <a:lumMod val="90000"/>
                        <a:alpha val="50000"/>
                      </a:schemeClr>
                    </a:solidFill>
                  </a:tcPr>
                </a:tc>
                <a:tc>
                  <a:txBody>
                    <a:bodyPr/>
                    <a:lstStyle/>
                    <a:p>
                      <a:endParaRPr lang="sv-SE" sz="1200" baseline="0" dirty="0"/>
                    </a:p>
                  </a:txBody>
                  <a:tcPr>
                    <a:solidFill>
                      <a:schemeClr val="bg2">
                        <a:lumMod val="90000"/>
                      </a:schemeClr>
                    </a:solidFill>
                  </a:tcPr>
                </a:tc>
                <a:tc>
                  <a:txBody>
                    <a:bodyPr/>
                    <a:lstStyle/>
                    <a:p>
                      <a:endParaRPr lang="sv-SE" sz="1200" baseline="0"/>
                    </a:p>
                  </a:txBody>
                  <a:tcPr>
                    <a:solidFill>
                      <a:schemeClr val="bg2">
                        <a:lumMod val="90000"/>
                        <a:alpha val="50000"/>
                      </a:schemeClr>
                    </a:solidFill>
                  </a:tcPr>
                </a:tc>
                <a:tc>
                  <a:txBody>
                    <a:bodyPr/>
                    <a:lstStyle/>
                    <a:p>
                      <a:endParaRPr lang="sv-SE" sz="1200" baseline="0" dirty="0"/>
                    </a:p>
                  </a:txBody>
                  <a:tcPr>
                    <a:solidFill>
                      <a:schemeClr val="bg2">
                        <a:lumMod val="90000"/>
                        <a:alpha val="50000"/>
                      </a:schemeClr>
                    </a:solidFill>
                  </a:tcPr>
                </a:tc>
                <a:extLst>
                  <a:ext uri="{0D108BD9-81ED-4DB2-BD59-A6C34878D82A}">
                    <a16:rowId xmlns:a16="http://schemas.microsoft.com/office/drawing/2014/main" val="1646130448"/>
                  </a:ext>
                </a:extLst>
              </a:tr>
            </a:tbl>
          </a:graphicData>
        </a:graphic>
      </p:graphicFrame>
    </p:spTree>
    <p:extLst>
      <p:ext uri="{BB962C8B-B14F-4D97-AF65-F5344CB8AC3E}">
        <p14:creationId xmlns:p14="http://schemas.microsoft.com/office/powerpoint/2010/main" val="1653394801"/>
      </p:ext>
    </p:extLst>
  </p:cSld>
  <p:clrMapOvr>
    <a:masterClrMapping/>
  </p:clrMapOvr>
</p:sld>
</file>

<file path=ppt/theme/theme1.xml><?xml version="1.0" encoding="utf-8"?>
<a:theme xmlns:a="http://schemas.openxmlformats.org/drawingml/2006/main" name="HBG-Helsingborgstegel">
  <a:themeElements>
    <a:clrScheme name="Helsingborgstegel">
      <a:dk1>
        <a:srgbClr val="1A355C"/>
      </a:dk1>
      <a:lt1>
        <a:srgbClr val="FEFFFF"/>
      </a:lt1>
      <a:dk2>
        <a:srgbClr val="75222E"/>
      </a:dk2>
      <a:lt2>
        <a:srgbClr val="FCDDE5"/>
      </a:lt2>
      <a:accent1>
        <a:srgbClr val="00BFB3"/>
      </a:accent1>
      <a:accent2>
        <a:srgbClr val="1A355C"/>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2D5D2EE0-0EB7-2E44-9E24-18DCDC75CA81}"/>
    </a:ext>
  </a:extLst>
</a:theme>
</file>

<file path=ppt/theme/theme2.xml><?xml version="1.0" encoding="utf-8"?>
<a:theme xmlns:a="http://schemas.openxmlformats.org/drawingml/2006/main" name="HBG-Pålsjö">
  <a:themeElements>
    <a:clrScheme name="Palsjo">
      <a:dk1>
        <a:srgbClr val="1A355C"/>
      </a:dk1>
      <a:lt1>
        <a:srgbClr val="FEFFFF"/>
      </a:lt1>
      <a:dk2>
        <a:srgbClr val="00833D"/>
      </a:dk2>
      <a:lt2>
        <a:srgbClr val="EAE8E1"/>
      </a:lt2>
      <a:accent1>
        <a:srgbClr val="0071CD"/>
      </a:accent1>
      <a:accent2>
        <a:srgbClr val="00BFB3"/>
      </a:accent2>
      <a:accent3>
        <a:srgbClr val="E25103"/>
      </a:accent3>
      <a:accent4>
        <a:srgbClr val="D9281C"/>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1FB1F32C-29A3-F84E-AB36-56EF3C0E52D5}"/>
    </a:ext>
  </a:extLst>
</a:theme>
</file>

<file path=ppt/theme/theme3.xml><?xml version="1.0" encoding="utf-8"?>
<a:theme xmlns:a="http://schemas.openxmlformats.org/drawingml/2006/main" name="HBG-Vintersund">
  <a:themeElements>
    <a:clrScheme name="HBG_Blå">
      <a:dk1>
        <a:srgbClr val="1A355C"/>
      </a:dk1>
      <a:lt1>
        <a:srgbClr val="FEFFFF"/>
      </a:lt1>
      <a:dk2>
        <a:srgbClr val="1A355C"/>
      </a:dk2>
      <a:lt2>
        <a:srgbClr val="EEF5FB"/>
      </a:lt2>
      <a:accent1>
        <a:srgbClr val="E25103"/>
      </a:accent1>
      <a:accent2>
        <a:srgbClr val="1A355C"/>
      </a:accent2>
      <a:accent3>
        <a:srgbClr val="EFB323"/>
      </a:accent3>
      <a:accent4>
        <a:srgbClr val="00BFB3"/>
      </a:accent4>
      <a:accent5>
        <a:srgbClr val="D4EB8E"/>
      </a:accent5>
      <a:accent6>
        <a:srgbClr val="D5D2C3"/>
      </a:accent6>
      <a:hlink>
        <a:srgbClr val="75222E"/>
      </a:hlink>
      <a:folHlink>
        <a:srgbClr val="1A355C"/>
      </a:folHlink>
    </a:clrScheme>
    <a:fontScheme name="Helsingborg Sans - Roboto Light">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0CED7DC9-F604-404C-BF1E-FA46ECD6AC8D}"/>
    </a:ext>
  </a:extLst>
</a:theme>
</file>

<file path=ppt/theme/theme4.xml><?xml version="1.0" encoding="utf-8"?>
<a:theme xmlns:a="http://schemas.openxmlformats.org/drawingml/2006/main" name="HBG-Raps">
  <a:themeElements>
    <a:clrScheme name="Raps">
      <a:dk1>
        <a:srgbClr val="1A355C"/>
      </a:dk1>
      <a:lt1>
        <a:srgbClr val="FEFFFF"/>
      </a:lt1>
      <a:dk2>
        <a:srgbClr val="EFB323"/>
      </a:dk2>
      <a:lt2>
        <a:srgbClr val="EAE8E1"/>
      </a:lt2>
      <a:accent1>
        <a:srgbClr val="E25103"/>
      </a:accent1>
      <a:accent2>
        <a:srgbClr val="1A355C"/>
      </a:accent2>
      <a:accent3>
        <a:srgbClr val="D9281C"/>
      </a:accent3>
      <a:accent4>
        <a:srgbClr val="75222E"/>
      </a:accent4>
      <a:accent5>
        <a:srgbClr val="D4EB8E"/>
      </a:accent5>
      <a:accent6>
        <a:srgbClr val="D5D2C3"/>
      </a:accent6>
      <a:hlink>
        <a:srgbClr val="75222E"/>
      </a:hlink>
      <a:folHlink>
        <a:srgbClr val="1A355C"/>
      </a:folHlink>
    </a:clrScheme>
    <a:fontScheme name="Helsingborg Sans - Roboto">
      <a:majorFont>
        <a:latin typeface="Helsingborg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0C027FDA-01E8-CB45-917D-CD5D2341C710}" vid="{A4E0B890-6B5B-8B48-8C83-0617A08EA4BC}"/>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755A38178A2D54C8E5C85C3E6D4E196" ma:contentTypeVersion="1" ma:contentTypeDescription="Skapa ett nytt dokument." ma:contentTypeScope="" ma:versionID="fc5bfc9f68beb5e59f907f52a3c75b11">
  <xsd:schema xmlns:xsd="http://www.w3.org/2001/XMLSchema" xmlns:xs="http://www.w3.org/2001/XMLSchema" xmlns:p="http://schemas.microsoft.com/office/2006/metadata/properties" xmlns:ns2="ab45f467-b5b2-40de-b0ea-a1591ac2096d" targetNamespace="http://schemas.microsoft.com/office/2006/metadata/properties" ma:root="true" ma:fieldsID="03839d1412f407ff1eca70acaabdfea8" ns2:_="">
    <xsd:import namespace="ab45f467-b5b2-40de-b0ea-a1591ac2096d"/>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45f467-b5b2-40de-b0ea-a1591ac2096d"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A6E28F-A2AD-40A0-9993-3F32C4CD8039}">
  <ds:schemaRefs>
    <ds:schemaRef ds:uri="http://schemas.microsoft.com/sharepoint/v3/contenttype/forms"/>
  </ds:schemaRefs>
</ds:datastoreItem>
</file>

<file path=customXml/itemProps2.xml><?xml version="1.0" encoding="utf-8"?>
<ds:datastoreItem xmlns:ds="http://schemas.openxmlformats.org/officeDocument/2006/customXml" ds:itemID="{F0512BB2-E732-436A-B277-2DBDCAA4D4D2}">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ab45f467-b5b2-40de-b0ea-a1591ac2096d"/>
    <ds:schemaRef ds:uri="http://www.w3.org/XML/1998/namespace"/>
  </ds:schemaRefs>
</ds:datastoreItem>
</file>

<file path=customXml/itemProps3.xml><?xml version="1.0" encoding="utf-8"?>
<ds:datastoreItem xmlns:ds="http://schemas.openxmlformats.org/officeDocument/2006/customXml" ds:itemID="{1411A9FA-FAAE-4F42-B6C8-10883C44A1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45f467-b5b2-40de-b0ea-a1591ac20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HBG_PPT_Mall</Template>
  <TotalTime>344</TotalTime>
  <Words>3866</Words>
  <Application>Microsoft Office PowerPoint</Application>
  <PresentationFormat>Bredbild</PresentationFormat>
  <Paragraphs>370</Paragraphs>
  <Slides>34</Slides>
  <Notes>28</Notes>
  <HiddenSlides>3</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34</vt:i4>
      </vt:variant>
    </vt:vector>
  </HeadingPairs>
  <TitlesOfParts>
    <vt:vector size="44" baseType="lpstr">
      <vt:lpstr>Roboto</vt:lpstr>
      <vt:lpstr>Helsingborg Sans</vt:lpstr>
      <vt:lpstr>Roboto Light</vt:lpstr>
      <vt:lpstr>Calibri</vt:lpstr>
      <vt:lpstr>Wingdings</vt:lpstr>
      <vt:lpstr>Arial</vt:lpstr>
      <vt:lpstr>HBG-Helsingborgstegel</vt:lpstr>
      <vt:lpstr>HBG-Pålsjö</vt:lpstr>
      <vt:lpstr>HBG-Vintersund</vt:lpstr>
      <vt:lpstr>HBG-Raps</vt:lpstr>
      <vt:lpstr>Trend- och omvärldsworkshop</vt:lpstr>
      <vt:lpstr>Till dig som är workshopledare</vt:lpstr>
      <vt:lpstr>Exempel på utskick inför workshop</vt:lpstr>
      <vt:lpstr>Korta fakta om trend- och omvärldsanalysen</vt:lpstr>
      <vt:lpstr>Syfte med workshopen</vt:lpstr>
      <vt:lpstr>Till trend- och omvärldsanalysen</vt:lpstr>
      <vt:lpstr>Trend- och omvärldsanalysen 2023</vt:lpstr>
      <vt:lpstr>En del av den årliga verksamhetsplaneringen</vt:lpstr>
      <vt:lpstr>Ökande välfärdskostnader</vt:lpstr>
      <vt:lpstr>Ökade välfärdskostnader</vt:lpstr>
      <vt:lpstr>Ökade välfärdskostnader</vt:lpstr>
      <vt:lpstr>Ökade välfärdskostnader</vt:lpstr>
      <vt:lpstr>Ökade välfärdskostnader</vt:lpstr>
      <vt:lpstr>Ökade välfärdskostnader</vt:lpstr>
      <vt:lpstr>Diskussionsfrågor</vt:lpstr>
      <vt:lpstr>Gruppindelning</vt:lpstr>
      <vt:lpstr>Workshop</vt:lpstr>
      <vt:lpstr>Ökade välfärdskostnader</vt:lpstr>
      <vt:lpstr>Ökade välfärdskostnader</vt:lpstr>
      <vt:lpstr>Färre barn och fler äldre</vt:lpstr>
      <vt:lpstr>Förändrade förväntningar</vt:lpstr>
      <vt:lpstr>Ökad användning av AI</vt:lpstr>
      <vt:lpstr>Ökat fokus på trygghet</vt:lpstr>
      <vt:lpstr>Krafttag mot välfärdsbrott</vt:lpstr>
      <vt:lpstr>Försämrat säkerhetsläge utmanar demokratin</vt:lpstr>
      <vt:lpstr>Nya krav på dialog och kommunikation</vt:lpstr>
      <vt:lpstr>Invånarna i skilda världar</vt:lpstr>
      <vt:lpstr>Fortsatta integrationsutmaningar</vt:lpstr>
      <vt:lpstr>Slaget om kompetensen</vt:lpstr>
      <vt:lpstr>Mark- och bostadsbehov i förändring</vt:lpstr>
      <vt:lpstr>Omställning mot ett grönare samhälle</vt:lpstr>
      <vt:lpstr>Tilltagande klimatpåverkan</vt:lpstr>
      <vt:lpstr>Elektrifiering och digitalisering ger större sårbarhet</vt:lpstr>
      <vt:lpstr>Diskussionsfrågor</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Johnsson Malin - SLF</dc:creator>
  <cp:lastModifiedBy>Persson Henrik - SLF</cp:lastModifiedBy>
  <cp:revision>29</cp:revision>
  <dcterms:created xsi:type="dcterms:W3CDTF">2023-02-16T10:59:04Z</dcterms:created>
  <dcterms:modified xsi:type="dcterms:W3CDTF">2023-12-13T12:58:32Z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0x010100A755A38178A2D54C8E5C85C3E6D4E196</vt:lpwstr>
  </property>
</Properties>
</file>