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 id="2147484100" r:id="rId8"/>
    <p:sldMasterId id="2147484117" r:id="rId9"/>
    <p:sldMasterId id="2147484127" r:id="rId10"/>
    <p:sldMasterId id="2147484142" r:id="rId11"/>
  </p:sldMasterIdLst>
  <p:notesMasterIdLst>
    <p:notesMasterId r:id="rId41"/>
  </p:notesMasterIdLst>
  <p:handoutMasterIdLst>
    <p:handoutMasterId r:id="rId42"/>
  </p:handoutMasterIdLst>
  <p:sldIdLst>
    <p:sldId id="4439" r:id="rId12"/>
    <p:sldId id="4316" r:id="rId13"/>
    <p:sldId id="4481" r:id="rId14"/>
    <p:sldId id="4322" r:id="rId15"/>
    <p:sldId id="4450" r:id="rId16"/>
    <p:sldId id="4453" r:id="rId17"/>
    <p:sldId id="4485" r:id="rId18"/>
    <p:sldId id="4462" r:id="rId19"/>
    <p:sldId id="4326" r:id="rId20"/>
    <p:sldId id="4487" r:id="rId21"/>
    <p:sldId id="4456" r:id="rId22"/>
    <p:sldId id="1164" r:id="rId23"/>
    <p:sldId id="4466" r:id="rId24"/>
    <p:sldId id="4327" r:id="rId25"/>
    <p:sldId id="4458" r:id="rId26"/>
    <p:sldId id="4463" r:id="rId27"/>
    <p:sldId id="4457" r:id="rId28"/>
    <p:sldId id="4464" r:id="rId29"/>
    <p:sldId id="4474" r:id="rId30"/>
    <p:sldId id="4478" r:id="rId31"/>
    <p:sldId id="4479" r:id="rId32"/>
    <p:sldId id="4465" r:id="rId33"/>
    <p:sldId id="4319" r:id="rId34"/>
    <p:sldId id="4468" r:id="rId35"/>
    <p:sldId id="4472" r:id="rId36"/>
    <p:sldId id="4467" r:id="rId37"/>
    <p:sldId id="4483" r:id="rId38"/>
    <p:sldId id="4482" r:id="rId39"/>
    <p:sldId id="4480" r:id="rId40"/>
  </p:sldIdLst>
  <p:sldSz cx="12192000" cy="6858000"/>
  <p:notesSz cx="6797675" cy="9926638"/>
  <p:embeddedFontLst>
    <p:embeddedFont>
      <p:font typeface="Century Gothic" panose="020B0502020202020204" pitchFamily="34" charset="0"/>
      <p:regular r:id="rId43"/>
      <p:bold r:id="rId44"/>
      <p:italic r:id="rId45"/>
      <p:boldItalic r:id="rId46"/>
    </p:embeddedFont>
    <p:embeddedFont>
      <p:font typeface="Helsingborg Sans" pitchFamily="2" charset="0"/>
      <p:regular r:id="rId47"/>
      <p:bold r:id="rId48"/>
    </p:embeddedFont>
    <p:embeddedFont>
      <p:font typeface="Roboto Light" panose="02000000000000000000" pitchFamily="2" charset="0"/>
      <p:regular r:id="rId49"/>
      <p:italic r:id="rId50"/>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BAE187-BA53-FE09-740B-2A4260952C71}" name="Sinna Broberg" initials="SB" userId="S::Sinna.Broberg@helsingborgshem.se::89c5d3f2-ff1a-490d-88b3-090e9b4d73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205"/>
    <a:srgbClr val="1A355C"/>
    <a:srgbClr val="A6A6A6"/>
    <a:srgbClr val="EEF5FB"/>
    <a:srgbClr val="E25103"/>
    <a:srgbClr val="D7191C"/>
    <a:srgbClr val="A6D96A"/>
    <a:srgbClr val="FDAE61"/>
    <a:srgbClr val="1A9641"/>
    <a:srgbClr val="FFF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0" autoAdjust="0"/>
    <p:restoredTop sz="88235" autoAdjust="0"/>
  </p:normalViewPr>
  <p:slideViewPr>
    <p:cSldViewPr snapToGrid="0">
      <p:cViewPr varScale="1">
        <p:scale>
          <a:sx n="110" d="100"/>
          <a:sy n="110" d="100"/>
        </p:scale>
        <p:origin x="581" y="72"/>
      </p:cViewPr>
      <p:guideLst>
        <p:guide orient="horz" pos="2160"/>
        <p:guide pos="3840"/>
      </p:guideLst>
    </p:cSldViewPr>
  </p:slideViewPr>
  <p:notesTextViewPr>
    <p:cViewPr>
      <p:scale>
        <a:sx n="3" d="2"/>
        <a:sy n="3" d="2"/>
      </p:scale>
      <p:origin x="0" y="0"/>
    </p:cViewPr>
  </p:notesTextViewPr>
  <p:sorterViewPr>
    <p:cViewPr>
      <p:scale>
        <a:sx n="81" d="100"/>
        <a:sy n="81" d="100"/>
      </p:scale>
      <p:origin x="0" y="0"/>
    </p:cViewPr>
  </p:sorterViewPr>
  <p:notesViewPr>
    <p:cSldViewPr snapToGrid="0">
      <p:cViewPr varScale="1">
        <p:scale>
          <a:sx n="77" d="100"/>
          <a:sy n="77" d="100"/>
        </p:scale>
        <p:origin x="2812"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4.fntdata"/><Relationship Id="rId20" Type="http://schemas.openxmlformats.org/officeDocument/2006/relationships/slide" Target="slides/slide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34A907-EAA3-4700-AB73-3FDE7AD6B0F1}" type="datetimeFigureOut">
              <a:rPr lang="sv-SE" smtClean="0"/>
              <a:t>2024-12-10</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1ACDDA-ECDF-441D-AA30-F627962CB67D}" type="datetimeFigureOut">
              <a:rPr lang="sv-SE" smtClean="0"/>
              <a:t>2024-12-10</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3</a:t>
            </a:fld>
            <a:endParaRPr lang="sv-SE"/>
          </a:p>
        </p:txBody>
      </p:sp>
    </p:spTree>
    <p:extLst>
      <p:ext uri="{BB962C8B-B14F-4D97-AF65-F5344CB8AC3E}">
        <p14:creationId xmlns:p14="http://schemas.microsoft.com/office/powerpoint/2010/main" val="296218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63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egen analys eller gruppdiskussioner. Fokus bör generellt sett ligga på ”Trycket från nutiden” för att identifiera omvärldsutmaningar. Men det är inte fel att snegla lite på de övriga två för att bredda perspektivet lite även när syftet bara är att analysera omvärldsfaktorer i nutiden blicka några få år fram.</a:t>
            </a:r>
          </a:p>
        </p:txBody>
      </p:sp>
      <p:sp>
        <p:nvSpPr>
          <p:cNvPr id="4" name="Platshållare för bildnummer 3"/>
          <p:cNvSpPr>
            <a:spLocks noGrp="1"/>
          </p:cNvSpPr>
          <p:nvPr>
            <p:ph type="sldNum" sz="quarter" idx="5"/>
          </p:nvPr>
        </p:nvSpPr>
        <p:spPr/>
        <p:txBody>
          <a:bodyPr/>
          <a:lstStyle/>
          <a:p>
            <a:fld id="{1A885D1D-61DE-406F-8114-F47C63AA3126}" type="slidenum">
              <a:rPr lang="sv-SE" smtClean="0"/>
              <a:t>15</a:t>
            </a:fld>
            <a:endParaRPr lang="sv-SE"/>
          </a:p>
        </p:txBody>
      </p:sp>
    </p:spTree>
    <p:extLst>
      <p:ext uri="{BB962C8B-B14F-4D97-AF65-F5344CB8AC3E}">
        <p14:creationId xmlns:p14="http://schemas.microsoft.com/office/powerpoint/2010/main" val="2845863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17</a:t>
            </a:fld>
            <a:endParaRPr lang="sv-SE"/>
          </a:p>
        </p:txBody>
      </p:sp>
    </p:spTree>
    <p:extLst>
      <p:ext uri="{BB962C8B-B14F-4D97-AF65-F5344CB8AC3E}">
        <p14:creationId xmlns:p14="http://schemas.microsoft.com/office/powerpoint/2010/main" val="3993563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18</a:t>
            </a:fld>
            <a:endParaRPr lang="sv-SE"/>
          </a:p>
        </p:txBody>
      </p:sp>
    </p:spTree>
    <p:extLst>
      <p:ext uri="{BB962C8B-B14F-4D97-AF65-F5344CB8AC3E}">
        <p14:creationId xmlns:p14="http://schemas.microsoft.com/office/powerpoint/2010/main" val="2718607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A3F5A6-6FE3-4326-ADBE-F180F89C4D2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12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workshop och/eller sammanställning av individuella bedömningar.</a:t>
            </a:r>
          </a:p>
        </p:txBody>
      </p:sp>
      <p:sp>
        <p:nvSpPr>
          <p:cNvPr id="4" name="Platshållare för bildnummer 3"/>
          <p:cNvSpPr>
            <a:spLocks noGrp="1"/>
          </p:cNvSpPr>
          <p:nvPr>
            <p:ph type="sldNum" sz="quarter" idx="5"/>
          </p:nvPr>
        </p:nvSpPr>
        <p:spPr/>
        <p:txBody>
          <a:bodyPr/>
          <a:lstStyle/>
          <a:p>
            <a:fld id="{1A885D1D-61DE-406F-8114-F47C63AA3126}" type="slidenum">
              <a:rPr lang="sv-SE" smtClean="0"/>
              <a:t>20</a:t>
            </a:fld>
            <a:endParaRPr lang="sv-SE"/>
          </a:p>
        </p:txBody>
      </p:sp>
    </p:spTree>
    <p:extLst>
      <p:ext uri="{BB962C8B-B14F-4D97-AF65-F5344CB8AC3E}">
        <p14:creationId xmlns:p14="http://schemas.microsoft.com/office/powerpoint/2010/main" val="316811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303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23</a:t>
            </a:fld>
            <a:endParaRPr lang="sv-SE"/>
          </a:p>
        </p:txBody>
      </p:sp>
    </p:spTree>
    <p:extLst>
      <p:ext uri="{BB962C8B-B14F-4D97-AF65-F5344CB8AC3E}">
        <p14:creationId xmlns:p14="http://schemas.microsoft.com/office/powerpoint/2010/main" val="65996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24</a:t>
            </a:fld>
            <a:endParaRPr lang="sv-SE"/>
          </a:p>
        </p:txBody>
      </p:sp>
    </p:spTree>
    <p:extLst>
      <p:ext uri="{BB962C8B-B14F-4D97-AF65-F5344CB8AC3E}">
        <p14:creationId xmlns:p14="http://schemas.microsoft.com/office/powerpoint/2010/main" val="3716421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A3F5A6-6FE3-4326-ADBE-F180F89C4D2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106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4</a:t>
            </a:fld>
            <a:endParaRPr lang="sv-SE"/>
          </a:p>
        </p:txBody>
      </p:sp>
    </p:spTree>
    <p:extLst>
      <p:ext uri="{BB962C8B-B14F-4D97-AF65-F5344CB8AC3E}">
        <p14:creationId xmlns:p14="http://schemas.microsoft.com/office/powerpoint/2010/main" val="2995743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workshoppen.</a:t>
            </a:r>
          </a:p>
        </p:txBody>
      </p:sp>
      <p:sp>
        <p:nvSpPr>
          <p:cNvPr id="4" name="Platshållare för bildnummer 3"/>
          <p:cNvSpPr>
            <a:spLocks noGrp="1"/>
          </p:cNvSpPr>
          <p:nvPr>
            <p:ph type="sldNum" sz="quarter" idx="5"/>
          </p:nvPr>
        </p:nvSpPr>
        <p:spPr/>
        <p:txBody>
          <a:bodyPr/>
          <a:lstStyle/>
          <a:p>
            <a:fld id="{1A885D1D-61DE-406F-8114-F47C63AA3126}" type="slidenum">
              <a:rPr lang="sv-SE" smtClean="0"/>
              <a:t>26</a:t>
            </a:fld>
            <a:endParaRPr lang="sv-SE"/>
          </a:p>
        </p:txBody>
      </p:sp>
    </p:spTree>
    <p:extLst>
      <p:ext uri="{BB962C8B-B14F-4D97-AF65-F5344CB8AC3E}">
        <p14:creationId xmlns:p14="http://schemas.microsoft.com/office/powerpoint/2010/main" val="3214114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45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07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a:t>
            </a:r>
            <a:br>
              <a:rPr lang="sv-SE" dirty="0"/>
            </a:br>
            <a:r>
              <a:rPr lang="sv-SE" dirty="0"/>
              <a:t>Det rekommenderas att använda hela eller delar av modellen beroende på omfattningen av den uppgift som ska lösas</a:t>
            </a:r>
          </a:p>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5</a:t>
            </a:fld>
            <a:endParaRPr lang="sv-SE"/>
          </a:p>
        </p:txBody>
      </p:sp>
    </p:spTree>
    <p:extLst>
      <p:ext uri="{BB962C8B-B14F-4D97-AF65-F5344CB8AC3E}">
        <p14:creationId xmlns:p14="http://schemas.microsoft.com/office/powerpoint/2010/main" val="318566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6</a:t>
            </a:fld>
            <a:endParaRPr lang="sv-SE"/>
          </a:p>
        </p:txBody>
      </p:sp>
    </p:spTree>
    <p:extLst>
      <p:ext uri="{BB962C8B-B14F-4D97-AF65-F5344CB8AC3E}">
        <p14:creationId xmlns:p14="http://schemas.microsoft.com/office/powerpoint/2010/main" val="270261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7</a:t>
            </a:fld>
            <a:endParaRPr lang="sv-SE"/>
          </a:p>
        </p:txBody>
      </p:sp>
    </p:spTree>
    <p:extLst>
      <p:ext uri="{BB962C8B-B14F-4D97-AF65-F5344CB8AC3E}">
        <p14:creationId xmlns:p14="http://schemas.microsoft.com/office/powerpoint/2010/main" val="164082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9</a:t>
            </a:fld>
            <a:endParaRPr lang="sv-SE"/>
          </a:p>
        </p:txBody>
      </p:sp>
    </p:spTree>
    <p:extLst>
      <p:ext uri="{BB962C8B-B14F-4D97-AF65-F5344CB8AC3E}">
        <p14:creationId xmlns:p14="http://schemas.microsoft.com/office/powerpoint/2010/main" val="106077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10</a:t>
            </a:fld>
            <a:endParaRPr lang="sv-SE"/>
          </a:p>
        </p:txBody>
      </p:sp>
    </p:spTree>
    <p:extLst>
      <p:ext uri="{BB962C8B-B14F-4D97-AF65-F5344CB8AC3E}">
        <p14:creationId xmlns:p14="http://schemas.microsoft.com/office/powerpoint/2010/main" val="146934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a:t>
            </a:r>
            <a:br>
              <a:rPr lang="sv-SE" dirty="0"/>
            </a:br>
            <a:r>
              <a:rPr lang="sv-SE" dirty="0"/>
              <a:t>Använd detta hjälpverktyg vid behov för att identifiera omvärldsutmaningar</a:t>
            </a:r>
          </a:p>
        </p:txBody>
      </p:sp>
      <p:sp>
        <p:nvSpPr>
          <p:cNvPr id="4" name="Platshållare för bildnummer 3"/>
          <p:cNvSpPr>
            <a:spLocks noGrp="1"/>
          </p:cNvSpPr>
          <p:nvPr>
            <p:ph type="sldNum" sz="quarter" idx="5"/>
          </p:nvPr>
        </p:nvSpPr>
        <p:spPr/>
        <p:txBody>
          <a:bodyPr/>
          <a:lstStyle/>
          <a:p>
            <a:fld id="{1A885D1D-61DE-406F-8114-F47C63AA3126}" type="slidenum">
              <a:rPr lang="sv-SE" smtClean="0"/>
              <a:t>12</a:t>
            </a:fld>
            <a:endParaRPr lang="sv-SE"/>
          </a:p>
        </p:txBody>
      </p:sp>
    </p:spTree>
    <p:extLst>
      <p:ext uri="{BB962C8B-B14F-4D97-AF65-F5344CB8AC3E}">
        <p14:creationId xmlns:p14="http://schemas.microsoft.com/office/powerpoint/2010/main" val="355015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13</a:t>
            </a:fld>
            <a:endParaRPr lang="sv-SE"/>
          </a:p>
        </p:txBody>
      </p:sp>
    </p:spTree>
    <p:extLst>
      <p:ext uri="{BB962C8B-B14F-4D97-AF65-F5344CB8AC3E}">
        <p14:creationId xmlns:p14="http://schemas.microsoft.com/office/powerpoint/2010/main" val="2196815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40618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2815005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10822800" y="1268116"/>
            <a:ext cx="910799" cy="9107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738946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10824000" y="1268413"/>
            <a:ext cx="910799" cy="9107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742248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290671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525714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697035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667360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349300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868964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373904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dirty="0"/>
          </a:p>
        </p:txBody>
      </p:sp>
    </p:spTree>
    <p:extLst>
      <p:ext uri="{BB962C8B-B14F-4D97-AF65-F5344CB8AC3E}">
        <p14:creationId xmlns:p14="http://schemas.microsoft.com/office/powerpoint/2010/main" val="244015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a:p>
        </p:txBody>
      </p:sp>
      <p:sp>
        <p:nvSpPr>
          <p:cNvPr id="3"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4"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2587811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3079445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8"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9"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735167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48747"/>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3" name="Picture Placeholder 2"/>
          <p:cNvSpPr>
            <a:spLocks noGrp="1"/>
          </p:cNvSpPr>
          <p:nvPr>
            <p:ph type="pic" idx="1"/>
          </p:nvPr>
        </p:nvSpPr>
        <p:spPr>
          <a:xfrm>
            <a:off x="2389717" y="711199"/>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52356"/>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Tree>
    <p:extLst>
      <p:ext uri="{BB962C8B-B14F-4D97-AF65-F5344CB8AC3E}">
        <p14:creationId xmlns:p14="http://schemas.microsoft.com/office/powerpoint/2010/main" val="1209789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sp>
        <p:nvSpPr>
          <p:cNvPr id="12" name="Rektangel 11"/>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Rektangel 12"/>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4" name="Rektangel 13"/>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5" name="Rektangel 14"/>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6" name="Rektangel 15"/>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Tree>
    <p:extLst>
      <p:ext uri="{BB962C8B-B14F-4D97-AF65-F5344CB8AC3E}">
        <p14:creationId xmlns:p14="http://schemas.microsoft.com/office/powerpoint/2010/main" val="3575561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Första sida med blå bakgrund">
    <p:bg>
      <p:bgPr>
        <a:solidFill>
          <a:srgbClr val="084973"/>
        </a:solidFill>
        <a:effectLst/>
      </p:bgPr>
    </p:bg>
    <p:spTree>
      <p:nvGrpSpPr>
        <p:cNvPr id="1" name=""/>
        <p:cNvGrpSpPr/>
        <p:nvPr/>
      </p:nvGrpSpPr>
      <p:grpSpPr>
        <a:xfrm>
          <a:off x="0" y="0"/>
          <a:ext cx="0" cy="0"/>
          <a:chOff x="0" y="0"/>
          <a:chExt cx="0" cy="0"/>
        </a:xfrm>
      </p:grpSpPr>
      <p:sp>
        <p:nvSpPr>
          <p:cNvPr id="6" name="Rektangel 5"/>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2" name="Rektangel 1"/>
          <p:cNvSpPr/>
          <p:nvPr userDrawn="1"/>
        </p:nvSpPr>
        <p:spPr>
          <a:xfrm>
            <a:off x="720919" y="5"/>
            <a:ext cx="3000292" cy="1017767"/>
          </a:xfrm>
          <a:prstGeom prst="rect">
            <a:avLst/>
          </a:prstGeom>
          <a:solidFill>
            <a:srgbClr val="08497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sv-SE" sz="1867"/>
          </a:p>
        </p:txBody>
      </p:sp>
      <p:sp>
        <p:nvSpPr>
          <p:cNvPr id="13" name="Content Placeholder 2"/>
          <p:cNvSpPr>
            <a:spLocks noGrp="1"/>
          </p:cNvSpPr>
          <p:nvPr>
            <p:ph idx="1"/>
          </p:nvPr>
        </p:nvSpPr>
        <p:spPr>
          <a:xfrm>
            <a:off x="1467559" y="1600205"/>
            <a:ext cx="10543823" cy="4202113"/>
          </a:xfrm>
          <a:prstGeom prst="rect">
            <a:avLst/>
          </a:prstGeom>
        </p:spPr>
        <p:txBody>
          <a:bodyPr lIns="68580" tIns="34290" rIns="68580" bIns="34290"/>
          <a:lstStyle>
            <a:lvl1pPr>
              <a:defRPr sz="2000" b="0">
                <a:solidFill>
                  <a:schemeClr val="bg1"/>
                </a:solidFill>
                <a:latin typeface="Arial"/>
                <a:cs typeface="Arial"/>
              </a:defRPr>
            </a:lvl1pPr>
            <a:lvl2pPr>
              <a:defRPr sz="1867">
                <a:solidFill>
                  <a:schemeClr val="bg1"/>
                </a:solidFill>
                <a:latin typeface="Arial"/>
                <a:cs typeface="Arial"/>
              </a:defRPr>
            </a:lvl2pPr>
            <a:lvl3pPr>
              <a:defRPr sz="1600">
                <a:solidFill>
                  <a:schemeClr val="bg1"/>
                </a:solidFill>
                <a:latin typeface="Arial"/>
                <a:cs typeface="Arial"/>
              </a:defRPr>
            </a:lvl3pPr>
            <a:lvl4pPr>
              <a:defRPr sz="1467">
                <a:solidFill>
                  <a:schemeClr val="bg1"/>
                </a:solidFill>
                <a:latin typeface="Arial"/>
                <a:cs typeface="Arial"/>
              </a:defRPr>
            </a:lvl4pPr>
            <a:lvl5pPr>
              <a:defRPr sz="1200">
                <a:solidFill>
                  <a:schemeClr val="bg1"/>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4" name="Title 1"/>
          <p:cNvSpPr>
            <a:spLocks noGrp="1"/>
          </p:cNvSpPr>
          <p:nvPr>
            <p:ph type="title"/>
          </p:nvPr>
        </p:nvSpPr>
        <p:spPr>
          <a:xfrm>
            <a:off x="1467559" y="274639"/>
            <a:ext cx="10543823" cy="1143000"/>
          </a:xfrm>
          <a:prstGeom prst="rect">
            <a:avLst/>
          </a:prstGeom>
        </p:spPr>
        <p:txBody>
          <a:bodyPr lIns="68580" tIns="34290" rIns="68580" bIns="34290" anchor="b"/>
          <a:lstStyle>
            <a:lvl1pPr>
              <a:defRPr>
                <a:solidFill>
                  <a:schemeClr val="bg1"/>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7272837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Rubrik och brödtext - Blå bård med blå bakgrund">
    <p:bg>
      <p:bgPr>
        <a:solidFill>
          <a:srgbClr val="08497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34830688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med röd bakgrund">
    <p:bg>
      <p:bgPr>
        <a:solidFill>
          <a:srgbClr val="9C000E"/>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7421643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med lila bakgrund">
    <p:bg>
      <p:bgPr>
        <a:solidFill>
          <a:srgbClr val="66004B"/>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536459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med blå bakgrund">
    <p:bg>
      <p:bgPr>
        <a:solidFill>
          <a:srgbClr val="08497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89461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med grön bakgrund">
    <p:bg>
      <p:bgPr>
        <a:solidFill>
          <a:srgbClr val="407015"/>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5448305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med röd bakgrund">
    <p:bg>
      <p:bgPr>
        <a:solidFill>
          <a:srgbClr val="D9000F"/>
        </a:solidFill>
        <a:effectLst/>
      </p:bgPr>
    </p:bg>
    <p:spTree>
      <p:nvGrpSpPr>
        <p:cNvPr id="1" name=""/>
        <p:cNvGrpSpPr/>
        <p:nvPr/>
      </p:nvGrpSpPr>
      <p:grpSpPr>
        <a:xfrm>
          <a:off x="0" y="0"/>
          <a:ext cx="0" cy="0"/>
          <a:chOff x="0" y="0"/>
          <a:chExt cx="0" cy="0"/>
        </a:xfrm>
      </p:grpSpPr>
      <p:sp>
        <p:nvSpPr>
          <p:cNvPr id="12" name="textruta 11"/>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524547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med lila bakgrund">
    <p:bg>
      <p:bgPr>
        <a:solidFill>
          <a:srgbClr val="93006D"/>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 name="textruta 11"/>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3092872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med blå bakgrund">
    <p:bg>
      <p:bgPr>
        <a:solidFill>
          <a:srgbClr val="0F81D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905428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med grön bakgrund">
    <p:bg>
      <p:bgPr>
        <a:solidFill>
          <a:srgbClr val="65AE1E"/>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194032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999713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543913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634900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0925376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26088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2213449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2699783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460022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dirty="0"/>
          </a:p>
        </p:txBody>
      </p:sp>
    </p:spTree>
    <p:extLst>
      <p:ext uri="{BB962C8B-B14F-4D97-AF65-F5344CB8AC3E}">
        <p14:creationId xmlns:p14="http://schemas.microsoft.com/office/powerpoint/2010/main" val="18484521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a:p>
        </p:txBody>
      </p:sp>
      <p:sp>
        <p:nvSpPr>
          <p:cNvPr id="3"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4"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901401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34992512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8"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9"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7442847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48747"/>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3" name="Picture Placeholder 2"/>
          <p:cNvSpPr>
            <a:spLocks noGrp="1"/>
          </p:cNvSpPr>
          <p:nvPr>
            <p:ph type="pic" idx="1"/>
          </p:nvPr>
        </p:nvSpPr>
        <p:spPr>
          <a:xfrm>
            <a:off x="2389717" y="711199"/>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52356"/>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4013622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sp>
        <p:nvSpPr>
          <p:cNvPr id="12" name="Rektangel 11"/>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Rektangel 12"/>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Rektangel 13"/>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Rektangel 14"/>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6" name="Rektangel 15"/>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8669285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C03C412-E5E0-E79A-BF43-C55DA58A8547}"/>
              </a:ext>
            </a:extLst>
          </p:cNvPr>
          <p:cNvSpPr/>
          <p:nvPr userDrawn="1"/>
        </p:nvSpPr>
        <p:spPr>
          <a:xfrm>
            <a:off x="10768800" y="295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endParaRPr lang="sv-SE" dirty="0"/>
          </a:p>
        </p:txBody>
      </p:sp>
    </p:spTree>
    <p:extLst>
      <p:ext uri="{BB962C8B-B14F-4D97-AF65-F5344CB8AC3E}">
        <p14:creationId xmlns:p14="http://schemas.microsoft.com/office/powerpoint/2010/main" val="2409369739"/>
      </p:ext>
    </p:extLst>
  </p:cSld>
  <p:clrMapOvr>
    <a:masterClrMapping/>
  </p:clrMapOvr>
  <p:extLst>
    <p:ext uri="{DCECCB84-F9BA-43D5-87BE-67443E8EF086}">
      <p15:sldGuideLst xmlns:p15="http://schemas.microsoft.com/office/powerpoint/2012/main">
        <p15:guide id="1" pos="7378">
          <p15:clr>
            <a:srgbClr val="FBAE40"/>
          </p15:clr>
        </p15:guide>
        <p15:guide id="2" orient="horz" pos="186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10824000" y="5491201"/>
            <a:ext cx="910799" cy="9107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dirty="0"/>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Tree>
    <p:extLst>
      <p:ext uri="{BB962C8B-B14F-4D97-AF65-F5344CB8AC3E}">
        <p14:creationId xmlns:p14="http://schemas.microsoft.com/office/powerpoint/2010/main" val="2156430969"/>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1255813"/>
            <a:ext cx="936000" cy="936000"/>
          </a:xfrm>
          <a:prstGeom prst="rect">
            <a:avLst/>
          </a:prstGeom>
        </p:spPr>
      </p:pic>
    </p:spTree>
    <p:extLst>
      <p:ext uri="{BB962C8B-B14F-4D97-AF65-F5344CB8AC3E}">
        <p14:creationId xmlns:p14="http://schemas.microsoft.com/office/powerpoint/2010/main" val="4233760554"/>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715868595"/>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54004079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423778070"/>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ikoner för att lägga till innehåll</a:t>
            </a:r>
          </a:p>
          <a:p>
            <a:pPr lvl="1"/>
            <a:endParaRPr lang="sv-SE" dirty="0"/>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dirty="0"/>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216742981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dirty="0"/>
              <a:t>Klicka på ikonen för att </a:t>
            </a:r>
            <a:br>
              <a:rPr lang="sv-SE" dirty="0"/>
            </a:br>
            <a:r>
              <a:rPr lang="sv-SE" dirty="0"/>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dirty="0"/>
              <a:t>Klicka här för att lägga till rubrik</a:t>
            </a:r>
          </a:p>
        </p:txBody>
      </p:sp>
    </p:spTree>
    <p:extLst>
      <p:ext uri="{BB962C8B-B14F-4D97-AF65-F5344CB8AC3E}">
        <p14:creationId xmlns:p14="http://schemas.microsoft.com/office/powerpoint/2010/main" val="564277129"/>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dirty="0"/>
              <a:t>Klicka på ikonen för att </a:t>
            </a:r>
            <a:br>
              <a:rPr lang="sv-SE" dirty="0"/>
            </a:br>
            <a:r>
              <a:rPr lang="sv-SE" dirty="0"/>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Tree>
    <p:extLst>
      <p:ext uri="{BB962C8B-B14F-4D97-AF65-F5344CB8AC3E}">
        <p14:creationId xmlns:p14="http://schemas.microsoft.com/office/powerpoint/2010/main" val="3190896253"/>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741CD61-46B5-4EC0-6372-56E0193FDFFA}"/>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dirty="0"/>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dirty="0"/>
              <a:t>Klicka på ikonen för att </a:t>
            </a:r>
            <a:br>
              <a:rPr lang="sv-SE" dirty="0"/>
            </a:br>
            <a:r>
              <a:rPr lang="sv-SE" dirty="0"/>
              <a:t>lägga till en bild</a:t>
            </a:r>
          </a:p>
        </p:txBody>
      </p:sp>
    </p:spTree>
    <p:extLst>
      <p:ext uri="{BB962C8B-B14F-4D97-AF65-F5344CB8AC3E}">
        <p14:creationId xmlns:p14="http://schemas.microsoft.com/office/powerpoint/2010/main" val="407577547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32657645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10824000" y="5491200"/>
            <a:ext cx="910799" cy="9107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7BC12F-692E-C6EC-7ED9-B6552DA150D5}"/>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r>
              <a:rPr lang="sv-SE"/>
              <a:t>Klicka på ikonen för att lägga till en bild</a:t>
            </a:r>
            <a:endParaRPr lang="sv-SE" dirty="0"/>
          </a:p>
        </p:txBody>
      </p:sp>
    </p:spTree>
    <p:extLst>
      <p:ext uri="{BB962C8B-B14F-4D97-AF65-F5344CB8AC3E}">
        <p14:creationId xmlns:p14="http://schemas.microsoft.com/office/powerpoint/2010/main" val="424820230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4.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5.png"/><Relationship Id="rId4" Type="http://schemas.openxmlformats.org/officeDocument/2006/relationships/slideLayout" Target="../slideLayouts/slideLayout6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4.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7.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 id="2147484099"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8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11105939" y="5757064"/>
            <a:ext cx="835200" cy="883200"/>
          </a:xfrm>
          <a:prstGeom prst="rect">
            <a:avLst/>
          </a:prstGeom>
        </p:spPr>
      </p:pic>
    </p:spTree>
    <p:extLst>
      <p:ext uri="{BB962C8B-B14F-4D97-AF65-F5344CB8AC3E}">
        <p14:creationId xmlns:p14="http://schemas.microsoft.com/office/powerpoint/2010/main" val="318614460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9000F"/>
        </a:solidFill>
        <a:effectLst/>
      </p:bgPr>
    </p:bg>
    <p:spTree>
      <p:nvGrpSpPr>
        <p:cNvPr id="1" name=""/>
        <p:cNvGrpSpPr/>
        <p:nvPr/>
      </p:nvGrpSpPr>
      <p:grpSpPr>
        <a:xfrm>
          <a:off x="0" y="0"/>
          <a:ext cx="0" cy="0"/>
          <a:chOff x="0" y="0"/>
          <a:chExt cx="0" cy="0"/>
        </a:xfrm>
      </p:grpSpPr>
      <p:pic>
        <p:nvPicPr>
          <p:cNvPr id="5" name="Bildobjekt 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1111584" y="5758825"/>
            <a:ext cx="835200" cy="883200"/>
          </a:xfrm>
          <a:prstGeom prst="rect">
            <a:avLst/>
          </a:prstGeom>
        </p:spPr>
      </p:pic>
    </p:spTree>
    <p:extLst>
      <p:ext uri="{BB962C8B-B14F-4D97-AF65-F5344CB8AC3E}">
        <p14:creationId xmlns:p14="http://schemas.microsoft.com/office/powerpoint/2010/main" val="183245304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1105939" y="5757064"/>
            <a:ext cx="835200" cy="883200"/>
          </a:xfrm>
          <a:prstGeom prst="rect">
            <a:avLst/>
          </a:prstGeom>
        </p:spPr>
      </p:pic>
    </p:spTree>
    <p:extLst>
      <p:ext uri="{BB962C8B-B14F-4D97-AF65-F5344CB8AC3E}">
        <p14:creationId xmlns:p14="http://schemas.microsoft.com/office/powerpoint/2010/main" val="653045906"/>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00750400"/>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orient="horz" pos="55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https://trendomvarld.helsingborg.se/"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hyperlink" Target="https://trendomvarld.helsingborg.se/" TargetMode="Externa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intranat.helsingborg.se/styrning-och-ekonomi/verksamhetsstyrning/forvaltningens-verksamhetsplan/forvaltningens-nulagesanaly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ary1005\Desktop\HBG_skyline_GRÖN (2).png">
            <a:extLst>
              <a:ext uri="{FF2B5EF4-FFF2-40B4-BE49-F238E27FC236}">
                <a16:creationId xmlns:a16="http://schemas.microsoft.com/office/drawing/2014/main" id="{FF2032CA-15BE-081B-DD94-BAE08D8FDC23}"/>
              </a:ext>
            </a:extLst>
          </p:cNvPr>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l="-4090" t="60417" r="-1631" b="-1"/>
          <a:stretch/>
        </p:blipFill>
        <p:spPr bwMode="auto">
          <a:xfrm>
            <a:off x="-500184" y="4802014"/>
            <a:ext cx="12895384" cy="2056973"/>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Rubrik 4">
            <a:extLst>
              <a:ext uri="{FF2B5EF4-FFF2-40B4-BE49-F238E27FC236}">
                <a16:creationId xmlns:a16="http://schemas.microsoft.com/office/drawing/2014/main" id="{7C2386F7-3245-5FD7-8225-050ACFBBC759}"/>
              </a:ext>
            </a:extLst>
          </p:cNvPr>
          <p:cNvSpPr>
            <a:spLocks noGrp="1"/>
          </p:cNvSpPr>
          <p:nvPr>
            <p:ph type="ctrTitle"/>
          </p:nvPr>
        </p:nvSpPr>
        <p:spPr>
          <a:xfrm>
            <a:off x="874713" y="518280"/>
            <a:ext cx="9144000" cy="2101973"/>
          </a:xfrm>
        </p:spPr>
        <p:txBody>
          <a:bodyPr/>
          <a:lstStyle/>
          <a:p>
            <a:br>
              <a:rPr lang="sv-SE" dirty="0"/>
            </a:br>
            <a:r>
              <a:rPr lang="sv-SE" sz="3600" b="0" dirty="0"/>
              <a:t>Metod för</a:t>
            </a:r>
            <a:br>
              <a:rPr lang="sv-SE" dirty="0"/>
            </a:br>
            <a:r>
              <a:rPr lang="sv-SE" dirty="0"/>
              <a:t>Omvärldsdriven planering</a:t>
            </a:r>
          </a:p>
        </p:txBody>
      </p:sp>
      <p:sp>
        <p:nvSpPr>
          <p:cNvPr id="2" name="textruta 1">
            <a:extLst>
              <a:ext uri="{FF2B5EF4-FFF2-40B4-BE49-F238E27FC236}">
                <a16:creationId xmlns:a16="http://schemas.microsoft.com/office/drawing/2014/main" id="{3F06F3DC-D3BC-518C-1802-DA349DA59D68}"/>
              </a:ext>
            </a:extLst>
          </p:cNvPr>
          <p:cNvSpPr txBox="1"/>
          <p:nvPr/>
        </p:nvSpPr>
        <p:spPr>
          <a:xfrm>
            <a:off x="874713" y="3952240"/>
            <a:ext cx="9571851" cy="830997"/>
          </a:xfrm>
          <a:prstGeom prst="rect">
            <a:avLst/>
          </a:prstGeom>
          <a:noFill/>
        </p:spPr>
        <p:txBody>
          <a:bodyPr wrap="none" rtlCol="0">
            <a:spAutoFit/>
          </a:bodyPr>
          <a:lstStyle/>
          <a:p>
            <a:r>
              <a:rPr lang="sv-SE" sz="2400" dirty="0">
                <a:solidFill>
                  <a:schemeClr val="bg1"/>
                </a:solidFill>
              </a:rPr>
              <a:t>Metod för användning av trend- och omvärldsanalysen som grund för </a:t>
            </a:r>
          </a:p>
          <a:p>
            <a:r>
              <a:rPr lang="sv-SE" sz="2400" dirty="0">
                <a:solidFill>
                  <a:schemeClr val="bg1"/>
                </a:solidFill>
              </a:rPr>
              <a:t>nulägesanalys i affärs- och verksamhetsplanering</a:t>
            </a:r>
          </a:p>
        </p:txBody>
      </p:sp>
    </p:spTree>
    <p:extLst>
      <p:ext uri="{BB962C8B-B14F-4D97-AF65-F5344CB8AC3E}">
        <p14:creationId xmlns:p14="http://schemas.microsoft.com/office/powerpoint/2010/main" val="424236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Identifiera omvärldsutmaningar</a:t>
            </a:r>
            <a:br>
              <a:rPr lang="sv-SE" dirty="0"/>
            </a:br>
            <a:r>
              <a:rPr lang="sv-SE" sz="2000" dirty="0"/>
              <a:t>Vilka brännpunkter berör vår verksamhet och hur? </a:t>
            </a:r>
            <a:endParaRPr lang="sv-SE" dirty="0"/>
          </a:p>
        </p:txBody>
      </p:sp>
      <p:sp>
        <p:nvSpPr>
          <p:cNvPr id="5" name="Platshållare för text 4"/>
          <p:cNvSpPr>
            <a:spLocks noGrp="1"/>
          </p:cNvSpPr>
          <p:nvPr>
            <p:ph type="body" sz="half" idx="2"/>
          </p:nvPr>
        </p:nvSpPr>
        <p:spPr>
          <a:xfrm>
            <a:off x="479372" y="1064959"/>
            <a:ext cx="10333771" cy="5172287"/>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 </a:t>
            </a:r>
            <a:br>
              <a:rPr lang="sv-SE" sz="1400" b="1" kern="100" dirty="0">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Analysera hur faktorer i omvärlden påverkar er verksamhet och identifiera utmaningar</a:t>
            </a:r>
            <a:r>
              <a:rPr lang="sv-SE" sz="1400" kern="100" dirty="0">
                <a:ea typeface="Calibri" panose="020F0502020204030204" pitchFamily="34" charset="0"/>
                <a:cs typeface="Times New Roman" panose="02020603050405020304" pitchFamily="18" charset="0"/>
              </a:rPr>
              <a:t>. Det </a:t>
            </a:r>
            <a:r>
              <a:rPr lang="sv-SE" sz="1400" kern="100" dirty="0">
                <a:effectLst/>
                <a:ea typeface="Calibri" panose="020F0502020204030204" pitchFamily="34" charset="0"/>
                <a:cs typeface="Times New Roman" panose="02020603050405020304" pitchFamily="18" charset="0"/>
              </a:rPr>
              <a:t>ska vara sannolikt eller troligt att de påverkar verksamheten under de närmaste åren. </a:t>
            </a:r>
            <a:r>
              <a:rPr lang="sv-SE" sz="1400" kern="100" dirty="0">
                <a:ea typeface="Calibri" panose="020F0502020204030204" pitchFamily="34" charset="0"/>
                <a:cs typeface="Times New Roman" panose="02020603050405020304" pitchFamily="18" charset="0"/>
              </a:rPr>
              <a:t>Utgå från invånarnas, kundernas och den egna verksamhetens perspektiv. </a:t>
            </a:r>
            <a:r>
              <a:rPr lang="sv-SE" sz="1400" kern="100" dirty="0">
                <a:effectLst/>
                <a:ea typeface="Calibri" panose="020F0502020204030204" pitchFamily="34" charset="0"/>
                <a:cs typeface="Times New Roman" panose="02020603050405020304" pitchFamily="18" charset="0"/>
              </a:rPr>
              <a:t>Tänk även på att omvärldsutmaningar ofta både innehåller hot och möjligheter. Till exempel ger digitaliseringen många nya möjligheter, men det kan vara en utmaning att ta tillvara dem. Ta utgångspunkt i stadens </a:t>
            </a:r>
            <a:r>
              <a:rPr lang="sv-SE" sz="1400" kern="100" dirty="0">
                <a:effectLst/>
                <a:ea typeface="Calibri" panose="020F0502020204030204" pitchFamily="34" charset="0"/>
                <a:cs typeface="Times New Roman" panose="02020603050405020304" pitchFamily="18" charset="0"/>
                <a:hlinkClick r:id="rId3"/>
              </a:rPr>
              <a:t>trend- och omvärldsanalys</a:t>
            </a:r>
            <a:r>
              <a:rPr lang="sv-SE" sz="1400" kern="100" dirty="0">
                <a:effectLst/>
                <a:ea typeface="Calibri" panose="020F0502020204030204" pitchFamily="34" charset="0"/>
                <a:cs typeface="Times New Roman" panose="02020603050405020304" pitchFamily="18" charset="0"/>
              </a:rPr>
              <a:t>, men även andra relevanta källor vid behov.</a:t>
            </a:r>
            <a:br>
              <a:rPr lang="sv-SE" sz="1400" kern="100" dirty="0">
                <a:effectLst/>
                <a:ea typeface="Calibri" panose="020F0502020204030204" pitchFamily="34" charset="0"/>
                <a:cs typeface="Times New Roman" panose="02020603050405020304" pitchFamily="18" charset="0"/>
              </a:rPr>
            </a:br>
            <a:br>
              <a:rPr lang="sv-SE" sz="1600" b="1"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Arbetsgrupp bestående av processledare tillsammans med grupp som representerar verksamheten och täcker in olika ämnesområden kopplade till brännpunkterna (specialister, controllers, verksamhetsplanerare, affärsutvecklare osv nära ledningen).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Vad: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Skrivbordsanalys enskilt samt diskussion i grupp. Var och en tilldelas olika brännpunkter som de fördjupar sig i, identifierar hur dessa påverkar verksamheten och presenterar för gruppen.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a:t>
            </a:r>
            <a:r>
              <a:rPr lang="sv-SE" sz="1400" kern="100" dirty="0">
                <a:effectLst/>
                <a:latin typeface="+mj-lt"/>
                <a:ea typeface="Calibri" panose="020F0502020204030204" pitchFamily="34" charset="0"/>
                <a:cs typeface="Times New Roman" panose="02020603050405020304" pitchFamily="18" charset="0"/>
              </a:rPr>
              <a:t> </a:t>
            </a:r>
            <a:br>
              <a:rPr lang="sv-SE" sz="1400"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få en tydlig bild av hur omvärlden förändras och påverkar bolaget eller förvaltningen inom planhorisonten.</a:t>
            </a:r>
            <a:br>
              <a:rPr lang="sv-SE" sz="1400" kern="100" dirty="0">
                <a:ea typeface="Calibri" panose="020F0502020204030204" pitchFamily="34" charset="0"/>
                <a:cs typeface="Times New Roman" panose="02020603050405020304" pitchFamily="18" charset="0"/>
              </a:rPr>
            </a:br>
            <a:br>
              <a:rPr lang="sv-SE" sz="1400" kern="100" dirty="0">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Resultat: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Ett underlag som beskriver omvärldsutmaningar för verksamheten. Ska beskriva nuläget och blicka några år framåt. </a:t>
            </a:r>
            <a:br>
              <a:rPr lang="sv-SE" sz="1400" kern="100" dirty="0">
                <a:ea typeface="Calibri" panose="020F0502020204030204" pitchFamily="34" charset="0"/>
                <a:cs typeface="Times New Roman" panose="02020603050405020304" pitchFamily="18" charset="0"/>
              </a:rPr>
            </a:br>
            <a:br>
              <a:rPr lang="sv-SE" sz="1400" kern="100" dirty="0">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Målgrupp: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I första hand förvaltnings/bolagsledningen. </a:t>
            </a:r>
            <a:endParaRPr lang="sv-SE" sz="1400" kern="100" dirty="0">
              <a:effectLst/>
              <a:ea typeface="Calibri" panose="020F0502020204030204" pitchFamily="34" charset="0"/>
              <a:cs typeface="Times New Roman" panose="02020603050405020304" pitchFamily="18" charset="0"/>
            </a:endParaRPr>
          </a:p>
          <a:p>
            <a:pPr lvl="0">
              <a:lnSpc>
                <a:spcPct val="107000"/>
              </a:lnSpc>
              <a:spcAft>
                <a:spcPts val="800"/>
              </a:spcAft>
            </a:pPr>
            <a:br>
              <a:rPr lang="sv-SE" sz="1600" kern="100" dirty="0">
                <a:effectLst/>
                <a:ea typeface="Calibri" panose="020F0502020204030204" pitchFamily="34" charset="0"/>
                <a:cs typeface="Times New Roman" panose="02020603050405020304" pitchFamily="18" charset="0"/>
              </a:rPr>
            </a:br>
            <a:endParaRPr lang="sv-SE" sz="1100" dirty="0"/>
          </a:p>
        </p:txBody>
      </p:sp>
    </p:spTree>
    <p:extLst>
      <p:ext uri="{BB962C8B-B14F-4D97-AF65-F5344CB8AC3E}">
        <p14:creationId xmlns:p14="http://schemas.microsoft.com/office/powerpoint/2010/main" val="75696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CBC9F0-ADD6-F588-C27B-414E1ACCCDED}"/>
              </a:ext>
            </a:extLst>
          </p:cNvPr>
          <p:cNvSpPr>
            <a:spLocks noGrp="1"/>
          </p:cNvSpPr>
          <p:nvPr>
            <p:ph type="ctrTitle"/>
          </p:nvPr>
        </p:nvSpPr>
        <p:spPr>
          <a:xfrm>
            <a:off x="288000" y="108000"/>
            <a:ext cx="10052580" cy="1107996"/>
          </a:xfrm>
        </p:spPr>
        <p:txBody>
          <a:bodyPr/>
          <a:lstStyle/>
          <a:p>
            <a:r>
              <a:rPr lang="sv-SE" dirty="0"/>
              <a:t>Praktiskt exempel: Helsingborgshem 2021</a:t>
            </a:r>
            <a:br>
              <a:rPr lang="sv-SE" dirty="0"/>
            </a:br>
            <a:endParaRPr lang="sv-SE" dirty="0"/>
          </a:p>
        </p:txBody>
      </p:sp>
      <p:sp>
        <p:nvSpPr>
          <p:cNvPr id="5" name="textruta 4">
            <a:extLst>
              <a:ext uri="{FF2B5EF4-FFF2-40B4-BE49-F238E27FC236}">
                <a16:creationId xmlns:a16="http://schemas.microsoft.com/office/drawing/2014/main" id="{20549A67-21E3-EA4F-F7DF-19E39CD265BD}"/>
              </a:ext>
            </a:extLst>
          </p:cNvPr>
          <p:cNvSpPr txBox="1"/>
          <p:nvPr/>
        </p:nvSpPr>
        <p:spPr>
          <a:xfrm>
            <a:off x="533327" y="1448999"/>
            <a:ext cx="5235571" cy="3780000"/>
          </a:xfrm>
          <a:prstGeom prst="rect">
            <a:avLst/>
          </a:prstGeom>
          <a:noFill/>
          <a:ln>
            <a:solidFill>
              <a:srgbClr val="1A355C"/>
            </a:solidFill>
          </a:ln>
        </p:spPr>
        <p:txBody>
          <a:bodyPr wrap="square" numCol="2">
            <a:spAutoFit/>
          </a:bodyPr>
          <a:lstStyle/>
          <a:p>
            <a:r>
              <a:rPr lang="sv-SE" sz="800" b="1" dirty="0"/>
              <a:t>B1: Ökade välfärdskostnader</a:t>
            </a:r>
            <a:endParaRPr lang="sv-SE" sz="800" dirty="0"/>
          </a:p>
          <a:p>
            <a:pPr>
              <a:buFont typeface="+mj-lt"/>
              <a:buAutoNum type="arabicPeriod"/>
            </a:pPr>
            <a:r>
              <a:rPr lang="sv-SE" sz="800" dirty="0"/>
              <a:t> Ekonomiska utmaningar</a:t>
            </a:r>
          </a:p>
          <a:p>
            <a:pPr>
              <a:buFont typeface="+mj-lt"/>
              <a:buAutoNum type="arabicPeriod"/>
            </a:pPr>
            <a:r>
              <a:rPr lang="sv-SE" sz="800" dirty="0"/>
              <a:t> Ökade kostnader kopplade till socioekonomisk utsatthet</a:t>
            </a:r>
          </a:p>
          <a:p>
            <a:endParaRPr lang="sv-SE" sz="800" b="1" dirty="0"/>
          </a:p>
          <a:p>
            <a:r>
              <a:rPr lang="sv-SE" sz="800" b="1" dirty="0"/>
              <a:t>B2: Allt fler unga och äldre</a:t>
            </a:r>
            <a:br>
              <a:rPr lang="sv-SE" sz="800" dirty="0"/>
            </a:br>
            <a:r>
              <a:rPr lang="sv-SE" sz="800" dirty="0"/>
              <a:t>3. Ökat och förändrat behov av bostäder</a:t>
            </a:r>
            <a:br>
              <a:rPr lang="sv-SE" sz="800" dirty="0"/>
            </a:br>
            <a:r>
              <a:rPr lang="sv-SE" sz="800" dirty="0"/>
              <a:t>4. Ökade problem kopplade till bristen på bostäder</a:t>
            </a:r>
            <a:br>
              <a:rPr lang="sv-SE" sz="800" dirty="0"/>
            </a:br>
            <a:r>
              <a:rPr lang="sv-SE" sz="800" dirty="0"/>
              <a:t>5. Ökat behov av boendeformer för äldre</a:t>
            </a:r>
            <a:br>
              <a:rPr lang="sv-SE" sz="800" dirty="0"/>
            </a:br>
            <a:r>
              <a:rPr lang="sv-SE" sz="800" dirty="0"/>
              <a:t>6. Fler barn och unga</a:t>
            </a:r>
          </a:p>
          <a:p>
            <a:endParaRPr lang="sv-SE" sz="800" b="1" dirty="0"/>
          </a:p>
          <a:p>
            <a:r>
              <a:rPr lang="sv-SE" sz="800" b="1" dirty="0"/>
              <a:t>B3: Ökade förväntningar</a:t>
            </a:r>
            <a:br>
              <a:rPr lang="sv-SE" sz="800" dirty="0"/>
            </a:br>
            <a:r>
              <a:rPr lang="sv-SE" sz="800" dirty="0"/>
              <a:t>7. Högre krav på tillgänglighet och snabba svar</a:t>
            </a:r>
            <a:br>
              <a:rPr lang="sv-SE" sz="800" dirty="0"/>
            </a:br>
            <a:r>
              <a:rPr lang="sv-SE" sz="800" dirty="0"/>
              <a:t>8. Högre krav på information och transparens</a:t>
            </a:r>
            <a:br>
              <a:rPr lang="sv-SE" sz="800" dirty="0"/>
            </a:br>
            <a:r>
              <a:rPr lang="sv-SE" sz="800" dirty="0"/>
              <a:t>9. Högre krav på individuella lösningar</a:t>
            </a:r>
            <a:br>
              <a:rPr lang="sv-SE" sz="800" dirty="0"/>
            </a:br>
            <a:r>
              <a:rPr lang="sv-SE" sz="800" dirty="0"/>
              <a:t>10. Nya krav på framtidens bostäder</a:t>
            </a:r>
          </a:p>
          <a:p>
            <a:endParaRPr lang="sv-SE" sz="800" b="1" dirty="0"/>
          </a:p>
          <a:p>
            <a:r>
              <a:rPr lang="sv-SE" sz="800" b="1" dirty="0"/>
              <a:t>B4: Rätt förmåga på rätt plats</a:t>
            </a:r>
            <a:br>
              <a:rPr lang="sv-SE" sz="800" dirty="0"/>
            </a:br>
            <a:r>
              <a:rPr lang="sv-SE" sz="800" dirty="0"/>
              <a:t>11. Högre krav på servicekompetens och flexibilitet</a:t>
            </a:r>
            <a:br>
              <a:rPr lang="sv-SE" sz="800" dirty="0"/>
            </a:br>
            <a:r>
              <a:rPr lang="sv-SE" sz="800" dirty="0"/>
              <a:t>12. Ökat behov av specialkompetens</a:t>
            </a:r>
            <a:br>
              <a:rPr lang="sv-SE" sz="800" dirty="0"/>
            </a:br>
            <a:r>
              <a:rPr lang="sv-SE" sz="800" dirty="0"/>
              <a:t>13. Ökat behov av flexibel arbetstid</a:t>
            </a:r>
          </a:p>
          <a:p>
            <a:endParaRPr lang="sv-SE" sz="800" b="1" dirty="0"/>
          </a:p>
          <a:p>
            <a:r>
              <a:rPr lang="sv-SE" sz="800" b="1" dirty="0"/>
              <a:t>B5: Integrationsutmaningar</a:t>
            </a:r>
            <a:br>
              <a:rPr lang="sv-SE" sz="800" dirty="0"/>
            </a:br>
            <a:r>
              <a:rPr lang="sv-SE" sz="800" dirty="0"/>
              <a:t>14. Många lever i utanförskap</a:t>
            </a:r>
            <a:br>
              <a:rPr lang="sv-SE" sz="800" dirty="0"/>
            </a:br>
            <a:r>
              <a:rPr lang="sv-SE" sz="800" dirty="0"/>
              <a:t>15. Fastighetsägare med annat uppdrag</a:t>
            </a:r>
          </a:p>
          <a:p>
            <a:endParaRPr lang="sv-SE" sz="800" b="1" dirty="0"/>
          </a:p>
          <a:p>
            <a:r>
              <a:rPr lang="sv-SE" sz="800" b="1" dirty="0"/>
              <a:t>B6: Ökat fokus på trygghet</a:t>
            </a:r>
            <a:br>
              <a:rPr lang="sv-SE" sz="800" dirty="0"/>
            </a:br>
            <a:r>
              <a:rPr lang="sv-SE" sz="800" dirty="0"/>
              <a:t>16. Otrygghet i våra stadsdelar</a:t>
            </a:r>
            <a:br>
              <a:rPr lang="sv-SE" sz="800" dirty="0"/>
            </a:br>
            <a:r>
              <a:rPr lang="sv-SE" sz="800" dirty="0"/>
              <a:t>17. Ökade risker i arbetsmiljön</a:t>
            </a:r>
          </a:p>
          <a:p>
            <a:endParaRPr lang="sv-SE" sz="800" b="1" dirty="0"/>
          </a:p>
          <a:p>
            <a:r>
              <a:rPr lang="sv-SE" sz="800" b="1" dirty="0"/>
              <a:t>B7: Invånarna i skilda världar</a:t>
            </a:r>
            <a:br>
              <a:rPr lang="sv-SE" sz="800" dirty="0"/>
            </a:br>
            <a:r>
              <a:rPr lang="sv-SE" sz="800" dirty="0"/>
              <a:t>18. Vi bor på olika sätt</a:t>
            </a:r>
            <a:br>
              <a:rPr lang="sv-SE" sz="800" dirty="0"/>
            </a:br>
            <a:r>
              <a:rPr lang="sv-SE" sz="800" dirty="0"/>
              <a:t>19. Tilltron till olika samhällsaktörer minskar</a:t>
            </a:r>
          </a:p>
          <a:p>
            <a:endParaRPr lang="sv-SE" sz="800" b="1" dirty="0"/>
          </a:p>
          <a:p>
            <a:r>
              <a:rPr lang="sv-SE" sz="800" b="1" dirty="0"/>
              <a:t>B8: Nya krav på kommunikation</a:t>
            </a:r>
            <a:br>
              <a:rPr lang="sv-SE" sz="800" dirty="0"/>
            </a:br>
            <a:r>
              <a:rPr lang="sv-SE" sz="800" dirty="0"/>
              <a:t>20. Hitta fungerande kanaler</a:t>
            </a:r>
            <a:br>
              <a:rPr lang="sv-SE" sz="800" dirty="0"/>
            </a:br>
            <a:r>
              <a:rPr lang="sv-SE" sz="800" dirty="0"/>
              <a:t>21. Identifiera nya former för dialog och samverkan</a:t>
            </a:r>
          </a:p>
          <a:p>
            <a:endParaRPr lang="sv-SE" sz="800" b="1" dirty="0"/>
          </a:p>
          <a:p>
            <a:r>
              <a:rPr lang="sv-SE" sz="800" b="1" dirty="0"/>
              <a:t>B9: Omställning mot ett grönare samhälle</a:t>
            </a:r>
            <a:br>
              <a:rPr lang="sv-SE" sz="800" dirty="0"/>
            </a:br>
            <a:r>
              <a:rPr lang="sv-SE" sz="800" dirty="0"/>
              <a:t>22. Ökade krav och regler</a:t>
            </a:r>
            <a:br>
              <a:rPr lang="sv-SE" sz="800" dirty="0"/>
            </a:br>
            <a:r>
              <a:rPr lang="sv-SE" sz="800" dirty="0"/>
              <a:t>23. Hållbart byggande</a:t>
            </a:r>
            <a:br>
              <a:rPr lang="sv-SE" sz="800" dirty="0"/>
            </a:br>
            <a:r>
              <a:rPr lang="sv-SE" sz="800" dirty="0"/>
              <a:t>24. Lyfta fram den klimatsmarta hyresrätten</a:t>
            </a:r>
            <a:br>
              <a:rPr lang="sv-SE" sz="800" dirty="0"/>
            </a:br>
            <a:r>
              <a:rPr lang="sv-SE" sz="800" dirty="0"/>
              <a:t>25. Lätt att göra rätt</a:t>
            </a:r>
          </a:p>
          <a:p>
            <a:endParaRPr lang="sv-SE" sz="800" b="1" dirty="0"/>
          </a:p>
          <a:p>
            <a:r>
              <a:rPr lang="sv-SE" sz="800" b="1" dirty="0"/>
              <a:t>B10: Ökad konkurrens om mark</a:t>
            </a:r>
            <a:br>
              <a:rPr lang="sv-SE" sz="800" dirty="0"/>
            </a:br>
            <a:r>
              <a:rPr lang="sv-SE" sz="800" dirty="0"/>
              <a:t>26. Svårare att hitta byggbar mark</a:t>
            </a:r>
            <a:br>
              <a:rPr lang="sv-SE" sz="800" dirty="0"/>
            </a:br>
            <a:r>
              <a:rPr lang="sv-SE" sz="800" dirty="0"/>
              <a:t>27. Högre markkostnader</a:t>
            </a:r>
          </a:p>
          <a:p>
            <a:endParaRPr lang="sv-SE" sz="800" b="1" dirty="0"/>
          </a:p>
          <a:p>
            <a:r>
              <a:rPr lang="sv-SE" sz="800" b="1" dirty="0"/>
              <a:t>B11: Konkreta klimatkänningar</a:t>
            </a:r>
            <a:br>
              <a:rPr lang="sv-SE" sz="800" dirty="0"/>
            </a:br>
            <a:r>
              <a:rPr lang="sv-SE" sz="800" dirty="0"/>
              <a:t>28. Hantera extrema klimat- och vädereffekter</a:t>
            </a:r>
          </a:p>
          <a:p>
            <a:endParaRPr lang="sv-SE" sz="800" b="1" dirty="0"/>
          </a:p>
          <a:p>
            <a:r>
              <a:rPr lang="sv-SE" sz="800" b="1" dirty="0"/>
              <a:t>B12: Ett samhälle med större sårbarhet</a:t>
            </a:r>
            <a:br>
              <a:rPr lang="sv-SE" sz="800" dirty="0"/>
            </a:br>
            <a:r>
              <a:rPr lang="sv-SE" sz="800" dirty="0"/>
              <a:t>29. IT-säkerhet</a:t>
            </a:r>
            <a:br>
              <a:rPr lang="sv-SE" sz="800" dirty="0"/>
            </a:br>
            <a:r>
              <a:rPr lang="sv-SE" sz="800" dirty="0"/>
              <a:t>30. Ökat elberoende</a:t>
            </a:r>
          </a:p>
        </p:txBody>
      </p:sp>
      <p:sp>
        <p:nvSpPr>
          <p:cNvPr id="6" name="textruta 5">
            <a:extLst>
              <a:ext uri="{FF2B5EF4-FFF2-40B4-BE49-F238E27FC236}">
                <a16:creationId xmlns:a16="http://schemas.microsoft.com/office/drawing/2014/main" id="{BCC3D1CF-D3F5-6BDE-FDC6-79E6DF30CBB4}"/>
              </a:ext>
            </a:extLst>
          </p:cNvPr>
          <p:cNvSpPr txBox="1"/>
          <p:nvPr/>
        </p:nvSpPr>
        <p:spPr>
          <a:xfrm>
            <a:off x="6096000" y="1448999"/>
            <a:ext cx="5235571" cy="3784177"/>
          </a:xfrm>
          <a:prstGeom prst="rect">
            <a:avLst/>
          </a:prstGeom>
          <a:noFill/>
          <a:ln>
            <a:solidFill>
              <a:srgbClr val="1A355C"/>
            </a:solidFill>
          </a:ln>
        </p:spPr>
        <p:txBody>
          <a:bodyPr wrap="square">
            <a:spAutoFit/>
          </a:bodyPr>
          <a:lstStyle/>
          <a:p>
            <a:pPr marR="269240" lvl="0">
              <a:lnSpc>
                <a:spcPct val="115000"/>
              </a:lnSpc>
              <a:spcAft>
                <a:spcPts val="800"/>
              </a:spcAft>
            </a:pPr>
            <a:r>
              <a:rPr lang="sv-SE" sz="1100" b="1" dirty="0">
                <a:effectLst/>
                <a:latin typeface="Century Gothic" panose="020B0502020202020204" pitchFamily="34" charset="0"/>
                <a:ea typeface="Calibri" panose="020F0502020204030204" pitchFamily="34" charset="0"/>
                <a:cs typeface="Roboto-Regular"/>
              </a:rPr>
              <a:t>Brännpunkt 3: Ökade förväntningar </a:t>
            </a:r>
            <a:br>
              <a:rPr lang="sv-SE" sz="1100" dirty="0">
                <a:effectLst/>
                <a:latin typeface="Century Gothic" panose="020B0502020202020204" pitchFamily="34" charset="0"/>
                <a:ea typeface="Calibri" panose="020F0502020204030204" pitchFamily="34" charset="0"/>
                <a:cs typeface="Roboto-Regular"/>
              </a:rPr>
            </a:br>
            <a:endParaRPr lang="sv-SE" sz="1100" dirty="0">
              <a:effectLst/>
              <a:latin typeface="Century Gothic" panose="020B0502020202020204" pitchFamily="34" charset="0"/>
              <a:ea typeface="Calibri" panose="020F0502020204030204" pitchFamily="34" charset="0"/>
              <a:cs typeface="Arial" panose="020B0604020202020204" pitchFamily="34" charset="0"/>
            </a:endParaRPr>
          </a:p>
          <a:p>
            <a:pPr marR="269240">
              <a:lnSpc>
                <a:spcPct val="115000"/>
              </a:lnSpc>
              <a:spcAft>
                <a:spcPts val="800"/>
              </a:spcAft>
            </a:pPr>
            <a:r>
              <a:rPr lang="sv-SE" sz="1100" dirty="0">
                <a:effectLst/>
                <a:latin typeface="Century Gothic" panose="020B0502020202020204" pitchFamily="34" charset="0"/>
                <a:ea typeface="Calibri" panose="020F0502020204030204" pitchFamily="34" charset="0"/>
                <a:cs typeface="Roboto-Regular"/>
              </a:rPr>
              <a:t>Förändrade värderingar i kombination med en snabb teknikutveckling har bidragit till att människors förväntningar generellt har ökat under senare år. Enskilda personer förväntar sig i allt högre grad enkla, omedelbara, friktionsfria och individuella lösningar, oavsett var eller när behovet uppstår. I många fall betyder det att enkel självservice eller automatiserad service upplevs som bättre än medelmåttig personlig service. Detta får konsekvenser såväl för kundens förväntningar på Helsingborgshem som för hela upplevelsen av att leva och bo. </a:t>
            </a:r>
            <a:br>
              <a:rPr lang="sv-SE" sz="1100" dirty="0">
                <a:effectLst/>
                <a:latin typeface="Century Gothic" panose="020B0502020202020204" pitchFamily="34" charset="0"/>
                <a:ea typeface="Calibri" panose="020F0502020204030204" pitchFamily="34" charset="0"/>
                <a:cs typeface="Roboto-Regular"/>
              </a:rPr>
            </a:b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Identifierade utmaningar:</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7. Högre krav på tillgänglighet och snabba svar</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8. Högre krav på information och transparens</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9. Högre krav på individuella lösningar</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10. Nya krav på framtidens bostäder</a:t>
            </a:r>
          </a:p>
          <a:p>
            <a:pPr marR="269240">
              <a:lnSpc>
                <a:spcPct val="115000"/>
              </a:lnSpc>
              <a:spcAft>
                <a:spcPts val="800"/>
              </a:spcAft>
            </a:pPr>
            <a:endParaRPr lang="sv-SE" sz="1100" dirty="0">
              <a:effectLst/>
              <a:latin typeface="Century Gothic" panose="020B0502020202020204" pitchFamily="34" charset="0"/>
              <a:ea typeface="Calibri" panose="020F0502020204030204" pitchFamily="34" charset="0"/>
              <a:cs typeface="Roboto-Regular"/>
            </a:endParaRPr>
          </a:p>
        </p:txBody>
      </p:sp>
      <p:sp>
        <p:nvSpPr>
          <p:cNvPr id="2" name="textruta 1">
            <a:extLst>
              <a:ext uri="{FF2B5EF4-FFF2-40B4-BE49-F238E27FC236}">
                <a16:creationId xmlns:a16="http://schemas.microsoft.com/office/drawing/2014/main" id="{43DF771D-20F8-9284-BBAC-7DBF360A7B0F}"/>
              </a:ext>
            </a:extLst>
          </p:cNvPr>
          <p:cNvSpPr txBox="1"/>
          <p:nvPr/>
        </p:nvSpPr>
        <p:spPr>
          <a:xfrm>
            <a:off x="533327" y="1076463"/>
            <a:ext cx="3453189" cy="338554"/>
          </a:xfrm>
          <a:prstGeom prst="rect">
            <a:avLst/>
          </a:prstGeom>
          <a:noFill/>
        </p:spPr>
        <p:txBody>
          <a:bodyPr wrap="none" rtlCol="0">
            <a:spAutoFit/>
          </a:bodyPr>
          <a:lstStyle/>
          <a:p>
            <a:r>
              <a:rPr lang="sv-SE" sz="1600" b="1" dirty="0">
                <a:latin typeface="+mj-lt"/>
              </a:rPr>
              <a:t>Identifierade omvärldsutmaningar*</a:t>
            </a:r>
          </a:p>
        </p:txBody>
      </p:sp>
      <p:sp>
        <p:nvSpPr>
          <p:cNvPr id="3" name="textruta 2">
            <a:extLst>
              <a:ext uri="{FF2B5EF4-FFF2-40B4-BE49-F238E27FC236}">
                <a16:creationId xmlns:a16="http://schemas.microsoft.com/office/drawing/2014/main" id="{16F5486E-3DBE-2815-50C8-C056794DE0FF}"/>
              </a:ext>
            </a:extLst>
          </p:cNvPr>
          <p:cNvSpPr txBox="1"/>
          <p:nvPr/>
        </p:nvSpPr>
        <p:spPr>
          <a:xfrm>
            <a:off x="6096000" y="1076463"/>
            <a:ext cx="4318811" cy="338554"/>
          </a:xfrm>
          <a:prstGeom prst="rect">
            <a:avLst/>
          </a:prstGeom>
          <a:noFill/>
        </p:spPr>
        <p:txBody>
          <a:bodyPr wrap="none" rtlCol="0">
            <a:spAutoFit/>
          </a:bodyPr>
          <a:lstStyle/>
          <a:p>
            <a:r>
              <a:rPr lang="sv-SE" sz="1600" b="1" dirty="0">
                <a:latin typeface="+mj-lt"/>
              </a:rPr>
              <a:t>Exempel på beskrivning av enskild utmaning</a:t>
            </a:r>
          </a:p>
        </p:txBody>
      </p:sp>
      <p:sp>
        <p:nvSpPr>
          <p:cNvPr id="7" name="textruta 6">
            <a:extLst>
              <a:ext uri="{FF2B5EF4-FFF2-40B4-BE49-F238E27FC236}">
                <a16:creationId xmlns:a16="http://schemas.microsoft.com/office/drawing/2014/main" id="{9869CE5A-809A-7FC9-325B-22A753540422}"/>
              </a:ext>
            </a:extLst>
          </p:cNvPr>
          <p:cNvSpPr txBox="1"/>
          <p:nvPr/>
        </p:nvSpPr>
        <p:spPr>
          <a:xfrm>
            <a:off x="533327" y="5270501"/>
            <a:ext cx="5482591" cy="276999"/>
          </a:xfrm>
          <a:prstGeom prst="rect">
            <a:avLst/>
          </a:prstGeom>
          <a:noFill/>
        </p:spPr>
        <p:txBody>
          <a:bodyPr wrap="none" rtlCol="0">
            <a:spAutoFit/>
          </a:bodyPr>
          <a:lstStyle/>
          <a:p>
            <a:r>
              <a:rPr lang="sv-SE" sz="1200" dirty="0"/>
              <a:t>*baserat på brännpunkterna i stadens trend- och omvärldsanalys 2021 (B1-B12)</a:t>
            </a:r>
          </a:p>
        </p:txBody>
      </p:sp>
    </p:spTree>
    <p:extLst>
      <p:ext uri="{BB962C8B-B14F-4D97-AF65-F5344CB8AC3E}">
        <p14:creationId xmlns:p14="http://schemas.microsoft.com/office/powerpoint/2010/main" val="3796575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00433E9-E55E-2F53-64F4-88EDB6C8A09D}"/>
              </a:ext>
            </a:extLst>
          </p:cNvPr>
          <p:cNvSpPr>
            <a:spLocks noGrp="1"/>
          </p:cNvSpPr>
          <p:nvPr>
            <p:ph type="ctrTitle"/>
          </p:nvPr>
        </p:nvSpPr>
        <p:spPr>
          <a:xfrm>
            <a:off x="864000" y="864000"/>
            <a:ext cx="4419200" cy="1107996"/>
          </a:xfrm>
        </p:spPr>
        <p:txBody>
          <a:bodyPr wrap="square" anchor="t">
            <a:normAutofit/>
          </a:bodyPr>
          <a:lstStyle/>
          <a:p>
            <a:r>
              <a:rPr lang="sv-SE" dirty="0"/>
              <a:t>Hjälpverktyg</a:t>
            </a:r>
          </a:p>
        </p:txBody>
      </p:sp>
      <p:sp>
        <p:nvSpPr>
          <p:cNvPr id="1031" name="Text Placeholder 2">
            <a:extLst>
              <a:ext uri="{FF2B5EF4-FFF2-40B4-BE49-F238E27FC236}">
                <a16:creationId xmlns:a16="http://schemas.microsoft.com/office/drawing/2014/main" id="{A052FBBB-F908-67C1-F73A-2699682B8374}"/>
              </a:ext>
            </a:extLst>
          </p:cNvPr>
          <p:cNvSpPr>
            <a:spLocks noGrp="1"/>
          </p:cNvSpPr>
          <p:nvPr>
            <p:ph type="body" sz="half" idx="2"/>
          </p:nvPr>
        </p:nvSpPr>
        <p:spPr>
          <a:xfrm>
            <a:off x="864000" y="1971996"/>
            <a:ext cx="4419600" cy="3989705"/>
          </a:xfrm>
        </p:spPr>
        <p:txBody>
          <a:bodyPr/>
          <a:lstStyle/>
          <a:p>
            <a:r>
              <a:rPr lang="sv-SE" dirty="0"/>
              <a:t>I följande tre bilder beskrivs ett verktyg för omvärlds- och framtidsanalys. Det innehåller frågeställningar som kan användas för att identifiera utmaningar för verksamheten.</a:t>
            </a:r>
            <a:br>
              <a:rPr lang="sv-SE" dirty="0"/>
            </a:br>
            <a:endParaRPr lang="sv-SE" dirty="0"/>
          </a:p>
          <a:p>
            <a:r>
              <a:rPr lang="sv-SE" dirty="0"/>
              <a:t>Fokus bör i detta fall ligga på den del som kallas </a:t>
            </a:r>
            <a:r>
              <a:rPr lang="sv-SE" b="1" dirty="0"/>
              <a:t>”Trycket från nutiden</a:t>
            </a:r>
            <a:r>
              <a:rPr lang="sv-SE" dirty="0"/>
              <a:t>” </a:t>
            </a:r>
          </a:p>
          <a:p>
            <a:r>
              <a:rPr lang="sv-SE" dirty="0"/>
              <a:t> </a:t>
            </a:r>
          </a:p>
          <a:p>
            <a:endParaRPr lang="sv-SE" dirty="0"/>
          </a:p>
          <a:p>
            <a:endParaRPr lang="sv-SE" dirty="0"/>
          </a:p>
        </p:txBody>
      </p:sp>
      <p:pic>
        <p:nvPicPr>
          <p:cNvPr id="1026" name="Picture 2">
            <a:extLst>
              <a:ext uri="{FF2B5EF4-FFF2-40B4-BE49-F238E27FC236}">
                <a16:creationId xmlns:a16="http://schemas.microsoft.com/office/drawing/2014/main" id="{A8BB0854-6343-EE28-F8D7-46F1987AC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412" r="-2" b="1479"/>
          <a:stretch/>
        </p:blipFill>
        <p:spPr bwMode="auto">
          <a:xfrm>
            <a:off x="6096000" y="10"/>
            <a:ext cx="6096000" cy="594599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a:solidFill>
            <a:srgbClr val="FFFFFF"/>
          </a:solidFill>
        </p:spPr>
      </p:pic>
    </p:spTree>
    <p:extLst>
      <p:ext uri="{BB962C8B-B14F-4D97-AF65-F5344CB8AC3E}">
        <p14:creationId xmlns:p14="http://schemas.microsoft.com/office/powerpoint/2010/main" val="389971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Framtidstriangeln</a:t>
            </a:r>
          </a:p>
          <a:p>
            <a:endParaRPr lang="sv-SE" dirty="0"/>
          </a:p>
        </p:txBody>
      </p:sp>
      <p:sp>
        <p:nvSpPr>
          <p:cNvPr id="22" name="textruta 21">
            <a:extLst>
              <a:ext uri="{FF2B5EF4-FFF2-40B4-BE49-F238E27FC236}">
                <a16:creationId xmlns:a16="http://schemas.microsoft.com/office/drawing/2014/main" id="{2352FA9B-1032-D84A-01B3-51051A98BFE5}"/>
              </a:ext>
            </a:extLst>
          </p:cNvPr>
          <p:cNvSpPr txBox="1"/>
          <p:nvPr/>
        </p:nvSpPr>
        <p:spPr>
          <a:xfrm>
            <a:off x="6836355" y="976381"/>
            <a:ext cx="2495214" cy="338554"/>
          </a:xfrm>
          <a:prstGeom prst="rect">
            <a:avLst/>
          </a:prstGeom>
          <a:noFill/>
        </p:spPr>
        <p:txBody>
          <a:bodyPr wrap="square">
            <a:spAutoFit/>
          </a:bodyPr>
          <a:lstStyle/>
          <a:p>
            <a:r>
              <a:rPr lang="sv-SE" sz="1600" b="1" dirty="0">
                <a:latin typeface="+mj-lt"/>
              </a:rPr>
              <a:t>FIGUR: </a:t>
            </a:r>
            <a:r>
              <a:rPr lang="sv-SE" sz="1600" dirty="0">
                <a:latin typeface="+mj-lt"/>
              </a:rPr>
              <a:t>Framtidstriangeln</a:t>
            </a:r>
          </a:p>
        </p:txBody>
      </p:sp>
      <p:sp>
        <p:nvSpPr>
          <p:cNvPr id="23" name="Likbent triangel 22">
            <a:extLst>
              <a:ext uri="{FF2B5EF4-FFF2-40B4-BE49-F238E27FC236}">
                <a16:creationId xmlns:a16="http://schemas.microsoft.com/office/drawing/2014/main" id="{5ACDC77B-1A92-2545-E3E3-E78B49D3FE01}"/>
              </a:ext>
            </a:extLst>
          </p:cNvPr>
          <p:cNvSpPr>
            <a:spLocks noChangeAspect="1"/>
          </p:cNvSpPr>
          <p:nvPr/>
        </p:nvSpPr>
        <p:spPr>
          <a:xfrm>
            <a:off x="6836355" y="1440001"/>
            <a:ext cx="4104000" cy="3537925"/>
          </a:xfrm>
          <a:prstGeom prst="triangle">
            <a:avLst/>
          </a:prstGeom>
          <a:solidFill>
            <a:srgbClr val="EEF5FB"/>
          </a:solidFill>
          <a:ln w="82550" cmpd="thickThi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5" name="Rak koppling 24">
            <a:extLst>
              <a:ext uri="{FF2B5EF4-FFF2-40B4-BE49-F238E27FC236}">
                <a16:creationId xmlns:a16="http://schemas.microsoft.com/office/drawing/2014/main" id="{801A0AB6-5294-BC3E-44F9-3E3FC7F10005}"/>
              </a:ext>
            </a:extLst>
          </p:cNvPr>
          <p:cNvCxnSpPr>
            <a:stCxn id="23" idx="1"/>
            <a:endCxn id="23" idx="5"/>
          </p:cNvCxnSpPr>
          <p:nvPr/>
        </p:nvCxnSpPr>
        <p:spPr>
          <a:xfrm>
            <a:off x="7862355" y="3208964"/>
            <a:ext cx="2052000" cy="0"/>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222B23D9-8740-71CB-8E2B-4923BB1EF30D}"/>
              </a:ext>
            </a:extLst>
          </p:cNvPr>
          <p:cNvCxnSpPr>
            <a:cxnSpLocks/>
            <a:stCxn id="23" idx="1"/>
            <a:endCxn id="23" idx="3"/>
          </p:cNvCxnSpPr>
          <p:nvPr/>
        </p:nvCxnSpPr>
        <p:spPr>
          <a:xfrm>
            <a:off x="7862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EA925047-C4BC-39EC-E117-730380D12F9E}"/>
              </a:ext>
            </a:extLst>
          </p:cNvPr>
          <p:cNvCxnSpPr>
            <a:cxnSpLocks/>
            <a:stCxn id="23" idx="3"/>
            <a:endCxn id="23" idx="5"/>
          </p:cNvCxnSpPr>
          <p:nvPr/>
        </p:nvCxnSpPr>
        <p:spPr>
          <a:xfrm flipV="1">
            <a:off x="8888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sp>
        <p:nvSpPr>
          <p:cNvPr id="28" name="textruta 27">
            <a:extLst>
              <a:ext uri="{FF2B5EF4-FFF2-40B4-BE49-F238E27FC236}">
                <a16:creationId xmlns:a16="http://schemas.microsoft.com/office/drawing/2014/main" id="{CD46B4CF-EAE2-F78A-05F0-E52DB6AE73A7}"/>
              </a:ext>
            </a:extLst>
          </p:cNvPr>
          <p:cNvSpPr txBox="1"/>
          <p:nvPr/>
        </p:nvSpPr>
        <p:spPr>
          <a:xfrm>
            <a:off x="8395280" y="3435647"/>
            <a:ext cx="986167" cy="646331"/>
          </a:xfrm>
          <a:prstGeom prst="rect">
            <a:avLst/>
          </a:prstGeom>
          <a:noFill/>
        </p:spPr>
        <p:txBody>
          <a:bodyPr wrap="none" rtlCol="0">
            <a:spAutoFit/>
          </a:bodyPr>
          <a:lstStyle/>
          <a:p>
            <a:pPr algn="ctr"/>
            <a:r>
              <a:rPr lang="sv-SE" sz="1200" dirty="0">
                <a:solidFill>
                  <a:srgbClr val="E35205"/>
                </a:solidFill>
                <a:latin typeface="+mj-lt"/>
              </a:rPr>
              <a:t>Relevanta </a:t>
            </a:r>
            <a:br>
              <a:rPr lang="sv-SE" sz="1200" dirty="0">
                <a:solidFill>
                  <a:srgbClr val="E35205"/>
                </a:solidFill>
                <a:latin typeface="+mj-lt"/>
              </a:rPr>
            </a:br>
            <a:r>
              <a:rPr lang="sv-SE" sz="1200" dirty="0">
                <a:solidFill>
                  <a:srgbClr val="E35205"/>
                </a:solidFill>
                <a:latin typeface="+mj-lt"/>
              </a:rPr>
              <a:t>förändrings-</a:t>
            </a:r>
          </a:p>
          <a:p>
            <a:pPr algn="ctr"/>
            <a:r>
              <a:rPr lang="sv-SE" sz="1200" dirty="0">
                <a:solidFill>
                  <a:srgbClr val="E35205"/>
                </a:solidFill>
                <a:latin typeface="+mj-lt"/>
              </a:rPr>
              <a:t>frågor</a:t>
            </a:r>
          </a:p>
        </p:txBody>
      </p:sp>
      <p:sp>
        <p:nvSpPr>
          <p:cNvPr id="29" name="textruta 28">
            <a:extLst>
              <a:ext uri="{FF2B5EF4-FFF2-40B4-BE49-F238E27FC236}">
                <a16:creationId xmlns:a16="http://schemas.microsoft.com/office/drawing/2014/main" id="{2AE6DC88-FE3A-908B-3701-3B4E67E3DFDD}"/>
              </a:ext>
            </a:extLst>
          </p:cNvPr>
          <p:cNvSpPr txBox="1"/>
          <p:nvPr/>
        </p:nvSpPr>
        <p:spPr>
          <a:xfrm>
            <a:off x="7345227" y="4455558"/>
            <a:ext cx="1034257" cy="461665"/>
          </a:xfrm>
          <a:prstGeom prst="rect">
            <a:avLst/>
          </a:prstGeom>
          <a:noFill/>
        </p:spPr>
        <p:txBody>
          <a:bodyPr wrap="none" rtlCol="0">
            <a:spAutoFit/>
          </a:bodyPr>
          <a:lstStyle/>
          <a:p>
            <a:pPr algn="ctr"/>
            <a:r>
              <a:rPr lang="sv-SE" sz="1200" b="1" dirty="0">
                <a:solidFill>
                  <a:srgbClr val="1A355C"/>
                </a:solidFill>
                <a:latin typeface="+mj-lt"/>
              </a:rPr>
              <a:t>Trycket </a:t>
            </a:r>
          </a:p>
          <a:p>
            <a:pPr algn="ctr"/>
            <a:r>
              <a:rPr lang="sv-SE" sz="1200" b="1" dirty="0">
                <a:solidFill>
                  <a:srgbClr val="1A355C"/>
                </a:solidFill>
                <a:latin typeface="+mj-lt"/>
              </a:rPr>
              <a:t>från nutiden</a:t>
            </a:r>
          </a:p>
        </p:txBody>
      </p:sp>
      <p:sp>
        <p:nvSpPr>
          <p:cNvPr id="31" name="textruta 30">
            <a:extLst>
              <a:ext uri="{FF2B5EF4-FFF2-40B4-BE49-F238E27FC236}">
                <a16:creationId xmlns:a16="http://schemas.microsoft.com/office/drawing/2014/main" id="{9C380D58-8C47-9293-3B71-B122C05B98A1}"/>
              </a:ext>
            </a:extLst>
          </p:cNvPr>
          <p:cNvSpPr txBox="1"/>
          <p:nvPr/>
        </p:nvSpPr>
        <p:spPr>
          <a:xfrm>
            <a:off x="8293481" y="2255281"/>
            <a:ext cx="1189749" cy="461665"/>
          </a:xfrm>
          <a:prstGeom prst="rect">
            <a:avLst/>
          </a:prstGeom>
          <a:noFill/>
        </p:spPr>
        <p:txBody>
          <a:bodyPr wrap="none" rtlCol="0">
            <a:spAutoFit/>
          </a:bodyPr>
          <a:lstStyle/>
          <a:p>
            <a:pPr algn="ctr"/>
            <a:r>
              <a:rPr lang="sv-SE" sz="1200" b="1" dirty="0">
                <a:solidFill>
                  <a:srgbClr val="1A355C"/>
                </a:solidFill>
                <a:latin typeface="+mj-lt"/>
              </a:rPr>
              <a:t>Suget </a:t>
            </a:r>
          </a:p>
          <a:p>
            <a:pPr algn="ctr"/>
            <a:r>
              <a:rPr lang="sv-SE" sz="1200" b="1" dirty="0">
                <a:solidFill>
                  <a:srgbClr val="1A355C"/>
                </a:solidFill>
                <a:latin typeface="+mj-lt"/>
              </a:rPr>
              <a:t>från framtiden</a:t>
            </a:r>
          </a:p>
        </p:txBody>
      </p:sp>
      <p:sp>
        <p:nvSpPr>
          <p:cNvPr id="33" name="textruta 32">
            <a:extLst>
              <a:ext uri="{FF2B5EF4-FFF2-40B4-BE49-F238E27FC236}">
                <a16:creationId xmlns:a16="http://schemas.microsoft.com/office/drawing/2014/main" id="{633C6DAD-3389-DC67-7CD1-C85EDB59C07D}"/>
              </a:ext>
            </a:extLst>
          </p:cNvPr>
          <p:cNvSpPr txBox="1"/>
          <p:nvPr/>
        </p:nvSpPr>
        <p:spPr>
          <a:xfrm>
            <a:off x="9450126" y="4455557"/>
            <a:ext cx="928460" cy="461665"/>
          </a:xfrm>
          <a:prstGeom prst="rect">
            <a:avLst/>
          </a:prstGeom>
          <a:noFill/>
        </p:spPr>
        <p:txBody>
          <a:bodyPr wrap="none" rtlCol="0">
            <a:spAutoFit/>
          </a:bodyPr>
          <a:lstStyle/>
          <a:p>
            <a:pPr algn="ctr"/>
            <a:r>
              <a:rPr lang="sv-SE" sz="1200" b="1" dirty="0">
                <a:solidFill>
                  <a:srgbClr val="1A355C"/>
                </a:solidFill>
                <a:latin typeface="+mj-lt"/>
              </a:rPr>
              <a:t>Historiens </a:t>
            </a:r>
          </a:p>
          <a:p>
            <a:pPr algn="ctr"/>
            <a:r>
              <a:rPr lang="sv-SE" sz="1200" b="1" dirty="0">
                <a:solidFill>
                  <a:srgbClr val="1A355C"/>
                </a:solidFill>
                <a:latin typeface="+mj-lt"/>
              </a:rPr>
              <a:t>tyngd</a:t>
            </a:r>
          </a:p>
        </p:txBody>
      </p:sp>
      <p:sp>
        <p:nvSpPr>
          <p:cNvPr id="35" name="textruta 34">
            <a:extLst>
              <a:ext uri="{FF2B5EF4-FFF2-40B4-BE49-F238E27FC236}">
                <a16:creationId xmlns:a16="http://schemas.microsoft.com/office/drawing/2014/main" id="{FBD96ED6-B067-8E3E-C760-491EFCD37132}"/>
              </a:ext>
            </a:extLst>
          </p:cNvPr>
          <p:cNvSpPr txBox="1"/>
          <p:nvPr/>
        </p:nvSpPr>
        <p:spPr>
          <a:xfrm>
            <a:off x="6685508" y="5141632"/>
            <a:ext cx="2173993" cy="230832"/>
          </a:xfrm>
          <a:prstGeom prst="rect">
            <a:avLst/>
          </a:prstGeom>
          <a:noFill/>
        </p:spPr>
        <p:txBody>
          <a:bodyPr wrap="none" rtlCol="0">
            <a:spAutoFit/>
          </a:bodyPr>
          <a:lstStyle/>
          <a:p>
            <a:r>
              <a:rPr lang="sv-SE" sz="900" dirty="0"/>
              <a:t>Källa: Anpassad efter </a:t>
            </a:r>
            <a:r>
              <a:rPr lang="sv-SE" sz="900" dirty="0" err="1"/>
              <a:t>Sohail</a:t>
            </a:r>
            <a:r>
              <a:rPr lang="sv-SE" sz="900" dirty="0"/>
              <a:t> </a:t>
            </a:r>
            <a:r>
              <a:rPr lang="sv-SE" sz="900" dirty="0" err="1"/>
              <a:t>Inayatullah</a:t>
            </a:r>
            <a:endParaRPr lang="sv-SE" sz="900" dirty="0"/>
          </a:p>
        </p:txBody>
      </p:sp>
      <p:sp>
        <p:nvSpPr>
          <p:cNvPr id="36" name="textruta 35">
            <a:extLst>
              <a:ext uri="{FF2B5EF4-FFF2-40B4-BE49-F238E27FC236}">
                <a16:creationId xmlns:a16="http://schemas.microsoft.com/office/drawing/2014/main" id="{5CDE5254-DC5F-B885-7300-E38FB7FE5B08}"/>
              </a:ext>
            </a:extLst>
          </p:cNvPr>
          <p:cNvSpPr txBox="1"/>
          <p:nvPr/>
        </p:nvSpPr>
        <p:spPr>
          <a:xfrm rot="18000000">
            <a:off x="6435833" y="2833712"/>
            <a:ext cx="2624436" cy="307777"/>
          </a:xfrm>
          <a:prstGeom prst="rect">
            <a:avLst/>
          </a:prstGeom>
          <a:noFill/>
        </p:spPr>
        <p:txBody>
          <a:bodyPr wrap="none" rtlCol="0">
            <a:spAutoFit/>
          </a:bodyPr>
          <a:lstStyle/>
          <a:p>
            <a:r>
              <a:rPr lang="sv-SE" sz="1400" dirty="0"/>
              <a:t>Megatrender och brännpunkter</a:t>
            </a:r>
          </a:p>
        </p:txBody>
      </p:sp>
      <p:sp>
        <p:nvSpPr>
          <p:cNvPr id="37" name="Platshållare för text 4">
            <a:extLst>
              <a:ext uri="{FF2B5EF4-FFF2-40B4-BE49-F238E27FC236}">
                <a16:creationId xmlns:a16="http://schemas.microsoft.com/office/drawing/2014/main" id="{868CEAB9-B228-432D-0C42-190B144B0CBE}"/>
              </a:ext>
            </a:extLst>
          </p:cNvPr>
          <p:cNvSpPr txBox="1">
            <a:spLocks/>
          </p:cNvSpPr>
          <p:nvPr/>
        </p:nvSpPr>
        <p:spPr>
          <a:xfrm>
            <a:off x="862898" y="1314935"/>
            <a:ext cx="4881496" cy="4788080"/>
          </a:xfrm>
          <a:prstGeom prst="rect">
            <a:avLst/>
          </a:prstGeom>
        </p:spPr>
        <p:txBody>
          <a:bodyPr vert="horz" wrap="square" lIns="0" tIns="324000" rIns="0" bIns="0" rtlCol="0">
            <a:noAutofit/>
          </a:bodyPr>
          <a:lstStyle>
            <a:lvl1pPr lvl="0" indent="0" defTabSz="1219170">
              <a:lnSpc>
                <a:spcPct val="107000"/>
              </a:lnSpc>
              <a:spcBef>
                <a:spcPts val="0"/>
              </a:spcBef>
              <a:spcAft>
                <a:spcPts val="800"/>
              </a:spcAft>
              <a:buFont typeface="Arial" panose="020B0604020202020204" pitchFamily="34" charset="0"/>
              <a:buNone/>
              <a:defRPr sz="1400" b="1" i="0" kern="100" baseline="0">
                <a:solidFill>
                  <a:srgbClr val="1A355D"/>
                </a:solidFill>
                <a:effectLst/>
                <a:latin typeface="+mj-lt"/>
                <a:ea typeface="Calibri" panose="020F0502020204030204" pitchFamily="34" charset="0"/>
                <a:cs typeface="Times New Roman" panose="02020603050405020304" pitchFamily="18" charset="0"/>
              </a:defRPr>
            </a:lvl1pPr>
            <a:lvl2pPr marL="609585" indent="0" defTabSz="1219170">
              <a:lnSpc>
                <a:spcPct val="100000"/>
              </a:lnSpc>
              <a:spcBef>
                <a:spcPts val="667"/>
              </a:spcBef>
              <a:spcAft>
                <a:spcPts val="1200"/>
              </a:spcAft>
              <a:buFont typeface="Arial" panose="020B0604020202020204" pitchFamily="34" charset="0"/>
              <a:buNone/>
              <a:defRPr sz="1867"/>
            </a:lvl2pPr>
            <a:lvl3pPr marL="1219170" indent="0" defTabSz="1219170">
              <a:lnSpc>
                <a:spcPct val="100000"/>
              </a:lnSpc>
              <a:spcBef>
                <a:spcPts val="667"/>
              </a:spcBef>
              <a:spcAft>
                <a:spcPts val="1200"/>
              </a:spcAft>
              <a:buFont typeface="Arial" panose="020B0604020202020204" pitchFamily="34" charset="0"/>
              <a:buNone/>
              <a:defRPr sz="1600"/>
            </a:lvl3pPr>
            <a:lvl4pPr marL="1828754" indent="0" defTabSz="1219170">
              <a:lnSpc>
                <a:spcPct val="100000"/>
              </a:lnSpc>
              <a:spcBef>
                <a:spcPts val="667"/>
              </a:spcBef>
              <a:spcAft>
                <a:spcPts val="1200"/>
              </a:spcAft>
              <a:buFont typeface="Arial" panose="020B0604020202020204" pitchFamily="34" charset="0"/>
              <a:buNone/>
              <a:defRPr sz="1333"/>
            </a:lvl4pPr>
            <a:lvl5pPr marL="2438339" indent="0" defTabSz="1219170">
              <a:lnSpc>
                <a:spcPct val="100000"/>
              </a:lnSpc>
              <a:spcBef>
                <a:spcPts val="667"/>
              </a:spcBef>
              <a:spcAft>
                <a:spcPts val="1200"/>
              </a:spcAft>
              <a:buFont typeface="Arial" panose="020B0604020202020204" pitchFamily="34" charset="0"/>
              <a:buNone/>
              <a:defRPr sz="1333"/>
            </a:lvl5pPr>
            <a:lvl6pPr marL="3047924" indent="0" defTabSz="1219170">
              <a:lnSpc>
                <a:spcPct val="90000"/>
              </a:lnSpc>
              <a:spcBef>
                <a:spcPts val="667"/>
              </a:spcBef>
              <a:buFont typeface="Arial" panose="020B0604020202020204" pitchFamily="34" charset="0"/>
              <a:buNone/>
              <a:defRPr sz="1333"/>
            </a:lvl6pPr>
            <a:lvl7pPr marL="3657509" indent="0" defTabSz="1219170">
              <a:lnSpc>
                <a:spcPct val="90000"/>
              </a:lnSpc>
              <a:spcBef>
                <a:spcPts val="667"/>
              </a:spcBef>
              <a:buFont typeface="Arial" panose="020B0604020202020204" pitchFamily="34" charset="0"/>
              <a:buNone/>
              <a:defRPr sz="1333"/>
            </a:lvl7pPr>
            <a:lvl8pPr marL="4267093" indent="0" defTabSz="1219170">
              <a:lnSpc>
                <a:spcPct val="90000"/>
              </a:lnSpc>
              <a:spcBef>
                <a:spcPts val="667"/>
              </a:spcBef>
              <a:buFont typeface="Arial" panose="020B0604020202020204" pitchFamily="34" charset="0"/>
              <a:buNone/>
              <a:defRPr sz="1333"/>
            </a:lvl8pPr>
            <a:lvl9pPr marL="4876678" indent="0" defTabSz="1219170">
              <a:lnSpc>
                <a:spcPct val="90000"/>
              </a:lnSpc>
              <a:spcBef>
                <a:spcPts val="667"/>
              </a:spcBef>
              <a:buFont typeface="Arial" panose="020B0604020202020204" pitchFamily="34" charset="0"/>
              <a:buNone/>
              <a:defRPr sz="1333"/>
            </a:lvl9pPr>
          </a:lstStyle>
          <a:p>
            <a:r>
              <a:rPr lang="sv-SE" b="0" dirty="0">
                <a:latin typeface="+mn-lt"/>
              </a:rPr>
              <a:t>Framtidstriangeln är ett verktyg för att kartlägga och förstå förändringsdynamik. Det används för att utforska tre dimensioner som påverkar framtida utveckling: </a:t>
            </a:r>
            <a:r>
              <a:rPr lang="sv-SE" b="0" i="1" dirty="0">
                <a:latin typeface="+mn-lt"/>
              </a:rPr>
              <a:t>trycket från nutiden</a:t>
            </a:r>
            <a:r>
              <a:rPr lang="sv-SE" b="0" dirty="0">
                <a:latin typeface="+mn-lt"/>
              </a:rPr>
              <a:t>, </a:t>
            </a:r>
            <a:r>
              <a:rPr lang="sv-SE" b="0" i="1" dirty="0">
                <a:latin typeface="+mn-lt"/>
              </a:rPr>
              <a:t>suget från framtiden </a:t>
            </a:r>
            <a:r>
              <a:rPr lang="sv-SE" b="0" dirty="0">
                <a:latin typeface="+mn-lt"/>
              </a:rPr>
              <a:t>och </a:t>
            </a:r>
            <a:r>
              <a:rPr lang="sv-SE" b="0" i="1" dirty="0">
                <a:latin typeface="+mn-lt"/>
              </a:rPr>
              <a:t>historiens tyngd</a:t>
            </a:r>
            <a:r>
              <a:rPr lang="sv-SE" b="0" dirty="0">
                <a:latin typeface="+mn-lt"/>
              </a:rPr>
              <a:t>. </a:t>
            </a:r>
          </a:p>
          <a:p>
            <a:r>
              <a:rPr lang="sv-SE" b="0" dirty="0">
                <a:latin typeface="+mn-lt"/>
              </a:rPr>
              <a:t>Samspelet och spänningarna mellan dessa tre krafter skapar de dynamiker som driver förändring. Genom att använda en strukturerad kartläggning kan vi analysera framtidsfrågor och göra det lättare att identifiera relevanta utmaningar. </a:t>
            </a:r>
            <a:br>
              <a:rPr lang="sv-SE" b="0" dirty="0">
                <a:latin typeface="+mn-lt"/>
              </a:rPr>
            </a:br>
            <a:endParaRPr lang="sv-SE" b="0" dirty="0">
              <a:latin typeface="+mn-lt"/>
            </a:endParaRPr>
          </a:p>
          <a:p>
            <a:r>
              <a:rPr lang="sv-SE" b="0" dirty="0">
                <a:latin typeface="+mn-lt"/>
              </a:rPr>
              <a:t>VARFÖR</a:t>
            </a:r>
          </a:p>
          <a:p>
            <a:pPr marL="171450" indent="-171450">
              <a:buFont typeface="Arial" panose="020B0604020202020204" pitchFamily="34" charset="0"/>
              <a:buChar char="•"/>
            </a:pPr>
            <a:r>
              <a:rPr lang="sv-SE" b="0" dirty="0">
                <a:latin typeface="+mn-lt"/>
              </a:rPr>
              <a:t>För att förstå förändring som ett resultat av spänningen och samspelet mellan olika krafter.</a:t>
            </a:r>
          </a:p>
          <a:p>
            <a:pPr marL="171450" indent="-171450">
              <a:buFont typeface="Arial" panose="020B0604020202020204" pitchFamily="34" charset="0"/>
              <a:buChar char="•"/>
            </a:pPr>
            <a:r>
              <a:rPr lang="sv-SE" b="0" dirty="0">
                <a:latin typeface="+mn-lt"/>
              </a:rPr>
              <a:t>För att erkänna och tydliggöra komplexiteten i hur förändringar sker.</a:t>
            </a:r>
          </a:p>
          <a:p>
            <a:pPr marL="171450" indent="-171450">
              <a:buFont typeface="Arial" panose="020B0604020202020204" pitchFamily="34" charset="0"/>
              <a:buChar char="•"/>
            </a:pPr>
            <a:r>
              <a:rPr lang="sv-SE" b="0" dirty="0">
                <a:latin typeface="+mn-lt"/>
              </a:rPr>
              <a:t>För att stimulera ett tänkande som sträcker sig bortom det som är uppenbart i nuet och identifiera nya utvecklingar och förändringssignaler.</a:t>
            </a:r>
          </a:p>
        </p:txBody>
      </p:sp>
    </p:spTree>
    <p:extLst>
      <p:ext uri="{BB962C8B-B14F-4D97-AF65-F5344CB8AC3E}">
        <p14:creationId xmlns:p14="http://schemas.microsoft.com/office/powerpoint/2010/main" val="1871706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5FB57E43-B630-9201-6C2E-14DF172A1FDA}"/>
              </a:ext>
            </a:extLst>
          </p:cNvPr>
          <p:cNvSpPr/>
          <p:nvPr/>
        </p:nvSpPr>
        <p:spPr>
          <a:xfrm>
            <a:off x="710988" y="3819057"/>
            <a:ext cx="2735580" cy="2081490"/>
          </a:xfrm>
          <a:prstGeom prst="roundRect">
            <a:avLst/>
          </a:prstGeom>
          <a:solidFill>
            <a:srgbClr val="1A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Historiens tyngd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Vad håller oss tillbaka eller utgör hinder för förändring?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är de djupa strukturer som motverkar förändring?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är källorna till stabilitet/instabilitet som motstår förändring?</a:t>
            </a:r>
          </a:p>
        </p:txBody>
      </p:sp>
      <p:sp>
        <p:nvSpPr>
          <p:cNvPr id="10" name="Rektangel: rundade hörn 9">
            <a:extLst>
              <a:ext uri="{FF2B5EF4-FFF2-40B4-BE49-F238E27FC236}">
                <a16:creationId xmlns:a16="http://schemas.microsoft.com/office/drawing/2014/main" id="{2D4257BC-F172-E5F1-9C2D-A8B6AE36C3BA}"/>
              </a:ext>
            </a:extLst>
          </p:cNvPr>
          <p:cNvSpPr/>
          <p:nvPr/>
        </p:nvSpPr>
        <p:spPr>
          <a:xfrm>
            <a:off x="4068290" y="2778312"/>
            <a:ext cx="2735580" cy="2081490"/>
          </a:xfrm>
          <a:prstGeom prst="roundRect">
            <a:avLst/>
          </a:prstGeom>
          <a:solidFill>
            <a:srgbClr val="E352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Trycket från nutiden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trender förändrar tydligt framtiden inom vårt område?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Vad driver förändringarna framåt? Vad händer i vår nära respektive mer avlägsna omvärld?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Vad är förändringarnas natur och takt?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p:txBody>
      </p:sp>
      <p:sp>
        <p:nvSpPr>
          <p:cNvPr id="11" name="Rektangel: rundade hörn 10">
            <a:extLst>
              <a:ext uri="{FF2B5EF4-FFF2-40B4-BE49-F238E27FC236}">
                <a16:creationId xmlns:a16="http://schemas.microsoft.com/office/drawing/2014/main" id="{215D8181-ADB7-9730-D1A5-A6C8069BE770}"/>
              </a:ext>
            </a:extLst>
          </p:cNvPr>
          <p:cNvSpPr/>
          <p:nvPr/>
        </p:nvSpPr>
        <p:spPr>
          <a:xfrm>
            <a:off x="7425592" y="1737567"/>
            <a:ext cx="2735580" cy="2081490"/>
          </a:xfrm>
          <a:prstGeom prst="roundRect">
            <a:avLst/>
          </a:prstGeom>
          <a:gradFill flip="none" rotWithShape="1">
            <a:gsLst>
              <a:gs pos="50000">
                <a:srgbClr val="1A355C"/>
              </a:gs>
              <a:gs pos="49000">
                <a:srgbClr val="1A355C"/>
              </a:gs>
              <a:gs pos="48000">
                <a:srgbClr val="E35205"/>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Suget från framtiden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nya utvecklingar och signaler om förändring drar oss mot specifika framtider?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randfenomen i nutiden bör vi hålla ett extra öga på?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Finns det konkurrerande bilder eller visioner av framtiden?</a:t>
            </a:r>
          </a:p>
        </p:txBody>
      </p:sp>
      <p:sp>
        <p:nvSpPr>
          <p:cNvPr id="12" name="Rubrik 3">
            <a:extLst>
              <a:ext uri="{FF2B5EF4-FFF2-40B4-BE49-F238E27FC236}">
                <a16:creationId xmlns:a16="http://schemas.microsoft.com/office/drawing/2014/main" id="{5F7A06FA-8389-576B-0A86-5D8A08D4F296}"/>
              </a:ext>
            </a:extLst>
          </p:cNvPr>
          <p:cNvSpPr>
            <a:spLocks noGrp="1"/>
          </p:cNvSpPr>
          <p:nvPr>
            <p:ph type="ctrTitle"/>
          </p:nvPr>
        </p:nvSpPr>
        <p:spPr>
          <a:xfrm>
            <a:off x="288000" y="108000"/>
            <a:ext cx="10593360" cy="1107996"/>
          </a:xfrm>
        </p:spPr>
        <p:txBody>
          <a:bodyPr/>
          <a:lstStyle/>
          <a:p>
            <a:r>
              <a:rPr lang="sv-SE" dirty="0"/>
              <a:t>Frågeställningar för att identifiera utmaningar</a:t>
            </a:r>
            <a:br>
              <a:rPr lang="sv-SE" dirty="0"/>
            </a:br>
            <a:endParaRPr lang="sv-SE" dirty="0"/>
          </a:p>
        </p:txBody>
      </p:sp>
      <p:sp>
        <p:nvSpPr>
          <p:cNvPr id="3" name="textruta 2">
            <a:extLst>
              <a:ext uri="{FF2B5EF4-FFF2-40B4-BE49-F238E27FC236}">
                <a16:creationId xmlns:a16="http://schemas.microsoft.com/office/drawing/2014/main" id="{3CEFAE9D-2A0F-E475-C269-964C62200B7F}"/>
              </a:ext>
            </a:extLst>
          </p:cNvPr>
          <p:cNvSpPr txBox="1"/>
          <p:nvPr/>
        </p:nvSpPr>
        <p:spPr>
          <a:xfrm>
            <a:off x="3966831" y="2470535"/>
            <a:ext cx="2743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Megatrender och brännpunkter</a:t>
            </a:r>
          </a:p>
        </p:txBody>
      </p:sp>
      <p:sp>
        <p:nvSpPr>
          <p:cNvPr id="4" name="textruta 3">
            <a:extLst>
              <a:ext uri="{FF2B5EF4-FFF2-40B4-BE49-F238E27FC236}">
                <a16:creationId xmlns:a16="http://schemas.microsoft.com/office/drawing/2014/main" id="{403BEACD-9B91-9F9E-7DF6-A62D2FB300DC}"/>
              </a:ext>
            </a:extLst>
          </p:cNvPr>
          <p:cNvSpPr txBox="1"/>
          <p:nvPr/>
        </p:nvSpPr>
        <p:spPr>
          <a:xfrm>
            <a:off x="8326747" y="1429790"/>
            <a:ext cx="93326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Utblickar</a:t>
            </a:r>
          </a:p>
        </p:txBody>
      </p:sp>
      <p:sp>
        <p:nvSpPr>
          <p:cNvPr id="6" name="textruta 5">
            <a:extLst>
              <a:ext uri="{FF2B5EF4-FFF2-40B4-BE49-F238E27FC236}">
                <a16:creationId xmlns:a16="http://schemas.microsoft.com/office/drawing/2014/main" id="{05459DD1-AC27-1B8D-67F6-7F80EDFD0A77}"/>
              </a:ext>
            </a:extLst>
          </p:cNvPr>
          <p:cNvSpPr txBox="1"/>
          <p:nvPr/>
        </p:nvSpPr>
        <p:spPr>
          <a:xfrm>
            <a:off x="4403585" y="5167579"/>
            <a:ext cx="206498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”Omvärldsutmaningar”</a:t>
            </a:r>
          </a:p>
        </p:txBody>
      </p:sp>
      <p:sp>
        <p:nvSpPr>
          <p:cNvPr id="7" name="textruta 6">
            <a:extLst>
              <a:ext uri="{FF2B5EF4-FFF2-40B4-BE49-F238E27FC236}">
                <a16:creationId xmlns:a16="http://schemas.microsoft.com/office/drawing/2014/main" id="{C6CE02CC-4AFE-054C-E4C3-8E63445D111C}"/>
              </a:ext>
            </a:extLst>
          </p:cNvPr>
          <p:cNvSpPr txBox="1"/>
          <p:nvPr/>
        </p:nvSpPr>
        <p:spPr>
          <a:xfrm>
            <a:off x="7793748" y="4126834"/>
            <a:ext cx="19992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”Framtidsutmaningar”</a:t>
            </a:r>
          </a:p>
        </p:txBody>
      </p:sp>
      <p:sp>
        <p:nvSpPr>
          <p:cNvPr id="9" name="textruta 8">
            <a:extLst>
              <a:ext uri="{FF2B5EF4-FFF2-40B4-BE49-F238E27FC236}">
                <a16:creationId xmlns:a16="http://schemas.microsoft.com/office/drawing/2014/main" id="{151D6302-71AC-B960-67BD-539FFE15D062}"/>
              </a:ext>
            </a:extLst>
          </p:cNvPr>
          <p:cNvSpPr txBox="1"/>
          <p:nvPr/>
        </p:nvSpPr>
        <p:spPr>
          <a:xfrm>
            <a:off x="1112008" y="6173419"/>
            <a:ext cx="193354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”Invärldsutmaningar”</a:t>
            </a:r>
          </a:p>
        </p:txBody>
      </p:sp>
      <p:sp>
        <p:nvSpPr>
          <p:cNvPr id="2" name="Rektangel 1">
            <a:extLst>
              <a:ext uri="{FF2B5EF4-FFF2-40B4-BE49-F238E27FC236}">
                <a16:creationId xmlns:a16="http://schemas.microsoft.com/office/drawing/2014/main" id="{67610838-75D8-C9D7-8F14-BEACA3E67DEC}"/>
              </a:ext>
            </a:extLst>
          </p:cNvPr>
          <p:cNvSpPr/>
          <p:nvPr/>
        </p:nvSpPr>
        <p:spPr>
          <a:xfrm>
            <a:off x="3740388" y="1737567"/>
            <a:ext cx="3391382" cy="4164177"/>
          </a:xfrm>
          <a:prstGeom prst="rect">
            <a:avLst/>
          </a:prstGeom>
          <a:no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C912B4E4-2146-4375-2959-B885AC2CE3F6}"/>
              </a:ext>
            </a:extLst>
          </p:cNvPr>
          <p:cNvSpPr txBox="1"/>
          <p:nvPr/>
        </p:nvSpPr>
        <p:spPr>
          <a:xfrm>
            <a:off x="3889475" y="1963528"/>
            <a:ext cx="2897769" cy="369332"/>
          </a:xfrm>
          <a:prstGeom prst="rect">
            <a:avLst/>
          </a:prstGeom>
          <a:noFill/>
        </p:spPr>
        <p:txBody>
          <a:bodyPr wrap="square" rtlCol="0">
            <a:spAutoFit/>
          </a:bodyPr>
          <a:lstStyle/>
          <a:p>
            <a:pPr algn="ctr"/>
            <a:r>
              <a:rPr lang="sv-SE" b="1" i="1" dirty="0">
                <a:solidFill>
                  <a:srgbClr val="E35205"/>
                </a:solidFill>
                <a:latin typeface="+mj-lt"/>
              </a:rPr>
              <a:t>Utgå ifrån dessa frågor!</a:t>
            </a:r>
          </a:p>
        </p:txBody>
      </p:sp>
      <p:cxnSp>
        <p:nvCxnSpPr>
          <p:cNvPr id="14" name="Koppling: vinklad 13">
            <a:extLst>
              <a:ext uri="{FF2B5EF4-FFF2-40B4-BE49-F238E27FC236}">
                <a16:creationId xmlns:a16="http://schemas.microsoft.com/office/drawing/2014/main" id="{7B06FFB8-2C40-30CA-726F-2B47093215FC}"/>
              </a:ext>
            </a:extLst>
          </p:cNvPr>
          <p:cNvCxnSpPr>
            <a:cxnSpLocks/>
            <a:endCxn id="4" idx="1"/>
          </p:cNvCxnSpPr>
          <p:nvPr/>
        </p:nvCxnSpPr>
        <p:spPr>
          <a:xfrm flipV="1">
            <a:off x="6709890" y="1583679"/>
            <a:ext cx="1616857" cy="1040745"/>
          </a:xfrm>
          <a:prstGeom prst="bentConnector3">
            <a:avLst>
              <a:gd name="adj1" fmla="val 3543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21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Mall enligt framtidstriangeln</a:t>
            </a:r>
          </a:p>
          <a:p>
            <a:endParaRPr lang="sv-SE" dirty="0"/>
          </a:p>
        </p:txBody>
      </p:sp>
      <p:cxnSp>
        <p:nvCxnSpPr>
          <p:cNvPr id="4" name="Rak pilkoppling 3">
            <a:extLst>
              <a:ext uri="{FF2B5EF4-FFF2-40B4-BE49-F238E27FC236}">
                <a16:creationId xmlns:a16="http://schemas.microsoft.com/office/drawing/2014/main" id="{418741E0-710D-F0F5-6E0C-2000DBDD1EAB}"/>
              </a:ext>
            </a:extLst>
          </p:cNvPr>
          <p:cNvCxnSpPr>
            <a:cxnSpLocks/>
          </p:cNvCxnSpPr>
          <p:nvPr/>
        </p:nvCxnSpPr>
        <p:spPr>
          <a:xfrm flipV="1">
            <a:off x="3520287" y="1672683"/>
            <a:ext cx="0" cy="4268883"/>
          </a:xfrm>
          <a:prstGeom prst="straightConnector1">
            <a:avLst/>
          </a:prstGeom>
          <a:noFill/>
          <a:ln w="31750" cap="flat" cmpd="sng" algn="ctr">
            <a:solidFill>
              <a:srgbClr val="1A355C"/>
            </a:solidFill>
            <a:prstDash val="solid"/>
            <a:tailEnd type="none"/>
          </a:ln>
          <a:effectLst/>
        </p:spPr>
      </p:cxnSp>
      <p:cxnSp>
        <p:nvCxnSpPr>
          <p:cNvPr id="7" name="Rak pilkoppling 6">
            <a:extLst>
              <a:ext uri="{FF2B5EF4-FFF2-40B4-BE49-F238E27FC236}">
                <a16:creationId xmlns:a16="http://schemas.microsoft.com/office/drawing/2014/main" id="{3C25C4B2-2335-8649-A9FD-77B1FF31C089}"/>
              </a:ext>
            </a:extLst>
          </p:cNvPr>
          <p:cNvCxnSpPr>
            <a:cxnSpLocks/>
          </p:cNvCxnSpPr>
          <p:nvPr/>
        </p:nvCxnSpPr>
        <p:spPr>
          <a:xfrm flipV="1">
            <a:off x="7468016" y="1672683"/>
            <a:ext cx="0" cy="4268883"/>
          </a:xfrm>
          <a:prstGeom prst="straightConnector1">
            <a:avLst/>
          </a:prstGeom>
          <a:noFill/>
          <a:ln w="31750" cap="flat" cmpd="sng" algn="ctr">
            <a:solidFill>
              <a:srgbClr val="1A355C"/>
            </a:solidFill>
            <a:prstDash val="solid"/>
            <a:tailEnd type="none"/>
          </a:ln>
          <a:effectLst/>
        </p:spPr>
      </p:cxnSp>
      <p:sp>
        <p:nvSpPr>
          <p:cNvPr id="10" name="textruta 9">
            <a:extLst>
              <a:ext uri="{FF2B5EF4-FFF2-40B4-BE49-F238E27FC236}">
                <a16:creationId xmlns:a16="http://schemas.microsoft.com/office/drawing/2014/main" id="{9E43DFA7-200B-C7F0-C10A-01F3BE1885BC}"/>
              </a:ext>
            </a:extLst>
          </p:cNvPr>
          <p:cNvSpPr txBox="1"/>
          <p:nvPr/>
        </p:nvSpPr>
        <p:spPr>
          <a:xfrm>
            <a:off x="3520286" y="1193690"/>
            <a:ext cx="394772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Trycket från nutiden</a:t>
            </a:r>
          </a:p>
        </p:txBody>
      </p:sp>
      <p:sp>
        <p:nvSpPr>
          <p:cNvPr id="11" name="textruta 10">
            <a:extLst>
              <a:ext uri="{FF2B5EF4-FFF2-40B4-BE49-F238E27FC236}">
                <a16:creationId xmlns:a16="http://schemas.microsoft.com/office/drawing/2014/main" id="{CA5DEE02-868F-D821-4341-184BE7860B3E}"/>
              </a:ext>
            </a:extLst>
          </p:cNvPr>
          <p:cNvSpPr txBox="1"/>
          <p:nvPr/>
        </p:nvSpPr>
        <p:spPr>
          <a:xfrm>
            <a:off x="867316" y="1215995"/>
            <a:ext cx="172354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Historiens tyngd</a:t>
            </a:r>
          </a:p>
        </p:txBody>
      </p:sp>
      <p:sp>
        <p:nvSpPr>
          <p:cNvPr id="12" name="textruta 11">
            <a:extLst>
              <a:ext uri="{FF2B5EF4-FFF2-40B4-BE49-F238E27FC236}">
                <a16:creationId xmlns:a16="http://schemas.microsoft.com/office/drawing/2014/main" id="{85CFE8BB-FA4D-F050-52FE-08E84E2A4F11}"/>
              </a:ext>
            </a:extLst>
          </p:cNvPr>
          <p:cNvSpPr txBox="1"/>
          <p:nvPr/>
        </p:nvSpPr>
        <p:spPr>
          <a:xfrm>
            <a:off x="8127106" y="1193689"/>
            <a:ext cx="21242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Suget från framtiden</a:t>
            </a:r>
          </a:p>
        </p:txBody>
      </p:sp>
      <p:sp>
        <p:nvSpPr>
          <p:cNvPr id="15" name="textruta 14">
            <a:extLst>
              <a:ext uri="{FF2B5EF4-FFF2-40B4-BE49-F238E27FC236}">
                <a16:creationId xmlns:a16="http://schemas.microsoft.com/office/drawing/2014/main" id="{FA264AAF-707D-23A0-B19B-FAAD6FBCDEA7}"/>
              </a:ext>
            </a:extLst>
          </p:cNvPr>
          <p:cNvSpPr txBox="1"/>
          <p:nvPr/>
        </p:nvSpPr>
        <p:spPr>
          <a:xfrm>
            <a:off x="4461654" y="5941566"/>
            <a:ext cx="206498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”Omvärldsutmaningar”</a:t>
            </a:r>
          </a:p>
        </p:txBody>
      </p:sp>
      <p:sp>
        <p:nvSpPr>
          <p:cNvPr id="18" name="textruta 17">
            <a:extLst>
              <a:ext uri="{FF2B5EF4-FFF2-40B4-BE49-F238E27FC236}">
                <a16:creationId xmlns:a16="http://schemas.microsoft.com/office/drawing/2014/main" id="{F1C22232-8B00-C9D9-D164-147EFC31E622}"/>
              </a:ext>
            </a:extLst>
          </p:cNvPr>
          <p:cNvSpPr txBox="1"/>
          <p:nvPr/>
        </p:nvSpPr>
        <p:spPr>
          <a:xfrm>
            <a:off x="762318" y="5941565"/>
            <a:ext cx="193354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”Invärldsutmaningar”</a:t>
            </a:r>
          </a:p>
        </p:txBody>
      </p:sp>
      <p:sp>
        <p:nvSpPr>
          <p:cNvPr id="24" name="textruta 23">
            <a:extLst>
              <a:ext uri="{FF2B5EF4-FFF2-40B4-BE49-F238E27FC236}">
                <a16:creationId xmlns:a16="http://schemas.microsoft.com/office/drawing/2014/main" id="{FA8A6740-FADF-5C79-CE95-AC9FD735541C}"/>
              </a:ext>
            </a:extLst>
          </p:cNvPr>
          <p:cNvSpPr txBox="1"/>
          <p:nvPr/>
        </p:nvSpPr>
        <p:spPr>
          <a:xfrm>
            <a:off x="8409390" y="5941564"/>
            <a:ext cx="19992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”Framtidsutmaningar”</a:t>
            </a:r>
          </a:p>
        </p:txBody>
      </p:sp>
      <p:sp>
        <p:nvSpPr>
          <p:cNvPr id="30" name="textruta 29">
            <a:extLst>
              <a:ext uri="{FF2B5EF4-FFF2-40B4-BE49-F238E27FC236}">
                <a16:creationId xmlns:a16="http://schemas.microsoft.com/office/drawing/2014/main" id="{B24F4247-0F6A-090E-7725-889FF814A972}"/>
              </a:ext>
            </a:extLst>
          </p:cNvPr>
          <p:cNvSpPr txBox="1"/>
          <p:nvPr/>
        </p:nvSpPr>
        <p:spPr>
          <a:xfrm>
            <a:off x="4723985" y="3244334"/>
            <a:ext cx="2064989" cy="1200329"/>
          </a:xfrm>
          <a:prstGeom prst="rect">
            <a:avLst/>
          </a:prstGeom>
          <a:noFill/>
        </p:spPr>
        <p:txBody>
          <a:bodyPr wrap="square" rtlCol="0">
            <a:spAutoFit/>
          </a:bodyPr>
          <a:lstStyle/>
          <a:p>
            <a:endParaRPr lang="sv-SE" i="1" dirty="0"/>
          </a:p>
          <a:p>
            <a:r>
              <a:rPr lang="sv-SE" i="1" dirty="0"/>
              <a:t>Det som är sannolikt och troligt</a:t>
            </a:r>
          </a:p>
        </p:txBody>
      </p:sp>
      <p:sp>
        <p:nvSpPr>
          <p:cNvPr id="32" name="textruta 31">
            <a:extLst>
              <a:ext uri="{FF2B5EF4-FFF2-40B4-BE49-F238E27FC236}">
                <a16:creationId xmlns:a16="http://schemas.microsoft.com/office/drawing/2014/main" id="{72DD6853-AE8B-F0F6-4D62-1146A2603780}"/>
              </a:ext>
            </a:extLst>
          </p:cNvPr>
          <p:cNvSpPr txBox="1"/>
          <p:nvPr/>
        </p:nvSpPr>
        <p:spPr>
          <a:xfrm>
            <a:off x="8525606" y="3244334"/>
            <a:ext cx="1709764" cy="1200329"/>
          </a:xfrm>
          <a:prstGeom prst="rect">
            <a:avLst/>
          </a:prstGeom>
          <a:noFill/>
        </p:spPr>
        <p:txBody>
          <a:bodyPr wrap="square" rtlCol="0">
            <a:spAutoFit/>
          </a:bodyPr>
          <a:lstStyle/>
          <a:p>
            <a:endParaRPr lang="sv-SE" i="1" dirty="0"/>
          </a:p>
          <a:p>
            <a:r>
              <a:rPr lang="sv-SE" i="1" dirty="0"/>
              <a:t>Det som är </a:t>
            </a:r>
          </a:p>
          <a:p>
            <a:r>
              <a:rPr lang="sv-SE" i="1" dirty="0"/>
              <a:t>tänkbart och möjligt</a:t>
            </a:r>
          </a:p>
        </p:txBody>
      </p:sp>
      <p:sp>
        <p:nvSpPr>
          <p:cNvPr id="34" name="textruta 33">
            <a:extLst>
              <a:ext uri="{FF2B5EF4-FFF2-40B4-BE49-F238E27FC236}">
                <a16:creationId xmlns:a16="http://schemas.microsoft.com/office/drawing/2014/main" id="{5A4B5376-A37B-9368-E3F1-F1242B5594E7}"/>
              </a:ext>
            </a:extLst>
          </p:cNvPr>
          <p:cNvSpPr txBox="1"/>
          <p:nvPr/>
        </p:nvSpPr>
        <p:spPr>
          <a:xfrm>
            <a:off x="1011898" y="3244334"/>
            <a:ext cx="1651414" cy="1200329"/>
          </a:xfrm>
          <a:prstGeom prst="rect">
            <a:avLst/>
          </a:prstGeom>
          <a:noFill/>
        </p:spPr>
        <p:txBody>
          <a:bodyPr wrap="none" rtlCol="0">
            <a:spAutoFit/>
          </a:bodyPr>
          <a:lstStyle/>
          <a:p>
            <a:endParaRPr lang="sv-SE" i="1" dirty="0"/>
          </a:p>
          <a:p>
            <a:r>
              <a:rPr lang="sv-SE" i="1" dirty="0"/>
              <a:t>Det som är</a:t>
            </a:r>
            <a:br>
              <a:rPr lang="sv-SE" i="1" dirty="0"/>
            </a:br>
            <a:r>
              <a:rPr lang="sv-SE" i="1" dirty="0"/>
              <a:t>hindrande och </a:t>
            </a:r>
            <a:br>
              <a:rPr lang="sv-SE" i="1" dirty="0"/>
            </a:br>
            <a:r>
              <a:rPr lang="sv-SE" i="1" dirty="0"/>
              <a:t>hämmande</a:t>
            </a:r>
          </a:p>
        </p:txBody>
      </p:sp>
      <p:sp>
        <p:nvSpPr>
          <p:cNvPr id="2" name="textruta 1">
            <a:extLst>
              <a:ext uri="{FF2B5EF4-FFF2-40B4-BE49-F238E27FC236}">
                <a16:creationId xmlns:a16="http://schemas.microsoft.com/office/drawing/2014/main" id="{B6BE1129-E3E2-3749-AA57-54091B62D901}"/>
              </a:ext>
            </a:extLst>
          </p:cNvPr>
          <p:cNvSpPr txBox="1"/>
          <p:nvPr/>
        </p:nvSpPr>
        <p:spPr>
          <a:xfrm>
            <a:off x="4045263" y="2065123"/>
            <a:ext cx="2897769" cy="646331"/>
          </a:xfrm>
          <a:prstGeom prst="rect">
            <a:avLst/>
          </a:prstGeom>
          <a:noFill/>
        </p:spPr>
        <p:txBody>
          <a:bodyPr wrap="square" rtlCol="0">
            <a:spAutoFit/>
          </a:bodyPr>
          <a:lstStyle/>
          <a:p>
            <a:pPr algn="ctr"/>
            <a:r>
              <a:rPr lang="sv-SE" b="1" i="1" dirty="0">
                <a:solidFill>
                  <a:srgbClr val="E35205"/>
                </a:solidFill>
                <a:latin typeface="+mj-lt"/>
              </a:rPr>
              <a:t>Håll fokus här men snegla gärna till sidorna!</a:t>
            </a:r>
          </a:p>
        </p:txBody>
      </p:sp>
    </p:spTree>
    <p:extLst>
      <p:ext uri="{BB962C8B-B14F-4D97-AF65-F5344CB8AC3E}">
        <p14:creationId xmlns:p14="http://schemas.microsoft.com/office/powerpoint/2010/main" val="1115006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5D44F9-E1E0-876D-3FAF-4F48EA1A9361}"/>
              </a:ext>
            </a:extLst>
          </p:cNvPr>
          <p:cNvSpPr>
            <a:spLocks noGrp="1"/>
          </p:cNvSpPr>
          <p:nvPr>
            <p:ph type="ctrTitle"/>
          </p:nvPr>
        </p:nvSpPr>
        <p:spPr/>
        <p:txBody>
          <a:bodyPr/>
          <a:lstStyle/>
          <a:p>
            <a:r>
              <a:rPr lang="sv-SE" dirty="0"/>
              <a:t>Steg 2</a:t>
            </a:r>
          </a:p>
        </p:txBody>
      </p:sp>
      <p:sp>
        <p:nvSpPr>
          <p:cNvPr id="6" name="Underrubrik 5">
            <a:extLst>
              <a:ext uri="{FF2B5EF4-FFF2-40B4-BE49-F238E27FC236}">
                <a16:creationId xmlns:a16="http://schemas.microsoft.com/office/drawing/2014/main" id="{E42B9BFF-00DB-0397-E47D-5961B9B4BCDC}"/>
              </a:ext>
            </a:extLst>
          </p:cNvPr>
          <p:cNvSpPr>
            <a:spLocks noGrp="1"/>
          </p:cNvSpPr>
          <p:nvPr>
            <p:ph type="subTitle" idx="1"/>
          </p:nvPr>
        </p:nvSpPr>
        <p:spPr/>
        <p:txBody>
          <a:bodyPr>
            <a:normAutofit/>
          </a:bodyPr>
          <a:lstStyle/>
          <a:p>
            <a:r>
              <a:rPr lang="sv-SE" sz="5400" b="1" dirty="0">
                <a:latin typeface="+mj-lt"/>
              </a:rPr>
              <a:t>Värdera risker för verksamheten</a:t>
            </a:r>
          </a:p>
        </p:txBody>
      </p:sp>
    </p:spTree>
    <p:extLst>
      <p:ext uri="{BB962C8B-B14F-4D97-AF65-F5344CB8AC3E}">
        <p14:creationId xmlns:p14="http://schemas.microsoft.com/office/powerpoint/2010/main" val="1012731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p:cNvSpPr>
            <a:spLocks noGrp="1"/>
          </p:cNvSpPr>
          <p:nvPr>
            <p:ph idx="11"/>
          </p:nvPr>
        </p:nvSpPr>
        <p:spPr>
          <a:xfrm>
            <a:off x="864000" y="1440000"/>
            <a:ext cx="4881496" cy="4371008"/>
          </a:xfrm>
        </p:spPr>
        <p:txBody>
          <a:bodyPr>
            <a:normAutofit/>
          </a:bodyPr>
          <a:lstStyle/>
          <a:p>
            <a:r>
              <a:rPr lang="sv-SE" dirty="0"/>
              <a:t>Värdera </a:t>
            </a:r>
            <a:r>
              <a:rPr lang="sv-SE" b="1" dirty="0"/>
              <a:t>omvärldsutmaningarna </a:t>
            </a:r>
            <a:r>
              <a:rPr lang="sv-SE" dirty="0"/>
              <a:t>utifrån sannolikhet och påverkan på verksamheten</a:t>
            </a:r>
          </a:p>
          <a:p>
            <a:endParaRPr lang="sv-SE" dirty="0"/>
          </a:p>
          <a:p>
            <a:r>
              <a:rPr lang="sv-SE" dirty="0"/>
              <a:t>För att bedöma </a:t>
            </a:r>
            <a:r>
              <a:rPr lang="sv-SE" b="1" dirty="0"/>
              <a:t>risken för påverkan </a:t>
            </a:r>
            <a:r>
              <a:rPr lang="sv-SE" dirty="0"/>
              <a:t>på verksamheten inom planeringshorisonten</a:t>
            </a:r>
          </a:p>
          <a:p>
            <a:endParaRPr lang="sv-SE" dirty="0"/>
          </a:p>
          <a:p>
            <a:r>
              <a:rPr lang="sv-SE" b="1" dirty="0"/>
              <a:t>Ett sätt att sortera agnarna från vetet inför uppdatering av affärsplan/verksamhetsplan</a:t>
            </a:r>
          </a:p>
          <a:p>
            <a:endParaRPr lang="sv-SE" b="1" dirty="0">
              <a:solidFill>
                <a:srgbClr val="E35205"/>
              </a:solidFill>
            </a:endParaRPr>
          </a:p>
          <a:p>
            <a:r>
              <a:rPr lang="sv-SE" b="1" dirty="0">
                <a:solidFill>
                  <a:srgbClr val="E35205"/>
                </a:solidFill>
              </a:rPr>
              <a:t>Diskutera inte lösningar!</a:t>
            </a:r>
          </a:p>
        </p:txBody>
      </p:sp>
      <p:cxnSp>
        <p:nvCxnSpPr>
          <p:cNvPr id="4" name="Rak pilkoppling 3">
            <a:extLst>
              <a:ext uri="{FF2B5EF4-FFF2-40B4-BE49-F238E27FC236}">
                <a16:creationId xmlns:a16="http://schemas.microsoft.com/office/drawing/2014/main" id="{414FF5E6-3A18-E198-47E1-3BD815EE15A4}"/>
              </a:ext>
            </a:extLst>
          </p:cNvPr>
          <p:cNvCxnSpPr>
            <a:cxnSpLocks/>
          </p:cNvCxnSpPr>
          <p:nvPr/>
        </p:nvCxnSpPr>
        <p:spPr>
          <a:xfrm flipV="1">
            <a:off x="7088677" y="1486837"/>
            <a:ext cx="0" cy="3569851"/>
          </a:xfrm>
          <a:prstGeom prst="straightConnector1">
            <a:avLst/>
          </a:prstGeom>
          <a:noFill/>
          <a:ln w="31750" cap="flat" cmpd="sng" algn="ctr">
            <a:solidFill>
              <a:srgbClr val="1A355C"/>
            </a:solidFill>
            <a:prstDash val="solid"/>
            <a:tailEnd type="triangle"/>
          </a:ln>
          <a:effectLst/>
        </p:spPr>
      </p:cxnSp>
      <p:cxnSp>
        <p:nvCxnSpPr>
          <p:cNvPr id="10" name="Rak pilkoppling 9">
            <a:extLst>
              <a:ext uri="{FF2B5EF4-FFF2-40B4-BE49-F238E27FC236}">
                <a16:creationId xmlns:a16="http://schemas.microsoft.com/office/drawing/2014/main" id="{FFF2C5C6-52F9-CD21-575E-20945B9CAA09}"/>
              </a:ext>
            </a:extLst>
          </p:cNvPr>
          <p:cNvCxnSpPr>
            <a:cxnSpLocks/>
          </p:cNvCxnSpPr>
          <p:nvPr/>
        </p:nvCxnSpPr>
        <p:spPr>
          <a:xfrm rot="5400000" flipV="1">
            <a:off x="8872060" y="3259843"/>
            <a:ext cx="0" cy="3569851"/>
          </a:xfrm>
          <a:prstGeom prst="straightConnector1">
            <a:avLst/>
          </a:prstGeom>
          <a:noFill/>
          <a:ln w="31750" cap="flat" cmpd="sng" algn="ctr">
            <a:solidFill>
              <a:srgbClr val="1A355C"/>
            </a:solidFill>
            <a:prstDash val="solid"/>
            <a:tailEnd type="triangle"/>
          </a:ln>
          <a:effectLst/>
        </p:spPr>
      </p:cxnSp>
      <p:sp>
        <p:nvSpPr>
          <p:cNvPr id="11" name="textruta 10">
            <a:extLst>
              <a:ext uri="{FF2B5EF4-FFF2-40B4-BE49-F238E27FC236}">
                <a16:creationId xmlns:a16="http://schemas.microsoft.com/office/drawing/2014/main" id="{DCBE2680-734A-EA93-EE2B-7AE90CA2F7EF}"/>
              </a:ext>
            </a:extLst>
          </p:cNvPr>
          <p:cNvSpPr txBox="1"/>
          <p:nvPr/>
        </p:nvSpPr>
        <p:spPr>
          <a:xfrm>
            <a:off x="8244000" y="5298417"/>
            <a:ext cx="1444626" cy="307777"/>
          </a:xfrm>
          <a:prstGeom prst="rect">
            <a:avLst/>
          </a:prstGeom>
          <a:noFill/>
        </p:spPr>
        <p:txBody>
          <a:bodyPr wrap="none" rtlCol="0">
            <a:spAutoFit/>
          </a:bodyPr>
          <a:lstStyle/>
          <a:p>
            <a:r>
              <a:rPr lang="sv-SE" sz="1400" b="1" dirty="0">
                <a:solidFill>
                  <a:srgbClr val="1A355C"/>
                </a:solidFill>
                <a:latin typeface="+mj-lt"/>
              </a:rPr>
              <a:t>SANNOLIKHET</a:t>
            </a:r>
          </a:p>
        </p:txBody>
      </p:sp>
      <p:sp>
        <p:nvSpPr>
          <p:cNvPr id="12" name="textruta 11">
            <a:extLst>
              <a:ext uri="{FF2B5EF4-FFF2-40B4-BE49-F238E27FC236}">
                <a16:creationId xmlns:a16="http://schemas.microsoft.com/office/drawing/2014/main" id="{034701E9-4382-B008-BC7A-90D615D68521}"/>
              </a:ext>
            </a:extLst>
          </p:cNvPr>
          <p:cNvSpPr txBox="1"/>
          <p:nvPr/>
        </p:nvSpPr>
        <p:spPr>
          <a:xfrm rot="16200000">
            <a:off x="6039926" y="3117708"/>
            <a:ext cx="1152880" cy="307777"/>
          </a:xfrm>
          <a:prstGeom prst="rect">
            <a:avLst/>
          </a:prstGeom>
          <a:noFill/>
        </p:spPr>
        <p:txBody>
          <a:bodyPr wrap="none" rtlCol="0">
            <a:spAutoFit/>
          </a:bodyPr>
          <a:lstStyle/>
          <a:p>
            <a:r>
              <a:rPr lang="sv-SE" sz="1400" b="1" dirty="0">
                <a:solidFill>
                  <a:srgbClr val="1A355C"/>
                </a:solidFill>
                <a:latin typeface="+mj-lt"/>
              </a:rPr>
              <a:t>PÅVERKAN</a:t>
            </a:r>
          </a:p>
        </p:txBody>
      </p:sp>
      <p:sp>
        <p:nvSpPr>
          <p:cNvPr id="15" name="Rektangel: rundade hörn 14">
            <a:extLst>
              <a:ext uri="{FF2B5EF4-FFF2-40B4-BE49-F238E27FC236}">
                <a16:creationId xmlns:a16="http://schemas.microsoft.com/office/drawing/2014/main" id="{4C2999A1-BFA6-6110-67CB-D81DB287808A}"/>
              </a:ext>
            </a:extLst>
          </p:cNvPr>
          <p:cNvSpPr/>
          <p:nvPr/>
        </p:nvSpPr>
        <p:spPr>
          <a:xfrm>
            <a:off x="7147952" y="1554648"/>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HÖG PÅVERKAN</a:t>
            </a:r>
            <a:br>
              <a:rPr lang="sv-SE" sz="800" dirty="0">
                <a:solidFill>
                  <a:srgbClr val="1A355C"/>
                </a:solidFill>
                <a:latin typeface="+mj-lt"/>
              </a:rPr>
            </a:br>
            <a:r>
              <a:rPr lang="sv-SE" sz="800" dirty="0">
                <a:solidFill>
                  <a:srgbClr val="1A355C"/>
                </a:solidFill>
                <a:latin typeface="+mj-lt"/>
              </a:rPr>
              <a:t>Bör övervägas i alla planer</a:t>
            </a:r>
          </a:p>
        </p:txBody>
      </p:sp>
      <p:sp>
        <p:nvSpPr>
          <p:cNvPr id="24" name="textruta 23">
            <a:extLst>
              <a:ext uri="{FF2B5EF4-FFF2-40B4-BE49-F238E27FC236}">
                <a16:creationId xmlns:a16="http://schemas.microsoft.com/office/drawing/2014/main" id="{D85D0F1A-FB9A-B4FD-2AEE-33EFE3BEE653}"/>
              </a:ext>
            </a:extLst>
          </p:cNvPr>
          <p:cNvSpPr txBox="1"/>
          <p:nvPr/>
        </p:nvSpPr>
        <p:spPr>
          <a:xfrm rot="16200000">
            <a:off x="6690279" y="1954615"/>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30" name="textruta 29">
            <a:extLst>
              <a:ext uri="{FF2B5EF4-FFF2-40B4-BE49-F238E27FC236}">
                <a16:creationId xmlns:a16="http://schemas.microsoft.com/office/drawing/2014/main" id="{985245D5-93D8-5551-2463-F083A532AD54}"/>
              </a:ext>
            </a:extLst>
          </p:cNvPr>
          <p:cNvSpPr txBox="1"/>
          <p:nvPr/>
        </p:nvSpPr>
        <p:spPr>
          <a:xfrm>
            <a:off x="7487236" y="5056688"/>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32" name="textruta 31">
            <a:extLst>
              <a:ext uri="{FF2B5EF4-FFF2-40B4-BE49-F238E27FC236}">
                <a16:creationId xmlns:a16="http://schemas.microsoft.com/office/drawing/2014/main" id="{ADFDD048-E70F-DFE4-28CA-4BF84ADA65CC}"/>
              </a:ext>
            </a:extLst>
          </p:cNvPr>
          <p:cNvSpPr txBox="1"/>
          <p:nvPr/>
        </p:nvSpPr>
        <p:spPr>
          <a:xfrm rot="16200000">
            <a:off x="6710316" y="4385504"/>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35" name="textruta 34">
            <a:extLst>
              <a:ext uri="{FF2B5EF4-FFF2-40B4-BE49-F238E27FC236}">
                <a16:creationId xmlns:a16="http://schemas.microsoft.com/office/drawing/2014/main" id="{FCA498D5-2A0D-8BF6-EAE3-B83A39F351EC}"/>
              </a:ext>
            </a:extLst>
          </p:cNvPr>
          <p:cNvSpPr txBox="1"/>
          <p:nvPr/>
        </p:nvSpPr>
        <p:spPr>
          <a:xfrm>
            <a:off x="9866650" y="5056688"/>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36" name="Rektangel: rundade hörn 35">
            <a:extLst>
              <a:ext uri="{FF2B5EF4-FFF2-40B4-BE49-F238E27FC236}">
                <a16:creationId xmlns:a16="http://schemas.microsoft.com/office/drawing/2014/main" id="{23566756-4576-D5F3-CF8B-F3D8579D78A5}"/>
              </a:ext>
            </a:extLst>
          </p:cNvPr>
          <p:cNvSpPr/>
          <p:nvPr/>
        </p:nvSpPr>
        <p:spPr>
          <a:xfrm>
            <a:off x="9587665" y="1579292"/>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KRITISKA RISKER</a:t>
            </a:r>
          </a:p>
          <a:p>
            <a:pPr algn="ctr"/>
            <a:r>
              <a:rPr lang="sv-SE" sz="800" dirty="0">
                <a:solidFill>
                  <a:srgbClr val="1A355C"/>
                </a:solidFill>
                <a:latin typeface="+mj-lt"/>
              </a:rPr>
              <a:t>Huvudfokus i planeringen</a:t>
            </a:r>
          </a:p>
        </p:txBody>
      </p:sp>
      <p:sp>
        <p:nvSpPr>
          <p:cNvPr id="37" name="Rektangel: rundade hörn 36">
            <a:extLst>
              <a:ext uri="{FF2B5EF4-FFF2-40B4-BE49-F238E27FC236}">
                <a16:creationId xmlns:a16="http://schemas.microsoft.com/office/drawing/2014/main" id="{462EAE9D-AC9B-5848-4319-DA86D6329B41}"/>
              </a:ext>
            </a:extLst>
          </p:cNvPr>
          <p:cNvSpPr/>
          <p:nvPr/>
        </p:nvSpPr>
        <p:spPr>
          <a:xfrm>
            <a:off x="9587665" y="4199842"/>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PÅVERKAN </a:t>
            </a:r>
          </a:p>
          <a:p>
            <a:pPr algn="ctr"/>
            <a:r>
              <a:rPr lang="sv-SE" sz="800" dirty="0">
                <a:solidFill>
                  <a:srgbClr val="1A355C"/>
                </a:solidFill>
                <a:latin typeface="+mj-lt"/>
              </a:rPr>
              <a:t>Bör sällan lyftas i planeringen</a:t>
            </a:r>
          </a:p>
        </p:txBody>
      </p:sp>
      <p:sp>
        <p:nvSpPr>
          <p:cNvPr id="38" name="textruta 37">
            <a:extLst>
              <a:ext uri="{FF2B5EF4-FFF2-40B4-BE49-F238E27FC236}">
                <a16:creationId xmlns:a16="http://schemas.microsoft.com/office/drawing/2014/main" id="{4A28EEBD-A5AE-C3C8-1142-82E544CDA690}"/>
              </a:ext>
            </a:extLst>
          </p:cNvPr>
          <p:cNvSpPr txBox="1"/>
          <p:nvPr/>
        </p:nvSpPr>
        <p:spPr>
          <a:xfrm>
            <a:off x="6836355" y="976381"/>
            <a:ext cx="4864630" cy="338554"/>
          </a:xfrm>
          <a:prstGeom prst="rect">
            <a:avLst/>
          </a:prstGeom>
          <a:noFill/>
        </p:spPr>
        <p:txBody>
          <a:bodyPr wrap="square">
            <a:spAutoFit/>
          </a:bodyPr>
          <a:lstStyle/>
          <a:p>
            <a:r>
              <a:rPr lang="sv-SE" sz="1600" b="1" dirty="0">
                <a:latin typeface="+mj-lt"/>
              </a:rPr>
              <a:t>FIGUR: </a:t>
            </a:r>
            <a:r>
              <a:rPr lang="sv-SE" sz="1600" dirty="0">
                <a:latin typeface="+mj-lt"/>
              </a:rPr>
              <a:t>Bedömningsmall för påverkan/sannolikhet</a:t>
            </a:r>
          </a:p>
        </p:txBody>
      </p:sp>
      <p:sp>
        <p:nvSpPr>
          <p:cNvPr id="41" name="textruta 40">
            <a:extLst>
              <a:ext uri="{FF2B5EF4-FFF2-40B4-BE49-F238E27FC236}">
                <a16:creationId xmlns:a16="http://schemas.microsoft.com/office/drawing/2014/main" id="{826522A0-A3AD-3E28-E6B5-D9EAB74D34B4}"/>
              </a:ext>
            </a:extLst>
          </p:cNvPr>
          <p:cNvSpPr txBox="1"/>
          <p:nvPr/>
        </p:nvSpPr>
        <p:spPr>
          <a:xfrm>
            <a:off x="8583167" y="5054614"/>
            <a:ext cx="633507" cy="261610"/>
          </a:xfrm>
          <a:prstGeom prst="rect">
            <a:avLst/>
          </a:prstGeom>
          <a:noFill/>
        </p:spPr>
        <p:txBody>
          <a:bodyPr wrap="none" rtlCol="0">
            <a:spAutoFit/>
          </a:bodyPr>
          <a:lstStyle/>
          <a:p>
            <a:r>
              <a:rPr lang="sv-SE" sz="1100" dirty="0">
                <a:solidFill>
                  <a:srgbClr val="1A355C"/>
                </a:solidFill>
                <a:latin typeface="+mj-lt"/>
              </a:rPr>
              <a:t>MEDEL</a:t>
            </a:r>
          </a:p>
        </p:txBody>
      </p:sp>
      <p:sp>
        <p:nvSpPr>
          <p:cNvPr id="42" name="textruta 41">
            <a:extLst>
              <a:ext uri="{FF2B5EF4-FFF2-40B4-BE49-F238E27FC236}">
                <a16:creationId xmlns:a16="http://schemas.microsoft.com/office/drawing/2014/main" id="{90A9C87E-0DC9-3460-3303-D6C222D27B98}"/>
              </a:ext>
            </a:extLst>
          </p:cNvPr>
          <p:cNvSpPr txBox="1"/>
          <p:nvPr/>
        </p:nvSpPr>
        <p:spPr>
          <a:xfrm rot="16200000">
            <a:off x="6608673" y="3140792"/>
            <a:ext cx="633507" cy="261610"/>
          </a:xfrm>
          <a:prstGeom prst="rect">
            <a:avLst/>
          </a:prstGeom>
          <a:noFill/>
        </p:spPr>
        <p:txBody>
          <a:bodyPr wrap="none" rtlCol="0">
            <a:spAutoFit/>
          </a:bodyPr>
          <a:lstStyle/>
          <a:p>
            <a:r>
              <a:rPr lang="sv-SE" sz="1100" dirty="0">
                <a:solidFill>
                  <a:srgbClr val="1A355C"/>
                </a:solidFill>
                <a:latin typeface="+mj-lt"/>
              </a:rPr>
              <a:t>MEDEL</a:t>
            </a:r>
          </a:p>
        </p:txBody>
      </p:sp>
      <p:cxnSp>
        <p:nvCxnSpPr>
          <p:cNvPr id="51" name="Rak koppling 50">
            <a:extLst>
              <a:ext uri="{FF2B5EF4-FFF2-40B4-BE49-F238E27FC236}">
                <a16:creationId xmlns:a16="http://schemas.microsoft.com/office/drawing/2014/main" id="{7AE06875-FA93-BF3E-936D-3B708D6EEB3D}"/>
              </a:ext>
            </a:extLst>
          </p:cNvPr>
          <p:cNvCxnSpPr/>
          <p:nvPr/>
        </p:nvCxnSpPr>
        <p:spPr>
          <a:xfrm>
            <a:off x="8243641" y="1582806"/>
            <a:ext cx="0" cy="3377911"/>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3" name="Rak koppling 52">
            <a:extLst>
              <a:ext uri="{FF2B5EF4-FFF2-40B4-BE49-F238E27FC236}">
                <a16:creationId xmlns:a16="http://schemas.microsoft.com/office/drawing/2014/main" id="{88AA1849-B3D0-E1AB-5148-B06FE5F99003}"/>
              </a:ext>
            </a:extLst>
          </p:cNvPr>
          <p:cNvCxnSpPr/>
          <p:nvPr/>
        </p:nvCxnSpPr>
        <p:spPr>
          <a:xfrm>
            <a:off x="9501855" y="1582806"/>
            <a:ext cx="0" cy="3377911"/>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317C2173-0F51-7B91-6C95-E3134A64418D}"/>
              </a:ext>
            </a:extLst>
          </p:cNvPr>
          <p:cNvCxnSpPr>
            <a:cxnSpLocks/>
          </p:cNvCxnSpPr>
          <p:nvPr/>
        </p:nvCxnSpPr>
        <p:spPr>
          <a:xfrm rot="5400000">
            <a:off x="8828275" y="2123343"/>
            <a:ext cx="0" cy="3377911"/>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9" name="Rak koppling 58">
            <a:extLst>
              <a:ext uri="{FF2B5EF4-FFF2-40B4-BE49-F238E27FC236}">
                <a16:creationId xmlns:a16="http://schemas.microsoft.com/office/drawing/2014/main" id="{7F3B71D0-3E74-B211-4262-EE466A10D85C}"/>
              </a:ext>
            </a:extLst>
          </p:cNvPr>
          <p:cNvCxnSpPr>
            <a:cxnSpLocks/>
          </p:cNvCxnSpPr>
          <p:nvPr/>
        </p:nvCxnSpPr>
        <p:spPr>
          <a:xfrm rot="5400000">
            <a:off x="8817840" y="999566"/>
            <a:ext cx="0" cy="3377911"/>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60" name="Ellips 59">
            <a:extLst>
              <a:ext uri="{FF2B5EF4-FFF2-40B4-BE49-F238E27FC236}">
                <a16:creationId xmlns:a16="http://schemas.microsoft.com/office/drawing/2014/main" id="{37F30781-56E0-2A87-4E64-6F9D56222028}"/>
              </a:ext>
            </a:extLst>
          </p:cNvPr>
          <p:cNvSpPr/>
          <p:nvPr/>
        </p:nvSpPr>
        <p:spPr>
          <a:xfrm>
            <a:off x="9033840" y="2756428"/>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1" name="Ellips 60">
            <a:extLst>
              <a:ext uri="{FF2B5EF4-FFF2-40B4-BE49-F238E27FC236}">
                <a16:creationId xmlns:a16="http://schemas.microsoft.com/office/drawing/2014/main" id="{22243A6B-4EFA-B407-2908-5CED624F9047}"/>
              </a:ext>
            </a:extLst>
          </p:cNvPr>
          <p:cNvSpPr/>
          <p:nvPr/>
        </p:nvSpPr>
        <p:spPr>
          <a:xfrm>
            <a:off x="9219285" y="3067761"/>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2" name="Ellips 61">
            <a:extLst>
              <a:ext uri="{FF2B5EF4-FFF2-40B4-BE49-F238E27FC236}">
                <a16:creationId xmlns:a16="http://schemas.microsoft.com/office/drawing/2014/main" id="{709C12D6-FEB8-BFF8-BE92-D6E22C3087A8}"/>
              </a:ext>
            </a:extLst>
          </p:cNvPr>
          <p:cNvSpPr/>
          <p:nvPr/>
        </p:nvSpPr>
        <p:spPr>
          <a:xfrm>
            <a:off x="10072616" y="3077139"/>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3" name="Ellips 62">
            <a:extLst>
              <a:ext uri="{FF2B5EF4-FFF2-40B4-BE49-F238E27FC236}">
                <a16:creationId xmlns:a16="http://schemas.microsoft.com/office/drawing/2014/main" id="{4A6C588B-92DF-1197-9F0C-1524B68E632C}"/>
              </a:ext>
            </a:extLst>
          </p:cNvPr>
          <p:cNvSpPr/>
          <p:nvPr/>
        </p:nvSpPr>
        <p:spPr>
          <a:xfrm>
            <a:off x="8121218" y="2790251"/>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5" name="Ellips 64">
            <a:extLst>
              <a:ext uri="{FF2B5EF4-FFF2-40B4-BE49-F238E27FC236}">
                <a16:creationId xmlns:a16="http://schemas.microsoft.com/office/drawing/2014/main" id="{AF930FBB-143E-9FFC-732F-B4D27C002D00}"/>
              </a:ext>
            </a:extLst>
          </p:cNvPr>
          <p:cNvSpPr/>
          <p:nvPr/>
        </p:nvSpPr>
        <p:spPr>
          <a:xfrm>
            <a:off x="8554106" y="3391806"/>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6" name="Ellips 65">
            <a:extLst>
              <a:ext uri="{FF2B5EF4-FFF2-40B4-BE49-F238E27FC236}">
                <a16:creationId xmlns:a16="http://schemas.microsoft.com/office/drawing/2014/main" id="{2F70AE36-8FFE-4441-93A6-66A26DB0676D}"/>
              </a:ext>
            </a:extLst>
          </p:cNvPr>
          <p:cNvSpPr/>
          <p:nvPr/>
        </p:nvSpPr>
        <p:spPr>
          <a:xfrm>
            <a:off x="9347756" y="2531362"/>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7" name="Ellips 66">
            <a:extLst>
              <a:ext uri="{FF2B5EF4-FFF2-40B4-BE49-F238E27FC236}">
                <a16:creationId xmlns:a16="http://schemas.microsoft.com/office/drawing/2014/main" id="{02A9A6C0-6E9E-14AC-DD7B-3D7A5AE67EE6}"/>
              </a:ext>
            </a:extLst>
          </p:cNvPr>
          <p:cNvSpPr/>
          <p:nvPr/>
        </p:nvSpPr>
        <p:spPr>
          <a:xfrm>
            <a:off x="9177855" y="2222687"/>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8" name="Ellips 67">
            <a:extLst>
              <a:ext uri="{FF2B5EF4-FFF2-40B4-BE49-F238E27FC236}">
                <a16:creationId xmlns:a16="http://schemas.microsoft.com/office/drawing/2014/main" id="{A164135F-060B-6F65-B4CC-A4AE834946D6}"/>
              </a:ext>
            </a:extLst>
          </p:cNvPr>
          <p:cNvSpPr/>
          <p:nvPr/>
        </p:nvSpPr>
        <p:spPr>
          <a:xfrm>
            <a:off x="9717855" y="2397639"/>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9" name="Ellips 68">
            <a:extLst>
              <a:ext uri="{FF2B5EF4-FFF2-40B4-BE49-F238E27FC236}">
                <a16:creationId xmlns:a16="http://schemas.microsoft.com/office/drawing/2014/main" id="{A964DBA6-CA0F-8E7F-8E69-4A850DE74C60}"/>
              </a:ext>
            </a:extLst>
          </p:cNvPr>
          <p:cNvSpPr/>
          <p:nvPr/>
        </p:nvSpPr>
        <p:spPr>
          <a:xfrm>
            <a:off x="8738903" y="2176399"/>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70" name="Ellips 69">
            <a:extLst>
              <a:ext uri="{FF2B5EF4-FFF2-40B4-BE49-F238E27FC236}">
                <a16:creationId xmlns:a16="http://schemas.microsoft.com/office/drawing/2014/main" id="{268D0899-C5C8-EC55-4003-ACAB2DCC706E}"/>
              </a:ext>
            </a:extLst>
          </p:cNvPr>
          <p:cNvSpPr/>
          <p:nvPr/>
        </p:nvSpPr>
        <p:spPr>
          <a:xfrm rot="19849377">
            <a:off x="8878073" y="1467450"/>
            <a:ext cx="1267605" cy="2401395"/>
          </a:xfrm>
          <a:prstGeom prst="ellipse">
            <a:avLst/>
          </a:prstGeom>
          <a:noFill/>
          <a:ln w="6350">
            <a:solidFill>
              <a:srgbClr val="E2510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Ellips 70">
            <a:extLst>
              <a:ext uri="{FF2B5EF4-FFF2-40B4-BE49-F238E27FC236}">
                <a16:creationId xmlns:a16="http://schemas.microsoft.com/office/drawing/2014/main" id="{B5E5A28B-F61A-8B54-F884-7AF1E570C4B4}"/>
              </a:ext>
            </a:extLst>
          </p:cNvPr>
          <p:cNvSpPr/>
          <p:nvPr/>
        </p:nvSpPr>
        <p:spPr>
          <a:xfrm>
            <a:off x="8719037" y="3059647"/>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72" name="Ellips 71">
            <a:extLst>
              <a:ext uri="{FF2B5EF4-FFF2-40B4-BE49-F238E27FC236}">
                <a16:creationId xmlns:a16="http://schemas.microsoft.com/office/drawing/2014/main" id="{465D12DF-78CD-579D-2CEB-2A409DC2BF75}"/>
              </a:ext>
            </a:extLst>
          </p:cNvPr>
          <p:cNvSpPr/>
          <p:nvPr/>
        </p:nvSpPr>
        <p:spPr>
          <a:xfrm>
            <a:off x="8384771" y="3020398"/>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73" name="Ellips 72">
            <a:extLst>
              <a:ext uri="{FF2B5EF4-FFF2-40B4-BE49-F238E27FC236}">
                <a16:creationId xmlns:a16="http://schemas.microsoft.com/office/drawing/2014/main" id="{0024AFA0-D5BB-3C9A-9429-3906E60696B9}"/>
              </a:ext>
            </a:extLst>
          </p:cNvPr>
          <p:cNvSpPr/>
          <p:nvPr/>
        </p:nvSpPr>
        <p:spPr>
          <a:xfrm>
            <a:off x="9676485" y="3524961"/>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74" name="Ellips 73">
            <a:extLst>
              <a:ext uri="{FF2B5EF4-FFF2-40B4-BE49-F238E27FC236}">
                <a16:creationId xmlns:a16="http://schemas.microsoft.com/office/drawing/2014/main" id="{48967957-E708-B055-A484-1498276ADF89}"/>
              </a:ext>
            </a:extLst>
          </p:cNvPr>
          <p:cNvSpPr/>
          <p:nvPr/>
        </p:nvSpPr>
        <p:spPr>
          <a:xfrm>
            <a:off x="9715487" y="2902703"/>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75" name="Ellips 74">
            <a:extLst>
              <a:ext uri="{FF2B5EF4-FFF2-40B4-BE49-F238E27FC236}">
                <a16:creationId xmlns:a16="http://schemas.microsoft.com/office/drawing/2014/main" id="{F791F9E4-75CA-085C-3A17-BDDF2B10C4B8}"/>
              </a:ext>
            </a:extLst>
          </p:cNvPr>
          <p:cNvSpPr/>
          <p:nvPr/>
        </p:nvSpPr>
        <p:spPr>
          <a:xfrm>
            <a:off x="9000674" y="3704273"/>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76" name="Ellips 75">
            <a:extLst>
              <a:ext uri="{FF2B5EF4-FFF2-40B4-BE49-F238E27FC236}">
                <a16:creationId xmlns:a16="http://schemas.microsoft.com/office/drawing/2014/main" id="{9D71D3FD-10A2-C1B8-9140-2F656ED95FDB}"/>
              </a:ext>
            </a:extLst>
          </p:cNvPr>
          <p:cNvSpPr/>
          <p:nvPr/>
        </p:nvSpPr>
        <p:spPr>
          <a:xfrm>
            <a:off x="8535625" y="3944178"/>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Tree>
    <p:extLst>
      <p:ext uri="{BB962C8B-B14F-4D97-AF65-F5344CB8AC3E}">
        <p14:creationId xmlns:p14="http://schemas.microsoft.com/office/powerpoint/2010/main" val="128336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Värdera risker för verksamheten</a:t>
            </a:r>
          </a:p>
          <a:p>
            <a:r>
              <a:rPr lang="sv-SE" sz="2000" dirty="0"/>
              <a:t>Hur stor är risken för påverkan på verksamheten inom de närmaste åren? </a:t>
            </a:r>
          </a:p>
        </p:txBody>
      </p:sp>
      <p:sp>
        <p:nvSpPr>
          <p:cNvPr id="5" name="Platshållare för text 4"/>
          <p:cNvSpPr>
            <a:spLocks noGrp="1"/>
          </p:cNvSpPr>
          <p:nvPr>
            <p:ph type="body" sz="half" idx="2"/>
          </p:nvPr>
        </p:nvSpPr>
        <p:spPr>
          <a:xfrm>
            <a:off x="478800" y="1064959"/>
            <a:ext cx="10335600" cy="5172287"/>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 </a:t>
            </a:r>
          </a:p>
          <a:p>
            <a:pPr lvl="0">
              <a:lnSpc>
                <a:spcPct val="107000"/>
              </a:lnSpc>
              <a:spcAft>
                <a:spcPts val="800"/>
              </a:spcAft>
            </a:pPr>
            <a:r>
              <a:rPr lang="sv-SE" sz="1400" kern="100" dirty="0">
                <a:effectLst/>
                <a:ea typeface="Calibri" panose="020F0502020204030204" pitchFamily="34" charset="0"/>
                <a:cs typeface="Times New Roman" panose="02020603050405020304" pitchFamily="18" charset="0"/>
              </a:rPr>
              <a:t>Genomför en riskbedömning av de identifierade omvärldsutmaningarna. </a:t>
            </a:r>
            <a:r>
              <a:rPr lang="sv-SE" sz="1400" kern="100" dirty="0">
                <a:ea typeface="Calibri" panose="020F0502020204030204" pitchFamily="34" charset="0"/>
                <a:cs typeface="Times New Roman" panose="02020603050405020304" pitchFamily="18" charset="0"/>
              </a:rPr>
              <a:t>Värdera sannolikheten att de förstärks under de närmaste åren. Bedöm därefter graden av påverkan på verksamheten om så blir fallet. Undvik att diskutera konkreta lösningar i det här skedet. </a:t>
            </a:r>
            <a:br>
              <a:rPr lang="sv-SE" sz="1400" b="1" kern="100" dirty="0">
                <a:latin typeface="+mj-lt"/>
                <a:ea typeface="Calibri" panose="020F0502020204030204" pitchFamily="34" charset="0"/>
                <a:cs typeface="Times New Roman" panose="02020603050405020304" pitchFamily="18" charset="0"/>
              </a:rPr>
            </a:br>
            <a:br>
              <a:rPr lang="sv-SE" sz="1400" b="1" kern="100" dirty="0">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Arbetsgruppen gör den initiala bedömningen. Processledaren tar därefter underlaget till förvaltningens eller bolaget ledningsgrupp som eventuellt justerar bedömningarna.</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Vad: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Workshop och/eller individuella bedömningar som sammanställs (kan genomföras som en enkät där påverkan och sannolikhet skattas på en skala).</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värdera risken för påverkan på bolagets eller förvaltningens verksamhet inom planeringshorisonten. Sorterar agnarna från vetet och tydliggör vilka utmaningar som bedöms vara mest relevanta/kritiska.</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Resultat: </a:t>
            </a:r>
            <a:br>
              <a:rPr lang="sv-SE" sz="1400" b="1" kern="100" dirty="0">
                <a:effectLst/>
                <a:latin typeface="+mj-lt"/>
                <a:ea typeface="Calibri" panose="020F0502020204030204" pitchFamily="34" charset="0"/>
                <a:cs typeface="Times New Roman" panose="02020603050405020304" pitchFamily="18" charset="0"/>
              </a:rPr>
            </a:br>
            <a:r>
              <a:rPr lang="sv-SE" sz="1400" kern="100" dirty="0">
                <a:cs typeface="Times New Roman" panose="02020603050405020304" pitchFamily="18" charset="0"/>
              </a:rPr>
              <a:t>En riskmatris där utmaningarna sorteras efter hur hög deras påverka på verksamheten bedöms kunna bli respektive sannolikheten att de förstärks under de närmaste åren.</a:t>
            </a:r>
            <a:br>
              <a:rPr lang="sv-SE" sz="1400" b="1" kern="100" dirty="0">
                <a:effectLst/>
                <a:latin typeface="+mj-lt"/>
                <a:ea typeface="Calibri" panose="020F0502020204030204" pitchFamily="34" charset="0"/>
                <a:cs typeface="Times New Roman" panose="02020603050405020304" pitchFamily="18" charset="0"/>
              </a:rPr>
            </a:br>
            <a:br>
              <a:rPr lang="sv-SE" sz="1400" kern="100" dirty="0">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Målgrupp: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I första hand förvaltnings/bolagsledningen, men kan även omfatta styrelsen/nämnden</a:t>
            </a:r>
            <a:endParaRPr lang="sv-SE" sz="1400" kern="100" dirty="0">
              <a:effectLst/>
              <a:ea typeface="Calibri" panose="020F0502020204030204" pitchFamily="34" charset="0"/>
              <a:cs typeface="Times New Roman" panose="02020603050405020304" pitchFamily="18" charset="0"/>
            </a:endParaRPr>
          </a:p>
          <a:p>
            <a:pPr lvl="0">
              <a:lnSpc>
                <a:spcPct val="107000"/>
              </a:lnSpc>
              <a:spcAft>
                <a:spcPts val="800"/>
              </a:spcAft>
            </a:pPr>
            <a:br>
              <a:rPr lang="sv-SE" sz="1400" kern="100" dirty="0">
                <a:effectLst/>
                <a:ea typeface="Calibri" panose="020F0502020204030204" pitchFamily="34" charset="0"/>
                <a:cs typeface="Times New Roman" panose="02020603050405020304" pitchFamily="18" charset="0"/>
              </a:rPr>
            </a:br>
            <a:endParaRPr lang="sv-SE" sz="1050" dirty="0"/>
          </a:p>
        </p:txBody>
      </p:sp>
    </p:spTree>
    <p:extLst>
      <p:ext uri="{BB962C8B-B14F-4D97-AF65-F5344CB8AC3E}">
        <p14:creationId xmlns:p14="http://schemas.microsoft.com/office/powerpoint/2010/main" val="396730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35EBFFC6-BB29-4B15-BFB1-67455EF3C77A}"/>
              </a:ext>
            </a:extLst>
          </p:cNvPr>
          <p:cNvPicPr/>
          <p:nvPr/>
        </p:nvPicPr>
        <p:blipFill>
          <a:blip r:embed="rId3">
            <a:extLst>
              <a:ext uri="{28A0092B-C50C-407E-A947-70E740481C1C}">
                <a14:useLocalDpi xmlns:a14="http://schemas.microsoft.com/office/drawing/2010/main" val="0"/>
              </a:ext>
            </a:extLst>
          </a:blip>
          <a:stretch>
            <a:fillRect/>
          </a:stretch>
        </p:blipFill>
        <p:spPr>
          <a:xfrm>
            <a:off x="6096000" y="1448999"/>
            <a:ext cx="5384800" cy="3780000"/>
          </a:xfrm>
          <a:prstGeom prst="rect">
            <a:avLst/>
          </a:prstGeom>
          <a:ln>
            <a:solidFill>
              <a:srgbClr val="1A355C"/>
            </a:solidFill>
          </a:ln>
        </p:spPr>
      </p:pic>
      <p:sp>
        <p:nvSpPr>
          <p:cNvPr id="4" name="Rubrik 3">
            <a:extLst>
              <a:ext uri="{FF2B5EF4-FFF2-40B4-BE49-F238E27FC236}">
                <a16:creationId xmlns:a16="http://schemas.microsoft.com/office/drawing/2014/main" id="{AF93C1DB-2FAC-0BB3-C5DF-E5A13B0CEA35}"/>
              </a:ext>
            </a:extLst>
          </p:cNvPr>
          <p:cNvSpPr>
            <a:spLocks noGrp="1"/>
          </p:cNvSpPr>
          <p:nvPr>
            <p:ph type="ctrTitle"/>
          </p:nvPr>
        </p:nvSpPr>
        <p:spPr>
          <a:xfrm>
            <a:off x="288000" y="108000"/>
            <a:ext cx="10464000" cy="1107996"/>
          </a:xfrm>
        </p:spPr>
        <p:txBody>
          <a:bodyPr/>
          <a:lstStyle/>
          <a:p>
            <a:r>
              <a:rPr lang="sv-SE" dirty="0"/>
              <a:t>Praktiskt exempel: Helsingborgshem 2020</a:t>
            </a:r>
            <a:br>
              <a:rPr lang="sv-SE" dirty="0"/>
            </a:br>
            <a:endParaRPr lang="sv-SE" dirty="0"/>
          </a:p>
        </p:txBody>
      </p:sp>
      <p:sp>
        <p:nvSpPr>
          <p:cNvPr id="2" name="textruta 1">
            <a:extLst>
              <a:ext uri="{FF2B5EF4-FFF2-40B4-BE49-F238E27FC236}">
                <a16:creationId xmlns:a16="http://schemas.microsoft.com/office/drawing/2014/main" id="{39BD9DB8-6F66-5BCB-E03D-5915EA851738}"/>
              </a:ext>
            </a:extLst>
          </p:cNvPr>
          <p:cNvSpPr txBox="1"/>
          <p:nvPr/>
        </p:nvSpPr>
        <p:spPr>
          <a:xfrm>
            <a:off x="533327" y="1448999"/>
            <a:ext cx="5235571" cy="3780000"/>
          </a:xfrm>
          <a:prstGeom prst="rect">
            <a:avLst/>
          </a:prstGeom>
          <a:noFill/>
          <a:ln>
            <a:solidFill>
              <a:srgbClr val="1A355C"/>
            </a:solidFill>
          </a:ln>
        </p:spPr>
        <p:txBody>
          <a:bodyPr wrap="square" numCol="2">
            <a:spAutoFit/>
          </a:bodyPr>
          <a:lstStyle/>
          <a:p>
            <a:r>
              <a:rPr lang="sv-SE" sz="800" b="1" dirty="0">
                <a:solidFill>
                  <a:srgbClr val="1A355C"/>
                </a:solidFill>
              </a:rPr>
              <a:t>B1: Ökade välfärdskostnader</a:t>
            </a:r>
            <a:endParaRPr lang="sv-SE" sz="800" dirty="0">
              <a:solidFill>
                <a:srgbClr val="1A355C"/>
              </a:solidFill>
            </a:endParaRPr>
          </a:p>
          <a:p>
            <a:pPr>
              <a:buFont typeface="+mj-lt"/>
              <a:buAutoNum type="arabicPeriod"/>
            </a:pPr>
            <a:r>
              <a:rPr lang="sv-SE" sz="800" dirty="0">
                <a:solidFill>
                  <a:srgbClr val="1A355C"/>
                </a:solidFill>
              </a:rPr>
              <a:t> Ekonomiska utmaningar</a:t>
            </a:r>
          </a:p>
          <a:p>
            <a:pPr>
              <a:buFont typeface="+mj-lt"/>
              <a:buAutoNum type="arabicPeriod"/>
            </a:pPr>
            <a:r>
              <a:rPr lang="sv-SE" sz="800" dirty="0">
                <a:solidFill>
                  <a:srgbClr val="1A355C"/>
                </a:solidFill>
              </a:rPr>
              <a:t> Ökade kostnader kopplade till socioekonomisk utsatthet</a:t>
            </a:r>
          </a:p>
          <a:p>
            <a:endParaRPr lang="sv-SE" sz="800" b="1" dirty="0">
              <a:solidFill>
                <a:srgbClr val="1A355C"/>
              </a:solidFill>
            </a:endParaRPr>
          </a:p>
          <a:p>
            <a:r>
              <a:rPr lang="sv-SE" sz="800" b="1" dirty="0">
                <a:solidFill>
                  <a:srgbClr val="1A355C"/>
                </a:solidFill>
              </a:rPr>
              <a:t>B2: Allt fler unga och äldre</a:t>
            </a:r>
            <a:br>
              <a:rPr lang="sv-SE" sz="800" dirty="0">
                <a:solidFill>
                  <a:srgbClr val="1A355C"/>
                </a:solidFill>
              </a:rPr>
            </a:br>
            <a:r>
              <a:rPr lang="sv-SE" sz="800" dirty="0">
                <a:solidFill>
                  <a:srgbClr val="1A355C"/>
                </a:solidFill>
              </a:rPr>
              <a:t>3. Ökat och förändrat behov av bostäder</a:t>
            </a:r>
            <a:br>
              <a:rPr lang="sv-SE" sz="800" dirty="0">
                <a:solidFill>
                  <a:srgbClr val="1A355C"/>
                </a:solidFill>
              </a:rPr>
            </a:br>
            <a:r>
              <a:rPr lang="sv-SE" sz="800" dirty="0">
                <a:solidFill>
                  <a:srgbClr val="1A355C"/>
                </a:solidFill>
              </a:rPr>
              <a:t>4. Ökade problem kopplade till bristen på bostäder</a:t>
            </a:r>
            <a:br>
              <a:rPr lang="sv-SE" sz="800" dirty="0">
                <a:solidFill>
                  <a:srgbClr val="1A355C"/>
                </a:solidFill>
              </a:rPr>
            </a:br>
            <a:r>
              <a:rPr lang="sv-SE" sz="800" dirty="0">
                <a:solidFill>
                  <a:srgbClr val="1A355C"/>
                </a:solidFill>
              </a:rPr>
              <a:t>5. Ökat behov av boendeformer för äldre</a:t>
            </a:r>
            <a:br>
              <a:rPr lang="sv-SE" sz="800" dirty="0">
                <a:solidFill>
                  <a:srgbClr val="1A355C"/>
                </a:solidFill>
              </a:rPr>
            </a:br>
            <a:r>
              <a:rPr lang="sv-SE" sz="800" dirty="0">
                <a:solidFill>
                  <a:srgbClr val="1A355C"/>
                </a:solidFill>
              </a:rPr>
              <a:t>6. Fler barn och unga</a:t>
            </a:r>
          </a:p>
          <a:p>
            <a:endParaRPr lang="sv-SE" sz="800" b="1" dirty="0">
              <a:solidFill>
                <a:srgbClr val="1A355C"/>
              </a:solidFill>
            </a:endParaRPr>
          </a:p>
          <a:p>
            <a:r>
              <a:rPr lang="sv-SE" sz="800" b="1" dirty="0">
                <a:solidFill>
                  <a:srgbClr val="1A355C"/>
                </a:solidFill>
              </a:rPr>
              <a:t>B3: Ökade förväntningar</a:t>
            </a:r>
            <a:br>
              <a:rPr lang="sv-SE" sz="800" dirty="0">
                <a:solidFill>
                  <a:srgbClr val="1A355C"/>
                </a:solidFill>
              </a:rPr>
            </a:br>
            <a:r>
              <a:rPr lang="sv-SE" sz="800" dirty="0">
                <a:solidFill>
                  <a:srgbClr val="1A355C"/>
                </a:solidFill>
              </a:rPr>
              <a:t>7. Högre krav på tillgänglighet och snabba svar</a:t>
            </a:r>
            <a:br>
              <a:rPr lang="sv-SE" sz="800" dirty="0">
                <a:solidFill>
                  <a:srgbClr val="1A355C"/>
                </a:solidFill>
              </a:rPr>
            </a:br>
            <a:r>
              <a:rPr lang="sv-SE" sz="800" dirty="0">
                <a:solidFill>
                  <a:srgbClr val="1A355C"/>
                </a:solidFill>
              </a:rPr>
              <a:t>8. Högre krav på information och transparens</a:t>
            </a:r>
            <a:br>
              <a:rPr lang="sv-SE" sz="800" dirty="0">
                <a:solidFill>
                  <a:srgbClr val="1A355C"/>
                </a:solidFill>
              </a:rPr>
            </a:br>
            <a:r>
              <a:rPr lang="sv-SE" sz="800" dirty="0">
                <a:solidFill>
                  <a:srgbClr val="1A355C"/>
                </a:solidFill>
              </a:rPr>
              <a:t>9. Högre krav på individuella lösningar</a:t>
            </a:r>
            <a:br>
              <a:rPr lang="sv-SE" sz="800" dirty="0">
                <a:solidFill>
                  <a:srgbClr val="1A355C"/>
                </a:solidFill>
              </a:rPr>
            </a:br>
            <a:r>
              <a:rPr lang="sv-SE" sz="800" dirty="0">
                <a:solidFill>
                  <a:srgbClr val="1A355C"/>
                </a:solidFill>
              </a:rPr>
              <a:t>10. Nya krav på framtidens bostäder</a:t>
            </a:r>
          </a:p>
          <a:p>
            <a:endParaRPr lang="sv-SE" sz="800" b="1" dirty="0">
              <a:solidFill>
                <a:srgbClr val="1A355C"/>
              </a:solidFill>
            </a:endParaRPr>
          </a:p>
          <a:p>
            <a:r>
              <a:rPr lang="sv-SE" sz="800" b="1" dirty="0">
                <a:solidFill>
                  <a:srgbClr val="1A355C"/>
                </a:solidFill>
              </a:rPr>
              <a:t>B4: Rätt förmåga på rätt plats</a:t>
            </a:r>
            <a:br>
              <a:rPr lang="sv-SE" sz="800" dirty="0">
                <a:solidFill>
                  <a:srgbClr val="1A355C"/>
                </a:solidFill>
              </a:rPr>
            </a:br>
            <a:r>
              <a:rPr lang="sv-SE" sz="800" dirty="0">
                <a:solidFill>
                  <a:srgbClr val="1A355C"/>
                </a:solidFill>
              </a:rPr>
              <a:t>11. Högre krav på servicekompetens och flexibilitet</a:t>
            </a:r>
            <a:br>
              <a:rPr lang="sv-SE" sz="800" dirty="0">
                <a:solidFill>
                  <a:srgbClr val="1A355C"/>
                </a:solidFill>
              </a:rPr>
            </a:br>
            <a:r>
              <a:rPr lang="sv-SE" sz="800" dirty="0">
                <a:solidFill>
                  <a:srgbClr val="1A355C"/>
                </a:solidFill>
              </a:rPr>
              <a:t>12. Ökat behov av specialkompetens</a:t>
            </a:r>
            <a:br>
              <a:rPr lang="sv-SE" sz="800" dirty="0">
                <a:solidFill>
                  <a:srgbClr val="1A355C"/>
                </a:solidFill>
              </a:rPr>
            </a:br>
            <a:r>
              <a:rPr lang="sv-SE" sz="800" dirty="0">
                <a:solidFill>
                  <a:srgbClr val="1A355C"/>
                </a:solidFill>
              </a:rPr>
              <a:t>13. Ökat behov av flexibel arbetstid</a:t>
            </a:r>
          </a:p>
          <a:p>
            <a:endParaRPr lang="sv-SE" sz="800" b="1" dirty="0">
              <a:solidFill>
                <a:srgbClr val="1A355C"/>
              </a:solidFill>
            </a:endParaRPr>
          </a:p>
          <a:p>
            <a:r>
              <a:rPr lang="sv-SE" sz="800" b="1" dirty="0">
                <a:solidFill>
                  <a:srgbClr val="1A355C"/>
                </a:solidFill>
              </a:rPr>
              <a:t>B5: Integrationsutmaningar</a:t>
            </a:r>
            <a:br>
              <a:rPr lang="sv-SE" sz="800" dirty="0">
                <a:solidFill>
                  <a:srgbClr val="1A355C"/>
                </a:solidFill>
              </a:rPr>
            </a:br>
            <a:r>
              <a:rPr lang="sv-SE" sz="800" dirty="0">
                <a:solidFill>
                  <a:srgbClr val="1A355C"/>
                </a:solidFill>
              </a:rPr>
              <a:t>14. Många lever i utanförskap</a:t>
            </a:r>
            <a:br>
              <a:rPr lang="sv-SE" sz="800" dirty="0">
                <a:solidFill>
                  <a:srgbClr val="1A355C"/>
                </a:solidFill>
              </a:rPr>
            </a:br>
            <a:r>
              <a:rPr lang="sv-SE" sz="800" dirty="0">
                <a:solidFill>
                  <a:srgbClr val="1A355C"/>
                </a:solidFill>
              </a:rPr>
              <a:t>15. Fastighetsägare med annat uppdrag</a:t>
            </a:r>
          </a:p>
          <a:p>
            <a:endParaRPr lang="sv-SE" sz="800" b="1" dirty="0">
              <a:solidFill>
                <a:srgbClr val="1A355C"/>
              </a:solidFill>
            </a:endParaRPr>
          </a:p>
          <a:p>
            <a:r>
              <a:rPr lang="sv-SE" sz="800" b="1" dirty="0">
                <a:solidFill>
                  <a:srgbClr val="1A355C"/>
                </a:solidFill>
              </a:rPr>
              <a:t>B6: Ökat fokus på trygghet</a:t>
            </a:r>
            <a:br>
              <a:rPr lang="sv-SE" sz="800" dirty="0">
                <a:solidFill>
                  <a:srgbClr val="1A355C"/>
                </a:solidFill>
              </a:rPr>
            </a:br>
            <a:r>
              <a:rPr lang="sv-SE" sz="800" dirty="0">
                <a:solidFill>
                  <a:srgbClr val="1A355C"/>
                </a:solidFill>
              </a:rPr>
              <a:t>16. Otrygghet i våra stadsdelar</a:t>
            </a:r>
            <a:br>
              <a:rPr lang="sv-SE" sz="800" dirty="0">
                <a:solidFill>
                  <a:srgbClr val="1A355C"/>
                </a:solidFill>
              </a:rPr>
            </a:br>
            <a:r>
              <a:rPr lang="sv-SE" sz="800" dirty="0">
                <a:solidFill>
                  <a:srgbClr val="1A355C"/>
                </a:solidFill>
              </a:rPr>
              <a:t>17. Ökade risker i arbetsmiljön</a:t>
            </a:r>
          </a:p>
          <a:p>
            <a:endParaRPr lang="sv-SE" sz="800" b="1" dirty="0">
              <a:solidFill>
                <a:srgbClr val="1A355C"/>
              </a:solidFill>
            </a:endParaRPr>
          </a:p>
          <a:p>
            <a:r>
              <a:rPr lang="sv-SE" sz="800" b="1" dirty="0">
                <a:solidFill>
                  <a:srgbClr val="1A355C"/>
                </a:solidFill>
              </a:rPr>
              <a:t>B7: Invånarna i skilda världar</a:t>
            </a:r>
            <a:br>
              <a:rPr lang="sv-SE" sz="800" dirty="0">
                <a:solidFill>
                  <a:srgbClr val="1A355C"/>
                </a:solidFill>
              </a:rPr>
            </a:br>
            <a:r>
              <a:rPr lang="sv-SE" sz="800" dirty="0">
                <a:solidFill>
                  <a:srgbClr val="1A355C"/>
                </a:solidFill>
              </a:rPr>
              <a:t>18. Vi bor på olika sätt</a:t>
            </a:r>
            <a:br>
              <a:rPr lang="sv-SE" sz="800" dirty="0">
                <a:solidFill>
                  <a:srgbClr val="1A355C"/>
                </a:solidFill>
              </a:rPr>
            </a:br>
            <a:r>
              <a:rPr lang="sv-SE" sz="800" dirty="0">
                <a:solidFill>
                  <a:srgbClr val="1A355C"/>
                </a:solidFill>
              </a:rPr>
              <a:t>19. Tilltron till olika samhällsaktörer minskar</a:t>
            </a:r>
          </a:p>
          <a:p>
            <a:endParaRPr lang="sv-SE" sz="800" b="1" dirty="0">
              <a:solidFill>
                <a:srgbClr val="1A355C"/>
              </a:solidFill>
            </a:endParaRPr>
          </a:p>
          <a:p>
            <a:r>
              <a:rPr lang="sv-SE" sz="800" b="1" dirty="0">
                <a:solidFill>
                  <a:srgbClr val="1A355C"/>
                </a:solidFill>
              </a:rPr>
              <a:t>B8: Nya krav på kommunikation</a:t>
            </a:r>
            <a:br>
              <a:rPr lang="sv-SE" sz="800" dirty="0">
                <a:solidFill>
                  <a:srgbClr val="1A355C"/>
                </a:solidFill>
              </a:rPr>
            </a:br>
            <a:r>
              <a:rPr lang="sv-SE" sz="800" dirty="0">
                <a:solidFill>
                  <a:srgbClr val="1A355C"/>
                </a:solidFill>
              </a:rPr>
              <a:t>20. Hitta fungerande kanaler</a:t>
            </a:r>
            <a:br>
              <a:rPr lang="sv-SE" sz="800" dirty="0">
                <a:solidFill>
                  <a:srgbClr val="1A355C"/>
                </a:solidFill>
              </a:rPr>
            </a:br>
            <a:r>
              <a:rPr lang="sv-SE" sz="800" dirty="0">
                <a:solidFill>
                  <a:srgbClr val="1A355C"/>
                </a:solidFill>
              </a:rPr>
              <a:t>21. Identifiera nya former för dialog och samverkan</a:t>
            </a:r>
          </a:p>
          <a:p>
            <a:endParaRPr lang="sv-SE" sz="800" b="1" dirty="0">
              <a:solidFill>
                <a:srgbClr val="1A355C"/>
              </a:solidFill>
            </a:endParaRPr>
          </a:p>
          <a:p>
            <a:r>
              <a:rPr lang="sv-SE" sz="800" b="1" dirty="0">
                <a:solidFill>
                  <a:srgbClr val="1A355C"/>
                </a:solidFill>
              </a:rPr>
              <a:t>B9: Omställning mot ett grönare samhälle</a:t>
            </a:r>
            <a:br>
              <a:rPr lang="sv-SE" sz="800" dirty="0">
                <a:solidFill>
                  <a:srgbClr val="1A355C"/>
                </a:solidFill>
              </a:rPr>
            </a:br>
            <a:r>
              <a:rPr lang="sv-SE" sz="800" dirty="0">
                <a:solidFill>
                  <a:srgbClr val="1A355C"/>
                </a:solidFill>
              </a:rPr>
              <a:t>22. Ökade krav och regler</a:t>
            </a:r>
            <a:br>
              <a:rPr lang="sv-SE" sz="800" dirty="0">
                <a:solidFill>
                  <a:srgbClr val="1A355C"/>
                </a:solidFill>
              </a:rPr>
            </a:br>
            <a:r>
              <a:rPr lang="sv-SE" sz="800" dirty="0">
                <a:solidFill>
                  <a:srgbClr val="1A355C"/>
                </a:solidFill>
              </a:rPr>
              <a:t>23. Hållbart byggande</a:t>
            </a:r>
            <a:br>
              <a:rPr lang="sv-SE" sz="800" dirty="0">
                <a:solidFill>
                  <a:srgbClr val="1A355C"/>
                </a:solidFill>
              </a:rPr>
            </a:br>
            <a:r>
              <a:rPr lang="sv-SE" sz="800" dirty="0">
                <a:solidFill>
                  <a:srgbClr val="1A355C"/>
                </a:solidFill>
              </a:rPr>
              <a:t>24. Lyfta fram den klimatsmarta hyresrätten</a:t>
            </a:r>
            <a:br>
              <a:rPr lang="sv-SE" sz="800" dirty="0">
                <a:solidFill>
                  <a:srgbClr val="1A355C"/>
                </a:solidFill>
              </a:rPr>
            </a:br>
            <a:r>
              <a:rPr lang="sv-SE" sz="800" dirty="0">
                <a:solidFill>
                  <a:srgbClr val="1A355C"/>
                </a:solidFill>
              </a:rPr>
              <a:t>25. Lätt att göra rätt</a:t>
            </a:r>
          </a:p>
          <a:p>
            <a:endParaRPr lang="sv-SE" sz="800" b="1" dirty="0">
              <a:solidFill>
                <a:srgbClr val="1A355C"/>
              </a:solidFill>
            </a:endParaRPr>
          </a:p>
          <a:p>
            <a:r>
              <a:rPr lang="sv-SE" sz="800" b="1" dirty="0">
                <a:solidFill>
                  <a:srgbClr val="1A355C"/>
                </a:solidFill>
              </a:rPr>
              <a:t>B10: Ökad konkurrens om mark</a:t>
            </a:r>
            <a:br>
              <a:rPr lang="sv-SE" sz="800" dirty="0">
                <a:solidFill>
                  <a:srgbClr val="1A355C"/>
                </a:solidFill>
              </a:rPr>
            </a:br>
            <a:r>
              <a:rPr lang="sv-SE" sz="800" dirty="0">
                <a:solidFill>
                  <a:srgbClr val="1A355C"/>
                </a:solidFill>
              </a:rPr>
              <a:t>26. Svårare att hitta byggbar mark</a:t>
            </a:r>
            <a:br>
              <a:rPr lang="sv-SE" sz="800" dirty="0">
                <a:solidFill>
                  <a:srgbClr val="1A355C"/>
                </a:solidFill>
              </a:rPr>
            </a:br>
            <a:r>
              <a:rPr lang="sv-SE" sz="800" dirty="0">
                <a:solidFill>
                  <a:srgbClr val="1A355C"/>
                </a:solidFill>
              </a:rPr>
              <a:t>27. Högre markkostnader</a:t>
            </a:r>
          </a:p>
          <a:p>
            <a:endParaRPr lang="sv-SE" sz="800" b="1" dirty="0">
              <a:solidFill>
                <a:srgbClr val="1A355C"/>
              </a:solidFill>
            </a:endParaRPr>
          </a:p>
          <a:p>
            <a:r>
              <a:rPr lang="sv-SE" sz="800" b="1" dirty="0">
                <a:solidFill>
                  <a:srgbClr val="1A355C"/>
                </a:solidFill>
              </a:rPr>
              <a:t>B11: Konkreta klimatkänningar</a:t>
            </a:r>
            <a:br>
              <a:rPr lang="sv-SE" sz="800" dirty="0">
                <a:solidFill>
                  <a:srgbClr val="1A355C"/>
                </a:solidFill>
              </a:rPr>
            </a:br>
            <a:r>
              <a:rPr lang="sv-SE" sz="800" dirty="0">
                <a:solidFill>
                  <a:srgbClr val="1A355C"/>
                </a:solidFill>
              </a:rPr>
              <a:t>28. Hantera extrema klimat- och vädereffekter</a:t>
            </a:r>
          </a:p>
          <a:p>
            <a:endParaRPr lang="sv-SE" sz="800" b="1" dirty="0">
              <a:solidFill>
                <a:srgbClr val="1A355C"/>
              </a:solidFill>
            </a:endParaRPr>
          </a:p>
          <a:p>
            <a:r>
              <a:rPr lang="sv-SE" sz="800" b="1" dirty="0">
                <a:solidFill>
                  <a:srgbClr val="1A355C"/>
                </a:solidFill>
              </a:rPr>
              <a:t>B12: Ett samhälle med större sårbarhet</a:t>
            </a:r>
            <a:br>
              <a:rPr lang="sv-SE" sz="800" dirty="0">
                <a:solidFill>
                  <a:srgbClr val="1A355C"/>
                </a:solidFill>
              </a:rPr>
            </a:br>
            <a:r>
              <a:rPr lang="sv-SE" sz="800" dirty="0">
                <a:solidFill>
                  <a:srgbClr val="1A355C"/>
                </a:solidFill>
              </a:rPr>
              <a:t>29. IT-säkerhet</a:t>
            </a:r>
            <a:br>
              <a:rPr lang="sv-SE" sz="800" dirty="0">
                <a:solidFill>
                  <a:srgbClr val="1A355C"/>
                </a:solidFill>
              </a:rPr>
            </a:br>
            <a:r>
              <a:rPr lang="sv-SE" sz="800" dirty="0">
                <a:solidFill>
                  <a:srgbClr val="1A355C"/>
                </a:solidFill>
              </a:rPr>
              <a:t>30. Ökat elberoende</a:t>
            </a:r>
          </a:p>
        </p:txBody>
      </p:sp>
      <p:sp>
        <p:nvSpPr>
          <p:cNvPr id="3" name="textruta 2">
            <a:extLst>
              <a:ext uri="{FF2B5EF4-FFF2-40B4-BE49-F238E27FC236}">
                <a16:creationId xmlns:a16="http://schemas.microsoft.com/office/drawing/2014/main" id="{C2D8212D-8FAB-021A-8FFB-0499C2BAB79C}"/>
              </a:ext>
            </a:extLst>
          </p:cNvPr>
          <p:cNvSpPr txBox="1"/>
          <p:nvPr/>
        </p:nvSpPr>
        <p:spPr>
          <a:xfrm>
            <a:off x="533327" y="1076463"/>
            <a:ext cx="3453189" cy="338554"/>
          </a:xfrm>
          <a:prstGeom prst="rect">
            <a:avLst/>
          </a:prstGeom>
          <a:noFill/>
        </p:spPr>
        <p:txBody>
          <a:bodyPr wrap="none" rtlCol="0">
            <a:spAutoFit/>
          </a:bodyPr>
          <a:lstStyle/>
          <a:p>
            <a:r>
              <a:rPr lang="sv-SE" sz="1600" b="1" dirty="0">
                <a:latin typeface="+mj-lt"/>
              </a:rPr>
              <a:t>Identifierade omvärldsutmaningar*</a:t>
            </a:r>
          </a:p>
        </p:txBody>
      </p:sp>
      <p:sp>
        <p:nvSpPr>
          <p:cNvPr id="6" name="textruta 5">
            <a:extLst>
              <a:ext uri="{FF2B5EF4-FFF2-40B4-BE49-F238E27FC236}">
                <a16:creationId xmlns:a16="http://schemas.microsoft.com/office/drawing/2014/main" id="{8E1271DD-2A2B-4641-31C7-21A3C4F1799C}"/>
              </a:ext>
            </a:extLst>
          </p:cNvPr>
          <p:cNvSpPr txBox="1"/>
          <p:nvPr/>
        </p:nvSpPr>
        <p:spPr>
          <a:xfrm>
            <a:off x="533327" y="5270501"/>
            <a:ext cx="5482591" cy="276999"/>
          </a:xfrm>
          <a:prstGeom prst="rect">
            <a:avLst/>
          </a:prstGeom>
          <a:noFill/>
        </p:spPr>
        <p:txBody>
          <a:bodyPr wrap="none" rtlCol="0">
            <a:spAutoFit/>
          </a:bodyPr>
          <a:lstStyle/>
          <a:p>
            <a:r>
              <a:rPr lang="sv-SE" sz="1200" dirty="0"/>
              <a:t>*baserat på brännpunkterna i stadens trend- och omvärldsanalys 2020 (B1-B12)</a:t>
            </a:r>
          </a:p>
        </p:txBody>
      </p:sp>
      <p:sp>
        <p:nvSpPr>
          <p:cNvPr id="10" name="textruta 9">
            <a:extLst>
              <a:ext uri="{FF2B5EF4-FFF2-40B4-BE49-F238E27FC236}">
                <a16:creationId xmlns:a16="http://schemas.microsoft.com/office/drawing/2014/main" id="{5B1F1DE6-A2D6-2782-47CF-7FC20B52FFBF}"/>
              </a:ext>
            </a:extLst>
          </p:cNvPr>
          <p:cNvSpPr txBox="1"/>
          <p:nvPr/>
        </p:nvSpPr>
        <p:spPr>
          <a:xfrm>
            <a:off x="6096000" y="1076463"/>
            <a:ext cx="5331909" cy="338554"/>
          </a:xfrm>
          <a:prstGeom prst="rect">
            <a:avLst/>
          </a:prstGeom>
          <a:noFill/>
        </p:spPr>
        <p:txBody>
          <a:bodyPr wrap="none" rtlCol="0">
            <a:spAutoFit/>
          </a:bodyPr>
          <a:lstStyle/>
          <a:p>
            <a:r>
              <a:rPr lang="sv-SE" sz="1600" b="1" dirty="0">
                <a:latin typeface="+mj-lt"/>
              </a:rPr>
              <a:t>Exempel på riskbedömning av identifierade utmaningar</a:t>
            </a:r>
          </a:p>
        </p:txBody>
      </p:sp>
      <p:sp>
        <p:nvSpPr>
          <p:cNvPr id="11" name="Ellips 10">
            <a:extLst>
              <a:ext uri="{FF2B5EF4-FFF2-40B4-BE49-F238E27FC236}">
                <a16:creationId xmlns:a16="http://schemas.microsoft.com/office/drawing/2014/main" id="{398002E5-521C-228A-81A3-AF39E88393E8}"/>
              </a:ext>
            </a:extLst>
          </p:cNvPr>
          <p:cNvSpPr/>
          <p:nvPr/>
        </p:nvSpPr>
        <p:spPr>
          <a:xfrm rot="18948931">
            <a:off x="9027973" y="1656230"/>
            <a:ext cx="1131709" cy="1949206"/>
          </a:xfrm>
          <a:prstGeom prst="ellipse">
            <a:avLst/>
          </a:prstGeom>
          <a:noFill/>
          <a:ln>
            <a:solidFill>
              <a:srgbClr val="E3520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734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half" idx="2"/>
          </p:nvPr>
        </p:nvSpPr>
        <p:spPr>
          <a:xfrm>
            <a:off x="864000" y="1440000"/>
            <a:ext cx="10464000" cy="3897372"/>
          </a:xfrm>
        </p:spPr>
        <p:txBody>
          <a:bodyPr/>
          <a:lstStyle/>
          <a:p>
            <a:r>
              <a:rPr lang="sv-SE" sz="2400" dirty="0"/>
              <a:t>Metoden ska underlätta för bolags- och förvaltningsledningar att få en tydlig bild av hur faktorer i omvärlden påverkar deras möjligheter att lyckas med uppdrag.</a:t>
            </a:r>
          </a:p>
          <a:p>
            <a:endParaRPr lang="sv-SE" sz="2400" dirty="0"/>
          </a:p>
          <a:p>
            <a:r>
              <a:rPr lang="sv-SE" sz="2400" dirty="0"/>
              <a:t>Målet är att den ska göra det lätt att använda </a:t>
            </a:r>
            <a:r>
              <a:rPr lang="sv-SE" sz="2400" dirty="0">
                <a:hlinkClick r:id="rId2"/>
              </a:rPr>
              <a:t>stadens trend- och omvärldsanalys</a:t>
            </a:r>
            <a:r>
              <a:rPr lang="sv-SE" sz="2400" dirty="0"/>
              <a:t> för att få en objektiv och faktabaserad bild av nuläget.</a:t>
            </a:r>
          </a:p>
          <a:p>
            <a:endParaRPr lang="sv-SE" sz="2400" dirty="0"/>
          </a:p>
          <a:p>
            <a:endParaRPr lang="sv-SE" sz="2400" dirty="0"/>
          </a:p>
        </p:txBody>
      </p:sp>
      <p:sp>
        <p:nvSpPr>
          <p:cNvPr id="6" name="Rubrik 3">
            <a:extLst>
              <a:ext uri="{FF2B5EF4-FFF2-40B4-BE49-F238E27FC236}">
                <a16:creationId xmlns:a16="http://schemas.microsoft.com/office/drawing/2014/main" id="{80223E69-3191-9911-74B8-188F3E952700}"/>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Syfte och mål med metoden</a:t>
            </a:r>
          </a:p>
          <a:p>
            <a:endParaRPr lang="sv-SE" dirty="0"/>
          </a:p>
        </p:txBody>
      </p:sp>
    </p:spTree>
    <p:extLst>
      <p:ext uri="{BB962C8B-B14F-4D97-AF65-F5344CB8AC3E}">
        <p14:creationId xmlns:p14="http://schemas.microsoft.com/office/powerpoint/2010/main" val="1062819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10275922"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Bedömningsmall för påverkan/sannolikhet</a:t>
            </a:r>
          </a:p>
          <a:p>
            <a:endParaRPr lang="sv-SE" dirty="0"/>
          </a:p>
        </p:txBody>
      </p:sp>
      <p:cxnSp>
        <p:nvCxnSpPr>
          <p:cNvPr id="2" name="Rak pilkoppling 1">
            <a:extLst>
              <a:ext uri="{FF2B5EF4-FFF2-40B4-BE49-F238E27FC236}">
                <a16:creationId xmlns:a16="http://schemas.microsoft.com/office/drawing/2014/main" id="{189D1473-8A26-4428-9F8B-F7D50EE19AF7}"/>
              </a:ext>
            </a:extLst>
          </p:cNvPr>
          <p:cNvCxnSpPr>
            <a:cxnSpLocks/>
          </p:cNvCxnSpPr>
          <p:nvPr/>
        </p:nvCxnSpPr>
        <p:spPr>
          <a:xfrm flipV="1">
            <a:off x="882000" y="1270679"/>
            <a:ext cx="0" cy="4761029"/>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176B016A-591A-758E-ED12-3748E00004E2}"/>
              </a:ext>
            </a:extLst>
          </p:cNvPr>
          <p:cNvCxnSpPr>
            <a:cxnSpLocks/>
          </p:cNvCxnSpPr>
          <p:nvPr/>
        </p:nvCxnSpPr>
        <p:spPr>
          <a:xfrm>
            <a:off x="874566" y="6024274"/>
            <a:ext cx="8271572" cy="0"/>
          </a:xfrm>
          <a:prstGeom prst="straightConnector1">
            <a:avLst/>
          </a:prstGeom>
          <a:noFill/>
          <a:ln w="31750" cap="flat" cmpd="sng" algn="ctr">
            <a:solidFill>
              <a:srgbClr val="1A355C"/>
            </a:solidFill>
            <a:prstDash val="solid"/>
            <a:tailEnd type="triangle"/>
          </a:ln>
          <a:effectLst/>
        </p:spPr>
      </p:cxnSp>
      <p:sp>
        <p:nvSpPr>
          <p:cNvPr id="21" name="textruta 20">
            <a:extLst>
              <a:ext uri="{FF2B5EF4-FFF2-40B4-BE49-F238E27FC236}">
                <a16:creationId xmlns:a16="http://schemas.microsoft.com/office/drawing/2014/main" id="{C45033E0-3061-69CC-E5C6-31A83DE9D012}"/>
              </a:ext>
            </a:extLst>
          </p:cNvPr>
          <p:cNvSpPr txBox="1"/>
          <p:nvPr/>
        </p:nvSpPr>
        <p:spPr>
          <a:xfrm>
            <a:off x="4402959" y="6381599"/>
            <a:ext cx="1625766" cy="338554"/>
          </a:xfrm>
          <a:prstGeom prst="rect">
            <a:avLst/>
          </a:prstGeom>
          <a:noFill/>
        </p:spPr>
        <p:txBody>
          <a:bodyPr wrap="none" rtlCol="0">
            <a:spAutoFit/>
          </a:bodyPr>
          <a:lstStyle/>
          <a:p>
            <a:r>
              <a:rPr lang="sv-SE" sz="1600" b="1" dirty="0">
                <a:solidFill>
                  <a:srgbClr val="1A355C"/>
                </a:solidFill>
                <a:latin typeface="+mj-lt"/>
              </a:rPr>
              <a:t>SANNOLIKHET</a:t>
            </a:r>
          </a:p>
        </p:txBody>
      </p:sp>
      <p:sp>
        <p:nvSpPr>
          <p:cNvPr id="22" name="textruta 21">
            <a:extLst>
              <a:ext uri="{FF2B5EF4-FFF2-40B4-BE49-F238E27FC236}">
                <a16:creationId xmlns:a16="http://schemas.microsoft.com/office/drawing/2014/main" id="{17953179-2606-DC3B-0DD6-28EEEC24A99B}"/>
              </a:ext>
            </a:extLst>
          </p:cNvPr>
          <p:cNvSpPr txBox="1"/>
          <p:nvPr/>
        </p:nvSpPr>
        <p:spPr>
          <a:xfrm rot="16200000">
            <a:off x="-278805" y="3382398"/>
            <a:ext cx="1290738" cy="338554"/>
          </a:xfrm>
          <a:prstGeom prst="rect">
            <a:avLst/>
          </a:prstGeom>
          <a:noFill/>
        </p:spPr>
        <p:txBody>
          <a:bodyPr wrap="none" rtlCol="0">
            <a:spAutoFit/>
          </a:bodyPr>
          <a:lstStyle/>
          <a:p>
            <a:r>
              <a:rPr lang="sv-SE" sz="1600" b="1" dirty="0">
                <a:solidFill>
                  <a:srgbClr val="1A355C"/>
                </a:solidFill>
                <a:latin typeface="+mj-lt"/>
              </a:rPr>
              <a:t>PÅVERKAN</a:t>
            </a:r>
          </a:p>
        </p:txBody>
      </p:sp>
      <p:sp>
        <p:nvSpPr>
          <p:cNvPr id="23" name="Rektangel: rundade hörn 22">
            <a:extLst>
              <a:ext uri="{FF2B5EF4-FFF2-40B4-BE49-F238E27FC236}">
                <a16:creationId xmlns:a16="http://schemas.microsoft.com/office/drawing/2014/main" id="{25E9A793-49F5-C53E-1BA8-B59A205295B7}"/>
              </a:ext>
            </a:extLst>
          </p:cNvPr>
          <p:cNvSpPr/>
          <p:nvPr/>
        </p:nvSpPr>
        <p:spPr>
          <a:xfrm>
            <a:off x="1098415" y="1270679"/>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HÖG PÅVERKAN</a:t>
            </a:r>
            <a:br>
              <a:rPr lang="sv-SE" sz="800" dirty="0">
                <a:solidFill>
                  <a:srgbClr val="1A355C"/>
                </a:solidFill>
                <a:latin typeface="+mj-lt"/>
              </a:rPr>
            </a:br>
            <a:r>
              <a:rPr lang="sv-SE" sz="800" dirty="0">
                <a:solidFill>
                  <a:srgbClr val="1A355C"/>
                </a:solidFill>
                <a:latin typeface="+mj-lt"/>
              </a:rPr>
              <a:t>Bör övervägas i alla planer</a:t>
            </a:r>
          </a:p>
        </p:txBody>
      </p:sp>
      <p:sp>
        <p:nvSpPr>
          <p:cNvPr id="25" name="textruta 24">
            <a:extLst>
              <a:ext uri="{FF2B5EF4-FFF2-40B4-BE49-F238E27FC236}">
                <a16:creationId xmlns:a16="http://schemas.microsoft.com/office/drawing/2014/main" id="{CF9BB39B-9ED4-7FBE-986B-DF1F4272F3A8}"/>
              </a:ext>
            </a:extLst>
          </p:cNvPr>
          <p:cNvSpPr txBox="1"/>
          <p:nvPr/>
        </p:nvSpPr>
        <p:spPr>
          <a:xfrm rot="16200000">
            <a:off x="423631" y="1930670"/>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A5F8E898-0ACD-3E22-7DDB-2B866CDC7C5F}"/>
              </a:ext>
            </a:extLst>
          </p:cNvPr>
          <p:cNvSpPr txBox="1"/>
          <p:nvPr/>
        </p:nvSpPr>
        <p:spPr>
          <a:xfrm>
            <a:off x="2050777" y="6072132"/>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27" name="textruta 26">
            <a:extLst>
              <a:ext uri="{FF2B5EF4-FFF2-40B4-BE49-F238E27FC236}">
                <a16:creationId xmlns:a16="http://schemas.microsoft.com/office/drawing/2014/main" id="{0B8680F8-72A8-F373-BB62-6D50816FA1CB}"/>
              </a:ext>
            </a:extLst>
          </p:cNvPr>
          <p:cNvSpPr txBox="1"/>
          <p:nvPr/>
        </p:nvSpPr>
        <p:spPr>
          <a:xfrm rot="16200000">
            <a:off x="443668" y="5049096"/>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E0D0D33A-45B7-6AF9-B24A-07EDEC29D089}"/>
              </a:ext>
            </a:extLst>
          </p:cNvPr>
          <p:cNvSpPr txBox="1"/>
          <p:nvPr/>
        </p:nvSpPr>
        <p:spPr>
          <a:xfrm>
            <a:off x="7523970" y="6072132"/>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29" name="Rektangel: rundade hörn 28">
            <a:extLst>
              <a:ext uri="{FF2B5EF4-FFF2-40B4-BE49-F238E27FC236}">
                <a16:creationId xmlns:a16="http://schemas.microsoft.com/office/drawing/2014/main" id="{8F26548A-FB02-FBAF-1145-B929D82CFADA}"/>
              </a:ext>
            </a:extLst>
          </p:cNvPr>
          <p:cNvSpPr/>
          <p:nvPr/>
        </p:nvSpPr>
        <p:spPr>
          <a:xfrm>
            <a:off x="8010000" y="1270679"/>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KRITISKA RISKER</a:t>
            </a:r>
          </a:p>
          <a:p>
            <a:pPr algn="ctr"/>
            <a:r>
              <a:rPr lang="sv-SE" sz="800" dirty="0">
                <a:solidFill>
                  <a:srgbClr val="1A355C"/>
                </a:solidFill>
                <a:latin typeface="+mj-lt"/>
              </a:rPr>
              <a:t>Huvudfokus i planeringen</a:t>
            </a:r>
          </a:p>
        </p:txBody>
      </p:sp>
      <p:sp>
        <p:nvSpPr>
          <p:cNvPr id="31" name="Rektangel: rundade hörn 30">
            <a:extLst>
              <a:ext uri="{FF2B5EF4-FFF2-40B4-BE49-F238E27FC236}">
                <a16:creationId xmlns:a16="http://schemas.microsoft.com/office/drawing/2014/main" id="{C5120B17-2E8A-2162-A4FF-718F1173E4C4}"/>
              </a:ext>
            </a:extLst>
          </p:cNvPr>
          <p:cNvSpPr/>
          <p:nvPr/>
        </p:nvSpPr>
        <p:spPr>
          <a:xfrm>
            <a:off x="8010812" y="5194769"/>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PÅVERKAN </a:t>
            </a:r>
          </a:p>
          <a:p>
            <a:pPr algn="ctr"/>
            <a:r>
              <a:rPr lang="sv-SE" sz="800" dirty="0">
                <a:solidFill>
                  <a:srgbClr val="1A355C"/>
                </a:solidFill>
                <a:latin typeface="+mj-lt"/>
              </a:rPr>
              <a:t>Bör sällan lyftas i planeringen</a:t>
            </a:r>
          </a:p>
        </p:txBody>
      </p:sp>
      <p:sp>
        <p:nvSpPr>
          <p:cNvPr id="6" name="textruta 5">
            <a:extLst>
              <a:ext uri="{FF2B5EF4-FFF2-40B4-BE49-F238E27FC236}">
                <a16:creationId xmlns:a16="http://schemas.microsoft.com/office/drawing/2014/main" id="{EE34358D-EA8D-81AC-18CD-A5B49EE66CB0}"/>
              </a:ext>
            </a:extLst>
          </p:cNvPr>
          <p:cNvSpPr txBox="1"/>
          <p:nvPr/>
        </p:nvSpPr>
        <p:spPr>
          <a:xfrm>
            <a:off x="4693598" y="6072132"/>
            <a:ext cx="633507" cy="261610"/>
          </a:xfrm>
          <a:prstGeom prst="rect">
            <a:avLst/>
          </a:prstGeom>
          <a:noFill/>
        </p:spPr>
        <p:txBody>
          <a:bodyPr wrap="none" rtlCol="0">
            <a:spAutoFit/>
          </a:bodyPr>
          <a:lstStyle/>
          <a:p>
            <a:r>
              <a:rPr lang="sv-SE" sz="1100" dirty="0">
                <a:solidFill>
                  <a:srgbClr val="1A355C"/>
                </a:solidFill>
                <a:latin typeface="+mj-lt"/>
              </a:rPr>
              <a:t>MEDEL</a:t>
            </a:r>
          </a:p>
        </p:txBody>
      </p:sp>
      <p:sp>
        <p:nvSpPr>
          <p:cNvPr id="9" name="textruta 8">
            <a:extLst>
              <a:ext uri="{FF2B5EF4-FFF2-40B4-BE49-F238E27FC236}">
                <a16:creationId xmlns:a16="http://schemas.microsoft.com/office/drawing/2014/main" id="{3BE7F058-6EC9-381C-A931-F0E3985A0C89}"/>
              </a:ext>
            </a:extLst>
          </p:cNvPr>
          <p:cNvSpPr txBox="1"/>
          <p:nvPr/>
        </p:nvSpPr>
        <p:spPr>
          <a:xfrm rot="16200000">
            <a:off x="349893" y="3420870"/>
            <a:ext cx="633507" cy="261610"/>
          </a:xfrm>
          <a:prstGeom prst="rect">
            <a:avLst/>
          </a:prstGeom>
          <a:noFill/>
        </p:spPr>
        <p:txBody>
          <a:bodyPr wrap="none" rtlCol="0">
            <a:spAutoFit/>
          </a:bodyPr>
          <a:lstStyle/>
          <a:p>
            <a:r>
              <a:rPr lang="sv-SE" sz="1100" dirty="0">
                <a:solidFill>
                  <a:srgbClr val="1A355C"/>
                </a:solidFill>
                <a:latin typeface="+mj-lt"/>
              </a:rPr>
              <a:t>MEDEL</a:t>
            </a:r>
          </a:p>
        </p:txBody>
      </p:sp>
      <p:cxnSp>
        <p:nvCxnSpPr>
          <p:cNvPr id="13" name="Rak koppling 12">
            <a:extLst>
              <a:ext uri="{FF2B5EF4-FFF2-40B4-BE49-F238E27FC236}">
                <a16:creationId xmlns:a16="http://schemas.microsoft.com/office/drawing/2014/main" id="{541E453C-4E20-DF9B-91CF-954E6CFCEE39}"/>
              </a:ext>
            </a:extLst>
          </p:cNvPr>
          <p:cNvCxnSpPr>
            <a:cxnSpLocks/>
          </p:cNvCxnSpPr>
          <p:nvPr/>
        </p:nvCxnSpPr>
        <p:spPr>
          <a:xfrm>
            <a:off x="6336000" y="1349442"/>
            <a:ext cx="0" cy="4612743"/>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4FE3058D-B1FD-88E6-D2F0-3E4C57A6843A}"/>
              </a:ext>
            </a:extLst>
          </p:cNvPr>
          <p:cNvCxnSpPr>
            <a:cxnSpLocks/>
          </p:cNvCxnSpPr>
          <p:nvPr/>
        </p:nvCxnSpPr>
        <p:spPr>
          <a:xfrm>
            <a:off x="3614400" y="1349325"/>
            <a:ext cx="0" cy="461286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4B3B148B-9364-3D75-D905-C976E671E67B}"/>
              </a:ext>
            </a:extLst>
          </p:cNvPr>
          <p:cNvCxnSpPr>
            <a:cxnSpLocks/>
          </p:cNvCxnSpPr>
          <p:nvPr/>
        </p:nvCxnSpPr>
        <p:spPr>
          <a:xfrm flipH="1" flipV="1">
            <a:off x="936812" y="4460400"/>
            <a:ext cx="811800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C81F023A-C88F-C6E9-25D1-3B9C400375AF}"/>
              </a:ext>
            </a:extLst>
          </p:cNvPr>
          <p:cNvCxnSpPr>
            <a:cxnSpLocks/>
          </p:cNvCxnSpPr>
          <p:nvPr/>
        </p:nvCxnSpPr>
        <p:spPr>
          <a:xfrm flipH="1">
            <a:off x="936000" y="2905200"/>
            <a:ext cx="811800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50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1"/>
          <p:cNvSpPr txBox="1">
            <a:spLocks/>
          </p:cNvSpPr>
          <p:nvPr/>
        </p:nvSpPr>
        <p:spPr>
          <a:xfrm>
            <a:off x="478800" y="1305563"/>
            <a:ext cx="9728199" cy="5013957"/>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sz="1600" b="1" dirty="0">
                <a:solidFill>
                  <a:srgbClr val="1A355C"/>
                </a:solidFill>
                <a:latin typeface="+mj-lt"/>
              </a:rPr>
              <a:t>Påverkan:</a:t>
            </a:r>
            <a:br>
              <a:rPr lang="sv-SE" sz="1600" b="1" dirty="0">
                <a:solidFill>
                  <a:srgbClr val="1A355C"/>
                </a:solidFill>
                <a:latin typeface="+mj-lt"/>
              </a:rPr>
            </a:br>
            <a:br>
              <a:rPr lang="sv-SE" sz="1600" b="1" dirty="0">
                <a:solidFill>
                  <a:srgbClr val="1A355C"/>
                </a:solidFill>
                <a:latin typeface="+mj-lt"/>
              </a:rPr>
            </a:br>
            <a:r>
              <a:rPr lang="sv-SE" sz="1600" dirty="0">
                <a:solidFill>
                  <a:srgbClr val="1A355C"/>
                </a:solidFill>
                <a:latin typeface="Roboto Light"/>
              </a:rPr>
              <a:t>De identifierade omvärldsutmaningarna kan antas påverka verksamheten på flera olika sätt. För att värdera dem kan följande stödfrågor användas:</a:t>
            </a:r>
          </a:p>
          <a:p>
            <a:pPr>
              <a:defRPr/>
            </a:pPr>
            <a:r>
              <a:rPr lang="sv-SE" sz="1600" dirty="0">
                <a:solidFill>
                  <a:srgbClr val="1A355C"/>
                </a:solidFill>
                <a:latin typeface="Roboto Light"/>
              </a:rPr>
              <a:t>Kan påverkan från utmaningen bli så hög att den hindrar oss att genomföra vårt uppdrag på bästa sätt?</a:t>
            </a:r>
          </a:p>
          <a:p>
            <a:pPr>
              <a:defRPr/>
            </a:pPr>
            <a:r>
              <a:rPr lang="sv-SE" sz="1600" dirty="0">
                <a:solidFill>
                  <a:srgbClr val="1A355C"/>
                </a:solidFill>
                <a:latin typeface="Roboto Light"/>
              </a:rPr>
              <a:t>Hur påverkar den förutsättningarna för oss att skapa värde för de vi finns till för utifrån vårt uppdrag?</a:t>
            </a:r>
          </a:p>
          <a:p>
            <a:pPr>
              <a:defRPr/>
            </a:pPr>
            <a:r>
              <a:rPr lang="sv-SE" sz="1600" dirty="0">
                <a:solidFill>
                  <a:srgbClr val="1A355C"/>
                </a:solidFill>
                <a:latin typeface="Roboto Light"/>
              </a:rPr>
              <a:t>Vad kan vi dra nytta av för att nå bättre resultat och hur stor är i så fall den utmaningen?</a:t>
            </a:r>
          </a:p>
          <a:p>
            <a:pPr marL="0" marR="0" lvl="0" indent="0" algn="l"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sz="1600" b="1" dirty="0">
                <a:solidFill>
                  <a:srgbClr val="1A355C"/>
                </a:solidFill>
                <a:latin typeface="+mj-lt"/>
              </a:rPr>
              <a:t>Sannolikhet:</a:t>
            </a:r>
            <a:br>
              <a:rPr lang="sv-SE" sz="1600" b="1" dirty="0">
                <a:solidFill>
                  <a:srgbClr val="1A355C"/>
                </a:solidFill>
                <a:latin typeface="+mj-lt"/>
              </a:rPr>
            </a:br>
            <a:br>
              <a:rPr lang="sv-SE" sz="1600" b="1" dirty="0">
                <a:solidFill>
                  <a:srgbClr val="1A355C"/>
                </a:solidFill>
                <a:latin typeface="+mj-lt"/>
              </a:rPr>
            </a:br>
            <a:r>
              <a:rPr kumimoji="0" lang="sv-SE" sz="1600" b="0" i="0" u="none" strike="noStrike" kern="1200" cap="none" spc="0" normalizeH="0" baseline="0" noProof="0" dirty="0">
                <a:ln>
                  <a:noFill/>
                </a:ln>
                <a:solidFill>
                  <a:srgbClr val="1A355C"/>
                </a:solidFill>
                <a:effectLst/>
                <a:uLnTx/>
                <a:uFillTx/>
                <a:latin typeface="Roboto Light"/>
                <a:ea typeface="+mn-ea"/>
                <a:cs typeface="+mn-cs"/>
              </a:rPr>
              <a:t>För att sannolikheter ska kunna bedömas krävs en blandning av tidigare erfarenheter och ett visst mått av expertkunskap. Inom vissa områden kan historiska data användas för att beräkna ganska precisa sannolikheter för vad ska ske. Men många omvärldsutmaningar är av en sådan karaktär att detta inte är möjligt, ofta inte ens på kort sikt. Ett sätt att hantera detta är at</a:t>
            </a:r>
            <a:r>
              <a:rPr lang="sv-SE" sz="1600" dirty="0">
                <a:solidFill>
                  <a:srgbClr val="1A355C"/>
                </a:solidFill>
                <a:latin typeface="Roboto Light"/>
              </a:rPr>
              <a:t>t även fundera över vad som är troligt. Då kan kunskap om omvärldsfaktorer tillsammans med verksamhetsspecifika erfarenheter vara en god grund att stå på. Det är det som eftersträvas här. För enkelhetens skull talas det bara om sannolikhet i mallen.</a:t>
            </a:r>
          </a:p>
          <a:p>
            <a:pPr marL="0" marR="0" lvl="0" indent="0" algn="l"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kumimoji="0" lang="sv-SE" sz="1100" b="0" i="0" u="none" strike="noStrike" kern="1200" cap="none" spc="0" normalizeH="0" baseline="0" noProof="0" dirty="0">
              <a:ln>
                <a:noFill/>
              </a:ln>
              <a:solidFill>
                <a:srgbClr val="1A355C"/>
              </a:solidFill>
              <a:effectLst/>
              <a:uLnTx/>
              <a:uFillTx/>
              <a:latin typeface="Roboto Light"/>
              <a:ea typeface="+mn-ea"/>
              <a:cs typeface="+mn-cs"/>
            </a:endParaRPr>
          </a:p>
        </p:txBody>
      </p:sp>
      <p:sp>
        <p:nvSpPr>
          <p:cNvPr id="5" name="Rubrik 3"/>
          <p:cNvSpPr>
            <a:spLocks noGrp="1"/>
          </p:cNvSpPr>
          <p:nvPr>
            <p:ph type="ctrTitle"/>
          </p:nvPr>
        </p:nvSpPr>
        <p:spPr>
          <a:xfrm>
            <a:off x="288000" y="108000"/>
            <a:ext cx="10052580" cy="1107996"/>
          </a:xfrm>
        </p:spPr>
        <p:txBody>
          <a:bodyPr/>
          <a:lstStyle/>
          <a:p>
            <a:r>
              <a:rPr lang="sv-SE" dirty="0"/>
              <a:t>Om påverkan och sannolikhet</a:t>
            </a:r>
            <a:br>
              <a:rPr lang="sv-SE" dirty="0"/>
            </a:br>
            <a:endParaRPr lang="sv-SE" dirty="0"/>
          </a:p>
        </p:txBody>
      </p:sp>
    </p:spTree>
    <p:extLst>
      <p:ext uri="{BB962C8B-B14F-4D97-AF65-F5344CB8AC3E}">
        <p14:creationId xmlns:p14="http://schemas.microsoft.com/office/powerpoint/2010/main" val="115472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5D44F9-E1E0-876D-3FAF-4F48EA1A9361}"/>
              </a:ext>
            </a:extLst>
          </p:cNvPr>
          <p:cNvSpPr>
            <a:spLocks noGrp="1"/>
          </p:cNvSpPr>
          <p:nvPr>
            <p:ph type="ctrTitle"/>
          </p:nvPr>
        </p:nvSpPr>
        <p:spPr/>
        <p:txBody>
          <a:bodyPr/>
          <a:lstStyle/>
          <a:p>
            <a:r>
              <a:rPr lang="sv-SE" dirty="0"/>
              <a:t>Steg 3</a:t>
            </a:r>
          </a:p>
        </p:txBody>
      </p:sp>
      <p:sp>
        <p:nvSpPr>
          <p:cNvPr id="6" name="Underrubrik 5">
            <a:extLst>
              <a:ext uri="{FF2B5EF4-FFF2-40B4-BE49-F238E27FC236}">
                <a16:creationId xmlns:a16="http://schemas.microsoft.com/office/drawing/2014/main" id="{E42B9BFF-00DB-0397-E47D-5961B9B4BCDC}"/>
              </a:ext>
            </a:extLst>
          </p:cNvPr>
          <p:cNvSpPr>
            <a:spLocks noGrp="1"/>
          </p:cNvSpPr>
          <p:nvPr>
            <p:ph type="subTitle" idx="1"/>
          </p:nvPr>
        </p:nvSpPr>
        <p:spPr/>
        <p:txBody>
          <a:bodyPr>
            <a:normAutofit/>
          </a:bodyPr>
          <a:lstStyle/>
          <a:p>
            <a:r>
              <a:rPr lang="sv-SE" sz="5400" b="1" dirty="0">
                <a:latin typeface="+mj-lt"/>
              </a:rPr>
              <a:t>Bedöm resursbehov</a:t>
            </a:r>
          </a:p>
        </p:txBody>
      </p:sp>
    </p:spTree>
    <p:extLst>
      <p:ext uri="{BB962C8B-B14F-4D97-AF65-F5344CB8AC3E}">
        <p14:creationId xmlns:p14="http://schemas.microsoft.com/office/powerpoint/2010/main" val="2132509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p:cNvSpPr>
            <a:spLocks noGrp="1"/>
          </p:cNvSpPr>
          <p:nvPr>
            <p:ph idx="11"/>
          </p:nvPr>
        </p:nvSpPr>
        <p:spPr>
          <a:xfrm>
            <a:off x="864000" y="1440000"/>
            <a:ext cx="4881496" cy="4371008"/>
          </a:xfrm>
        </p:spPr>
        <p:txBody>
          <a:bodyPr>
            <a:normAutofit/>
          </a:bodyPr>
          <a:lstStyle/>
          <a:p>
            <a:r>
              <a:rPr lang="sv-SE" dirty="0"/>
              <a:t>För att bedöma </a:t>
            </a:r>
            <a:r>
              <a:rPr lang="sv-SE" b="1" dirty="0"/>
              <a:t>relevansen för kärnuppdraget </a:t>
            </a:r>
            <a:r>
              <a:rPr lang="sv-SE" dirty="0"/>
              <a:t>och de resurser som krävs för att möta utmaningarna inom planeringshorisonten</a:t>
            </a:r>
          </a:p>
          <a:p>
            <a:endParaRPr lang="sv-SE" dirty="0"/>
          </a:p>
          <a:p>
            <a:r>
              <a:rPr lang="sv-SE" dirty="0"/>
              <a:t>Värderar omvärldsutmaningar med utgångspunkt i ägardirektiv och politiska inriktningar</a:t>
            </a:r>
          </a:p>
          <a:p>
            <a:endParaRPr lang="sv-SE" dirty="0"/>
          </a:p>
          <a:p>
            <a:r>
              <a:rPr lang="sv-SE" b="1" dirty="0"/>
              <a:t>Ett sätt för ledningen/nämnden/styrelsen att få en gemensam bild av resursbehovet inför uppdateringen av affärsplan/verksamhetsplan</a:t>
            </a:r>
          </a:p>
          <a:p>
            <a:endParaRPr lang="sv-SE" dirty="0"/>
          </a:p>
        </p:txBody>
      </p:sp>
      <p:cxnSp>
        <p:nvCxnSpPr>
          <p:cNvPr id="2" name="Rak pilkoppling 1">
            <a:extLst>
              <a:ext uri="{FF2B5EF4-FFF2-40B4-BE49-F238E27FC236}">
                <a16:creationId xmlns:a16="http://schemas.microsoft.com/office/drawing/2014/main" id="{189D1473-8A26-4428-9F8B-F7D50EE19AF7}"/>
              </a:ext>
            </a:extLst>
          </p:cNvPr>
          <p:cNvCxnSpPr>
            <a:cxnSpLocks/>
          </p:cNvCxnSpPr>
          <p:nvPr/>
        </p:nvCxnSpPr>
        <p:spPr>
          <a:xfrm flipV="1">
            <a:off x="7088677" y="1486837"/>
            <a:ext cx="0" cy="3569851"/>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176B016A-591A-758E-ED12-3748E00004E2}"/>
              </a:ext>
            </a:extLst>
          </p:cNvPr>
          <p:cNvCxnSpPr>
            <a:cxnSpLocks/>
          </p:cNvCxnSpPr>
          <p:nvPr/>
        </p:nvCxnSpPr>
        <p:spPr>
          <a:xfrm rot="5400000" flipV="1">
            <a:off x="8872060" y="3259843"/>
            <a:ext cx="0" cy="3569851"/>
          </a:xfrm>
          <a:prstGeom prst="straightConnector1">
            <a:avLst/>
          </a:prstGeom>
          <a:noFill/>
          <a:ln w="31750" cap="flat" cmpd="sng" algn="ctr">
            <a:solidFill>
              <a:srgbClr val="1A355C"/>
            </a:solidFill>
            <a:prstDash val="solid"/>
            <a:tailEnd type="triangle"/>
          </a:ln>
          <a:effectLst/>
        </p:spPr>
      </p:cxnSp>
      <p:sp>
        <p:nvSpPr>
          <p:cNvPr id="4" name="Rektangel: rundade hörn 3">
            <a:extLst>
              <a:ext uri="{FF2B5EF4-FFF2-40B4-BE49-F238E27FC236}">
                <a16:creationId xmlns:a16="http://schemas.microsoft.com/office/drawing/2014/main" id="{3A2A73F9-30E4-7223-5A2D-A65C92BAA471}"/>
              </a:ext>
            </a:extLst>
          </p:cNvPr>
          <p:cNvSpPr/>
          <p:nvPr/>
        </p:nvSpPr>
        <p:spPr>
          <a:xfrm>
            <a:off x="7399446" y="1976722"/>
            <a:ext cx="1188000" cy="1188948"/>
          </a:xfrm>
          <a:prstGeom prst="roundRect">
            <a:avLst/>
          </a:prstGeom>
          <a:noFill/>
          <a:ln w="31750" cap="flat" cmpd="sng" algn="ctr">
            <a:solidFill>
              <a:srgbClr val="E3520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ktangel: vikt hörn 5">
            <a:extLst>
              <a:ext uri="{FF2B5EF4-FFF2-40B4-BE49-F238E27FC236}">
                <a16:creationId xmlns:a16="http://schemas.microsoft.com/office/drawing/2014/main" id="{93B2D21F-AED0-4B11-DEA8-EC5021BB750C}"/>
              </a:ext>
            </a:extLst>
          </p:cNvPr>
          <p:cNvSpPr/>
          <p:nvPr/>
        </p:nvSpPr>
        <p:spPr>
          <a:xfrm>
            <a:off x="7667956" y="2257121"/>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ktangel: vikt hörn 8">
            <a:extLst>
              <a:ext uri="{FF2B5EF4-FFF2-40B4-BE49-F238E27FC236}">
                <a16:creationId xmlns:a16="http://schemas.microsoft.com/office/drawing/2014/main" id="{40AA82B8-F953-7337-1AEE-BD8592975983}"/>
              </a:ext>
            </a:extLst>
          </p:cNvPr>
          <p:cNvSpPr/>
          <p:nvPr/>
        </p:nvSpPr>
        <p:spPr>
          <a:xfrm>
            <a:off x="8063757" y="2600334"/>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ktangel: rundade hörn 9">
            <a:extLst>
              <a:ext uri="{FF2B5EF4-FFF2-40B4-BE49-F238E27FC236}">
                <a16:creationId xmlns:a16="http://schemas.microsoft.com/office/drawing/2014/main" id="{85CD80F5-34A6-F63E-D302-810B5CD6B072}"/>
              </a:ext>
            </a:extLst>
          </p:cNvPr>
          <p:cNvSpPr/>
          <p:nvPr/>
        </p:nvSpPr>
        <p:spPr>
          <a:xfrm>
            <a:off x="9158217" y="1976722"/>
            <a:ext cx="1188000" cy="1188948"/>
          </a:xfrm>
          <a:prstGeom prst="roundRect">
            <a:avLst/>
          </a:prstGeom>
          <a:noFill/>
          <a:ln w="31750" cap="flat" cmpd="sng" algn="ctr">
            <a:solidFill>
              <a:srgbClr val="1A355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ktangel: vikt hörn 11">
            <a:extLst>
              <a:ext uri="{FF2B5EF4-FFF2-40B4-BE49-F238E27FC236}">
                <a16:creationId xmlns:a16="http://schemas.microsoft.com/office/drawing/2014/main" id="{1C2E7CCD-46D2-FC99-FE8A-1FE456ABA00F}"/>
              </a:ext>
            </a:extLst>
          </p:cNvPr>
          <p:cNvSpPr/>
          <p:nvPr/>
        </p:nvSpPr>
        <p:spPr>
          <a:xfrm>
            <a:off x="9411855" y="2172837"/>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ektangel: vikt hörn 12">
            <a:extLst>
              <a:ext uri="{FF2B5EF4-FFF2-40B4-BE49-F238E27FC236}">
                <a16:creationId xmlns:a16="http://schemas.microsoft.com/office/drawing/2014/main" id="{E99EA047-3B47-4D97-E99A-82D9DFD0A73A}"/>
              </a:ext>
            </a:extLst>
          </p:cNvPr>
          <p:cNvSpPr/>
          <p:nvPr/>
        </p:nvSpPr>
        <p:spPr>
          <a:xfrm>
            <a:off x="9995163" y="2226355"/>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ktangel: vikt hörn 13">
            <a:extLst>
              <a:ext uri="{FF2B5EF4-FFF2-40B4-BE49-F238E27FC236}">
                <a16:creationId xmlns:a16="http://schemas.microsoft.com/office/drawing/2014/main" id="{1C29FAFC-B15D-57FE-A4F5-7D1C0546075D}"/>
              </a:ext>
            </a:extLst>
          </p:cNvPr>
          <p:cNvSpPr/>
          <p:nvPr/>
        </p:nvSpPr>
        <p:spPr>
          <a:xfrm>
            <a:off x="9554393" y="2796270"/>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ktangel: rundade hörn 14">
            <a:extLst>
              <a:ext uri="{FF2B5EF4-FFF2-40B4-BE49-F238E27FC236}">
                <a16:creationId xmlns:a16="http://schemas.microsoft.com/office/drawing/2014/main" id="{6D6C2E55-BF22-94E9-A891-E2652B786B35}"/>
              </a:ext>
            </a:extLst>
          </p:cNvPr>
          <p:cNvSpPr/>
          <p:nvPr/>
        </p:nvSpPr>
        <p:spPr>
          <a:xfrm>
            <a:off x="7399446" y="3686016"/>
            <a:ext cx="2946771" cy="1188948"/>
          </a:xfrm>
          <a:prstGeom prst="roundRect">
            <a:avLst/>
          </a:prstGeom>
          <a:noFill/>
          <a:ln w="31750" cap="flat" cmpd="sng" algn="ctr">
            <a:solidFill>
              <a:srgbClr val="A6A6A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ektangel: vikt hörn 15">
            <a:extLst>
              <a:ext uri="{FF2B5EF4-FFF2-40B4-BE49-F238E27FC236}">
                <a16:creationId xmlns:a16="http://schemas.microsoft.com/office/drawing/2014/main" id="{361B7885-6F74-94A8-E1E7-A3329C13B81A}"/>
              </a:ext>
            </a:extLst>
          </p:cNvPr>
          <p:cNvSpPr/>
          <p:nvPr/>
        </p:nvSpPr>
        <p:spPr>
          <a:xfrm>
            <a:off x="7757956" y="4367629"/>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ektangel: vikt hörn 16">
            <a:extLst>
              <a:ext uri="{FF2B5EF4-FFF2-40B4-BE49-F238E27FC236}">
                <a16:creationId xmlns:a16="http://schemas.microsoft.com/office/drawing/2014/main" id="{5B17D31D-61E9-2662-6578-C5902F8E0F15}"/>
              </a:ext>
            </a:extLst>
          </p:cNvPr>
          <p:cNvSpPr/>
          <p:nvPr/>
        </p:nvSpPr>
        <p:spPr>
          <a:xfrm>
            <a:off x="8243757" y="3967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ktangel: vikt hörn 17">
            <a:extLst>
              <a:ext uri="{FF2B5EF4-FFF2-40B4-BE49-F238E27FC236}">
                <a16:creationId xmlns:a16="http://schemas.microsoft.com/office/drawing/2014/main" id="{E3FA27E7-AD8E-638C-FD13-3170E936E222}"/>
              </a:ext>
            </a:extLst>
          </p:cNvPr>
          <p:cNvSpPr/>
          <p:nvPr/>
        </p:nvSpPr>
        <p:spPr>
          <a:xfrm>
            <a:off x="8700417" y="4363471"/>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ektangel: vikt hörn 18">
            <a:extLst>
              <a:ext uri="{FF2B5EF4-FFF2-40B4-BE49-F238E27FC236}">
                <a16:creationId xmlns:a16="http://schemas.microsoft.com/office/drawing/2014/main" id="{B08BD9F0-3C5D-D304-F628-522A5D3D9F83}"/>
              </a:ext>
            </a:extLst>
          </p:cNvPr>
          <p:cNvSpPr/>
          <p:nvPr/>
        </p:nvSpPr>
        <p:spPr>
          <a:xfrm>
            <a:off x="9242164" y="3841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ktangel: vikt hörn 19">
            <a:extLst>
              <a:ext uri="{FF2B5EF4-FFF2-40B4-BE49-F238E27FC236}">
                <a16:creationId xmlns:a16="http://schemas.microsoft.com/office/drawing/2014/main" id="{78178F00-EB83-2DA9-9730-B7DEE993D2FD}"/>
              </a:ext>
            </a:extLst>
          </p:cNvPr>
          <p:cNvSpPr/>
          <p:nvPr/>
        </p:nvSpPr>
        <p:spPr>
          <a:xfrm>
            <a:off x="9888317" y="4219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textruta 20">
            <a:extLst>
              <a:ext uri="{FF2B5EF4-FFF2-40B4-BE49-F238E27FC236}">
                <a16:creationId xmlns:a16="http://schemas.microsoft.com/office/drawing/2014/main" id="{C45033E0-3061-69CC-E5C6-31A83DE9D012}"/>
              </a:ext>
            </a:extLst>
          </p:cNvPr>
          <p:cNvSpPr txBox="1"/>
          <p:nvPr/>
        </p:nvSpPr>
        <p:spPr>
          <a:xfrm>
            <a:off x="8117687" y="5265462"/>
            <a:ext cx="1508746" cy="307777"/>
          </a:xfrm>
          <a:prstGeom prst="rect">
            <a:avLst/>
          </a:prstGeom>
          <a:noFill/>
        </p:spPr>
        <p:txBody>
          <a:bodyPr wrap="none" rtlCol="0">
            <a:spAutoFit/>
          </a:bodyPr>
          <a:lstStyle/>
          <a:p>
            <a:pPr algn="ctr"/>
            <a:r>
              <a:rPr lang="sv-SE" sz="1400" b="1" dirty="0">
                <a:solidFill>
                  <a:srgbClr val="1A355C"/>
                </a:solidFill>
                <a:latin typeface="+mj-lt"/>
              </a:rPr>
              <a:t>RESURSBEHOV</a:t>
            </a:r>
          </a:p>
        </p:txBody>
      </p:sp>
      <p:sp>
        <p:nvSpPr>
          <p:cNvPr id="22" name="textruta 21">
            <a:extLst>
              <a:ext uri="{FF2B5EF4-FFF2-40B4-BE49-F238E27FC236}">
                <a16:creationId xmlns:a16="http://schemas.microsoft.com/office/drawing/2014/main" id="{17953179-2606-DC3B-0DD6-28EEEC24A99B}"/>
              </a:ext>
            </a:extLst>
          </p:cNvPr>
          <p:cNvSpPr txBox="1"/>
          <p:nvPr/>
        </p:nvSpPr>
        <p:spPr>
          <a:xfrm rot="16200000">
            <a:off x="6040800" y="3153600"/>
            <a:ext cx="1120820" cy="307777"/>
          </a:xfrm>
          <a:prstGeom prst="rect">
            <a:avLst/>
          </a:prstGeom>
          <a:noFill/>
        </p:spPr>
        <p:txBody>
          <a:bodyPr wrap="none" rtlCol="0">
            <a:spAutoFit/>
          </a:bodyPr>
          <a:lstStyle/>
          <a:p>
            <a:r>
              <a:rPr lang="sv-SE" sz="1400" b="1" dirty="0">
                <a:solidFill>
                  <a:srgbClr val="1A355C"/>
                </a:solidFill>
                <a:latin typeface="+mj-lt"/>
              </a:rPr>
              <a:t>RELEVANS</a:t>
            </a:r>
          </a:p>
        </p:txBody>
      </p:sp>
      <p:sp>
        <p:nvSpPr>
          <p:cNvPr id="23" name="Rektangel: rundade hörn 22">
            <a:extLst>
              <a:ext uri="{FF2B5EF4-FFF2-40B4-BE49-F238E27FC236}">
                <a16:creationId xmlns:a16="http://schemas.microsoft.com/office/drawing/2014/main" id="{25E9A793-49F5-C53E-1BA8-B59A205295B7}"/>
              </a:ext>
            </a:extLst>
          </p:cNvPr>
          <p:cNvSpPr/>
          <p:nvPr/>
        </p:nvSpPr>
        <p:spPr>
          <a:xfrm>
            <a:off x="5936973" y="2044931"/>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STORT HANDLINGS-UTRYMME</a:t>
            </a:r>
            <a:br>
              <a:rPr lang="sv-SE" sz="800" dirty="0">
                <a:solidFill>
                  <a:srgbClr val="1A355C"/>
                </a:solidFill>
                <a:latin typeface="+mj-lt"/>
              </a:rPr>
            </a:br>
            <a:r>
              <a:rPr lang="sv-SE" sz="800" dirty="0">
                <a:solidFill>
                  <a:srgbClr val="1A355C"/>
                </a:solidFill>
                <a:latin typeface="+mj-lt"/>
              </a:rPr>
              <a:t>Huvudfokus i planeringen</a:t>
            </a:r>
          </a:p>
        </p:txBody>
      </p:sp>
      <p:cxnSp>
        <p:nvCxnSpPr>
          <p:cNvPr id="24" name="Rak koppling 23">
            <a:extLst>
              <a:ext uri="{FF2B5EF4-FFF2-40B4-BE49-F238E27FC236}">
                <a16:creationId xmlns:a16="http://schemas.microsoft.com/office/drawing/2014/main" id="{50837CA6-42B5-C33C-FA85-4093D7468337}"/>
              </a:ext>
            </a:extLst>
          </p:cNvPr>
          <p:cNvCxnSpPr>
            <a:cxnSpLocks/>
            <a:stCxn id="23" idx="3"/>
            <a:endCxn id="4" idx="1"/>
          </p:cNvCxnSpPr>
          <p:nvPr/>
        </p:nvCxnSpPr>
        <p:spPr>
          <a:xfrm>
            <a:off x="6980973" y="2365132"/>
            <a:ext cx="418473" cy="206064"/>
          </a:xfrm>
          <a:prstGeom prst="line">
            <a:avLst/>
          </a:prstGeom>
          <a:ln w="12700">
            <a:solidFill>
              <a:srgbClr val="E35205"/>
            </a:solidFill>
            <a:prstDash val="dash"/>
          </a:ln>
        </p:spPr>
        <p:style>
          <a:lnRef idx="1">
            <a:schemeClr val="accent1"/>
          </a:lnRef>
          <a:fillRef idx="0">
            <a:schemeClr val="accent1"/>
          </a:fillRef>
          <a:effectRef idx="0">
            <a:schemeClr val="accent1"/>
          </a:effectRef>
          <a:fontRef idx="minor">
            <a:schemeClr val="tx1"/>
          </a:fontRef>
        </p:style>
      </p:cxnSp>
      <p:sp>
        <p:nvSpPr>
          <p:cNvPr id="25" name="textruta 24">
            <a:extLst>
              <a:ext uri="{FF2B5EF4-FFF2-40B4-BE49-F238E27FC236}">
                <a16:creationId xmlns:a16="http://schemas.microsoft.com/office/drawing/2014/main" id="{CF9BB39B-9ED4-7FBE-986B-DF1F4272F3A8}"/>
              </a:ext>
            </a:extLst>
          </p:cNvPr>
          <p:cNvSpPr txBox="1"/>
          <p:nvPr/>
        </p:nvSpPr>
        <p:spPr>
          <a:xfrm rot="16200000">
            <a:off x="6690278" y="1634545"/>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A5F8E898-0ACD-3E22-7DDB-2B866CDC7C5F}"/>
              </a:ext>
            </a:extLst>
          </p:cNvPr>
          <p:cNvSpPr txBox="1"/>
          <p:nvPr/>
        </p:nvSpPr>
        <p:spPr>
          <a:xfrm>
            <a:off x="6990244" y="5067145"/>
            <a:ext cx="822661" cy="261610"/>
          </a:xfrm>
          <a:prstGeom prst="rect">
            <a:avLst/>
          </a:prstGeom>
          <a:noFill/>
        </p:spPr>
        <p:txBody>
          <a:bodyPr wrap="none" rtlCol="0">
            <a:spAutoFit/>
          </a:bodyPr>
          <a:lstStyle/>
          <a:p>
            <a:r>
              <a:rPr lang="sv-SE" sz="1100" dirty="0">
                <a:solidFill>
                  <a:srgbClr val="1A355C"/>
                </a:solidFill>
                <a:latin typeface="+mj-lt"/>
              </a:rPr>
              <a:t>MINIMALT</a:t>
            </a:r>
          </a:p>
        </p:txBody>
      </p:sp>
      <p:sp>
        <p:nvSpPr>
          <p:cNvPr id="27" name="textruta 26">
            <a:extLst>
              <a:ext uri="{FF2B5EF4-FFF2-40B4-BE49-F238E27FC236}">
                <a16:creationId xmlns:a16="http://schemas.microsoft.com/office/drawing/2014/main" id="{0B8680F8-72A8-F373-BB62-6D50816FA1CB}"/>
              </a:ext>
            </a:extLst>
          </p:cNvPr>
          <p:cNvSpPr txBox="1"/>
          <p:nvPr/>
        </p:nvSpPr>
        <p:spPr>
          <a:xfrm rot="16200000">
            <a:off x="6710315" y="4781471"/>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E0D0D33A-45B7-6AF9-B24A-07EDEC29D089}"/>
              </a:ext>
            </a:extLst>
          </p:cNvPr>
          <p:cNvSpPr txBox="1"/>
          <p:nvPr/>
        </p:nvSpPr>
        <p:spPr>
          <a:xfrm>
            <a:off x="9793020" y="5068529"/>
            <a:ext cx="1106393" cy="261610"/>
          </a:xfrm>
          <a:prstGeom prst="rect">
            <a:avLst/>
          </a:prstGeom>
          <a:noFill/>
        </p:spPr>
        <p:txBody>
          <a:bodyPr wrap="none" rtlCol="0">
            <a:spAutoFit/>
          </a:bodyPr>
          <a:lstStyle/>
          <a:p>
            <a:r>
              <a:rPr lang="sv-SE" sz="1100" dirty="0">
                <a:solidFill>
                  <a:srgbClr val="1A355C"/>
                </a:solidFill>
                <a:latin typeface="+mj-lt"/>
              </a:rPr>
              <a:t>OMFATTANDE</a:t>
            </a:r>
          </a:p>
        </p:txBody>
      </p:sp>
      <p:sp>
        <p:nvSpPr>
          <p:cNvPr id="29" name="Rektangel: rundade hörn 28">
            <a:extLst>
              <a:ext uri="{FF2B5EF4-FFF2-40B4-BE49-F238E27FC236}">
                <a16:creationId xmlns:a16="http://schemas.microsoft.com/office/drawing/2014/main" id="{8F26548A-FB02-FBAF-1145-B929D82CFADA}"/>
              </a:ext>
            </a:extLst>
          </p:cNvPr>
          <p:cNvSpPr/>
          <p:nvPr/>
        </p:nvSpPr>
        <p:spPr>
          <a:xfrm>
            <a:off x="10669938" y="2347615"/>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LITET HANDLINGS-UTRYMME</a:t>
            </a:r>
          </a:p>
          <a:p>
            <a:pPr algn="ctr"/>
            <a:r>
              <a:rPr lang="sv-SE" sz="800" dirty="0">
                <a:solidFill>
                  <a:srgbClr val="1A355C"/>
                </a:solidFill>
                <a:latin typeface="+mj-lt"/>
              </a:rPr>
              <a:t>Bör ingå i planeringen</a:t>
            </a:r>
          </a:p>
        </p:txBody>
      </p:sp>
      <p:cxnSp>
        <p:nvCxnSpPr>
          <p:cNvPr id="30" name="Rak koppling 29">
            <a:extLst>
              <a:ext uri="{FF2B5EF4-FFF2-40B4-BE49-F238E27FC236}">
                <a16:creationId xmlns:a16="http://schemas.microsoft.com/office/drawing/2014/main" id="{130B8512-A86A-B539-EFB7-306670BBFD1A}"/>
              </a:ext>
            </a:extLst>
          </p:cNvPr>
          <p:cNvCxnSpPr>
            <a:cxnSpLocks/>
            <a:stCxn id="10" idx="3"/>
            <a:endCxn id="29" idx="1"/>
          </p:cNvCxnSpPr>
          <p:nvPr/>
        </p:nvCxnSpPr>
        <p:spPr>
          <a:xfrm>
            <a:off x="10346217" y="2571196"/>
            <a:ext cx="323721" cy="96620"/>
          </a:xfrm>
          <a:prstGeom prst="line">
            <a:avLst/>
          </a:prstGeom>
          <a:ln w="12700">
            <a:solidFill>
              <a:srgbClr val="1A355C"/>
            </a:solidFill>
            <a:prstDash val="dash"/>
          </a:ln>
        </p:spPr>
        <p:style>
          <a:lnRef idx="1">
            <a:schemeClr val="accent1"/>
          </a:lnRef>
          <a:fillRef idx="0">
            <a:schemeClr val="accent1"/>
          </a:fillRef>
          <a:effectRef idx="0">
            <a:schemeClr val="accent1"/>
          </a:effectRef>
          <a:fontRef idx="minor">
            <a:schemeClr val="tx1"/>
          </a:fontRef>
        </p:style>
      </p:cxnSp>
      <p:sp>
        <p:nvSpPr>
          <p:cNvPr id="31" name="Rektangel: rundade hörn 30">
            <a:extLst>
              <a:ext uri="{FF2B5EF4-FFF2-40B4-BE49-F238E27FC236}">
                <a16:creationId xmlns:a16="http://schemas.microsoft.com/office/drawing/2014/main" id="{C5120B17-2E8A-2162-A4FF-718F1173E4C4}"/>
              </a:ext>
            </a:extLst>
          </p:cNvPr>
          <p:cNvSpPr/>
          <p:nvPr/>
        </p:nvSpPr>
        <p:spPr>
          <a:xfrm>
            <a:off x="10656985" y="4025451"/>
            <a:ext cx="1044000" cy="640402"/>
          </a:xfrm>
          <a:prstGeom prst="roundRect">
            <a:avLst/>
          </a:prstGeom>
          <a:noFill/>
          <a:ln w="9525">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RELEVANS</a:t>
            </a:r>
          </a:p>
          <a:p>
            <a:pPr algn="ctr"/>
            <a:r>
              <a:rPr lang="sv-SE" sz="800" dirty="0">
                <a:solidFill>
                  <a:srgbClr val="1A355C"/>
                </a:solidFill>
                <a:latin typeface="+mj-lt"/>
              </a:rPr>
              <a:t>Bör sällan lyftas i planeringen</a:t>
            </a:r>
          </a:p>
        </p:txBody>
      </p:sp>
      <p:cxnSp>
        <p:nvCxnSpPr>
          <p:cNvPr id="32" name="Rak koppling 31">
            <a:extLst>
              <a:ext uri="{FF2B5EF4-FFF2-40B4-BE49-F238E27FC236}">
                <a16:creationId xmlns:a16="http://schemas.microsoft.com/office/drawing/2014/main" id="{2675E0C5-C38C-00CE-B88B-15B344327CD8}"/>
              </a:ext>
            </a:extLst>
          </p:cNvPr>
          <p:cNvCxnSpPr>
            <a:cxnSpLocks/>
            <a:stCxn id="15" idx="3"/>
            <a:endCxn id="31" idx="1"/>
          </p:cNvCxnSpPr>
          <p:nvPr/>
        </p:nvCxnSpPr>
        <p:spPr>
          <a:xfrm>
            <a:off x="10346217" y="4280490"/>
            <a:ext cx="310768" cy="65162"/>
          </a:xfrm>
          <a:prstGeom prst="line">
            <a:avLst/>
          </a:prstGeom>
          <a:ln w="12700">
            <a:solidFill>
              <a:srgbClr val="A6A6A6"/>
            </a:solidFill>
            <a:prstDash val="dash"/>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A6D704A5-819C-9173-4060-B751280D5939}"/>
              </a:ext>
            </a:extLst>
          </p:cNvPr>
          <p:cNvSpPr txBox="1"/>
          <p:nvPr/>
        </p:nvSpPr>
        <p:spPr>
          <a:xfrm>
            <a:off x="6836355" y="976381"/>
            <a:ext cx="4864630" cy="338554"/>
          </a:xfrm>
          <a:prstGeom prst="rect">
            <a:avLst/>
          </a:prstGeom>
          <a:noFill/>
        </p:spPr>
        <p:txBody>
          <a:bodyPr wrap="square">
            <a:spAutoFit/>
          </a:bodyPr>
          <a:lstStyle/>
          <a:p>
            <a:r>
              <a:rPr lang="sv-SE" sz="1600" b="1" dirty="0">
                <a:latin typeface="+mj-lt"/>
              </a:rPr>
              <a:t>FIGUR: </a:t>
            </a:r>
            <a:r>
              <a:rPr lang="sv-SE" sz="1600" dirty="0">
                <a:latin typeface="+mj-lt"/>
              </a:rPr>
              <a:t>Bedömningsmall för relevans/resurser</a:t>
            </a:r>
          </a:p>
        </p:txBody>
      </p:sp>
      <p:sp>
        <p:nvSpPr>
          <p:cNvPr id="34" name="textruta 33">
            <a:extLst>
              <a:ext uri="{FF2B5EF4-FFF2-40B4-BE49-F238E27FC236}">
                <a16:creationId xmlns:a16="http://schemas.microsoft.com/office/drawing/2014/main" id="{62B17F47-704B-290C-947F-E14E17B2EAEF}"/>
              </a:ext>
            </a:extLst>
          </p:cNvPr>
          <p:cNvSpPr txBox="1"/>
          <p:nvPr/>
        </p:nvSpPr>
        <p:spPr>
          <a:xfrm>
            <a:off x="6980973" y="5730468"/>
            <a:ext cx="2953053" cy="230832"/>
          </a:xfrm>
          <a:prstGeom prst="rect">
            <a:avLst/>
          </a:prstGeom>
          <a:noFill/>
        </p:spPr>
        <p:txBody>
          <a:bodyPr wrap="none" rtlCol="0">
            <a:spAutoFit/>
          </a:bodyPr>
          <a:lstStyle/>
          <a:p>
            <a:r>
              <a:rPr lang="sv-SE" sz="900" dirty="0"/>
              <a:t>Källa: Utarbetad med inspiration från Helsingborgshem</a:t>
            </a:r>
          </a:p>
        </p:txBody>
      </p:sp>
    </p:spTree>
    <p:extLst>
      <p:ext uri="{BB962C8B-B14F-4D97-AF65-F5344CB8AC3E}">
        <p14:creationId xmlns:p14="http://schemas.microsoft.com/office/powerpoint/2010/main" val="13698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 resursbehov</a:t>
            </a:r>
          </a:p>
          <a:p>
            <a:r>
              <a:rPr lang="sv-SE" sz="2000" dirty="0"/>
              <a:t>Vilket är vårt resursbehov?</a:t>
            </a:r>
          </a:p>
        </p:txBody>
      </p:sp>
      <p:sp>
        <p:nvSpPr>
          <p:cNvPr id="5" name="Platshållare för text 4"/>
          <p:cNvSpPr>
            <a:spLocks noGrp="1"/>
          </p:cNvSpPr>
          <p:nvPr>
            <p:ph type="body" sz="half" idx="2"/>
          </p:nvPr>
        </p:nvSpPr>
        <p:spPr>
          <a:xfrm>
            <a:off x="478800" y="1064959"/>
            <a:ext cx="10335600" cy="5172287"/>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a:t>
            </a:r>
            <a:br>
              <a:rPr lang="sv-SE" sz="1400" b="1" kern="100" dirty="0">
                <a:effectLst/>
                <a:latin typeface="+mj-lt"/>
                <a:ea typeface="Calibri" panose="020F0502020204030204" pitchFamily="34" charset="0"/>
                <a:cs typeface="Times New Roman" panose="02020603050405020304" pitchFamily="18" charset="0"/>
              </a:rPr>
            </a:br>
            <a:r>
              <a:rPr lang="sv-SE" sz="1400" kern="100" dirty="0">
                <a:cs typeface="Times New Roman" panose="02020603050405020304" pitchFamily="18" charset="0"/>
              </a:rPr>
              <a:t>Granska de identifierade omvärldsutmaningarna och bedöm deras relevans utifrån kärnuppdraget och de politiska inriktningarna. Värdera sedan vilka resurser som krävs för att möta utmaningarna inom de närmaste åren. Resurser kan var kopplade till budget/kostnader i form av pengar, kompetens/rekrytering, arbetstid osv. </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Arbetsgruppen gör den initiala bedömningen. Processledaren tar därefter underlaget till förvaltningens eller bolaget ledningsgrupp som eventuellt justerar bedömningarna. Styrelse/nämnd beslutar.</a:t>
            </a:r>
            <a:br>
              <a:rPr lang="sv-SE" sz="1400" b="1" kern="100" dirty="0">
                <a:latin typeface="+mj-lt"/>
                <a:ea typeface="Calibri" panose="020F0502020204030204" pitchFamily="34" charset="0"/>
                <a:cs typeface="Times New Roman" panose="02020603050405020304" pitchFamily="18" charset="0"/>
              </a:rPr>
            </a:br>
            <a:br>
              <a:rPr lang="sv-SE" sz="1400" b="1" kern="100" dirty="0">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Vad: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Workshop i respektive grupp.</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ge styrelsen/nämnden möjlighet att bedöma handlingsutrymmet och fatta beslut. Ger en gemensam lägesbild.     </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Resultat: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Ett genomtänkt och avstämt underlag inför uppdateringen av affärs/verksamhetsplanen.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Målgrupp:</a:t>
            </a:r>
            <a:r>
              <a:rPr lang="sv-SE" sz="1400" b="1" kern="100" dirty="0">
                <a:latin typeface="+mj-lt"/>
                <a:ea typeface="Calibri" panose="020F0502020204030204" pitchFamily="34" charset="0"/>
                <a:cs typeface="Times New Roman" panose="02020603050405020304" pitchFamily="18" charset="0"/>
              </a:rPr>
              <a:t> </a:t>
            </a:r>
            <a:br>
              <a:rPr lang="sv-SE" sz="1400" b="1" kern="100" dirty="0">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I första hand styrelsen/nämnden, men kan även omfatta förvaltnings/bolagsledningen</a:t>
            </a:r>
          </a:p>
          <a:p>
            <a:pPr lvl="0">
              <a:lnSpc>
                <a:spcPct val="107000"/>
              </a:lnSpc>
              <a:spcAft>
                <a:spcPts val="800"/>
              </a:spcAft>
            </a:pPr>
            <a:br>
              <a:rPr lang="sv-SE" sz="1400" kern="100" dirty="0">
                <a:effectLst/>
                <a:ea typeface="Calibri" panose="020F0502020204030204" pitchFamily="34" charset="0"/>
                <a:cs typeface="Times New Roman" panose="02020603050405020304" pitchFamily="18" charset="0"/>
              </a:rPr>
            </a:br>
            <a:endParaRPr lang="sv-SE" sz="1050" dirty="0"/>
          </a:p>
        </p:txBody>
      </p:sp>
    </p:spTree>
    <p:extLst>
      <p:ext uri="{BB962C8B-B14F-4D97-AF65-F5344CB8AC3E}">
        <p14:creationId xmlns:p14="http://schemas.microsoft.com/office/powerpoint/2010/main" val="1339689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93C1DB-2FAC-0BB3-C5DF-E5A13B0CEA35}"/>
              </a:ext>
            </a:extLst>
          </p:cNvPr>
          <p:cNvSpPr>
            <a:spLocks noGrp="1"/>
          </p:cNvSpPr>
          <p:nvPr>
            <p:ph type="ctrTitle"/>
          </p:nvPr>
        </p:nvSpPr>
        <p:spPr>
          <a:xfrm>
            <a:off x="288000" y="108000"/>
            <a:ext cx="10464000" cy="1107996"/>
          </a:xfrm>
        </p:spPr>
        <p:txBody>
          <a:bodyPr/>
          <a:lstStyle/>
          <a:p>
            <a:r>
              <a:rPr lang="sv-SE" dirty="0"/>
              <a:t>Praktiskt exempel: Helsingborgshem 2021</a:t>
            </a:r>
            <a:br>
              <a:rPr lang="sv-SE" dirty="0"/>
            </a:br>
            <a:endParaRPr lang="sv-SE" dirty="0"/>
          </a:p>
        </p:txBody>
      </p:sp>
      <p:sp>
        <p:nvSpPr>
          <p:cNvPr id="3" name="textruta 2">
            <a:extLst>
              <a:ext uri="{FF2B5EF4-FFF2-40B4-BE49-F238E27FC236}">
                <a16:creationId xmlns:a16="http://schemas.microsoft.com/office/drawing/2014/main" id="{C2D8212D-8FAB-021A-8FFB-0499C2BAB79C}"/>
              </a:ext>
            </a:extLst>
          </p:cNvPr>
          <p:cNvSpPr txBox="1"/>
          <p:nvPr/>
        </p:nvSpPr>
        <p:spPr>
          <a:xfrm>
            <a:off x="533327" y="1076463"/>
            <a:ext cx="3887603" cy="338554"/>
          </a:xfrm>
          <a:prstGeom prst="rect">
            <a:avLst/>
          </a:prstGeom>
          <a:noFill/>
        </p:spPr>
        <p:txBody>
          <a:bodyPr wrap="none" rtlCol="0">
            <a:spAutoFit/>
          </a:bodyPr>
          <a:lstStyle/>
          <a:p>
            <a:r>
              <a:rPr lang="sv-SE" sz="1600" b="1" dirty="0">
                <a:latin typeface="+mj-lt"/>
              </a:rPr>
              <a:t>Enskilda utmaningar efter resursbehov*</a:t>
            </a:r>
          </a:p>
        </p:txBody>
      </p:sp>
      <p:sp>
        <p:nvSpPr>
          <p:cNvPr id="10" name="textruta 9">
            <a:extLst>
              <a:ext uri="{FF2B5EF4-FFF2-40B4-BE49-F238E27FC236}">
                <a16:creationId xmlns:a16="http://schemas.microsoft.com/office/drawing/2014/main" id="{5B1F1DE6-A2D6-2782-47CF-7FC20B52FFBF}"/>
              </a:ext>
            </a:extLst>
          </p:cNvPr>
          <p:cNvSpPr txBox="1"/>
          <p:nvPr/>
        </p:nvSpPr>
        <p:spPr>
          <a:xfrm>
            <a:off x="6096000" y="1076463"/>
            <a:ext cx="4224233" cy="338554"/>
          </a:xfrm>
          <a:prstGeom prst="rect">
            <a:avLst/>
          </a:prstGeom>
          <a:noFill/>
        </p:spPr>
        <p:txBody>
          <a:bodyPr wrap="none" rtlCol="0">
            <a:spAutoFit/>
          </a:bodyPr>
          <a:lstStyle/>
          <a:p>
            <a:r>
              <a:rPr lang="sv-SE" sz="1600" b="1" dirty="0">
                <a:latin typeface="+mj-lt"/>
              </a:rPr>
              <a:t>Grupper av utmaningar efter resursbehov**</a:t>
            </a:r>
          </a:p>
        </p:txBody>
      </p:sp>
      <p:pic>
        <p:nvPicPr>
          <p:cNvPr id="7" name="Bildobjekt 6">
            <a:extLst>
              <a:ext uri="{FF2B5EF4-FFF2-40B4-BE49-F238E27FC236}">
                <a16:creationId xmlns:a16="http://schemas.microsoft.com/office/drawing/2014/main" id="{DE5F0803-0199-340C-902B-F19637903CB0}"/>
              </a:ext>
            </a:extLst>
          </p:cNvPr>
          <p:cNvPicPr>
            <a:picLocks noChangeAspect="1"/>
          </p:cNvPicPr>
          <p:nvPr/>
        </p:nvPicPr>
        <p:blipFill>
          <a:blip r:embed="rId3"/>
          <a:stretch>
            <a:fillRect/>
          </a:stretch>
        </p:blipFill>
        <p:spPr>
          <a:xfrm>
            <a:off x="533327" y="1413095"/>
            <a:ext cx="5324780" cy="3307244"/>
          </a:xfrm>
          <a:prstGeom prst="rect">
            <a:avLst/>
          </a:prstGeom>
          <a:solidFill>
            <a:schemeClr val="bg1"/>
          </a:solidFill>
          <a:ln>
            <a:solidFill>
              <a:srgbClr val="1A355C"/>
            </a:solidFill>
          </a:ln>
        </p:spPr>
      </p:pic>
      <p:pic>
        <p:nvPicPr>
          <p:cNvPr id="8" name="Bildobjekt 7">
            <a:extLst>
              <a:ext uri="{FF2B5EF4-FFF2-40B4-BE49-F238E27FC236}">
                <a16:creationId xmlns:a16="http://schemas.microsoft.com/office/drawing/2014/main" id="{58C53CDC-7634-8EE2-FBCD-26C8435B9F58}"/>
              </a:ext>
            </a:extLst>
          </p:cNvPr>
          <p:cNvPicPr>
            <a:picLocks noChangeAspect="1"/>
          </p:cNvPicPr>
          <p:nvPr/>
        </p:nvPicPr>
        <p:blipFill>
          <a:blip r:embed="rId4"/>
          <a:stretch>
            <a:fillRect/>
          </a:stretch>
        </p:blipFill>
        <p:spPr>
          <a:xfrm>
            <a:off x="6096000" y="1413094"/>
            <a:ext cx="5378490" cy="3307245"/>
          </a:xfrm>
          <a:prstGeom prst="rect">
            <a:avLst/>
          </a:prstGeom>
          <a:solidFill>
            <a:schemeClr val="bg1"/>
          </a:solidFill>
          <a:ln>
            <a:solidFill>
              <a:srgbClr val="1A355C"/>
            </a:solidFill>
          </a:ln>
        </p:spPr>
      </p:pic>
      <p:sp>
        <p:nvSpPr>
          <p:cNvPr id="9" name="textruta 8">
            <a:extLst>
              <a:ext uri="{FF2B5EF4-FFF2-40B4-BE49-F238E27FC236}">
                <a16:creationId xmlns:a16="http://schemas.microsoft.com/office/drawing/2014/main" id="{5877B9EC-EA3E-5448-E092-449B06BA19DF}"/>
              </a:ext>
            </a:extLst>
          </p:cNvPr>
          <p:cNvSpPr txBox="1"/>
          <p:nvPr/>
        </p:nvSpPr>
        <p:spPr>
          <a:xfrm>
            <a:off x="454421" y="4772376"/>
            <a:ext cx="4653838" cy="276999"/>
          </a:xfrm>
          <a:prstGeom prst="rect">
            <a:avLst/>
          </a:prstGeom>
          <a:noFill/>
        </p:spPr>
        <p:txBody>
          <a:bodyPr wrap="none" rtlCol="0">
            <a:spAutoFit/>
          </a:bodyPr>
          <a:lstStyle/>
          <a:p>
            <a:r>
              <a:rPr lang="sv-SE" sz="1200" dirty="0"/>
              <a:t>*Enskilda omvärldsutmaningar sorterat efter relevans och resurser</a:t>
            </a:r>
          </a:p>
        </p:txBody>
      </p:sp>
      <p:sp>
        <p:nvSpPr>
          <p:cNvPr id="13" name="textruta 12">
            <a:extLst>
              <a:ext uri="{FF2B5EF4-FFF2-40B4-BE49-F238E27FC236}">
                <a16:creationId xmlns:a16="http://schemas.microsoft.com/office/drawing/2014/main" id="{C1BFF6CB-4027-F942-B086-73C0DD3AF989}"/>
              </a:ext>
            </a:extLst>
          </p:cNvPr>
          <p:cNvSpPr txBox="1"/>
          <p:nvPr/>
        </p:nvSpPr>
        <p:spPr>
          <a:xfrm>
            <a:off x="6096000" y="4772377"/>
            <a:ext cx="5173211" cy="276999"/>
          </a:xfrm>
          <a:prstGeom prst="rect">
            <a:avLst/>
          </a:prstGeom>
          <a:noFill/>
        </p:spPr>
        <p:txBody>
          <a:bodyPr wrap="none" rtlCol="0">
            <a:spAutoFit/>
          </a:bodyPr>
          <a:lstStyle/>
          <a:p>
            <a:r>
              <a:rPr lang="sv-SE" sz="1200" dirty="0"/>
              <a:t>*Övergripande grupper av omvärldsutmaningar efter relevans och resurser</a:t>
            </a:r>
          </a:p>
        </p:txBody>
      </p:sp>
    </p:spTree>
    <p:extLst>
      <p:ext uri="{BB962C8B-B14F-4D97-AF65-F5344CB8AC3E}">
        <p14:creationId xmlns:p14="http://schemas.microsoft.com/office/powerpoint/2010/main" val="2785288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10275922"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Bedömningsmall för relevans/resurser</a:t>
            </a:r>
          </a:p>
          <a:p>
            <a:endParaRPr lang="sv-SE" dirty="0"/>
          </a:p>
        </p:txBody>
      </p:sp>
      <p:cxnSp>
        <p:nvCxnSpPr>
          <p:cNvPr id="2" name="Rak pilkoppling 1">
            <a:extLst>
              <a:ext uri="{FF2B5EF4-FFF2-40B4-BE49-F238E27FC236}">
                <a16:creationId xmlns:a16="http://schemas.microsoft.com/office/drawing/2014/main" id="{189D1473-8A26-4428-9F8B-F7D50EE19AF7}"/>
              </a:ext>
            </a:extLst>
          </p:cNvPr>
          <p:cNvCxnSpPr>
            <a:cxnSpLocks/>
          </p:cNvCxnSpPr>
          <p:nvPr/>
        </p:nvCxnSpPr>
        <p:spPr>
          <a:xfrm flipV="1">
            <a:off x="812953" y="1323544"/>
            <a:ext cx="0" cy="4834540"/>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176B016A-591A-758E-ED12-3748E00004E2}"/>
              </a:ext>
            </a:extLst>
          </p:cNvPr>
          <p:cNvCxnSpPr>
            <a:cxnSpLocks/>
          </p:cNvCxnSpPr>
          <p:nvPr/>
        </p:nvCxnSpPr>
        <p:spPr>
          <a:xfrm>
            <a:off x="805519" y="6150650"/>
            <a:ext cx="8292117" cy="0"/>
          </a:xfrm>
          <a:prstGeom prst="straightConnector1">
            <a:avLst/>
          </a:prstGeom>
          <a:noFill/>
          <a:ln w="31750" cap="flat" cmpd="sng" algn="ctr">
            <a:solidFill>
              <a:srgbClr val="1A355C"/>
            </a:solidFill>
            <a:prstDash val="solid"/>
            <a:tailEnd type="triangle"/>
          </a:ln>
          <a:effectLst/>
        </p:spPr>
      </p:cxnSp>
      <p:sp>
        <p:nvSpPr>
          <p:cNvPr id="21" name="textruta 20">
            <a:extLst>
              <a:ext uri="{FF2B5EF4-FFF2-40B4-BE49-F238E27FC236}">
                <a16:creationId xmlns:a16="http://schemas.microsoft.com/office/drawing/2014/main" id="{C45033E0-3061-69CC-E5C6-31A83DE9D012}"/>
              </a:ext>
            </a:extLst>
          </p:cNvPr>
          <p:cNvSpPr txBox="1"/>
          <p:nvPr/>
        </p:nvSpPr>
        <p:spPr>
          <a:xfrm>
            <a:off x="3324680" y="6335802"/>
            <a:ext cx="3991798" cy="338554"/>
          </a:xfrm>
          <a:prstGeom prst="rect">
            <a:avLst/>
          </a:prstGeom>
          <a:noFill/>
        </p:spPr>
        <p:txBody>
          <a:bodyPr wrap="none" rtlCol="0">
            <a:spAutoFit/>
          </a:bodyPr>
          <a:lstStyle/>
          <a:p>
            <a:r>
              <a:rPr lang="sv-SE" sz="1600" b="1" dirty="0">
                <a:solidFill>
                  <a:srgbClr val="1A355C"/>
                </a:solidFill>
                <a:latin typeface="+mj-lt"/>
              </a:rPr>
              <a:t>RESURSBEHOV </a:t>
            </a:r>
            <a:r>
              <a:rPr lang="sv-SE" sz="1600" dirty="0">
                <a:solidFill>
                  <a:srgbClr val="1A355C"/>
                </a:solidFill>
                <a:latin typeface="+mj-lt"/>
              </a:rPr>
              <a:t>(för att möta utmaningen)</a:t>
            </a:r>
          </a:p>
        </p:txBody>
      </p:sp>
      <p:sp>
        <p:nvSpPr>
          <p:cNvPr id="22" name="textruta 21">
            <a:extLst>
              <a:ext uri="{FF2B5EF4-FFF2-40B4-BE49-F238E27FC236}">
                <a16:creationId xmlns:a16="http://schemas.microsoft.com/office/drawing/2014/main" id="{17953179-2606-DC3B-0DD6-28EEEC24A99B}"/>
              </a:ext>
            </a:extLst>
          </p:cNvPr>
          <p:cNvSpPr txBox="1"/>
          <p:nvPr/>
        </p:nvSpPr>
        <p:spPr>
          <a:xfrm rot="16200000">
            <a:off x="-1084228" y="3348959"/>
            <a:ext cx="3009157" cy="338554"/>
          </a:xfrm>
          <a:prstGeom prst="rect">
            <a:avLst/>
          </a:prstGeom>
          <a:noFill/>
        </p:spPr>
        <p:txBody>
          <a:bodyPr wrap="square" rtlCol="0">
            <a:spAutoFit/>
          </a:bodyPr>
          <a:lstStyle/>
          <a:p>
            <a:r>
              <a:rPr lang="sv-SE" sz="1600" b="1" dirty="0">
                <a:solidFill>
                  <a:srgbClr val="1A355C"/>
                </a:solidFill>
                <a:latin typeface="+mj-lt"/>
              </a:rPr>
              <a:t>RELEVANS </a:t>
            </a:r>
            <a:r>
              <a:rPr lang="sv-SE" sz="1600" dirty="0">
                <a:solidFill>
                  <a:srgbClr val="1A355C"/>
                </a:solidFill>
                <a:latin typeface="+mj-lt"/>
              </a:rPr>
              <a:t>(för kärnuppdraget)</a:t>
            </a:r>
          </a:p>
        </p:txBody>
      </p:sp>
      <p:sp>
        <p:nvSpPr>
          <p:cNvPr id="25" name="textruta 24">
            <a:extLst>
              <a:ext uri="{FF2B5EF4-FFF2-40B4-BE49-F238E27FC236}">
                <a16:creationId xmlns:a16="http://schemas.microsoft.com/office/drawing/2014/main" id="{CF9BB39B-9ED4-7FBE-986B-DF1F4272F3A8}"/>
              </a:ext>
            </a:extLst>
          </p:cNvPr>
          <p:cNvSpPr txBox="1"/>
          <p:nvPr/>
        </p:nvSpPr>
        <p:spPr>
          <a:xfrm rot="16200000">
            <a:off x="398140" y="1680013"/>
            <a:ext cx="486030" cy="261610"/>
          </a:xfrm>
          <a:prstGeom prst="rect">
            <a:avLst/>
          </a:prstGeom>
          <a:noFill/>
        </p:spPr>
        <p:txBody>
          <a:bodyPr wrap="squar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A5F8E898-0ACD-3E22-7DDB-2B866CDC7C5F}"/>
              </a:ext>
            </a:extLst>
          </p:cNvPr>
          <p:cNvSpPr txBox="1"/>
          <p:nvPr/>
        </p:nvSpPr>
        <p:spPr>
          <a:xfrm>
            <a:off x="910969" y="6204997"/>
            <a:ext cx="822661" cy="261610"/>
          </a:xfrm>
          <a:prstGeom prst="rect">
            <a:avLst/>
          </a:prstGeom>
          <a:noFill/>
        </p:spPr>
        <p:txBody>
          <a:bodyPr wrap="none" rtlCol="0">
            <a:spAutoFit/>
          </a:bodyPr>
          <a:lstStyle/>
          <a:p>
            <a:r>
              <a:rPr lang="sv-SE" sz="1100" dirty="0">
                <a:solidFill>
                  <a:srgbClr val="1A355C"/>
                </a:solidFill>
                <a:latin typeface="+mj-lt"/>
              </a:rPr>
              <a:t>MINIMALT</a:t>
            </a:r>
          </a:p>
        </p:txBody>
      </p:sp>
      <p:sp>
        <p:nvSpPr>
          <p:cNvPr id="27" name="textruta 26">
            <a:extLst>
              <a:ext uri="{FF2B5EF4-FFF2-40B4-BE49-F238E27FC236}">
                <a16:creationId xmlns:a16="http://schemas.microsoft.com/office/drawing/2014/main" id="{0B8680F8-72A8-F373-BB62-6D50816FA1CB}"/>
              </a:ext>
            </a:extLst>
          </p:cNvPr>
          <p:cNvSpPr txBox="1"/>
          <p:nvPr/>
        </p:nvSpPr>
        <p:spPr>
          <a:xfrm rot="16200000">
            <a:off x="418177" y="5535624"/>
            <a:ext cx="445956" cy="261610"/>
          </a:xfrm>
          <a:prstGeom prst="rect">
            <a:avLst/>
          </a:prstGeom>
          <a:noFill/>
        </p:spPr>
        <p:txBody>
          <a:bodyPr wrap="squar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E0D0D33A-45B7-6AF9-B24A-07EDEC29D089}"/>
              </a:ext>
            </a:extLst>
          </p:cNvPr>
          <p:cNvSpPr txBox="1"/>
          <p:nvPr/>
        </p:nvSpPr>
        <p:spPr>
          <a:xfrm>
            <a:off x="7657056" y="6205547"/>
            <a:ext cx="1106393" cy="261610"/>
          </a:xfrm>
          <a:prstGeom prst="rect">
            <a:avLst/>
          </a:prstGeom>
          <a:noFill/>
        </p:spPr>
        <p:txBody>
          <a:bodyPr wrap="none" rtlCol="0">
            <a:spAutoFit/>
          </a:bodyPr>
          <a:lstStyle/>
          <a:p>
            <a:r>
              <a:rPr lang="sv-SE" sz="1100" dirty="0">
                <a:solidFill>
                  <a:srgbClr val="1A355C"/>
                </a:solidFill>
                <a:latin typeface="+mj-lt"/>
              </a:rPr>
              <a:t>OMFATTANDE</a:t>
            </a:r>
          </a:p>
        </p:txBody>
      </p:sp>
      <p:sp>
        <p:nvSpPr>
          <p:cNvPr id="4" name="Rektangel: rundade hörn 3">
            <a:extLst>
              <a:ext uri="{FF2B5EF4-FFF2-40B4-BE49-F238E27FC236}">
                <a16:creationId xmlns:a16="http://schemas.microsoft.com/office/drawing/2014/main" id="{52B4A4BA-BA17-DB8F-9A6A-FA41B0B6E14C}"/>
              </a:ext>
            </a:extLst>
          </p:cNvPr>
          <p:cNvSpPr/>
          <p:nvPr/>
        </p:nvSpPr>
        <p:spPr>
          <a:xfrm>
            <a:off x="1031238" y="1323544"/>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STORT HANDLINGS-UTRYMME</a:t>
            </a:r>
            <a:br>
              <a:rPr lang="sv-SE" sz="800" dirty="0">
                <a:solidFill>
                  <a:srgbClr val="1A355C"/>
                </a:solidFill>
                <a:latin typeface="+mj-lt"/>
              </a:rPr>
            </a:br>
            <a:r>
              <a:rPr lang="sv-SE" sz="800" dirty="0">
                <a:solidFill>
                  <a:srgbClr val="1A355C"/>
                </a:solidFill>
                <a:latin typeface="+mj-lt"/>
              </a:rPr>
              <a:t>Huvudfokus i planeringen</a:t>
            </a:r>
          </a:p>
        </p:txBody>
      </p:sp>
      <p:sp>
        <p:nvSpPr>
          <p:cNvPr id="5" name="Rektangel: rundade hörn 4">
            <a:extLst>
              <a:ext uri="{FF2B5EF4-FFF2-40B4-BE49-F238E27FC236}">
                <a16:creationId xmlns:a16="http://schemas.microsoft.com/office/drawing/2014/main" id="{A6AE17FD-C633-8156-3A82-0F7B6AC693AE}"/>
              </a:ext>
            </a:extLst>
          </p:cNvPr>
          <p:cNvSpPr/>
          <p:nvPr/>
        </p:nvSpPr>
        <p:spPr>
          <a:xfrm>
            <a:off x="8460036" y="1319502"/>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LITET HANDLINGS-UTRYMME</a:t>
            </a:r>
          </a:p>
          <a:p>
            <a:pPr algn="ctr"/>
            <a:r>
              <a:rPr lang="sv-SE" sz="800" dirty="0">
                <a:solidFill>
                  <a:srgbClr val="1A355C"/>
                </a:solidFill>
                <a:latin typeface="+mj-lt"/>
              </a:rPr>
              <a:t>Bör ingå i planeringen</a:t>
            </a:r>
          </a:p>
        </p:txBody>
      </p:sp>
      <p:sp>
        <p:nvSpPr>
          <p:cNvPr id="7" name="Rektangel: rundade hörn 6">
            <a:extLst>
              <a:ext uri="{FF2B5EF4-FFF2-40B4-BE49-F238E27FC236}">
                <a16:creationId xmlns:a16="http://schemas.microsoft.com/office/drawing/2014/main" id="{C2B96CB8-8EB9-242E-5BE2-C58C4205BD5C}"/>
              </a:ext>
            </a:extLst>
          </p:cNvPr>
          <p:cNvSpPr/>
          <p:nvPr/>
        </p:nvSpPr>
        <p:spPr>
          <a:xfrm>
            <a:off x="8460036" y="5297288"/>
            <a:ext cx="1044000" cy="640402"/>
          </a:xfrm>
          <a:prstGeom prst="roundRect">
            <a:avLst/>
          </a:prstGeom>
          <a:noFill/>
          <a:ln w="9525">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RELEVANS</a:t>
            </a:r>
          </a:p>
          <a:p>
            <a:pPr algn="ctr"/>
            <a:r>
              <a:rPr lang="sv-SE" sz="800" dirty="0">
                <a:solidFill>
                  <a:srgbClr val="1A355C"/>
                </a:solidFill>
                <a:latin typeface="+mj-lt"/>
              </a:rPr>
              <a:t>Bör sällan lyftas i planeringen</a:t>
            </a:r>
          </a:p>
        </p:txBody>
      </p:sp>
      <p:sp>
        <p:nvSpPr>
          <p:cNvPr id="10" name="Rektangel: vikt hörn 9">
            <a:extLst>
              <a:ext uri="{FF2B5EF4-FFF2-40B4-BE49-F238E27FC236}">
                <a16:creationId xmlns:a16="http://schemas.microsoft.com/office/drawing/2014/main" id="{7F4B3405-55E0-53D5-F1D0-3D7C54F2BEDE}"/>
              </a:ext>
            </a:extLst>
          </p:cNvPr>
          <p:cNvSpPr/>
          <p:nvPr/>
        </p:nvSpPr>
        <p:spPr>
          <a:xfrm>
            <a:off x="9242261" y="2759280"/>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ktangel: vikt hörn 10">
            <a:extLst>
              <a:ext uri="{FF2B5EF4-FFF2-40B4-BE49-F238E27FC236}">
                <a16:creationId xmlns:a16="http://schemas.microsoft.com/office/drawing/2014/main" id="{AC0FFC34-D7F1-7C70-5D85-7865600B957D}"/>
              </a:ext>
            </a:extLst>
          </p:cNvPr>
          <p:cNvSpPr/>
          <p:nvPr/>
        </p:nvSpPr>
        <p:spPr>
          <a:xfrm>
            <a:off x="9242261" y="3194132"/>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ktangel: vikt hörn 14">
            <a:extLst>
              <a:ext uri="{FF2B5EF4-FFF2-40B4-BE49-F238E27FC236}">
                <a16:creationId xmlns:a16="http://schemas.microsoft.com/office/drawing/2014/main" id="{BC4E7E28-0BD9-489D-8A9F-442FF31D1EE1}"/>
              </a:ext>
            </a:extLst>
          </p:cNvPr>
          <p:cNvSpPr/>
          <p:nvPr/>
        </p:nvSpPr>
        <p:spPr>
          <a:xfrm>
            <a:off x="9242261" y="3628984"/>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ruta 8">
            <a:extLst>
              <a:ext uri="{FF2B5EF4-FFF2-40B4-BE49-F238E27FC236}">
                <a16:creationId xmlns:a16="http://schemas.microsoft.com/office/drawing/2014/main" id="{63C2857C-4038-6D49-B5FD-4607E5B34670}"/>
              </a:ext>
            </a:extLst>
          </p:cNvPr>
          <p:cNvSpPr txBox="1"/>
          <p:nvPr/>
        </p:nvSpPr>
        <p:spPr>
          <a:xfrm>
            <a:off x="9422261" y="2759280"/>
            <a:ext cx="1579278" cy="253916"/>
          </a:xfrm>
          <a:prstGeom prst="rect">
            <a:avLst/>
          </a:prstGeom>
          <a:noFill/>
        </p:spPr>
        <p:txBody>
          <a:bodyPr wrap="none" rtlCol="0">
            <a:spAutoFit/>
          </a:bodyPr>
          <a:lstStyle/>
          <a:p>
            <a:r>
              <a:rPr lang="sv-SE" sz="1050" dirty="0"/>
              <a:t>Litet handlingsutrymme</a:t>
            </a:r>
          </a:p>
        </p:txBody>
      </p:sp>
      <p:sp>
        <p:nvSpPr>
          <p:cNvPr id="13" name="textruta 12">
            <a:extLst>
              <a:ext uri="{FF2B5EF4-FFF2-40B4-BE49-F238E27FC236}">
                <a16:creationId xmlns:a16="http://schemas.microsoft.com/office/drawing/2014/main" id="{498BD5AB-F0A2-9A7F-6E5C-F7A7837AEDC6}"/>
              </a:ext>
            </a:extLst>
          </p:cNvPr>
          <p:cNvSpPr txBox="1"/>
          <p:nvPr/>
        </p:nvSpPr>
        <p:spPr>
          <a:xfrm>
            <a:off x="9422261" y="3193174"/>
            <a:ext cx="1609736" cy="253916"/>
          </a:xfrm>
          <a:prstGeom prst="rect">
            <a:avLst/>
          </a:prstGeom>
          <a:noFill/>
        </p:spPr>
        <p:txBody>
          <a:bodyPr wrap="none" rtlCol="0">
            <a:spAutoFit/>
          </a:bodyPr>
          <a:lstStyle/>
          <a:p>
            <a:r>
              <a:rPr lang="sv-SE" sz="1050" dirty="0"/>
              <a:t>Stort handlingsutrymme</a:t>
            </a:r>
          </a:p>
        </p:txBody>
      </p:sp>
      <p:sp>
        <p:nvSpPr>
          <p:cNvPr id="14" name="textruta 13">
            <a:extLst>
              <a:ext uri="{FF2B5EF4-FFF2-40B4-BE49-F238E27FC236}">
                <a16:creationId xmlns:a16="http://schemas.microsoft.com/office/drawing/2014/main" id="{86BBD067-CD32-D6A2-3359-25CAA7EA76AD}"/>
              </a:ext>
            </a:extLst>
          </p:cNvPr>
          <p:cNvSpPr txBox="1"/>
          <p:nvPr/>
        </p:nvSpPr>
        <p:spPr>
          <a:xfrm>
            <a:off x="9422261" y="3627068"/>
            <a:ext cx="926857" cy="253916"/>
          </a:xfrm>
          <a:prstGeom prst="rect">
            <a:avLst/>
          </a:prstGeom>
          <a:noFill/>
        </p:spPr>
        <p:txBody>
          <a:bodyPr wrap="none" rtlCol="0">
            <a:spAutoFit/>
          </a:bodyPr>
          <a:lstStyle/>
          <a:p>
            <a:r>
              <a:rPr lang="sv-SE" sz="1050" dirty="0"/>
              <a:t>Låg relevans</a:t>
            </a:r>
          </a:p>
        </p:txBody>
      </p:sp>
    </p:spTree>
    <p:extLst>
      <p:ext uri="{BB962C8B-B14F-4D97-AF65-F5344CB8AC3E}">
        <p14:creationId xmlns:p14="http://schemas.microsoft.com/office/powerpoint/2010/main" val="4291521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1"/>
          <p:cNvSpPr txBox="1">
            <a:spLocks/>
          </p:cNvSpPr>
          <p:nvPr/>
        </p:nvSpPr>
        <p:spPr>
          <a:xfrm>
            <a:off x="478800" y="1306800"/>
            <a:ext cx="9326480" cy="5013957"/>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buNone/>
              <a:defRPr/>
            </a:pPr>
            <a:r>
              <a:rPr lang="sv-SE" sz="1600" b="1" dirty="0">
                <a:solidFill>
                  <a:srgbClr val="1A355C"/>
                </a:solidFill>
                <a:latin typeface="+mj-lt"/>
              </a:rPr>
              <a:t>Relevans:</a:t>
            </a:r>
            <a:br>
              <a:rPr lang="sv-SE" sz="1600" b="1" dirty="0">
                <a:solidFill>
                  <a:srgbClr val="1A355C"/>
                </a:solidFill>
                <a:latin typeface="+mj-lt"/>
              </a:rPr>
            </a:br>
            <a:br>
              <a:rPr lang="sv-SE" sz="1600" b="1" dirty="0">
                <a:solidFill>
                  <a:srgbClr val="1A355C"/>
                </a:solidFill>
                <a:latin typeface="+mj-lt"/>
              </a:rPr>
            </a:br>
            <a:r>
              <a:rPr lang="sv-SE" sz="1600" dirty="0">
                <a:solidFill>
                  <a:srgbClr val="1A355C"/>
                </a:solidFill>
              </a:rPr>
              <a:t>Bedömningen av relevansen bör utgå från kärnuppdraget, det vill säga att ge service av hög kvalitet till våra målgrupper, till exempel brukare, elever, hyresgäster och invånare. Beakta samtidigt </a:t>
            </a:r>
            <a:r>
              <a:rPr lang="sv-SE" sz="1600" dirty="0">
                <a:solidFill>
                  <a:srgbClr val="1A355C"/>
                </a:solidFill>
                <a:latin typeface="Roboto Light"/>
              </a:rPr>
              <a:t>förvaltningens eller bolagets uppdrag, samt politiska inriktningar och mål. Stödfrågor: </a:t>
            </a:r>
          </a:p>
          <a:p>
            <a:pPr>
              <a:defRPr/>
            </a:pPr>
            <a:r>
              <a:rPr lang="sv-SE" sz="1600" dirty="0">
                <a:solidFill>
                  <a:srgbClr val="1A355C"/>
                </a:solidFill>
                <a:latin typeface="Roboto Light"/>
              </a:rPr>
              <a:t>Hur relevant är utmaningen för kärnuppdraget?</a:t>
            </a:r>
          </a:p>
          <a:p>
            <a:pPr>
              <a:defRPr/>
            </a:pPr>
            <a:r>
              <a:rPr lang="sv-SE" sz="1600" dirty="0">
                <a:solidFill>
                  <a:srgbClr val="1A355C"/>
                </a:solidFill>
                <a:latin typeface="Roboto Light"/>
              </a:rPr>
              <a:t>På vilket sätt påverkar utmaningen verksamhetens möjlighet att fullföra sitt uppdrag?</a:t>
            </a:r>
          </a:p>
          <a:p>
            <a:pPr>
              <a:defRPr/>
            </a:pPr>
            <a:r>
              <a:rPr lang="sv-SE" sz="1600" dirty="0">
                <a:solidFill>
                  <a:srgbClr val="1A355C"/>
                </a:solidFill>
                <a:latin typeface="Roboto Light"/>
              </a:rPr>
              <a:t>Påverkar utmaningen möjligheterna att förverkliga våra inriktningar och mål?</a:t>
            </a:r>
          </a:p>
          <a:p>
            <a:pPr marL="0" marR="0" lvl="0" indent="0" algn="l"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sz="1600" b="1" dirty="0">
                <a:solidFill>
                  <a:srgbClr val="1A355C"/>
                </a:solidFill>
                <a:latin typeface="+mj-lt"/>
              </a:rPr>
              <a:t>Resurser:</a:t>
            </a:r>
            <a:br>
              <a:rPr lang="sv-SE" sz="1600" b="1" dirty="0">
                <a:solidFill>
                  <a:srgbClr val="1A355C"/>
                </a:solidFill>
                <a:latin typeface="+mj-lt"/>
              </a:rPr>
            </a:br>
            <a:br>
              <a:rPr lang="sv-SE" sz="1600" b="1" dirty="0">
                <a:solidFill>
                  <a:srgbClr val="1A355C"/>
                </a:solidFill>
                <a:latin typeface="+mj-lt"/>
              </a:rPr>
            </a:br>
            <a:r>
              <a:rPr lang="sv-SE" sz="1600" dirty="0">
                <a:solidFill>
                  <a:srgbClr val="1A355C"/>
                </a:solidFill>
              </a:rPr>
              <a:t>Alla tillgängliga resurser omfattas i den mån de påverkar möjligheten att möta en omvärldsutmaning. Det kan till exempel handla om finansiella resurser (intäkter och budget m m), mänskliga resurser (personal och kompetens), fysiska resurser (lokaler och utrustning), teknologiska resurser (IT-system och digital infrastruktur) och sociala resurser (nätverk och samarbetsrelationer). </a:t>
            </a:r>
          </a:p>
        </p:txBody>
      </p:sp>
      <p:sp>
        <p:nvSpPr>
          <p:cNvPr id="5" name="Rubrik 3"/>
          <p:cNvSpPr>
            <a:spLocks noGrp="1"/>
          </p:cNvSpPr>
          <p:nvPr>
            <p:ph type="ctrTitle"/>
          </p:nvPr>
        </p:nvSpPr>
        <p:spPr>
          <a:xfrm>
            <a:off x="288000" y="108000"/>
            <a:ext cx="10052580" cy="1107996"/>
          </a:xfrm>
        </p:spPr>
        <p:txBody>
          <a:bodyPr/>
          <a:lstStyle/>
          <a:p>
            <a:r>
              <a:rPr lang="sv-SE" dirty="0"/>
              <a:t>Om relevans och resurser</a:t>
            </a:r>
            <a:br>
              <a:rPr lang="sv-SE" dirty="0"/>
            </a:br>
            <a:endParaRPr lang="sv-SE" dirty="0"/>
          </a:p>
        </p:txBody>
      </p:sp>
    </p:spTree>
    <p:extLst>
      <p:ext uri="{BB962C8B-B14F-4D97-AF65-F5344CB8AC3E}">
        <p14:creationId xmlns:p14="http://schemas.microsoft.com/office/powerpoint/2010/main" val="1997753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p:cNvSpPr>
            <a:spLocks noGrp="1"/>
          </p:cNvSpPr>
          <p:nvPr>
            <p:ph type="ctrTitle"/>
          </p:nvPr>
        </p:nvSpPr>
        <p:spPr>
          <a:xfrm>
            <a:off x="864000" y="864000"/>
            <a:ext cx="4419200" cy="1107996"/>
          </a:xfrm>
        </p:spPr>
        <p:txBody>
          <a:bodyPr vert="horz" wrap="square" lIns="0" tIns="0" rIns="0" bIns="0" rtlCol="0" anchor="t" anchorCtr="0">
            <a:normAutofit fontScale="90000"/>
          </a:bodyPr>
          <a:lstStyle/>
          <a:p>
            <a:r>
              <a:rPr lang="sv-SE" sz="1800" dirty="0"/>
              <a:t>Avrundande frågor</a:t>
            </a:r>
            <a:br>
              <a:rPr lang="sv-SE" b="1" kern="1200" baseline="0" dirty="0">
                <a:latin typeface="+mj-lt"/>
                <a:ea typeface="+mj-ea"/>
                <a:cs typeface="+mj-cs"/>
              </a:rPr>
            </a:br>
            <a:r>
              <a:rPr lang="sv-SE" b="1" kern="1200" baseline="0" dirty="0">
                <a:latin typeface="+mj-lt"/>
                <a:ea typeface="+mj-ea"/>
                <a:cs typeface="+mj-cs"/>
              </a:rPr>
              <a:t>Behov av att agera</a:t>
            </a:r>
            <a:br>
              <a:rPr lang="sv-SE" b="1" kern="1200" baseline="0" dirty="0">
                <a:latin typeface="+mj-lt"/>
                <a:ea typeface="+mj-ea"/>
                <a:cs typeface="+mj-cs"/>
              </a:rPr>
            </a:br>
            <a:endParaRPr lang="sv-SE" b="1" kern="1200" baseline="0" dirty="0">
              <a:latin typeface="+mj-lt"/>
              <a:ea typeface="+mj-ea"/>
              <a:cs typeface="+mj-cs"/>
            </a:endParaRPr>
          </a:p>
        </p:txBody>
      </p:sp>
      <p:sp>
        <p:nvSpPr>
          <p:cNvPr id="4" name="Platshållare för innehåll 1"/>
          <p:cNvSpPr txBox="1">
            <a:spLocks/>
          </p:cNvSpPr>
          <p:nvPr/>
        </p:nvSpPr>
        <p:spPr>
          <a:xfrm>
            <a:off x="864000" y="1971996"/>
            <a:ext cx="4419600" cy="3514725"/>
          </a:xfrm>
          <a:prstGeom prst="rect">
            <a:avLst/>
          </a:prstGeom>
        </p:spPr>
        <p:txBody>
          <a:bodyPr vert="horz" wrap="square" lIns="0" tIns="324000" rIns="0" bIns="0" rtlCol="0">
            <a:normAutofit/>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Vad behöver vi förändra eller prioritera här och nu för att lyckas med våra uppdrag baserat på de omvärldsutmaningar som vi har diskuterat?</a:t>
            </a:r>
          </a:p>
          <a:p>
            <a:pPr>
              <a:spcBef>
                <a:spcPts val="0"/>
              </a:spcBef>
              <a:defRPr/>
            </a:pPr>
            <a:endParaRPr lang="sv-SE" sz="1800" b="0" i="0" kern="1200" baseline="0" dirty="0">
              <a:solidFill>
                <a:srgbClr val="1A355D"/>
              </a:solidFill>
              <a:latin typeface="+mn-lt"/>
              <a:ea typeface="Roboto Light" panose="02000000000000000000" pitchFamily="2" charset="0"/>
              <a:cs typeface="Roboto Light" panose="02000000000000000000" pitchFamily="2" charset="0"/>
            </a:endParaRPr>
          </a:p>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Hur kan vi ligga steget före? </a:t>
            </a:r>
          </a:p>
          <a:p>
            <a:pPr marL="0" marR="0" indent="0" fontAlgn="auto">
              <a:spcBef>
                <a:spcPts val="0"/>
              </a:spcBef>
              <a:buClrTx/>
              <a:buSzTx/>
              <a:buNone/>
              <a:tabLst/>
              <a:defRPr/>
            </a:pPr>
            <a:endParaRPr lang="sv-SE" sz="1800" b="0" i="0" kern="1200" baseline="0" dirty="0">
              <a:solidFill>
                <a:srgbClr val="1A355D"/>
              </a:solidFill>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lang="sv-SE" sz="1800" b="0" i="0" kern="1200" baseline="0" dirty="0">
              <a:solidFill>
                <a:srgbClr val="1A355D"/>
              </a:solidFill>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p:txBody>
      </p:sp>
      <p:pic>
        <p:nvPicPr>
          <p:cNvPr id="2" name="Platshållare för bild 4">
            <a:extLst>
              <a:ext uri="{FF2B5EF4-FFF2-40B4-BE49-F238E27FC236}">
                <a16:creationId xmlns:a16="http://schemas.microsoft.com/office/drawing/2014/main" id="{8BBC0115-8C96-A66A-3C4C-85244AA3DB3B}"/>
              </a:ext>
            </a:extLst>
          </p:cNvPr>
          <p:cNvPicPr>
            <a:picLocks noChangeAspect="1"/>
          </p:cNvPicPr>
          <p:nvPr/>
        </p:nvPicPr>
        <p:blipFill>
          <a:blip r:embed="rId3">
            <a:extLst>
              <a:ext uri="{28A0092B-C50C-407E-A947-70E740481C1C}">
                <a14:useLocalDpi xmlns:a14="http://schemas.microsoft.com/office/drawing/2010/main" val="0"/>
              </a:ext>
            </a:extLst>
          </a:blip>
          <a:srcRect l="15782" r="15785" b="2"/>
          <a:stretch/>
        </p:blipFill>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a:noFill/>
        </p:spPr>
      </p:pic>
    </p:spTree>
    <p:extLst>
      <p:ext uri="{BB962C8B-B14F-4D97-AF65-F5344CB8AC3E}">
        <p14:creationId xmlns:p14="http://schemas.microsoft.com/office/powerpoint/2010/main" val="1309312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ary1005\Desktop\HBG_skyline_GRÖN (2).png">
            <a:extLst>
              <a:ext uri="{FF2B5EF4-FFF2-40B4-BE49-F238E27FC236}">
                <a16:creationId xmlns:a16="http://schemas.microsoft.com/office/drawing/2014/main" id="{FF2032CA-15BE-081B-DD94-BAE08D8FDC23}"/>
              </a:ext>
            </a:extLst>
          </p:cNvPr>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l="-4090" t="60417" r="-1631" b="-1"/>
          <a:stretch/>
        </p:blipFill>
        <p:spPr bwMode="auto">
          <a:xfrm>
            <a:off x="-500184" y="4802014"/>
            <a:ext cx="12895384" cy="2056973"/>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05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half" idx="2"/>
          </p:nvPr>
        </p:nvSpPr>
        <p:spPr>
          <a:xfrm>
            <a:off x="864000" y="1440000"/>
            <a:ext cx="10464000" cy="4666814"/>
          </a:xfrm>
        </p:spPr>
        <p:txBody>
          <a:bodyPr/>
          <a:lstStyle/>
          <a:p>
            <a:pPr marL="342900" indent="-342900">
              <a:buFont typeface="Arial" panose="020B0604020202020204" pitchFamily="34" charset="0"/>
              <a:buChar char="•"/>
            </a:pPr>
            <a:r>
              <a:rPr lang="sv-SE" sz="2400" dirty="0"/>
              <a:t>Till </a:t>
            </a:r>
            <a:r>
              <a:rPr lang="sv-SE" sz="2400" dirty="0">
                <a:hlinkClick r:id="rId3"/>
              </a:rPr>
              <a:t>nulägesanalys</a:t>
            </a:r>
            <a:r>
              <a:rPr lang="sv-SE" sz="2400" dirty="0"/>
              <a:t> som grund för affärs- och verksamhetsplaner </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Till dialog mellan tjänsteorganisationen och politiken i arbetet med nämndens inriktning och mål</a:t>
            </a:r>
          </a:p>
          <a:p>
            <a:endParaRPr lang="sv-SE" sz="2400" dirty="0"/>
          </a:p>
          <a:p>
            <a:pPr marL="342900" indent="-342900">
              <a:buFont typeface="Arial" panose="020B0604020202020204" pitchFamily="34" charset="0"/>
              <a:buChar char="•"/>
            </a:pPr>
            <a:r>
              <a:rPr lang="sv-SE" sz="2400" dirty="0"/>
              <a:t>Till förstudier inför större utvecklingsprojekt och fördjupade riskanalyser</a:t>
            </a:r>
          </a:p>
          <a:p>
            <a:endParaRPr lang="sv-SE" sz="2000" dirty="0"/>
          </a:p>
          <a:p>
            <a:endParaRPr lang="sv-SE" sz="2400" dirty="0"/>
          </a:p>
          <a:p>
            <a:endParaRPr lang="sv-SE" sz="2400" dirty="0"/>
          </a:p>
        </p:txBody>
      </p:sp>
      <p:sp>
        <p:nvSpPr>
          <p:cNvPr id="6" name="Rubrik 3">
            <a:extLst>
              <a:ext uri="{FF2B5EF4-FFF2-40B4-BE49-F238E27FC236}">
                <a16:creationId xmlns:a16="http://schemas.microsoft.com/office/drawing/2014/main" id="{80223E69-3191-9911-74B8-188F3E952700}"/>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Användningsområden</a:t>
            </a:r>
          </a:p>
          <a:p>
            <a:endParaRPr lang="sv-SE" dirty="0"/>
          </a:p>
        </p:txBody>
      </p:sp>
    </p:spTree>
    <p:extLst>
      <p:ext uri="{BB962C8B-B14F-4D97-AF65-F5344CB8AC3E}">
        <p14:creationId xmlns:p14="http://schemas.microsoft.com/office/powerpoint/2010/main" val="257922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idx="11"/>
          </p:nvPr>
        </p:nvSpPr>
        <p:spPr>
          <a:xfrm>
            <a:off x="864000" y="1440000"/>
            <a:ext cx="8737200" cy="3367616"/>
          </a:xfrm>
        </p:spPr>
        <p:txBody>
          <a:bodyPr>
            <a:noAutofit/>
          </a:bodyPr>
          <a:lstStyle/>
          <a:p>
            <a:r>
              <a:rPr lang="sv-SE" sz="2000" dirty="0"/>
              <a:t>Trend- och omvärldsanalysen är ett utforskande underlag för planering och strategisk framsyn.</a:t>
            </a:r>
          </a:p>
          <a:p>
            <a:endParaRPr lang="sv-SE" sz="2000" dirty="0"/>
          </a:p>
          <a:p>
            <a:r>
              <a:rPr lang="sv-SE" sz="2000" dirty="0"/>
              <a:t>Ska hålla för </a:t>
            </a:r>
            <a:r>
              <a:rPr lang="sv-SE" sz="2000" b="1" dirty="0">
                <a:latin typeface="+mj-lt"/>
              </a:rPr>
              <a:t>planering</a:t>
            </a:r>
            <a:r>
              <a:rPr lang="sv-SE" sz="2000" dirty="0"/>
              <a:t> som sträcker sig 0 till 4 år in i framtiden </a:t>
            </a:r>
            <a:br>
              <a:rPr lang="sv-SE" sz="2000" dirty="0"/>
            </a:br>
            <a:r>
              <a:rPr lang="sv-SE" sz="2000" dirty="0"/>
              <a:t>Fokus: Det som är sannolikt och troligt </a:t>
            </a:r>
          </a:p>
          <a:p>
            <a:endParaRPr lang="sv-SE" sz="2000" dirty="0"/>
          </a:p>
          <a:p>
            <a:r>
              <a:rPr lang="sv-SE" sz="2000" dirty="0"/>
              <a:t>Ska hålla för </a:t>
            </a:r>
            <a:r>
              <a:rPr lang="sv-SE" sz="2000" b="1" dirty="0">
                <a:latin typeface="+mj-lt"/>
              </a:rPr>
              <a:t>strategisk framtidssyn </a:t>
            </a:r>
            <a:r>
              <a:rPr lang="sv-SE" sz="2000" dirty="0"/>
              <a:t>som sträcker sig 5 till 10 år in i framtiden.</a:t>
            </a:r>
            <a:br>
              <a:rPr lang="sv-SE" sz="2000" dirty="0"/>
            </a:br>
            <a:r>
              <a:rPr lang="sv-SE" sz="2000" dirty="0"/>
              <a:t>Fokus: Det som är tänkbart och möjligt</a:t>
            </a:r>
          </a:p>
        </p:txBody>
      </p:sp>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10268240"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Trend- och omvärldsanalysen som underlag</a:t>
            </a:r>
          </a:p>
          <a:p>
            <a:endParaRPr lang="sv-SE" dirty="0"/>
          </a:p>
        </p:txBody>
      </p:sp>
      <p:sp>
        <p:nvSpPr>
          <p:cNvPr id="3" name="textruta 2">
            <a:extLst>
              <a:ext uri="{FF2B5EF4-FFF2-40B4-BE49-F238E27FC236}">
                <a16:creationId xmlns:a16="http://schemas.microsoft.com/office/drawing/2014/main" id="{359A2380-93AC-F563-C1DA-FD6177ACD5E5}"/>
              </a:ext>
            </a:extLst>
          </p:cNvPr>
          <p:cNvSpPr txBox="1"/>
          <p:nvPr/>
        </p:nvSpPr>
        <p:spPr>
          <a:xfrm>
            <a:off x="751840" y="2946400"/>
            <a:ext cx="7721600" cy="670560"/>
          </a:xfrm>
          <a:prstGeom prst="rect">
            <a:avLst/>
          </a:prstGeom>
          <a:noFill/>
          <a:ln>
            <a:solidFill>
              <a:srgbClr val="1A355C"/>
            </a:solidFill>
          </a:ln>
        </p:spPr>
        <p:txBody>
          <a:bodyPr wrap="square" rtlCol="0">
            <a:spAutoFit/>
          </a:bodyPr>
          <a:lstStyle/>
          <a:p>
            <a:endParaRPr lang="sv-SE" dirty="0"/>
          </a:p>
        </p:txBody>
      </p:sp>
    </p:spTree>
    <p:extLst>
      <p:ext uri="{BB962C8B-B14F-4D97-AF65-F5344CB8AC3E}">
        <p14:creationId xmlns:p14="http://schemas.microsoft.com/office/powerpoint/2010/main" val="26530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Metod i tre steg</a:t>
            </a:r>
          </a:p>
          <a:p>
            <a:endParaRPr lang="sv-SE" dirty="0"/>
          </a:p>
        </p:txBody>
      </p:sp>
      <p:sp>
        <p:nvSpPr>
          <p:cNvPr id="5" name="Platshållare för text 4"/>
          <p:cNvSpPr>
            <a:spLocks noGrp="1"/>
          </p:cNvSpPr>
          <p:nvPr>
            <p:ph idx="11"/>
          </p:nvPr>
        </p:nvSpPr>
        <p:spPr>
          <a:xfrm>
            <a:off x="874758" y="1013146"/>
            <a:ext cx="9269704" cy="4831708"/>
          </a:xfrm>
        </p:spPr>
        <p:txBody>
          <a:bodyPr>
            <a:noAutofit/>
          </a:bodyPr>
          <a:lstStyle/>
          <a:p>
            <a:pPr marL="457200" indent="-457200">
              <a:buAutoNum type="arabicPeriod"/>
            </a:pPr>
            <a:r>
              <a:rPr lang="sv-SE" sz="2400" b="1" dirty="0">
                <a:latin typeface="+mj-lt"/>
              </a:rPr>
              <a:t>Identifiera omvärldsutmaningar</a:t>
            </a:r>
            <a:br>
              <a:rPr lang="sv-SE" sz="2400" dirty="0"/>
            </a:br>
            <a:r>
              <a:rPr lang="sv-SE" sz="1600" dirty="0"/>
              <a:t>Analysera faktorer i omvärlden för att identifiera troliga utmaningar för verksamheten.</a:t>
            </a:r>
            <a:br>
              <a:rPr lang="sv-SE" sz="1600" dirty="0"/>
            </a:br>
            <a:endParaRPr lang="sv-SE" sz="2400" dirty="0"/>
          </a:p>
          <a:p>
            <a:pPr marL="457200" indent="-457200">
              <a:buAutoNum type="arabicPeriod"/>
            </a:pPr>
            <a:r>
              <a:rPr lang="sv-SE" sz="2400" b="1" dirty="0">
                <a:latin typeface="+mj-lt"/>
              </a:rPr>
              <a:t>Värdera risker för verksamheten</a:t>
            </a:r>
            <a:br>
              <a:rPr lang="sv-SE" sz="2400" dirty="0"/>
            </a:br>
            <a:r>
              <a:rPr lang="sv-SE" sz="1600" dirty="0"/>
              <a:t>Gör en riskbedömning av de identifierade omvärldsutmaningarna.</a:t>
            </a:r>
            <a:br>
              <a:rPr lang="sv-SE" sz="1600" dirty="0"/>
            </a:br>
            <a:endParaRPr lang="sv-SE" sz="2400" dirty="0"/>
          </a:p>
          <a:p>
            <a:pPr marL="457200" indent="-457200">
              <a:buAutoNum type="arabicPeriod"/>
            </a:pPr>
            <a:r>
              <a:rPr lang="sv-SE" sz="2400" b="1" dirty="0">
                <a:latin typeface="+mj-lt"/>
              </a:rPr>
              <a:t>Bedöm resursbehov </a:t>
            </a:r>
            <a:br>
              <a:rPr lang="sv-SE" sz="2400" dirty="0"/>
            </a:br>
            <a:r>
              <a:rPr lang="sv-SE" sz="1600" dirty="0"/>
              <a:t>Diskutera relevansen för kärnuppdraget och behovet av resurser.</a:t>
            </a:r>
            <a:br>
              <a:rPr lang="sv-SE" sz="2000" dirty="0"/>
            </a:br>
            <a:endParaRPr lang="sv-SE" sz="2000" dirty="0"/>
          </a:p>
          <a:p>
            <a:endParaRPr lang="sv-SE" sz="2000" dirty="0"/>
          </a:p>
        </p:txBody>
      </p:sp>
    </p:spTree>
    <p:extLst>
      <p:ext uri="{BB962C8B-B14F-4D97-AF65-F5344CB8AC3E}">
        <p14:creationId xmlns:p14="http://schemas.microsoft.com/office/powerpoint/2010/main" val="380924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Metod för omvärldsdriven planering</a:t>
            </a:r>
          </a:p>
          <a:p>
            <a:endParaRPr lang="sv-SE" dirty="0"/>
          </a:p>
        </p:txBody>
      </p:sp>
      <p:sp>
        <p:nvSpPr>
          <p:cNvPr id="5" name="Platshållare för text 4"/>
          <p:cNvSpPr>
            <a:spLocks noGrp="1"/>
          </p:cNvSpPr>
          <p:nvPr>
            <p:ph idx="11"/>
          </p:nvPr>
        </p:nvSpPr>
        <p:spPr>
          <a:xfrm>
            <a:off x="661398" y="853126"/>
            <a:ext cx="10471422" cy="4831708"/>
          </a:xfrm>
        </p:spPr>
        <p:txBody>
          <a:bodyPr>
            <a:noAutofit/>
          </a:bodyPr>
          <a:lstStyle/>
          <a:p>
            <a:pPr marL="342900" lvl="0" indent="-342900">
              <a:lnSpc>
                <a:spcPct val="107000"/>
              </a:lnSpc>
              <a:spcAft>
                <a:spcPts val="800"/>
              </a:spcAft>
              <a:buFont typeface="+mj-lt"/>
              <a:buAutoNum type="arabicPeriod"/>
            </a:pPr>
            <a:r>
              <a:rPr lang="sv-SE" sz="1200" b="1" kern="100" dirty="0">
                <a:effectLst/>
                <a:latin typeface="+mj-lt"/>
                <a:ea typeface="Calibri" panose="020F0502020204030204" pitchFamily="34" charset="0"/>
                <a:cs typeface="Times New Roman" panose="02020603050405020304" pitchFamily="18" charset="0"/>
              </a:rPr>
              <a:t>Identifiera omvärldsutmaningar – ”vilka brännpunkter berör vår verksamhet och hur?”</a:t>
            </a:r>
            <a:br>
              <a:rPr lang="sv-SE" sz="1050" kern="100" dirty="0">
                <a:effectLst/>
                <a:ea typeface="Calibri" panose="020F0502020204030204" pitchFamily="34" charset="0"/>
                <a:cs typeface="Times New Roman" panose="02020603050405020304" pitchFamily="18" charset="0"/>
              </a:rPr>
            </a:br>
            <a:r>
              <a:rPr lang="sv-SE" sz="1050" kern="100" dirty="0">
                <a:effectLst/>
                <a:ea typeface="Calibri" panose="020F0502020204030204" pitchFamily="34" charset="0"/>
                <a:cs typeface="Times New Roman" panose="02020603050405020304" pitchFamily="18" charset="0"/>
              </a:rPr>
              <a:t>Analysera hur omvärldsfaktorer påverkar bolagets eller förvaltningens verksamhet. </a:t>
            </a:r>
            <a:br>
              <a:rPr lang="sv-SE" sz="1050" kern="100" dirty="0">
                <a:effectLst/>
                <a:ea typeface="Calibri" panose="020F0502020204030204" pitchFamily="34" charset="0"/>
                <a:cs typeface="Times New Roman" panose="02020603050405020304" pitchFamily="18" charset="0"/>
              </a:rPr>
            </a:br>
            <a:br>
              <a:rPr lang="sv-SE" sz="1050" b="1"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Vem: </a:t>
            </a:r>
            <a:r>
              <a:rPr lang="sv-SE" sz="1050" kern="100" dirty="0">
                <a:effectLst/>
                <a:ea typeface="Calibri" panose="020F0502020204030204" pitchFamily="34" charset="0"/>
                <a:cs typeface="Times New Roman" panose="02020603050405020304" pitchFamily="18" charset="0"/>
              </a:rPr>
              <a:t>Processledare tillsammans med specialister (controllers, verksamhetsplanerare, affärsutvecklare nära ledningen)</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Vad: </a:t>
            </a:r>
            <a:r>
              <a:rPr lang="sv-SE" sz="1050" kern="100" dirty="0">
                <a:effectLst/>
                <a:ea typeface="Calibri" panose="020F0502020204030204" pitchFamily="34" charset="0"/>
                <a:cs typeface="Times New Roman" panose="02020603050405020304" pitchFamily="18" charset="0"/>
              </a:rPr>
              <a:t>Skrivbordsanalys, enskilt eller i grupp.</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Varför:</a:t>
            </a:r>
            <a:r>
              <a:rPr lang="sv-SE" sz="1050" kern="100" dirty="0">
                <a:effectLst/>
                <a:ea typeface="Calibri" panose="020F0502020204030204" pitchFamily="34" charset="0"/>
                <a:cs typeface="Times New Roman" panose="02020603050405020304" pitchFamily="18" charset="0"/>
              </a:rPr>
              <a:t> För att få en tydlig bild av hur omvärlden kan komma att påverka bolaget eller förvaltningen inom planhorisonten.</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Resultat: </a:t>
            </a:r>
            <a:r>
              <a:rPr lang="sv-SE" sz="1050" kern="100" dirty="0">
                <a:effectLst/>
                <a:ea typeface="Calibri" panose="020F0502020204030204" pitchFamily="34" charset="0"/>
                <a:cs typeface="Times New Roman" panose="02020603050405020304" pitchFamily="18" charset="0"/>
              </a:rPr>
              <a:t>Ett underlag som beskriver troliga utmaningar utifrån de brännpunkter och megatrender som beskrivs i stadens trend- och omvärldsanalys.</a:t>
            </a:r>
            <a:br>
              <a:rPr lang="sv-SE" sz="1050" kern="100" dirty="0">
                <a:effectLst/>
                <a:ea typeface="Calibri" panose="020F0502020204030204" pitchFamily="34" charset="0"/>
                <a:cs typeface="Times New Roman" panose="02020603050405020304" pitchFamily="18" charset="0"/>
              </a:rPr>
            </a:br>
            <a:endParaRPr lang="sv-SE" sz="105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SE" sz="1200" b="1" kern="100" dirty="0">
                <a:effectLst/>
                <a:latin typeface="+mj-lt"/>
                <a:ea typeface="Calibri" panose="020F0502020204030204" pitchFamily="34" charset="0"/>
                <a:cs typeface="Times New Roman" panose="02020603050405020304" pitchFamily="18" charset="0"/>
              </a:rPr>
              <a:t>Värdera risker för </a:t>
            </a:r>
            <a:r>
              <a:rPr lang="sv-SE" sz="1200" b="1" kern="100" dirty="0">
                <a:latin typeface="+mj-lt"/>
                <a:cs typeface="Times New Roman" panose="02020603050405020304" pitchFamily="18" charset="0"/>
              </a:rPr>
              <a:t>verksamheten – ”är detta ett problem för oss?”</a:t>
            </a:r>
            <a:br>
              <a:rPr lang="sv-SE" sz="1050" kern="100" dirty="0">
                <a:effectLst/>
                <a:ea typeface="Calibri" panose="020F0502020204030204" pitchFamily="34" charset="0"/>
                <a:cs typeface="Times New Roman" panose="02020603050405020304" pitchFamily="18" charset="0"/>
              </a:rPr>
            </a:br>
            <a:r>
              <a:rPr lang="sv-SE" sz="1050" kern="100" dirty="0">
                <a:ea typeface="Calibri" panose="020F0502020204030204" pitchFamily="34" charset="0"/>
                <a:cs typeface="Times New Roman" panose="02020603050405020304" pitchFamily="18" charset="0"/>
              </a:rPr>
              <a:t>Genomför en riskbedömning av de identifierade omvärldsutmaningarna. </a:t>
            </a:r>
            <a:br>
              <a:rPr lang="sv-SE" sz="1050" kern="100" dirty="0">
                <a:effectLst/>
                <a:ea typeface="Calibri" panose="020F0502020204030204" pitchFamily="34" charset="0"/>
                <a:cs typeface="Times New Roman" panose="02020603050405020304" pitchFamily="18" charset="0"/>
              </a:rPr>
            </a:b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Vem: </a:t>
            </a:r>
            <a:r>
              <a:rPr lang="sv-SE" sz="1050" kern="100" dirty="0">
                <a:effectLst/>
                <a:ea typeface="Calibri" panose="020F0502020204030204" pitchFamily="34" charset="0"/>
                <a:cs typeface="Times New Roman" panose="02020603050405020304" pitchFamily="18" charset="0"/>
              </a:rPr>
              <a:t>Arbetsgruppen gör den initiala bedömningen. Processledaren tar därefter underlaget till förvaltningens eller bolaget ledningsgrupp.</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Vad: </a:t>
            </a:r>
            <a:r>
              <a:rPr lang="sv-SE" sz="1050" kern="100" dirty="0">
                <a:effectLst/>
                <a:ea typeface="Calibri" panose="020F0502020204030204" pitchFamily="34" charset="0"/>
                <a:cs typeface="Times New Roman" panose="02020603050405020304" pitchFamily="18" charset="0"/>
              </a:rPr>
              <a:t>Workshop och/eller enkätundersökning.</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Varför:</a:t>
            </a:r>
            <a:r>
              <a:rPr lang="sv-SE" sz="1050" kern="100" dirty="0">
                <a:effectLst/>
                <a:ea typeface="Calibri" panose="020F0502020204030204" pitchFamily="34" charset="0"/>
                <a:cs typeface="Times New Roman" panose="02020603050405020304" pitchFamily="18" charset="0"/>
              </a:rPr>
              <a:t> För att värdera risken för påverkan på bolagets eller förvaltningens verksamhet inom planeringshorisonten. Sorterar agnarna från vetet. </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Resultat: </a:t>
            </a:r>
            <a:r>
              <a:rPr lang="sv-SE" sz="1050" kern="100" dirty="0">
                <a:effectLst/>
                <a:ea typeface="Calibri" panose="020F0502020204030204" pitchFamily="34" charset="0"/>
                <a:cs typeface="Times New Roman" panose="02020603050405020304" pitchFamily="18" charset="0"/>
              </a:rPr>
              <a:t>En riskmatris där utmaningarna sorteras efter hur sannolika de bedöms vara och vilken påverkan de skulle kunna få på verksamheten.</a:t>
            </a:r>
            <a:br>
              <a:rPr lang="sv-SE" sz="1050" kern="100" dirty="0">
                <a:effectLst/>
                <a:ea typeface="Calibri" panose="020F0502020204030204" pitchFamily="34" charset="0"/>
                <a:cs typeface="Times New Roman" panose="02020603050405020304" pitchFamily="18" charset="0"/>
              </a:rPr>
            </a:br>
            <a:endParaRPr lang="sv-SE" sz="1050" kern="1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SE" sz="1200" b="1" dirty="0">
                <a:effectLst/>
                <a:latin typeface="+mj-lt"/>
                <a:ea typeface="Calibri" panose="020F0502020204030204" pitchFamily="34" charset="0"/>
                <a:cs typeface="Times New Roman" panose="02020603050405020304" pitchFamily="18" charset="0"/>
              </a:rPr>
              <a:t>Bedöm </a:t>
            </a:r>
            <a:r>
              <a:rPr lang="sv-SE" sz="1200" b="1" dirty="0">
                <a:latin typeface="+mj-lt"/>
                <a:cs typeface="Times New Roman" panose="02020603050405020304" pitchFamily="18" charset="0"/>
              </a:rPr>
              <a:t>resursbehovet – ”om/hur ska vi möta detta?”</a:t>
            </a:r>
            <a:br>
              <a:rPr lang="sv-SE" sz="1200" b="1" dirty="0">
                <a:latin typeface="+mj-lt"/>
                <a:cs typeface="Times New Roman" panose="02020603050405020304" pitchFamily="18" charset="0"/>
              </a:rPr>
            </a:br>
            <a:r>
              <a:rPr lang="sv-SE" sz="1050" dirty="0">
                <a:effectLst/>
                <a:ea typeface="Calibri" panose="020F0502020204030204" pitchFamily="34" charset="0"/>
                <a:cs typeface="Times New Roman" panose="02020603050405020304" pitchFamily="18" charset="0"/>
              </a:rPr>
              <a:t>Bedöm relevansen för kärnuppdraget och vilka resurser som krävs för att möta utmaningarna inom de närmaste åren. </a:t>
            </a:r>
            <a:br>
              <a:rPr lang="sv-SE" sz="1050" dirty="0">
                <a:effectLst/>
                <a:ea typeface="Calibri" panose="020F0502020204030204" pitchFamily="34" charset="0"/>
                <a:cs typeface="Times New Roman" panose="02020603050405020304" pitchFamily="18" charset="0"/>
              </a:rPr>
            </a:b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Vem: </a:t>
            </a:r>
            <a:r>
              <a:rPr lang="sv-SE" sz="1050" dirty="0">
                <a:effectLst/>
                <a:ea typeface="Calibri" panose="020F0502020204030204" pitchFamily="34" charset="0"/>
                <a:cs typeface="Times New Roman" panose="02020603050405020304" pitchFamily="18" charset="0"/>
              </a:rPr>
              <a:t>Arbetsgruppen gör den initiala bedömningen. Processledaren tar därefter underlaget till förvaltningens eller bolaget ledningsgrupp. Styrelse/nämnd beslutar.</a:t>
            </a: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Vad: </a:t>
            </a:r>
            <a:r>
              <a:rPr lang="sv-SE" sz="1050" dirty="0">
                <a:effectLst/>
                <a:ea typeface="Calibri" panose="020F0502020204030204" pitchFamily="34" charset="0"/>
                <a:cs typeface="Times New Roman" panose="02020603050405020304" pitchFamily="18" charset="0"/>
              </a:rPr>
              <a:t>Workshop</a:t>
            </a: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Varför:</a:t>
            </a:r>
            <a:r>
              <a:rPr lang="sv-SE" sz="1050" dirty="0">
                <a:effectLst/>
                <a:ea typeface="Calibri" panose="020F0502020204030204" pitchFamily="34" charset="0"/>
                <a:cs typeface="Times New Roman" panose="02020603050405020304" pitchFamily="18" charset="0"/>
              </a:rPr>
              <a:t> För att ge styrelsen/nämnden möjlighet att bedöma handlingsutrymmet och fatta beslut. Ger en gemensam lägesbild.     </a:t>
            </a: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Resultat: </a:t>
            </a:r>
            <a:r>
              <a:rPr lang="sv-SE" sz="1050" dirty="0">
                <a:effectLst/>
                <a:ea typeface="Calibri" panose="020F0502020204030204" pitchFamily="34" charset="0"/>
                <a:cs typeface="Times New Roman" panose="02020603050405020304" pitchFamily="18" charset="0"/>
              </a:rPr>
              <a:t>Ett genomtänkt och avstämt underlag inför uppdateringen av affärs/verksamhetsplanen.</a:t>
            </a:r>
            <a:endParaRPr lang="sv-SE" sz="800" dirty="0"/>
          </a:p>
        </p:txBody>
      </p:sp>
    </p:spTree>
    <p:extLst>
      <p:ext uri="{BB962C8B-B14F-4D97-AF65-F5344CB8AC3E}">
        <p14:creationId xmlns:p14="http://schemas.microsoft.com/office/powerpoint/2010/main" val="56023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79668CFD-A733-447A-5BF7-9AB2E82BDE3D}"/>
              </a:ext>
            </a:extLst>
          </p:cNvPr>
          <p:cNvSpPr>
            <a:spLocks noGrp="1"/>
          </p:cNvSpPr>
          <p:nvPr>
            <p:ph type="ctrTitle"/>
          </p:nvPr>
        </p:nvSpPr>
        <p:spPr>
          <a:xfrm>
            <a:off x="864000" y="864000"/>
            <a:ext cx="4419200" cy="1107996"/>
          </a:xfrm>
        </p:spPr>
        <p:txBody>
          <a:bodyPr vert="horz" wrap="square" lIns="0" tIns="0" rIns="0" bIns="0" rtlCol="0" anchor="t" anchorCtr="0">
            <a:normAutofit/>
          </a:bodyPr>
          <a:lstStyle/>
          <a:p>
            <a:r>
              <a:rPr lang="sv-SE" b="1" kern="1200" baseline="0" dirty="0">
                <a:latin typeface="+mj-lt"/>
                <a:ea typeface="+mj-ea"/>
                <a:cs typeface="+mj-cs"/>
              </a:rPr>
              <a:t>Helsingborgshems process</a:t>
            </a:r>
          </a:p>
        </p:txBody>
      </p:sp>
      <p:sp>
        <p:nvSpPr>
          <p:cNvPr id="5" name="textruta 4">
            <a:extLst>
              <a:ext uri="{FF2B5EF4-FFF2-40B4-BE49-F238E27FC236}">
                <a16:creationId xmlns:a16="http://schemas.microsoft.com/office/drawing/2014/main" id="{2061FA19-AE18-FE47-3967-D9CD0958B924}"/>
              </a:ext>
            </a:extLst>
          </p:cNvPr>
          <p:cNvSpPr txBox="1"/>
          <p:nvPr/>
        </p:nvSpPr>
        <p:spPr>
          <a:xfrm>
            <a:off x="864000" y="1971996"/>
            <a:ext cx="4419200" cy="3749296"/>
          </a:xfrm>
          <a:prstGeom prst="rect">
            <a:avLst/>
          </a:prstGeom>
        </p:spPr>
        <p:txBody>
          <a:bodyPr vert="horz" wrap="square" lIns="0" tIns="324000" rIns="0" bIns="0" rtlCol="0">
            <a:noAutofit/>
          </a:bodyPr>
          <a:lstStyle/>
          <a:p>
            <a:pPr defTabSz="1219170">
              <a:lnSpc>
                <a:spcPct val="90000"/>
              </a:lnSpc>
              <a:spcAft>
                <a:spcPts val="1200"/>
              </a:spcAft>
            </a:pPr>
            <a:r>
              <a:rPr lang="sv-SE" sz="1400" b="0" i="0" kern="1200" dirty="0">
                <a:solidFill>
                  <a:schemeClr val="bg1"/>
                </a:solidFill>
                <a:latin typeface="+mn-lt"/>
                <a:ea typeface="Roboto Light" panose="02000000000000000000" pitchFamily="2" charset="0"/>
                <a:cs typeface="Roboto Light" panose="02000000000000000000" pitchFamily="2" charset="0"/>
              </a:rPr>
              <a:t>En ny affärsplan tas fram var fjärde år. T</a:t>
            </a:r>
            <a:r>
              <a:rPr lang="sv-SE" sz="1400" dirty="0">
                <a:solidFill>
                  <a:schemeClr val="bg1"/>
                </a:solidFill>
                <a:ea typeface="Roboto Light" panose="02000000000000000000" pitchFamily="2" charset="0"/>
                <a:cs typeface="Roboto Light" panose="02000000000000000000" pitchFamily="2" charset="0"/>
              </a:rPr>
              <a:t>rend- och omvärldsanalysen används då för att analysera hur omvärlden påverkar verksamheten och vilka utmaningar det för med sig för bolaget. </a:t>
            </a:r>
          </a:p>
          <a:p>
            <a:pPr defTabSz="1219170">
              <a:lnSpc>
                <a:spcPct val="90000"/>
              </a:lnSpc>
              <a:spcAft>
                <a:spcPts val="1200"/>
              </a:spcAft>
            </a:pPr>
            <a:r>
              <a:rPr lang="sv-SE" sz="1400" dirty="0">
                <a:solidFill>
                  <a:schemeClr val="bg1"/>
                </a:solidFill>
                <a:ea typeface="Roboto Light" panose="02000000000000000000" pitchFamily="2" charset="0"/>
                <a:cs typeface="Roboto Light" panose="02000000000000000000" pitchFamily="2" charset="0"/>
              </a:rPr>
              <a:t>Delar av affärsplanen, främst mål och  förflyttningsområden, ses över årligen och uppdateras vid behov, exempelvis om förändringar i omvärlden så kräver.</a:t>
            </a:r>
          </a:p>
          <a:p>
            <a:pPr defTabSz="1219170">
              <a:lnSpc>
                <a:spcPct val="90000"/>
              </a:lnSpc>
              <a:spcAft>
                <a:spcPts val="1200"/>
              </a:spcAft>
            </a:pPr>
            <a:r>
              <a:rPr lang="sv-SE" sz="1400" dirty="0">
                <a:solidFill>
                  <a:schemeClr val="bg1"/>
                </a:solidFill>
                <a:ea typeface="Roboto Light" panose="02000000000000000000" pitchFamily="2" charset="0"/>
                <a:cs typeface="Roboto Light" panose="02000000000000000000" pitchFamily="2" charset="0"/>
              </a:rPr>
              <a:t>I båda fallen används brännpunkterna och megatrenderna som analysunderlag. </a:t>
            </a: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r>
              <a:rPr lang="sv-SE" sz="1400" b="0" i="0" kern="1200" dirty="0">
                <a:solidFill>
                  <a:schemeClr val="bg1"/>
                </a:solidFill>
                <a:latin typeface="+mn-lt"/>
                <a:ea typeface="Roboto Light" panose="02000000000000000000" pitchFamily="2" charset="0"/>
                <a:cs typeface="Roboto Light" panose="02000000000000000000" pitchFamily="2" charset="0"/>
              </a:rPr>
              <a:t>Output</a:t>
            </a:r>
            <a:r>
              <a:rPr lang="sv-SE" sz="1400" dirty="0">
                <a:solidFill>
                  <a:schemeClr val="bg1"/>
                </a:solidFill>
                <a:ea typeface="Roboto Light" panose="02000000000000000000" pitchFamily="2" charset="0"/>
                <a:cs typeface="Roboto Light" panose="02000000000000000000" pitchFamily="2" charset="0"/>
              </a:rPr>
              <a:t>: Utmaningar för den egna verksamheten som kan identifieras utifrån de brännpunkter och megatrender som beskrivs i stadens trend- och omvärldsanalys.</a:t>
            </a: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p:txBody>
      </p:sp>
      <p:sp>
        <p:nvSpPr>
          <p:cNvPr id="3" name="textruta 2">
            <a:extLst>
              <a:ext uri="{FF2B5EF4-FFF2-40B4-BE49-F238E27FC236}">
                <a16:creationId xmlns:a16="http://schemas.microsoft.com/office/drawing/2014/main" id="{180C2D18-A336-12DB-6E66-C3E5BE0CD92F}"/>
              </a:ext>
            </a:extLst>
          </p:cNvPr>
          <p:cNvSpPr txBox="1"/>
          <p:nvPr/>
        </p:nvSpPr>
        <p:spPr>
          <a:xfrm>
            <a:off x="792880" y="233680"/>
            <a:ext cx="2355132" cy="369332"/>
          </a:xfrm>
          <a:prstGeom prst="rect">
            <a:avLst/>
          </a:prstGeom>
          <a:noFill/>
        </p:spPr>
        <p:txBody>
          <a:bodyPr wrap="none" rtlCol="0">
            <a:spAutoFit/>
          </a:bodyPr>
          <a:lstStyle/>
          <a:p>
            <a:r>
              <a:rPr lang="sv-SE" b="1" dirty="0">
                <a:solidFill>
                  <a:srgbClr val="E35205"/>
                </a:solidFill>
                <a:latin typeface="+mj-lt"/>
              </a:rPr>
              <a:t>Med inspiration från:</a:t>
            </a:r>
          </a:p>
        </p:txBody>
      </p:sp>
      <p:pic>
        <p:nvPicPr>
          <p:cNvPr id="8" name="Bildobjekt 7">
            <a:extLst>
              <a:ext uri="{FF2B5EF4-FFF2-40B4-BE49-F238E27FC236}">
                <a16:creationId xmlns:a16="http://schemas.microsoft.com/office/drawing/2014/main" id="{1CA67C0E-AE4B-1C3B-F0CC-75EAD295DE9D}"/>
              </a:ext>
            </a:extLst>
          </p:cNvPr>
          <p:cNvPicPr>
            <a:picLocks noChangeAspect="1"/>
          </p:cNvPicPr>
          <p:nvPr/>
        </p:nvPicPr>
        <p:blipFill>
          <a:blip r:embed="rId3"/>
          <a:stretch>
            <a:fillRect/>
          </a:stretch>
        </p:blipFill>
        <p:spPr>
          <a:xfrm>
            <a:off x="6318120" y="1901952"/>
            <a:ext cx="5596701" cy="3212377"/>
          </a:xfrm>
          <a:prstGeom prst="rect">
            <a:avLst/>
          </a:prstGeom>
        </p:spPr>
      </p:pic>
    </p:spTree>
    <p:extLst>
      <p:ext uri="{BB962C8B-B14F-4D97-AF65-F5344CB8AC3E}">
        <p14:creationId xmlns:p14="http://schemas.microsoft.com/office/powerpoint/2010/main" val="90747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5D44F9-E1E0-876D-3FAF-4F48EA1A9361}"/>
              </a:ext>
            </a:extLst>
          </p:cNvPr>
          <p:cNvSpPr>
            <a:spLocks noGrp="1"/>
          </p:cNvSpPr>
          <p:nvPr>
            <p:ph type="ctrTitle"/>
          </p:nvPr>
        </p:nvSpPr>
        <p:spPr/>
        <p:txBody>
          <a:bodyPr/>
          <a:lstStyle/>
          <a:p>
            <a:r>
              <a:rPr lang="sv-SE" dirty="0"/>
              <a:t>Steg 1</a:t>
            </a:r>
          </a:p>
        </p:txBody>
      </p:sp>
      <p:sp>
        <p:nvSpPr>
          <p:cNvPr id="6" name="Underrubrik 5">
            <a:extLst>
              <a:ext uri="{FF2B5EF4-FFF2-40B4-BE49-F238E27FC236}">
                <a16:creationId xmlns:a16="http://schemas.microsoft.com/office/drawing/2014/main" id="{E42B9BFF-00DB-0397-E47D-5961B9B4BCDC}"/>
              </a:ext>
            </a:extLst>
          </p:cNvPr>
          <p:cNvSpPr>
            <a:spLocks noGrp="1"/>
          </p:cNvSpPr>
          <p:nvPr>
            <p:ph type="subTitle" idx="1"/>
          </p:nvPr>
        </p:nvSpPr>
        <p:spPr/>
        <p:txBody>
          <a:bodyPr>
            <a:normAutofit/>
          </a:bodyPr>
          <a:lstStyle/>
          <a:p>
            <a:r>
              <a:rPr lang="sv-SE" sz="5400" b="1" dirty="0">
                <a:latin typeface="+mj-lt"/>
              </a:rPr>
              <a:t>Identifiera omvärldsutmaningar</a:t>
            </a:r>
          </a:p>
        </p:txBody>
      </p:sp>
    </p:spTree>
    <p:extLst>
      <p:ext uri="{BB962C8B-B14F-4D97-AF65-F5344CB8AC3E}">
        <p14:creationId xmlns:p14="http://schemas.microsoft.com/office/powerpoint/2010/main" val="96207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p:cNvSpPr>
            <a:spLocks noGrp="1"/>
          </p:cNvSpPr>
          <p:nvPr>
            <p:ph idx="11"/>
          </p:nvPr>
        </p:nvSpPr>
        <p:spPr>
          <a:xfrm>
            <a:off x="864000" y="1440000"/>
            <a:ext cx="4881496" cy="4371008"/>
          </a:xfrm>
        </p:spPr>
        <p:txBody>
          <a:bodyPr>
            <a:normAutofit/>
          </a:bodyPr>
          <a:lstStyle/>
          <a:p>
            <a:r>
              <a:rPr lang="sv-SE" dirty="0"/>
              <a:t>Analysera hur </a:t>
            </a:r>
            <a:r>
              <a:rPr lang="sv-SE" b="1" dirty="0"/>
              <a:t>brännpunkter och megatrender</a:t>
            </a:r>
            <a:r>
              <a:rPr lang="sv-SE" dirty="0"/>
              <a:t> påverkar bolagets eller förvaltningens verksamhet</a:t>
            </a:r>
          </a:p>
          <a:p>
            <a:endParaRPr lang="sv-SE" dirty="0"/>
          </a:p>
          <a:p>
            <a:r>
              <a:rPr lang="sv-SE" dirty="0"/>
              <a:t>För att få en </a:t>
            </a:r>
            <a:r>
              <a:rPr lang="sv-SE" b="1" dirty="0"/>
              <a:t>tydlig bild av hur omvärlden påverkar</a:t>
            </a:r>
            <a:r>
              <a:rPr lang="sv-SE" dirty="0"/>
              <a:t> bolaget eller förvaltningen inom planhorisonten</a:t>
            </a:r>
          </a:p>
          <a:p>
            <a:endParaRPr lang="sv-SE" dirty="0"/>
          </a:p>
          <a:p>
            <a:r>
              <a:rPr lang="sv-SE" b="1" dirty="0"/>
              <a:t>Ett effektivt sätt att översätta trend- och omvärldsanalysen till den egna kontexten</a:t>
            </a:r>
          </a:p>
        </p:txBody>
      </p:sp>
      <p:sp>
        <p:nvSpPr>
          <p:cNvPr id="33" name="textruta 32">
            <a:extLst>
              <a:ext uri="{FF2B5EF4-FFF2-40B4-BE49-F238E27FC236}">
                <a16:creationId xmlns:a16="http://schemas.microsoft.com/office/drawing/2014/main" id="{A6D704A5-819C-9173-4060-B751280D5939}"/>
              </a:ext>
            </a:extLst>
          </p:cNvPr>
          <p:cNvSpPr txBox="1"/>
          <p:nvPr/>
        </p:nvSpPr>
        <p:spPr>
          <a:xfrm>
            <a:off x="6836355" y="976381"/>
            <a:ext cx="2495214" cy="338554"/>
          </a:xfrm>
          <a:prstGeom prst="rect">
            <a:avLst/>
          </a:prstGeom>
          <a:noFill/>
        </p:spPr>
        <p:txBody>
          <a:bodyPr wrap="square">
            <a:spAutoFit/>
          </a:bodyPr>
          <a:lstStyle/>
          <a:p>
            <a:r>
              <a:rPr lang="sv-SE" sz="1600" b="1" dirty="0">
                <a:latin typeface="+mj-lt"/>
              </a:rPr>
              <a:t>FIGUR: </a:t>
            </a:r>
            <a:r>
              <a:rPr lang="sv-SE" sz="1600" dirty="0">
                <a:latin typeface="+mj-lt"/>
              </a:rPr>
              <a:t>Framtidstriangeln</a:t>
            </a:r>
          </a:p>
        </p:txBody>
      </p:sp>
      <p:sp>
        <p:nvSpPr>
          <p:cNvPr id="10" name="Likbent triangel 9">
            <a:extLst>
              <a:ext uri="{FF2B5EF4-FFF2-40B4-BE49-F238E27FC236}">
                <a16:creationId xmlns:a16="http://schemas.microsoft.com/office/drawing/2014/main" id="{731133C2-E583-FD45-5827-9BDC2306460D}"/>
              </a:ext>
            </a:extLst>
          </p:cNvPr>
          <p:cNvSpPr>
            <a:spLocks noChangeAspect="1"/>
          </p:cNvSpPr>
          <p:nvPr/>
        </p:nvSpPr>
        <p:spPr>
          <a:xfrm>
            <a:off x="6836355" y="1440001"/>
            <a:ext cx="4104000" cy="3537925"/>
          </a:xfrm>
          <a:prstGeom prst="triangle">
            <a:avLst/>
          </a:prstGeom>
          <a:solidFill>
            <a:srgbClr val="EEF5FB"/>
          </a:solidFill>
          <a:ln w="82550" cmpd="thickThi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15" name="Rak koppling 14">
            <a:extLst>
              <a:ext uri="{FF2B5EF4-FFF2-40B4-BE49-F238E27FC236}">
                <a16:creationId xmlns:a16="http://schemas.microsoft.com/office/drawing/2014/main" id="{38D5B0CB-6425-5F4C-C40E-97701737D773}"/>
              </a:ext>
            </a:extLst>
          </p:cNvPr>
          <p:cNvCxnSpPr>
            <a:stCxn id="10" idx="1"/>
            <a:endCxn id="10" idx="5"/>
          </p:cNvCxnSpPr>
          <p:nvPr/>
        </p:nvCxnSpPr>
        <p:spPr>
          <a:xfrm>
            <a:off x="7862355" y="3208964"/>
            <a:ext cx="2052000" cy="0"/>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9EA36C1-F92E-BFCE-2F7F-949D4B33E220}"/>
              </a:ext>
            </a:extLst>
          </p:cNvPr>
          <p:cNvCxnSpPr>
            <a:cxnSpLocks/>
            <a:stCxn id="10" idx="1"/>
            <a:endCxn id="10" idx="3"/>
          </p:cNvCxnSpPr>
          <p:nvPr/>
        </p:nvCxnSpPr>
        <p:spPr>
          <a:xfrm>
            <a:off x="7862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35" name="Rak koppling 34">
            <a:extLst>
              <a:ext uri="{FF2B5EF4-FFF2-40B4-BE49-F238E27FC236}">
                <a16:creationId xmlns:a16="http://schemas.microsoft.com/office/drawing/2014/main" id="{2F34DB03-1FF2-449A-ABD6-AD6CD2180C1B}"/>
              </a:ext>
            </a:extLst>
          </p:cNvPr>
          <p:cNvCxnSpPr>
            <a:cxnSpLocks/>
            <a:stCxn id="10" idx="3"/>
            <a:endCxn id="10" idx="5"/>
          </p:cNvCxnSpPr>
          <p:nvPr/>
        </p:nvCxnSpPr>
        <p:spPr>
          <a:xfrm flipV="1">
            <a:off x="8888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sp>
        <p:nvSpPr>
          <p:cNvPr id="38" name="textruta 37">
            <a:extLst>
              <a:ext uri="{FF2B5EF4-FFF2-40B4-BE49-F238E27FC236}">
                <a16:creationId xmlns:a16="http://schemas.microsoft.com/office/drawing/2014/main" id="{F38D53DB-B188-0700-993C-4B17ADA40869}"/>
              </a:ext>
            </a:extLst>
          </p:cNvPr>
          <p:cNvSpPr txBox="1"/>
          <p:nvPr/>
        </p:nvSpPr>
        <p:spPr>
          <a:xfrm>
            <a:off x="8395280" y="3435647"/>
            <a:ext cx="986167" cy="646331"/>
          </a:xfrm>
          <a:prstGeom prst="rect">
            <a:avLst/>
          </a:prstGeom>
          <a:noFill/>
        </p:spPr>
        <p:txBody>
          <a:bodyPr wrap="none" rtlCol="0">
            <a:spAutoFit/>
          </a:bodyPr>
          <a:lstStyle/>
          <a:p>
            <a:pPr algn="ctr"/>
            <a:r>
              <a:rPr lang="sv-SE" sz="1200" dirty="0">
                <a:solidFill>
                  <a:srgbClr val="E35205"/>
                </a:solidFill>
                <a:latin typeface="+mj-lt"/>
              </a:rPr>
              <a:t>Relevanta </a:t>
            </a:r>
            <a:br>
              <a:rPr lang="sv-SE" sz="1200" dirty="0">
                <a:solidFill>
                  <a:srgbClr val="E35205"/>
                </a:solidFill>
                <a:latin typeface="+mj-lt"/>
              </a:rPr>
            </a:br>
            <a:r>
              <a:rPr lang="sv-SE" sz="1200" dirty="0">
                <a:solidFill>
                  <a:srgbClr val="E35205"/>
                </a:solidFill>
                <a:latin typeface="+mj-lt"/>
              </a:rPr>
              <a:t>förändrings-</a:t>
            </a:r>
          </a:p>
          <a:p>
            <a:pPr algn="ctr"/>
            <a:r>
              <a:rPr lang="sv-SE" sz="1200" dirty="0">
                <a:solidFill>
                  <a:srgbClr val="E35205"/>
                </a:solidFill>
                <a:latin typeface="+mj-lt"/>
              </a:rPr>
              <a:t>frågor</a:t>
            </a:r>
          </a:p>
        </p:txBody>
      </p:sp>
      <p:sp>
        <p:nvSpPr>
          <p:cNvPr id="41" name="textruta 40">
            <a:extLst>
              <a:ext uri="{FF2B5EF4-FFF2-40B4-BE49-F238E27FC236}">
                <a16:creationId xmlns:a16="http://schemas.microsoft.com/office/drawing/2014/main" id="{C442D7C7-16B3-FE1B-4970-97FEE4CD4D80}"/>
              </a:ext>
            </a:extLst>
          </p:cNvPr>
          <p:cNvSpPr txBox="1"/>
          <p:nvPr/>
        </p:nvSpPr>
        <p:spPr>
          <a:xfrm>
            <a:off x="7345227" y="4455558"/>
            <a:ext cx="1034257" cy="461665"/>
          </a:xfrm>
          <a:prstGeom prst="rect">
            <a:avLst/>
          </a:prstGeom>
          <a:noFill/>
        </p:spPr>
        <p:txBody>
          <a:bodyPr wrap="none" rtlCol="0">
            <a:spAutoFit/>
          </a:bodyPr>
          <a:lstStyle/>
          <a:p>
            <a:pPr algn="ctr"/>
            <a:r>
              <a:rPr lang="sv-SE" sz="1200" b="1" dirty="0">
                <a:solidFill>
                  <a:srgbClr val="1A355C"/>
                </a:solidFill>
                <a:latin typeface="+mj-lt"/>
              </a:rPr>
              <a:t>Trycket </a:t>
            </a:r>
          </a:p>
          <a:p>
            <a:pPr algn="ctr"/>
            <a:r>
              <a:rPr lang="sv-SE" sz="1200" b="1" dirty="0">
                <a:solidFill>
                  <a:srgbClr val="1A355C"/>
                </a:solidFill>
                <a:latin typeface="+mj-lt"/>
              </a:rPr>
              <a:t>från nutiden</a:t>
            </a:r>
          </a:p>
        </p:txBody>
      </p:sp>
      <p:sp>
        <p:nvSpPr>
          <p:cNvPr id="42" name="textruta 41">
            <a:extLst>
              <a:ext uri="{FF2B5EF4-FFF2-40B4-BE49-F238E27FC236}">
                <a16:creationId xmlns:a16="http://schemas.microsoft.com/office/drawing/2014/main" id="{7292A3B4-8917-DA6F-63F7-EB0C9ABED18A}"/>
              </a:ext>
            </a:extLst>
          </p:cNvPr>
          <p:cNvSpPr txBox="1"/>
          <p:nvPr/>
        </p:nvSpPr>
        <p:spPr>
          <a:xfrm>
            <a:off x="8293481" y="2255281"/>
            <a:ext cx="1189749" cy="461665"/>
          </a:xfrm>
          <a:prstGeom prst="rect">
            <a:avLst/>
          </a:prstGeom>
          <a:noFill/>
        </p:spPr>
        <p:txBody>
          <a:bodyPr wrap="none" rtlCol="0">
            <a:spAutoFit/>
          </a:bodyPr>
          <a:lstStyle/>
          <a:p>
            <a:pPr algn="ctr"/>
            <a:r>
              <a:rPr lang="sv-SE" sz="1200" b="1" dirty="0">
                <a:solidFill>
                  <a:srgbClr val="1A355C"/>
                </a:solidFill>
                <a:latin typeface="+mj-lt"/>
              </a:rPr>
              <a:t>Suget </a:t>
            </a:r>
          </a:p>
          <a:p>
            <a:pPr algn="ctr"/>
            <a:r>
              <a:rPr lang="sv-SE" sz="1200" b="1" dirty="0">
                <a:solidFill>
                  <a:srgbClr val="1A355C"/>
                </a:solidFill>
                <a:latin typeface="+mj-lt"/>
              </a:rPr>
              <a:t>från framtiden</a:t>
            </a:r>
          </a:p>
        </p:txBody>
      </p:sp>
      <p:sp>
        <p:nvSpPr>
          <p:cNvPr id="51" name="textruta 50">
            <a:extLst>
              <a:ext uri="{FF2B5EF4-FFF2-40B4-BE49-F238E27FC236}">
                <a16:creationId xmlns:a16="http://schemas.microsoft.com/office/drawing/2014/main" id="{244F2095-7A38-8667-5C2A-31CE2D902329}"/>
              </a:ext>
            </a:extLst>
          </p:cNvPr>
          <p:cNvSpPr txBox="1"/>
          <p:nvPr/>
        </p:nvSpPr>
        <p:spPr>
          <a:xfrm>
            <a:off x="9450126" y="4455557"/>
            <a:ext cx="928460" cy="461665"/>
          </a:xfrm>
          <a:prstGeom prst="rect">
            <a:avLst/>
          </a:prstGeom>
          <a:noFill/>
        </p:spPr>
        <p:txBody>
          <a:bodyPr wrap="none" rtlCol="0">
            <a:spAutoFit/>
          </a:bodyPr>
          <a:lstStyle/>
          <a:p>
            <a:pPr algn="ctr"/>
            <a:r>
              <a:rPr lang="sv-SE" sz="1200" b="1" dirty="0">
                <a:solidFill>
                  <a:srgbClr val="1A355C"/>
                </a:solidFill>
                <a:latin typeface="+mj-lt"/>
              </a:rPr>
              <a:t>Historiens </a:t>
            </a:r>
          </a:p>
          <a:p>
            <a:pPr algn="ctr"/>
            <a:r>
              <a:rPr lang="sv-SE" sz="1200" b="1" dirty="0">
                <a:solidFill>
                  <a:srgbClr val="1A355C"/>
                </a:solidFill>
                <a:latin typeface="+mj-lt"/>
              </a:rPr>
              <a:t>tyngd</a:t>
            </a:r>
          </a:p>
        </p:txBody>
      </p:sp>
      <p:sp>
        <p:nvSpPr>
          <p:cNvPr id="56" name="textruta 55">
            <a:extLst>
              <a:ext uri="{FF2B5EF4-FFF2-40B4-BE49-F238E27FC236}">
                <a16:creationId xmlns:a16="http://schemas.microsoft.com/office/drawing/2014/main" id="{1E1D2627-69AA-4E28-F4AA-53AC6C32E787}"/>
              </a:ext>
            </a:extLst>
          </p:cNvPr>
          <p:cNvSpPr txBox="1"/>
          <p:nvPr/>
        </p:nvSpPr>
        <p:spPr>
          <a:xfrm>
            <a:off x="6685508" y="5141632"/>
            <a:ext cx="2173993" cy="230832"/>
          </a:xfrm>
          <a:prstGeom prst="rect">
            <a:avLst/>
          </a:prstGeom>
          <a:noFill/>
        </p:spPr>
        <p:txBody>
          <a:bodyPr wrap="none" rtlCol="0">
            <a:spAutoFit/>
          </a:bodyPr>
          <a:lstStyle/>
          <a:p>
            <a:r>
              <a:rPr lang="sv-SE" sz="900" dirty="0"/>
              <a:t>Källa: Anpassad efter </a:t>
            </a:r>
            <a:r>
              <a:rPr lang="sv-SE" sz="900" dirty="0" err="1"/>
              <a:t>Sohail</a:t>
            </a:r>
            <a:r>
              <a:rPr lang="sv-SE" sz="900" dirty="0"/>
              <a:t> </a:t>
            </a:r>
            <a:r>
              <a:rPr lang="sv-SE" sz="900" dirty="0" err="1"/>
              <a:t>Inayatullah</a:t>
            </a:r>
            <a:endParaRPr lang="sv-SE" sz="900" dirty="0"/>
          </a:p>
        </p:txBody>
      </p:sp>
      <p:sp>
        <p:nvSpPr>
          <p:cNvPr id="2" name="textruta 1">
            <a:extLst>
              <a:ext uri="{FF2B5EF4-FFF2-40B4-BE49-F238E27FC236}">
                <a16:creationId xmlns:a16="http://schemas.microsoft.com/office/drawing/2014/main" id="{9DC719D8-2695-599F-E918-272DFBEBB00E}"/>
              </a:ext>
            </a:extLst>
          </p:cNvPr>
          <p:cNvSpPr txBox="1"/>
          <p:nvPr/>
        </p:nvSpPr>
        <p:spPr>
          <a:xfrm rot="18000000">
            <a:off x="6303599" y="3069172"/>
            <a:ext cx="2624436" cy="307777"/>
          </a:xfrm>
          <a:prstGeom prst="rect">
            <a:avLst/>
          </a:prstGeom>
          <a:noFill/>
        </p:spPr>
        <p:txBody>
          <a:bodyPr wrap="none" rtlCol="0">
            <a:spAutoFit/>
          </a:bodyPr>
          <a:lstStyle/>
          <a:p>
            <a:r>
              <a:rPr lang="sv-SE" sz="1400" dirty="0"/>
              <a:t>Megatrender och brännpunkter</a:t>
            </a:r>
          </a:p>
        </p:txBody>
      </p:sp>
    </p:spTree>
    <p:extLst>
      <p:ext uri="{BB962C8B-B14F-4D97-AF65-F5344CB8AC3E}">
        <p14:creationId xmlns:p14="http://schemas.microsoft.com/office/powerpoint/2010/main" val="1940447189"/>
      </p:ext>
    </p:extLst>
  </p:cSld>
  <p:clrMapOvr>
    <a:masterClrMapping/>
  </p:clrMapOvr>
</p:sld>
</file>

<file path=ppt/theme/theme1.xml><?xml version="1.0" encoding="utf-8"?>
<a:theme xmlns:a="http://schemas.openxmlformats.org/drawingml/2006/main" name="HBG-Helsingborgstegel">
  <a:themeElements>
    <a:clrScheme name="Helsingborgstegel">
      <a:dk1>
        <a:srgbClr val="1A355C"/>
      </a:dk1>
      <a:lt1>
        <a:srgbClr val="FEFFFF"/>
      </a:lt1>
      <a:dk2>
        <a:srgbClr val="75222E"/>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Raps">
      <a:dk1>
        <a:srgbClr val="1A355C"/>
      </a:dk1>
      <a:lt1>
        <a:srgbClr val="FEFFFF"/>
      </a:lt1>
      <a:dk2>
        <a:srgbClr val="EFB323"/>
      </a:dk2>
      <a:lt2>
        <a:srgbClr val="EAE8E1"/>
      </a:lt2>
      <a:accent1>
        <a:srgbClr val="E25103"/>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2_Följande sidor">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öljande sidor med färgad bakgrund">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Följande sidor">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HBG-Helsingborgstegel">
  <a:themeElements>
    <a:clrScheme name="HBG_Tegel">
      <a:dk1>
        <a:srgbClr val="1A355C"/>
      </a:dk1>
      <a:lt1>
        <a:srgbClr val="FEFFFF"/>
      </a:lt1>
      <a:dk2>
        <a:srgbClr val="75232F"/>
      </a:dk2>
      <a:lt2>
        <a:srgbClr val="FFDBE5"/>
      </a:lt2>
      <a:accent1>
        <a:srgbClr val="DA281C"/>
      </a:accent1>
      <a:accent2>
        <a:srgbClr val="76232F"/>
      </a:accent2>
      <a:accent3>
        <a:srgbClr val="F64200"/>
      </a:accent3>
      <a:accent4>
        <a:srgbClr val="FBAF00"/>
      </a:accent4>
      <a:accent5>
        <a:srgbClr val="BA9197"/>
      </a:accent5>
      <a:accent6>
        <a:srgbClr val="EC938D"/>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D0A8BE35-0D78-194C-BFBA-6BFC52B69E76}"/>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11A9FA-FAAE-4F42-B6C8-10883C44A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5f467-b5b2-40de-b0ea-a1591ac20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512BB2-E732-436A-B277-2DBDCAA4D4D2}">
  <ds:schemaRefs>
    <ds:schemaRef ds:uri="http://schemas.openxmlformats.org/package/2006/metadata/core-properties"/>
    <ds:schemaRef ds:uri="http://www.w3.org/XML/1998/namespace"/>
    <ds:schemaRef ds:uri="http://purl.org/dc/elements/1.1/"/>
    <ds:schemaRef ds:uri="http://purl.org/dc/dcmitype/"/>
    <ds:schemaRef ds:uri="http://purl.org/dc/terms/"/>
    <ds:schemaRef ds:uri="http://schemas.microsoft.com/office/2006/metadata/properties"/>
    <ds:schemaRef ds:uri="http://schemas.microsoft.com/office/2006/documentManagement/types"/>
    <ds:schemaRef ds:uri="ab45f467-b5b2-40de-b0ea-a1591ac2096d"/>
    <ds:schemaRef ds:uri="http://schemas.microsoft.com/office/infopath/2007/PartnerControls"/>
  </ds:schemaRefs>
</ds:datastoreItem>
</file>

<file path=customXml/itemProps3.xml><?xml version="1.0" encoding="utf-8"?>
<ds:datastoreItem xmlns:ds="http://schemas.openxmlformats.org/officeDocument/2006/customXml" ds:itemID="{A4A6E28F-A2AD-40A0-9993-3F32C4CD80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HBG_PPT_Mall</Template>
  <TotalTime>16782</TotalTime>
  <Words>3193</Words>
  <Application>Microsoft Office PowerPoint</Application>
  <PresentationFormat>Bredbild</PresentationFormat>
  <Paragraphs>317</Paragraphs>
  <Slides>29</Slides>
  <Notes>22</Notes>
  <HiddenSlides>4</HiddenSlides>
  <MMClips>0</MMClips>
  <ScaleCrop>false</ScaleCrop>
  <HeadingPairs>
    <vt:vector size="6" baseType="variant">
      <vt:variant>
        <vt:lpstr>Använt teckensnitt</vt:lpstr>
      </vt:variant>
      <vt:variant>
        <vt:i4>6</vt:i4>
      </vt:variant>
      <vt:variant>
        <vt:lpstr>Tema</vt:lpstr>
      </vt:variant>
      <vt:variant>
        <vt:i4>8</vt:i4>
      </vt:variant>
      <vt:variant>
        <vt:lpstr>Bildrubriker</vt:lpstr>
      </vt:variant>
      <vt:variant>
        <vt:i4>29</vt:i4>
      </vt:variant>
    </vt:vector>
  </HeadingPairs>
  <TitlesOfParts>
    <vt:vector size="43" baseType="lpstr">
      <vt:lpstr>Calibri</vt:lpstr>
      <vt:lpstr>Century Gothic</vt:lpstr>
      <vt:lpstr>Roboto Light</vt:lpstr>
      <vt:lpstr>Times New Roman</vt:lpstr>
      <vt:lpstr>Helsingborg Sans</vt:lpstr>
      <vt:lpstr>Arial</vt:lpstr>
      <vt:lpstr>HBG-Helsingborgstegel</vt:lpstr>
      <vt:lpstr>HBG-Pålsjö</vt:lpstr>
      <vt:lpstr>HBG-Vintersund</vt:lpstr>
      <vt:lpstr>HBG-Raps</vt:lpstr>
      <vt:lpstr>2_Följande sidor</vt:lpstr>
      <vt:lpstr>Följande sidor med färgad bakgrund</vt:lpstr>
      <vt:lpstr>4_Följande sidor</vt:lpstr>
      <vt:lpstr>1_HBG-Helsingborgstegel</vt:lpstr>
      <vt:lpstr> Metod för Omvärldsdriven planering</vt:lpstr>
      <vt:lpstr>PowerPoint-presentation</vt:lpstr>
      <vt:lpstr>PowerPoint-presentation</vt:lpstr>
      <vt:lpstr>PowerPoint-presentation</vt:lpstr>
      <vt:lpstr>PowerPoint-presentation</vt:lpstr>
      <vt:lpstr>PowerPoint-presentation</vt:lpstr>
      <vt:lpstr>Helsingborgshems process</vt:lpstr>
      <vt:lpstr>Steg 1</vt:lpstr>
      <vt:lpstr>PowerPoint-presentation</vt:lpstr>
      <vt:lpstr>PowerPoint-presentation</vt:lpstr>
      <vt:lpstr>Praktiskt exempel: Helsingborgshem 2021 </vt:lpstr>
      <vt:lpstr>Hjälpverktyg</vt:lpstr>
      <vt:lpstr>PowerPoint-presentation</vt:lpstr>
      <vt:lpstr>Frågeställningar för att identifiera utmaningar </vt:lpstr>
      <vt:lpstr>PowerPoint-presentation</vt:lpstr>
      <vt:lpstr>Steg 2</vt:lpstr>
      <vt:lpstr>PowerPoint-presentation</vt:lpstr>
      <vt:lpstr>PowerPoint-presentation</vt:lpstr>
      <vt:lpstr>Praktiskt exempel: Helsingborgshem 2020 </vt:lpstr>
      <vt:lpstr>PowerPoint-presentation</vt:lpstr>
      <vt:lpstr>Om påverkan och sannolikhet </vt:lpstr>
      <vt:lpstr>Steg 3</vt:lpstr>
      <vt:lpstr>PowerPoint-presentation</vt:lpstr>
      <vt:lpstr>PowerPoint-presentation</vt:lpstr>
      <vt:lpstr>Praktiskt exempel: Helsingborgshem 2021 </vt:lpstr>
      <vt:lpstr>PowerPoint-presentation</vt:lpstr>
      <vt:lpstr>Om relevans och resurser </vt:lpstr>
      <vt:lpstr>Avrundande frågor Behov av att agera </vt:lpstr>
      <vt:lpstr>PowerPoint-presentation</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Persson Henrik - SLF</dc:creator>
  <cp:lastModifiedBy>Persson Henrik - SLF</cp:lastModifiedBy>
  <cp:revision>426</cp:revision>
  <cp:lastPrinted>2024-09-16T11:56:17Z</cp:lastPrinted>
  <dcterms:created xsi:type="dcterms:W3CDTF">2023-02-09T14:56:17Z</dcterms:created>
  <dcterms:modified xsi:type="dcterms:W3CDTF">2024-12-10T15:01:30Z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