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48" r:id="rId4"/>
    <p:sldMasterId id="2147484087" r:id="rId5"/>
    <p:sldMasterId id="2147484076" r:id="rId6"/>
    <p:sldMasterId id="2147484065" r:id="rId7"/>
  </p:sldMasterIdLst>
  <p:notesMasterIdLst>
    <p:notesMasterId r:id="rId41"/>
  </p:notesMasterIdLst>
  <p:handoutMasterIdLst>
    <p:handoutMasterId r:id="rId42"/>
  </p:handoutMasterIdLst>
  <p:sldIdLst>
    <p:sldId id="973" r:id="rId8"/>
    <p:sldId id="976" r:id="rId9"/>
    <p:sldId id="980" r:id="rId10"/>
    <p:sldId id="979" r:id="rId11"/>
    <p:sldId id="975" r:id="rId12"/>
    <p:sldId id="983" r:id="rId13"/>
    <p:sldId id="981" r:id="rId14"/>
    <p:sldId id="988" r:id="rId15"/>
    <p:sldId id="986" r:id="rId16"/>
    <p:sldId id="989" r:id="rId17"/>
    <p:sldId id="990" r:id="rId18"/>
    <p:sldId id="991" r:id="rId19"/>
    <p:sldId id="992" r:id="rId20"/>
    <p:sldId id="993" r:id="rId21"/>
    <p:sldId id="984" r:id="rId22"/>
    <p:sldId id="994" r:id="rId23"/>
    <p:sldId id="995" r:id="rId24"/>
    <p:sldId id="996" r:id="rId25"/>
    <p:sldId id="997" r:id="rId26"/>
    <p:sldId id="998" r:id="rId27"/>
    <p:sldId id="1014" r:id="rId28"/>
    <p:sldId id="1003" r:id="rId29"/>
    <p:sldId id="1013" r:id="rId30"/>
    <p:sldId id="999" r:id="rId31"/>
    <p:sldId id="1000" r:id="rId32"/>
    <p:sldId id="1001" r:id="rId33"/>
    <p:sldId id="1006" r:id="rId34"/>
    <p:sldId id="1005" r:id="rId35"/>
    <p:sldId id="1009" r:id="rId36"/>
    <p:sldId id="1007" r:id="rId37"/>
    <p:sldId id="1008" r:id="rId38"/>
    <p:sldId id="1010" r:id="rId39"/>
    <p:sldId id="1012" r:id="rId40"/>
  </p:sldIdLst>
  <p:sldSz cx="12192000" cy="6858000"/>
  <p:notesSz cx="6858000" cy="9144000"/>
  <p:embeddedFontLst>
    <p:embeddedFont>
      <p:font typeface="Helsingborg Sans" pitchFamily="2" charset="0"/>
      <p:regular r:id="rId43"/>
      <p:bold r:id="rId44"/>
    </p:embeddedFont>
    <p:embeddedFont>
      <p:font typeface="Roboto" panose="02000000000000000000" pitchFamily="2" charset="0"/>
      <p:regular r:id="rId45"/>
      <p:bold r:id="rId46"/>
      <p:italic r:id="rId47"/>
      <p:boldItalic r:id="rId48"/>
    </p:embeddedFont>
    <p:embeddedFont>
      <p:font typeface="Roboto Light" panose="02000000000000000000" pitchFamily="2" charset="0"/>
      <p:regular r:id="rId49"/>
      <p:italic r:id="rId50"/>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sson Henrik - SLF" initials="PH-S" lastIdx="0" clrIdx="0">
    <p:extLst>
      <p:ext uri="{19B8F6BF-5375-455C-9EA6-DF929625EA0E}">
        <p15:presenceInfo xmlns:p15="http://schemas.microsoft.com/office/powerpoint/2012/main" userId="S-1-5-21-3462171308-830565256-3066337160-404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4F0"/>
    <a:srgbClr val="FFEEF3"/>
    <a:srgbClr val="FEFAD3"/>
    <a:srgbClr val="FCF5A7"/>
    <a:srgbClr val="EBE8E1"/>
    <a:srgbClr val="DFECF8"/>
    <a:srgbClr val="FFB8CB"/>
    <a:srgbClr val="FFDCE4"/>
    <a:srgbClr val="FBBBCB"/>
    <a:srgbClr val="762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95" autoAdjust="0"/>
    <p:restoredTop sz="86050" autoAdjust="0"/>
  </p:normalViewPr>
  <p:slideViewPr>
    <p:cSldViewPr snapToGrid="0">
      <p:cViewPr varScale="1">
        <p:scale>
          <a:sx n="107" d="100"/>
          <a:sy n="107" d="100"/>
        </p:scale>
        <p:origin x="1262" y="86"/>
      </p:cViewPr>
      <p:guideLst>
        <p:guide orient="horz" pos="2160"/>
        <p:guide pos="3840"/>
      </p:guideLst>
    </p:cSldViewPr>
  </p:slideViewPr>
  <p:outlineViewPr>
    <p:cViewPr>
      <p:scale>
        <a:sx n="33" d="100"/>
        <a:sy n="33" d="100"/>
      </p:scale>
      <p:origin x="0" y="0"/>
    </p:cViewPr>
  </p:outlineViewPr>
  <p:notesTextViewPr>
    <p:cViewPr>
      <p:scale>
        <a:sx n="3" d="2"/>
        <a:sy n="3" d="2"/>
      </p:scale>
      <p:origin x="0" y="-106"/>
    </p:cViewPr>
  </p:notesTextViewPr>
  <p:sorterViewPr>
    <p:cViewPr>
      <p:scale>
        <a:sx n="81" d="100"/>
        <a:sy n="81" d="100"/>
      </p:scale>
      <p:origin x="0" y="0"/>
    </p:cViewPr>
  </p:sorterViewPr>
  <p:notesViewPr>
    <p:cSldViewPr snapToGrid="0">
      <p:cViewPr varScale="1">
        <p:scale>
          <a:sx n="123" d="100"/>
          <a:sy n="123" d="100"/>
        </p:scale>
        <p:origin x="4910"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4.fntdata"/><Relationship Id="rId20" Type="http://schemas.openxmlformats.org/officeDocument/2006/relationships/slide" Target="slides/slide13.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34A907-EAA3-4700-AB73-3FDE7AD6B0F1}" type="datetimeFigureOut">
              <a:rPr lang="sv-SE" smtClean="0"/>
              <a:t>2024-12-09</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534E5F-C909-488A-9CE0-60DFFFFC8DE7}" type="slidenum">
              <a:rPr lang="sv-SE" smtClean="0"/>
              <a:t>‹#›</a:t>
            </a:fld>
            <a:endParaRPr lang="sv-SE"/>
          </a:p>
        </p:txBody>
      </p:sp>
    </p:spTree>
    <p:extLst>
      <p:ext uri="{BB962C8B-B14F-4D97-AF65-F5344CB8AC3E}">
        <p14:creationId xmlns:p14="http://schemas.microsoft.com/office/powerpoint/2010/main" val="135549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ACDDA-ECDF-441D-AA30-F627962CB67D}" type="datetimeFigureOut">
              <a:rPr lang="sv-SE" smtClean="0"/>
              <a:t>2024-12-09</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85D1D-61DE-406F-8114-F47C63AA3126}" type="slidenum">
              <a:rPr lang="sv-SE" smtClean="0"/>
              <a:t>‹#›</a:t>
            </a:fld>
            <a:endParaRPr lang="sv-SE"/>
          </a:p>
        </p:txBody>
      </p:sp>
    </p:spTree>
    <p:extLst>
      <p:ext uri="{BB962C8B-B14F-4D97-AF65-F5344CB8AC3E}">
        <p14:creationId xmlns:p14="http://schemas.microsoft.com/office/powerpoint/2010/main" val="37218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Presentationsanvisning: </a:t>
            </a:r>
          </a:p>
          <a:p>
            <a:endParaRPr lang="sv-SE" dirty="0"/>
          </a:p>
          <a:p>
            <a:pPr marL="172719" indent="-172719">
              <a:buFont typeface="Arial" charset="0"/>
              <a:buChar char="•"/>
            </a:pPr>
            <a:r>
              <a:rPr lang="sv-SE" dirty="0"/>
              <a:t>Helsingborg stads trend- och omvärldsanalys är webbaserad och hittas här</a:t>
            </a:r>
          </a:p>
          <a:p>
            <a:pPr marL="172719" indent="-172719">
              <a:buFont typeface="Arial" charset="0"/>
              <a:buChar char="•"/>
            </a:pPr>
            <a:r>
              <a:rPr lang="sv-SE" dirty="0"/>
              <a:t>Ni har ju alla varit inne och läst era delar  </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6</a:t>
            </a:fld>
            <a:endParaRPr lang="sv-SE"/>
          </a:p>
        </p:txBody>
      </p:sp>
    </p:spTree>
    <p:extLst>
      <p:ext uri="{BB962C8B-B14F-4D97-AF65-F5344CB8AC3E}">
        <p14:creationId xmlns:p14="http://schemas.microsoft.com/office/powerpoint/2010/main" val="407356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Presentationsanvisning: </a:t>
            </a:r>
          </a:p>
          <a:p>
            <a:endParaRPr lang="sv-SE" dirty="0"/>
          </a:p>
          <a:p>
            <a:pPr marL="172719" indent="-172719">
              <a:buFont typeface="Arial" charset="0"/>
              <a:buChar char="•"/>
            </a:pPr>
            <a:r>
              <a:rPr lang="sv-SE" dirty="0"/>
              <a:t>Helsingborg stads trend- och omvärldsanalys är webbaserad och hittas här</a:t>
            </a:r>
          </a:p>
          <a:p>
            <a:pPr marL="172719" indent="-172719">
              <a:buFont typeface="Arial" charset="0"/>
              <a:buChar char="•"/>
            </a:pPr>
            <a:r>
              <a:rPr lang="sv-SE" dirty="0"/>
              <a:t>Ni har ju alla varit inne och läst era delar  </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15</a:t>
            </a:fld>
            <a:endParaRPr lang="sv-SE"/>
          </a:p>
        </p:txBody>
      </p:sp>
    </p:spTree>
    <p:extLst>
      <p:ext uri="{BB962C8B-B14F-4D97-AF65-F5344CB8AC3E}">
        <p14:creationId xmlns:p14="http://schemas.microsoft.com/office/powerpoint/2010/main" val="1193355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(Juster</a:t>
            </a:r>
            <a:r>
              <a:rPr lang="sv-SE" baseline="0" dirty="0"/>
              <a:t>a efter eget workshopupplägg, t ex kan punkten prioritering och samarbetsmöjligheter överlåtas till en mindre grupp vid ett senare tillfälle)</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17</a:t>
            </a:fld>
            <a:endParaRPr lang="sv-SE"/>
          </a:p>
        </p:txBody>
      </p:sp>
    </p:spTree>
    <p:extLst>
      <p:ext uri="{BB962C8B-B14F-4D97-AF65-F5344CB8AC3E}">
        <p14:creationId xmlns:p14="http://schemas.microsoft.com/office/powerpoint/2010/main" val="196834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DENNA SLIDE ÄR INTE</a:t>
            </a:r>
            <a:r>
              <a:rPr lang="sv-SE" b="1" baseline="0" dirty="0"/>
              <a:t> EN DEL AV PRESENTATIONEN</a:t>
            </a:r>
            <a:endParaRPr lang="sv-SE" b="1" dirty="0"/>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18</a:t>
            </a:fld>
            <a:endParaRPr lang="sv-SE"/>
          </a:p>
        </p:txBody>
      </p:sp>
    </p:spTree>
    <p:extLst>
      <p:ext uri="{BB962C8B-B14F-4D97-AF65-F5344CB8AC3E}">
        <p14:creationId xmlns:p14="http://schemas.microsoft.com/office/powerpoint/2010/main" val="2595270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19</a:t>
            </a:fld>
            <a:endParaRPr lang="sv-SE"/>
          </a:p>
        </p:txBody>
      </p:sp>
    </p:spTree>
    <p:extLst>
      <p:ext uri="{BB962C8B-B14F-4D97-AF65-F5344CB8AC3E}">
        <p14:creationId xmlns:p14="http://schemas.microsoft.com/office/powerpoint/2010/main" val="265678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20</a:t>
            </a:fld>
            <a:endParaRPr lang="sv-SE"/>
          </a:p>
        </p:txBody>
      </p:sp>
    </p:spTree>
    <p:extLst>
      <p:ext uri="{BB962C8B-B14F-4D97-AF65-F5344CB8AC3E}">
        <p14:creationId xmlns:p14="http://schemas.microsoft.com/office/powerpoint/2010/main" val="3593106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21</a:t>
            </a:fld>
            <a:endParaRPr lang="sv-SE"/>
          </a:p>
        </p:txBody>
      </p:sp>
    </p:spTree>
    <p:extLst>
      <p:ext uri="{BB962C8B-B14F-4D97-AF65-F5344CB8AC3E}">
        <p14:creationId xmlns:p14="http://schemas.microsoft.com/office/powerpoint/2010/main" val="337470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22</a:t>
            </a:fld>
            <a:endParaRPr lang="sv-SE"/>
          </a:p>
        </p:txBody>
      </p:sp>
    </p:spTree>
    <p:extLst>
      <p:ext uri="{BB962C8B-B14F-4D97-AF65-F5344CB8AC3E}">
        <p14:creationId xmlns:p14="http://schemas.microsoft.com/office/powerpoint/2010/main" val="2092537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23</a:t>
            </a:fld>
            <a:endParaRPr lang="sv-SE"/>
          </a:p>
        </p:txBody>
      </p:sp>
    </p:spTree>
    <p:extLst>
      <p:ext uri="{BB962C8B-B14F-4D97-AF65-F5344CB8AC3E}">
        <p14:creationId xmlns:p14="http://schemas.microsoft.com/office/powerpoint/2010/main" val="731033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24</a:t>
            </a:fld>
            <a:endParaRPr lang="sv-SE"/>
          </a:p>
        </p:txBody>
      </p:sp>
    </p:spTree>
    <p:extLst>
      <p:ext uri="{BB962C8B-B14F-4D97-AF65-F5344CB8AC3E}">
        <p14:creationId xmlns:p14="http://schemas.microsoft.com/office/powerpoint/2010/main" val="1392592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25</a:t>
            </a:fld>
            <a:endParaRPr lang="sv-SE"/>
          </a:p>
        </p:txBody>
      </p:sp>
    </p:spTree>
    <p:extLst>
      <p:ext uri="{BB962C8B-B14F-4D97-AF65-F5344CB8AC3E}">
        <p14:creationId xmlns:p14="http://schemas.microsoft.com/office/powerpoint/2010/main" val="3455060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Presentationsanvisning: </a:t>
            </a:r>
          </a:p>
          <a:p>
            <a:endParaRPr lang="sv-SE" b="1" dirty="0"/>
          </a:p>
          <a:p>
            <a:pPr marL="172719" indent="-172719" fontAlgn="base">
              <a:buFont typeface="Arial" charset="0"/>
              <a:buChar char="•"/>
            </a:pPr>
            <a:r>
              <a:rPr lang="sv-SE" dirty="0"/>
              <a:t>Trend- och omvärldsanalysen börjar med ett </a:t>
            </a:r>
            <a:r>
              <a:rPr lang="sv-SE" b="1" dirty="0"/>
              <a:t>förord</a:t>
            </a:r>
            <a:r>
              <a:rPr lang="sv-SE" dirty="0"/>
              <a:t> från vår stadsdirektör. </a:t>
            </a:r>
          </a:p>
          <a:p>
            <a:pPr marL="172719" indent="-172719" fontAlgn="base">
              <a:buFont typeface="Arial" charset="0"/>
              <a:buChar char="•"/>
            </a:pPr>
            <a:r>
              <a:rPr lang="sv-SE" dirty="0"/>
              <a:t>Därefter följer de </a:t>
            </a:r>
            <a:r>
              <a:rPr lang="sv-SE" b="1" dirty="0"/>
              <a:t>brännpunkterna</a:t>
            </a:r>
            <a:r>
              <a:rPr lang="sv-SE" dirty="0"/>
              <a:t>. Varje brännpunkt beskriver trender i den nära omvärlden med tydlig koppling till staden och många av våra verksamheter. </a:t>
            </a:r>
          </a:p>
          <a:p>
            <a:pPr marL="172719" indent="-172719" fontAlgn="base">
              <a:buFont typeface="Arial" charset="0"/>
              <a:buChar char="•"/>
            </a:pPr>
            <a:r>
              <a:rPr lang="sv-SE" dirty="0"/>
              <a:t>Därefter följer de </a:t>
            </a:r>
            <a:r>
              <a:rPr lang="sv-SE" b="1" dirty="0"/>
              <a:t>megatrenderna.</a:t>
            </a:r>
            <a:r>
              <a:rPr lang="sv-SE" dirty="0"/>
              <a:t> Megatrenderna är övergripande och globala drivkrafter för förändring som pekar långt in i framtiden. De utgör i sin tur drivkrafter för de nära trender som beskrivs i brännpunkterna. </a:t>
            </a:r>
          </a:p>
          <a:p>
            <a:pPr marL="172719" indent="-172719" fontAlgn="base">
              <a:buFont typeface="Arial" charset="0"/>
              <a:buChar char="•"/>
            </a:pPr>
            <a:r>
              <a:rPr lang="sv-SE" dirty="0"/>
              <a:t>Dessa tre delarna är själv </a:t>
            </a:r>
            <a:r>
              <a:rPr lang="sv-SE" b="1" dirty="0"/>
              <a:t>analysdelen</a:t>
            </a:r>
            <a:r>
              <a:rPr lang="sv-SE" dirty="0"/>
              <a:t>. </a:t>
            </a:r>
          </a:p>
          <a:p>
            <a:pPr fontAlgn="base"/>
            <a:endParaRPr lang="sv-SE" dirty="0"/>
          </a:p>
          <a:p>
            <a:pPr marL="172719" indent="-172719" fontAlgn="base">
              <a:buFont typeface="Arial" charset="0"/>
              <a:buChar char="•"/>
            </a:pPr>
            <a:r>
              <a:rPr lang="sv-SE" dirty="0"/>
              <a:t>Under </a:t>
            </a:r>
            <a:r>
              <a:rPr lang="sv-SE" b="1" dirty="0"/>
              <a:t>Om trend- och omvärldsanalysen </a:t>
            </a:r>
            <a:r>
              <a:rPr lang="sv-SE" dirty="0"/>
              <a:t>finns information om den här produkten. Här hittar du länkar till </a:t>
            </a:r>
            <a:r>
              <a:rPr lang="sv-SE" b="1" dirty="0"/>
              <a:t>Helsingborg idag </a:t>
            </a:r>
            <a:r>
              <a:rPr lang="sv-SE" dirty="0"/>
              <a:t>som är en sammanställning över ytterligare material som beskriver Helsingborg. Här hittar du också länken vidare till </a:t>
            </a:r>
            <a:r>
              <a:rPr lang="sv-SE" b="1" dirty="0"/>
              <a:t>Helsingborg 2035 </a:t>
            </a:r>
            <a:r>
              <a:rPr lang="sv-SE" dirty="0"/>
              <a:t>– visionen som pekar ut riktningen för vårt arbete mot 2035. </a:t>
            </a:r>
          </a:p>
          <a:p>
            <a:pPr marL="172719" indent="-172719" fontAlgn="base">
              <a:buFont typeface="Arial" charset="0"/>
              <a:buChar char="•"/>
            </a:pPr>
            <a:r>
              <a:rPr lang="sv-SE" dirty="0"/>
              <a:t>Under </a:t>
            </a:r>
            <a:r>
              <a:rPr lang="sv-SE" b="1" dirty="0"/>
              <a:t>Så kan du använda analysen i ditt arbete </a:t>
            </a:r>
            <a:r>
              <a:rPr lang="sv-SE" dirty="0"/>
              <a:t>finns stöd och råd för att använda Trend- och omvärldsanalysen i verksamhetsplanering, projektplanering eller förändringsarbete av olika slag. </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7</a:t>
            </a:fld>
            <a:endParaRPr lang="sv-SE"/>
          </a:p>
        </p:txBody>
      </p:sp>
    </p:spTree>
    <p:extLst>
      <p:ext uri="{BB962C8B-B14F-4D97-AF65-F5344CB8AC3E}">
        <p14:creationId xmlns:p14="http://schemas.microsoft.com/office/powerpoint/2010/main" val="2074990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26</a:t>
            </a:fld>
            <a:endParaRPr lang="sv-SE"/>
          </a:p>
        </p:txBody>
      </p:sp>
    </p:spTree>
    <p:extLst>
      <p:ext uri="{BB962C8B-B14F-4D97-AF65-F5344CB8AC3E}">
        <p14:creationId xmlns:p14="http://schemas.microsoft.com/office/powerpoint/2010/main" val="2185455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27</a:t>
            </a:fld>
            <a:endParaRPr lang="sv-SE"/>
          </a:p>
        </p:txBody>
      </p:sp>
    </p:spTree>
    <p:extLst>
      <p:ext uri="{BB962C8B-B14F-4D97-AF65-F5344CB8AC3E}">
        <p14:creationId xmlns:p14="http://schemas.microsoft.com/office/powerpoint/2010/main" val="4022839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28</a:t>
            </a:fld>
            <a:endParaRPr lang="sv-SE"/>
          </a:p>
        </p:txBody>
      </p:sp>
    </p:spTree>
    <p:extLst>
      <p:ext uri="{BB962C8B-B14F-4D97-AF65-F5344CB8AC3E}">
        <p14:creationId xmlns:p14="http://schemas.microsoft.com/office/powerpoint/2010/main" val="797028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29</a:t>
            </a:fld>
            <a:endParaRPr lang="sv-SE"/>
          </a:p>
        </p:txBody>
      </p:sp>
    </p:spTree>
    <p:extLst>
      <p:ext uri="{BB962C8B-B14F-4D97-AF65-F5344CB8AC3E}">
        <p14:creationId xmlns:p14="http://schemas.microsoft.com/office/powerpoint/2010/main" val="1559155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30</a:t>
            </a:fld>
            <a:endParaRPr lang="sv-SE"/>
          </a:p>
        </p:txBody>
      </p:sp>
    </p:spTree>
    <p:extLst>
      <p:ext uri="{BB962C8B-B14F-4D97-AF65-F5344CB8AC3E}">
        <p14:creationId xmlns:p14="http://schemas.microsoft.com/office/powerpoint/2010/main" val="3384393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31</a:t>
            </a:fld>
            <a:endParaRPr lang="sv-SE"/>
          </a:p>
        </p:txBody>
      </p:sp>
    </p:spTree>
    <p:extLst>
      <p:ext uri="{BB962C8B-B14F-4D97-AF65-F5344CB8AC3E}">
        <p14:creationId xmlns:p14="http://schemas.microsoft.com/office/powerpoint/2010/main" val="1915643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32</a:t>
            </a:fld>
            <a:endParaRPr lang="sv-SE"/>
          </a:p>
        </p:txBody>
      </p:sp>
    </p:spTree>
    <p:extLst>
      <p:ext uri="{BB962C8B-B14F-4D97-AF65-F5344CB8AC3E}">
        <p14:creationId xmlns:p14="http://schemas.microsoft.com/office/powerpoint/2010/main" val="4148883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Presentationsanvisning: </a:t>
            </a:r>
          </a:p>
          <a:p>
            <a:endParaRPr lang="sv-SE" dirty="0"/>
          </a:p>
          <a:p>
            <a:pPr marL="172719" indent="-172719">
              <a:buFont typeface="Arial" charset="0"/>
              <a:buChar char="•"/>
            </a:pPr>
            <a:r>
              <a:rPr lang="sv-SE" dirty="0"/>
              <a:t>Helsingborg stads trend- och omvärldsanalys är webbaserad och hittas här: https://trendomvarld.helsingborg.se/</a:t>
            </a:r>
          </a:p>
          <a:p>
            <a:pPr marL="172719" indent="-172719">
              <a:buFont typeface="Arial" charset="0"/>
              <a:buChar char="•"/>
            </a:pPr>
            <a:r>
              <a:rPr lang="sv-SE" dirty="0"/>
              <a:t>Ni har ju alla varit inne och läst era delar  </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33</a:t>
            </a:fld>
            <a:endParaRPr lang="sv-SE"/>
          </a:p>
        </p:txBody>
      </p:sp>
    </p:spTree>
    <p:extLst>
      <p:ext uri="{BB962C8B-B14F-4D97-AF65-F5344CB8AC3E}">
        <p14:creationId xmlns:p14="http://schemas.microsoft.com/office/powerpoint/2010/main" val="161301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Presentationsanvisning: </a:t>
            </a:r>
          </a:p>
          <a:p>
            <a:endParaRPr lang="sv-SE" dirty="0"/>
          </a:p>
          <a:p>
            <a:pPr marL="172719" indent="-172719">
              <a:buFont typeface="Arial" charset="0"/>
              <a:buChar char="•"/>
            </a:pPr>
            <a:r>
              <a:rPr lang="sv-SE" dirty="0"/>
              <a:t>Varje år när vi gör vår verksamhetsplanering tittar vi på trender och omvärlden för att få nulägeskoll i samband med detta.</a:t>
            </a:r>
          </a:p>
          <a:p>
            <a:pPr marL="172719" indent="-172719">
              <a:buFont typeface="Arial" charset="0"/>
              <a:buChar char="•"/>
            </a:pPr>
            <a:r>
              <a:rPr lang="sv-SE" dirty="0"/>
              <a:t>Det vi får fram hjälper oss att göra rätt prioriteringar i verksamheten, i rätt tid. </a:t>
            </a:r>
          </a:p>
          <a:p>
            <a:pPr marL="172719" indent="-172719">
              <a:buFont typeface="Arial" charset="0"/>
              <a:buChar char="•"/>
            </a:pPr>
            <a:r>
              <a:rPr lang="sv-SE" dirty="0"/>
              <a:t>Ett lyckat arbete med nulägeskoll leder till nya insikter och hjälper oss att fullt ut förstå vår verksamhet.</a:t>
            </a:r>
          </a:p>
          <a:p>
            <a:endParaRPr lang="sv-SE" dirty="0"/>
          </a:p>
          <a:p>
            <a:r>
              <a:rPr lang="sv-SE" b="1" dirty="0"/>
              <a:t>Tips! </a:t>
            </a:r>
            <a:r>
              <a:rPr lang="sv-SE" dirty="0"/>
              <a:t>Här finns mer stöd och råd om verksamhetsplanering: https://intranat.helsingborg.se/styrning-och-ekonomi/verksamhetsstyrning/</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8</a:t>
            </a:fld>
            <a:endParaRPr lang="sv-SE"/>
          </a:p>
        </p:txBody>
      </p:sp>
    </p:spTree>
    <p:extLst>
      <p:ext uri="{BB962C8B-B14F-4D97-AF65-F5344CB8AC3E}">
        <p14:creationId xmlns:p14="http://schemas.microsoft.com/office/powerpoint/2010/main" val="234541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a:t>
            </a:r>
            <a:r>
              <a:rPr lang="sv-SE" b="1" baseline="0" dirty="0"/>
              <a:t>sning: </a:t>
            </a:r>
          </a:p>
          <a:p>
            <a:endParaRPr lang="sv-SE" dirty="0"/>
          </a:p>
          <a:p>
            <a:pPr marL="172719" indent="-172719">
              <a:buFont typeface="Arial" charset="0"/>
              <a:buChar char="•"/>
            </a:pPr>
            <a:r>
              <a:rPr lang="sv-SE" baseline="0" dirty="0"/>
              <a:t>För att kunna synliggöra konsekvenser av brännpunkten för den egna verksamheten ska vi använda denna mall. </a:t>
            </a:r>
          </a:p>
          <a:p>
            <a:pPr marL="172719" indent="-172719">
              <a:buFont typeface="Arial" charset="0"/>
              <a:buChar char="•"/>
            </a:pPr>
            <a:r>
              <a:rPr lang="sv-SE" baseline="0" dirty="0"/>
              <a:t>Den ska fyllas ifrån vänster till höger för var och en av de utvalda brännpunkterna, och jag ska nu gå igenom de olika delarna </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9</a:t>
            </a:fld>
            <a:endParaRPr lang="sv-SE"/>
          </a:p>
        </p:txBody>
      </p:sp>
    </p:spTree>
    <p:extLst>
      <p:ext uri="{BB962C8B-B14F-4D97-AF65-F5344CB8AC3E}">
        <p14:creationId xmlns:p14="http://schemas.microsoft.com/office/powerpoint/2010/main" val="300631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a:t>
            </a:r>
            <a:r>
              <a:rPr lang="sv-SE" b="1" baseline="0" dirty="0"/>
              <a:t>sning: </a:t>
            </a:r>
          </a:p>
          <a:p>
            <a:endParaRPr lang="sv-SE" dirty="0"/>
          </a:p>
          <a:p>
            <a:pPr marL="172719" indent="-172719">
              <a:buFont typeface="Arial" charset="0"/>
              <a:buChar char="•"/>
            </a:pPr>
            <a:r>
              <a:rPr lang="sv-SE" baseline="0" dirty="0"/>
              <a:t>För att kunna synliggöra konsekvenser av brännpunkten för den egna verksamheten ska vi använda denna mall. </a:t>
            </a:r>
          </a:p>
          <a:p>
            <a:pPr marL="172719" indent="-172719">
              <a:buFont typeface="Arial" charset="0"/>
              <a:buChar char="•"/>
            </a:pPr>
            <a:r>
              <a:rPr lang="sv-SE" baseline="0" dirty="0"/>
              <a:t>Den ska fyllas ifrån vänster till höger för var och en av de utvalda brännpunkterna, och jag ska nu gå igenom de olika delarna </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10</a:t>
            </a:fld>
            <a:endParaRPr lang="sv-SE"/>
          </a:p>
        </p:txBody>
      </p:sp>
    </p:spTree>
    <p:extLst>
      <p:ext uri="{BB962C8B-B14F-4D97-AF65-F5344CB8AC3E}">
        <p14:creationId xmlns:p14="http://schemas.microsoft.com/office/powerpoint/2010/main" val="1591783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a:t>
            </a:r>
            <a:r>
              <a:rPr lang="sv-SE" b="1" baseline="0" dirty="0"/>
              <a:t>sning: </a:t>
            </a:r>
          </a:p>
          <a:p>
            <a:endParaRPr lang="sv-SE" dirty="0"/>
          </a:p>
          <a:p>
            <a:pPr marL="172719" indent="-172719">
              <a:buFont typeface="Arial" charset="0"/>
              <a:buChar char="•"/>
            </a:pPr>
            <a:r>
              <a:rPr lang="sv-SE" dirty="0"/>
              <a:t>Det ni ska börja med är att fundera på är hur utvecklingen i brännpunkten</a:t>
            </a:r>
            <a:r>
              <a:rPr lang="sv-SE" baseline="0" dirty="0"/>
              <a:t> påverkar Helsingborgs stad, och då också hur t ex invånarna, näringslivet, arbetsmarknaden mm i platsen Helsingborg påverkas.</a:t>
            </a:r>
            <a:endParaRPr lang="sv-SE" dirty="0"/>
          </a:p>
          <a:p>
            <a:pPr marL="172719" indent="-172719">
              <a:buFont typeface="Arial" charset="0"/>
              <a:buChar char="•"/>
            </a:pPr>
            <a:r>
              <a:rPr lang="sv-SE" dirty="0"/>
              <a:t>Vänta med att diskutera</a:t>
            </a:r>
            <a:r>
              <a:rPr lang="sv-SE" baseline="0" dirty="0"/>
              <a:t> den egna verksamheten mer specifikt och undvik att tala om lösningar och hur ni ska agera.</a:t>
            </a:r>
          </a:p>
          <a:p>
            <a:pPr marL="172719" indent="-172719">
              <a:buFont typeface="Arial" charset="0"/>
              <a:buChar char="•"/>
            </a:pPr>
            <a:r>
              <a:rPr lang="sv-SE" baseline="0" dirty="0"/>
              <a:t>Utgå från den utvalda brännpunkten och fyll på med konsekvenser för staden som ni tycker är viktigast och mest relevanta att ta upp</a:t>
            </a:r>
          </a:p>
          <a:p>
            <a:pPr marL="172719" indent="-172719">
              <a:buFont typeface="Arial" charset="0"/>
              <a:buChar char="•"/>
            </a:pPr>
            <a:r>
              <a:rPr lang="sv-SE" baseline="0" dirty="0"/>
              <a:t>Saknar ni något i texten om brännpunkten får ni så klart ta med det också!</a:t>
            </a:r>
          </a:p>
          <a:p>
            <a:pPr marL="172719" indent="-172719">
              <a:buFont typeface="Arial" charset="0"/>
              <a:buChar char="•"/>
            </a:pPr>
            <a:r>
              <a:rPr lang="sv-SE" baseline="0" dirty="0"/>
              <a:t>Avsluta med att fundera på vilka delar som är mest relevanta för just er verksamhet.</a:t>
            </a:r>
          </a:p>
          <a:p>
            <a:endParaRPr lang="sv-SE" dirty="0"/>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11</a:t>
            </a:fld>
            <a:endParaRPr lang="sv-SE"/>
          </a:p>
        </p:txBody>
      </p:sp>
    </p:spTree>
    <p:extLst>
      <p:ext uri="{BB962C8B-B14F-4D97-AF65-F5344CB8AC3E}">
        <p14:creationId xmlns:p14="http://schemas.microsoft.com/office/powerpoint/2010/main" val="224898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a:t>
            </a:r>
            <a:r>
              <a:rPr lang="sv-SE" b="1" baseline="0" dirty="0"/>
              <a:t>sning: </a:t>
            </a:r>
          </a:p>
          <a:p>
            <a:endParaRPr lang="sv-SE" dirty="0"/>
          </a:p>
          <a:p>
            <a:pPr marL="172719" indent="-172719">
              <a:buFont typeface="Arial" charset="0"/>
              <a:buChar char="•"/>
            </a:pPr>
            <a:r>
              <a:rPr lang="sv-SE" baseline="0" dirty="0"/>
              <a:t>I nästa steg ska ni fundera kring vad konsekvensen för Helsingborg och staden innebär för just er verksamhet</a:t>
            </a:r>
          </a:p>
          <a:p>
            <a:pPr marL="172719" indent="-172719">
              <a:buFont typeface="Arial" charset="0"/>
              <a:buChar char="•"/>
            </a:pPr>
            <a:r>
              <a:rPr lang="sv-SE" baseline="0" dirty="0"/>
              <a:t>Vad behöver vi förstå/göra eller kanske </a:t>
            </a:r>
            <a:r>
              <a:rPr lang="sv-SE" b="1" i="1" baseline="0" dirty="0"/>
              <a:t>inte</a:t>
            </a:r>
            <a:r>
              <a:rPr lang="sv-SE" baseline="0" dirty="0"/>
              <a:t> göra utifrån det som sker</a:t>
            </a:r>
          </a:p>
          <a:p>
            <a:pPr marL="172719" indent="-172719">
              <a:buFont typeface="Arial" charset="0"/>
              <a:buChar char="•"/>
            </a:pPr>
            <a:r>
              <a:rPr lang="sv-SE" baseline="0" dirty="0"/>
              <a:t>Tidsramen här är 1-3 år, alltså samma som för verksamhetsplanen  </a:t>
            </a:r>
            <a:endParaRPr lang="sv-SE" dirty="0"/>
          </a:p>
          <a:p>
            <a:pPr defTabSz="460583">
              <a:defRPr/>
            </a:pPr>
            <a:endParaRPr lang="sv-SE" dirty="0"/>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12</a:t>
            </a:fld>
            <a:endParaRPr lang="sv-SE"/>
          </a:p>
        </p:txBody>
      </p:sp>
    </p:spTree>
    <p:extLst>
      <p:ext uri="{BB962C8B-B14F-4D97-AF65-F5344CB8AC3E}">
        <p14:creationId xmlns:p14="http://schemas.microsoft.com/office/powerpoint/2010/main" val="2971336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a:t>
            </a:r>
            <a:r>
              <a:rPr lang="sv-SE" b="1" baseline="0" dirty="0"/>
              <a:t>sning: </a:t>
            </a:r>
          </a:p>
          <a:p>
            <a:endParaRPr lang="sv-SE" dirty="0"/>
          </a:p>
          <a:p>
            <a:pPr marL="172719" indent="-172719">
              <a:buFont typeface="Arial" charset="0"/>
              <a:buChar char="•"/>
            </a:pPr>
            <a:r>
              <a:rPr lang="sv-SE" dirty="0"/>
              <a:t>I den</a:t>
            </a:r>
            <a:r>
              <a:rPr lang="sv-SE" baseline="0" dirty="0"/>
              <a:t>na kolumn ska ni nu försöka prioritera vad som är mest relevant att ta med i den kommande verksamhetsplanen</a:t>
            </a:r>
          </a:p>
          <a:p>
            <a:pPr marL="172719" indent="-172719">
              <a:buFont typeface="Arial" charset="0"/>
              <a:buChar char="•"/>
            </a:pPr>
            <a:r>
              <a:rPr lang="sv-SE" baseline="0" dirty="0"/>
              <a:t>Eller att ta med från övningen till de kommande diskussionerna inom organisationen</a:t>
            </a:r>
          </a:p>
          <a:p>
            <a:pPr marL="172719" indent="-172719">
              <a:buFont typeface="Arial" charset="0"/>
              <a:buChar char="•"/>
            </a:pPr>
            <a:r>
              <a:rPr lang="sv-SE" baseline="0" dirty="0"/>
              <a:t>Prioritera konsekvenserna efter hur stor påverkan de har på verksamheten och hur brådskande det är att agera på dem</a:t>
            </a:r>
            <a:endParaRPr lang="sv-SE" dirty="0"/>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13</a:t>
            </a:fld>
            <a:endParaRPr lang="sv-SE"/>
          </a:p>
        </p:txBody>
      </p:sp>
    </p:spTree>
    <p:extLst>
      <p:ext uri="{BB962C8B-B14F-4D97-AF65-F5344CB8AC3E}">
        <p14:creationId xmlns:p14="http://schemas.microsoft.com/office/powerpoint/2010/main" val="2210186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a:t>
            </a:r>
            <a:r>
              <a:rPr lang="sv-SE" b="1" baseline="0" dirty="0"/>
              <a:t>sning: </a:t>
            </a:r>
          </a:p>
          <a:p>
            <a:endParaRPr lang="sv-SE" dirty="0"/>
          </a:p>
          <a:p>
            <a:pPr marL="171450" indent="-171450">
              <a:buFont typeface="Arial" panose="020B0604020202020204" pitchFamily="34" charset="0"/>
              <a:buChar char="•"/>
            </a:pPr>
            <a:r>
              <a:rPr lang="sv-SE" baseline="0" dirty="0"/>
              <a:t>I vissa fall har vi bara begränsade möjligheter att själva hantera de identifierade konsekvenserna, trots att de kan ha stor betydelse för verksamheten. Då kan det ofta ge mening att inleda samarbete med andra aktörer. Det kan vara andra verksamheter inom staden, föreningsliv, näringsliv eller andra organisationer </a:t>
            </a:r>
          </a:p>
          <a:p>
            <a:pPr marL="171450" indent="-171450">
              <a:buFont typeface="Arial" panose="020B0604020202020204" pitchFamily="34" charset="0"/>
              <a:buChar char="•"/>
            </a:pPr>
            <a:r>
              <a:rPr lang="sv-SE" baseline="0" dirty="0"/>
              <a:t>Syftet med ett samarbete bör då vara att ge oss möjlighet att agera mer effektivt på konsekvenserna</a:t>
            </a:r>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14</a:t>
            </a:fld>
            <a:endParaRPr lang="sv-SE"/>
          </a:p>
        </p:txBody>
      </p:sp>
    </p:spTree>
    <p:extLst>
      <p:ext uri="{BB962C8B-B14F-4D97-AF65-F5344CB8AC3E}">
        <p14:creationId xmlns:p14="http://schemas.microsoft.com/office/powerpoint/2010/main" val="1739089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03E0DEE2-831C-2D92-5DF1-D6D2FC2512A8}"/>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4061821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Tree>
    <p:extLst>
      <p:ext uri="{BB962C8B-B14F-4D97-AF65-F5344CB8AC3E}">
        <p14:creationId xmlns:p14="http://schemas.microsoft.com/office/powerpoint/2010/main" val="28150058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3" name="Bildobjekt 2">
            <a:extLst>
              <a:ext uri="{FF2B5EF4-FFF2-40B4-BE49-F238E27FC236}">
                <a16:creationId xmlns:a16="http://schemas.microsoft.com/office/drawing/2014/main" id="{5815D81A-816A-C5FB-8999-AC305C684258}"/>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1434185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5" name="Bildobjekt 4">
            <a:extLst>
              <a:ext uri="{FF2B5EF4-FFF2-40B4-BE49-F238E27FC236}">
                <a16:creationId xmlns:a16="http://schemas.microsoft.com/office/drawing/2014/main" id="{ABB509AD-924F-09E1-A276-375395E3484B}"/>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2667643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4" name="Bildobjekt 3">
            <a:extLst>
              <a:ext uri="{FF2B5EF4-FFF2-40B4-BE49-F238E27FC236}">
                <a16:creationId xmlns:a16="http://schemas.microsoft.com/office/drawing/2014/main" id="{61798A76-8860-E7E1-F1DB-4F9F64FA8D4F}"/>
              </a:ext>
            </a:extLst>
          </p:cNvPr>
          <p:cNvPicPr>
            <a:picLocks noChangeAspect="1"/>
          </p:cNvPicPr>
          <p:nvPr userDrawn="1"/>
        </p:nvPicPr>
        <p:blipFill>
          <a:blip r:embed="rId2"/>
          <a:stretch>
            <a:fillRect/>
          </a:stretch>
        </p:blipFill>
        <p:spPr>
          <a:xfrm>
            <a:off x="10822800" y="1268116"/>
            <a:ext cx="910799" cy="910799"/>
          </a:xfrm>
          <a:prstGeom prst="rect">
            <a:avLst/>
          </a:prstGeom>
        </p:spPr>
      </p:pic>
    </p:spTree>
    <p:extLst>
      <p:ext uri="{BB962C8B-B14F-4D97-AF65-F5344CB8AC3E}">
        <p14:creationId xmlns:p14="http://schemas.microsoft.com/office/powerpoint/2010/main" val="4233453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B282E32C-4024-D884-E607-059B185C8973}"/>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28271797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150BF057-A8AD-255D-2327-0CFD1E61F790}"/>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894016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7727994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3659BF82-4D19-633E-2728-5BD94DADC669}"/>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0664586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2" name="Bildobjekt 1">
            <a:extLst>
              <a:ext uri="{FF2B5EF4-FFF2-40B4-BE49-F238E27FC236}">
                <a16:creationId xmlns:a16="http://schemas.microsoft.com/office/drawing/2014/main" id="{17B0EC5F-53AD-9C6E-E66F-00464DC4EF2A}"/>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9646515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2" name="Bildobjekt 1">
            <a:extLst>
              <a:ext uri="{FF2B5EF4-FFF2-40B4-BE49-F238E27FC236}">
                <a16:creationId xmlns:a16="http://schemas.microsoft.com/office/drawing/2014/main" id="{8C59C2C8-8516-DC3C-1553-C2F8E4D8049B}"/>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1685076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7" name="Bildobjekt 6">
            <a:extLst>
              <a:ext uri="{FF2B5EF4-FFF2-40B4-BE49-F238E27FC236}">
                <a16:creationId xmlns:a16="http://schemas.microsoft.com/office/drawing/2014/main" id="{01DAEBCF-EC9C-96A0-630A-78C20B7D5BB7}"/>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17217284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3019181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561367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40543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spTree>
    <p:extLst>
      <p:ext uri="{BB962C8B-B14F-4D97-AF65-F5344CB8AC3E}">
        <p14:creationId xmlns:p14="http://schemas.microsoft.com/office/powerpoint/2010/main" val="738946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15880034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579160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376831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2124569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6922314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402420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6" name="Bildobjekt 5">
            <a:extLst>
              <a:ext uri="{FF2B5EF4-FFF2-40B4-BE49-F238E27FC236}">
                <a16:creationId xmlns:a16="http://schemas.microsoft.com/office/drawing/2014/main" id="{93063157-771C-F6C8-7F76-6142B337F8E2}"/>
              </a:ext>
            </a:extLst>
          </p:cNvPr>
          <p:cNvPicPr>
            <a:picLocks noChangeAspect="1"/>
          </p:cNvPicPr>
          <p:nvPr userDrawn="1"/>
        </p:nvPicPr>
        <p:blipFill>
          <a:blip r:embed="rId2"/>
          <a:stretch>
            <a:fillRect/>
          </a:stretch>
        </p:blipFill>
        <p:spPr>
          <a:xfrm>
            <a:off x="10824000" y="1268413"/>
            <a:ext cx="910799" cy="910799"/>
          </a:xfrm>
          <a:prstGeom prst="rect">
            <a:avLst/>
          </a:prstGeom>
        </p:spPr>
      </p:pic>
    </p:spTree>
    <p:extLst>
      <p:ext uri="{BB962C8B-B14F-4D97-AF65-F5344CB8AC3E}">
        <p14:creationId xmlns:p14="http://schemas.microsoft.com/office/powerpoint/2010/main" val="3352184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20878354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13020089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3582294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1268116"/>
            <a:ext cx="910799" cy="910799"/>
          </a:xfrm>
          <a:prstGeom prst="rect">
            <a:avLst/>
          </a:prstGeom>
        </p:spPr>
      </p:pic>
    </p:spTree>
    <p:extLst>
      <p:ext uri="{BB962C8B-B14F-4D97-AF65-F5344CB8AC3E}">
        <p14:creationId xmlns:p14="http://schemas.microsoft.com/office/powerpoint/2010/main" val="4257108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4672314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982462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18324174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8892985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7269009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291361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634B3C61-0B6D-F0CA-8C53-C6C8656E5145}"/>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41889725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840637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objekt 5">
            <a:extLst>
              <a:ext uri="{FF2B5EF4-FFF2-40B4-BE49-F238E27FC236}">
                <a16:creationId xmlns:a16="http://schemas.microsoft.com/office/drawing/2014/main" id="{0180860D-BAC7-D497-A1A7-694C253D8958}"/>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945731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Tree>
    <p:extLst>
      <p:ext uri="{BB962C8B-B14F-4D97-AF65-F5344CB8AC3E}">
        <p14:creationId xmlns:p14="http://schemas.microsoft.com/office/powerpoint/2010/main" val="6981009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2D31428F-86E1-0391-F9E2-E1F94088D3D9}"/>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17675563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5" name="Bildobjekt 4">
            <a:extLst>
              <a:ext uri="{FF2B5EF4-FFF2-40B4-BE49-F238E27FC236}">
                <a16:creationId xmlns:a16="http://schemas.microsoft.com/office/drawing/2014/main" id="{C9C19F31-180F-33B0-2F6D-6FF71076FE08}"/>
              </a:ext>
            </a:extLst>
          </p:cNvPr>
          <p:cNvPicPr>
            <a:picLocks noChangeAspect="1"/>
          </p:cNvPicPr>
          <p:nvPr userDrawn="1"/>
        </p:nvPicPr>
        <p:blipFill>
          <a:blip r:embed="rId2"/>
          <a:stretch>
            <a:fillRect/>
          </a:stretch>
        </p:blipFill>
        <p:spPr>
          <a:xfrm>
            <a:off x="10824000" y="5491201"/>
            <a:ext cx="910799" cy="910799"/>
          </a:xfrm>
          <a:prstGeom prst="rect">
            <a:avLst/>
          </a:prstGeom>
        </p:spPr>
      </p:pic>
    </p:spTree>
    <p:extLst>
      <p:ext uri="{BB962C8B-B14F-4D97-AF65-F5344CB8AC3E}">
        <p14:creationId xmlns:p14="http://schemas.microsoft.com/office/powerpoint/2010/main" val="24723492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5" name="Bildobjekt 4">
            <a:extLst>
              <a:ext uri="{FF2B5EF4-FFF2-40B4-BE49-F238E27FC236}">
                <a16:creationId xmlns:a16="http://schemas.microsoft.com/office/drawing/2014/main" id="{A51F795E-1441-1477-A8CA-44A478A7650A}"/>
              </a:ext>
            </a:extLst>
          </p:cNvPr>
          <p:cNvPicPr>
            <a:picLocks noChangeAspect="1"/>
          </p:cNvPicPr>
          <p:nvPr userDrawn="1"/>
        </p:nvPicPr>
        <p:blipFill>
          <a:blip r:embed="rId2"/>
          <a:stretch>
            <a:fillRect/>
          </a:stretch>
        </p:blipFill>
        <p:spPr>
          <a:xfrm>
            <a:off x="10824000" y="5491200"/>
            <a:ext cx="910799" cy="910799"/>
          </a:xfrm>
          <a:prstGeom prst="rect">
            <a:avLst/>
          </a:prstGeom>
        </p:spPr>
      </p:pic>
    </p:spTree>
    <p:extLst>
      <p:ext uri="{BB962C8B-B14F-4D97-AF65-F5344CB8AC3E}">
        <p14:creationId xmlns:p14="http://schemas.microsoft.com/office/powerpoint/2010/main" val="30125284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8639358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4" r:id="rId5"/>
    <p:sldLayoutId id="2147484055" r:id="rId6"/>
    <p:sldLayoutId id="2147484056" r:id="rId7"/>
    <p:sldLayoutId id="2147484062" r:id="rId8"/>
    <p:sldLayoutId id="2147484063" r:id="rId9"/>
    <p:sldLayoutId id="2147484099"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8E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219000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9015317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4462960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s://trendomvarld.helsingborg.se/rapport/06-forandrade-forvantningar/" TargetMode="External"/><Relationship Id="rId2" Type="http://schemas.openxmlformats.org/officeDocument/2006/relationships/hyperlink" Target="https://trendomvarld.helsingborg.se/rapport/05-okad-anvandning-av-ai/" TargetMode="External"/><Relationship Id="rId1" Type="http://schemas.openxmlformats.org/officeDocument/2006/relationships/slideLayout" Target="../slideLayouts/slideLayout28.xml"/><Relationship Id="rId5" Type="http://schemas.openxmlformats.org/officeDocument/2006/relationships/hyperlink" Target="https://trendomvarld.helsingborg.se/rapport/02-farre-barn-och-fler-aldre/" TargetMode="External"/><Relationship Id="rId4" Type="http://schemas.openxmlformats.org/officeDocument/2006/relationships/hyperlink" Target="https://trendomvarld.helsingborg.se/rapport/01-okat-omstallningstryck-i-valfarden/"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hyperlink" Target="http://www.trendomvarld.helsingborg.se/"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64000" y="3885897"/>
            <a:ext cx="9144000" cy="1495794"/>
          </a:xfrm>
        </p:spPr>
        <p:txBody>
          <a:bodyPr/>
          <a:lstStyle/>
          <a:p>
            <a:r>
              <a:rPr lang="sv-SE" dirty="0"/>
              <a:t>Trend- och omvärldsworkshop</a:t>
            </a:r>
          </a:p>
        </p:txBody>
      </p:sp>
      <p:sp>
        <p:nvSpPr>
          <p:cNvPr id="3" name="Underrubrik 2"/>
          <p:cNvSpPr>
            <a:spLocks noGrp="1"/>
          </p:cNvSpPr>
          <p:nvPr>
            <p:ph type="subTitle" idx="1"/>
          </p:nvPr>
        </p:nvSpPr>
        <p:spPr>
          <a:xfrm>
            <a:off x="864000" y="6004787"/>
            <a:ext cx="10595308" cy="738664"/>
          </a:xfrm>
        </p:spPr>
        <p:txBody>
          <a:bodyPr/>
          <a:lstStyle/>
          <a:p>
            <a:r>
              <a:rPr lang="sv-SE" dirty="0"/>
              <a:t>I samband med verksamhetsplanering, nulägeskoll eller projektplanering</a:t>
            </a:r>
          </a:p>
        </p:txBody>
      </p:sp>
      <p:pic>
        <p:nvPicPr>
          <p:cNvPr id="5" name="Platshållare för bild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8893" b="28893"/>
          <a:stretch>
            <a:fillRect/>
          </a:stretch>
        </p:blipFill>
        <p:spPr/>
      </p:pic>
    </p:spTree>
    <p:extLst>
      <p:ext uri="{BB962C8B-B14F-4D97-AF65-F5344CB8AC3E}">
        <p14:creationId xmlns:p14="http://schemas.microsoft.com/office/powerpoint/2010/main" val="57220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Ökat omställningstryck i välfärden</a:t>
            </a:r>
          </a:p>
        </p:txBody>
      </p:sp>
      <p:graphicFrame>
        <p:nvGraphicFramePr>
          <p:cNvPr id="35" name="Tabell 34"/>
          <p:cNvGraphicFramePr>
            <a:graphicFrameLocks noGrp="1"/>
          </p:cNvGraphicFramePr>
          <p:nvPr>
            <p:extLst>
              <p:ext uri="{D42A27DB-BD31-4B8C-83A1-F6EECF244321}">
                <p14:modId xmlns:p14="http://schemas.microsoft.com/office/powerpoint/2010/main" val="613620824"/>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
        <p:nvSpPr>
          <p:cNvPr id="4" name="Rektangel 3"/>
          <p:cNvSpPr/>
          <p:nvPr/>
        </p:nvSpPr>
        <p:spPr>
          <a:xfrm>
            <a:off x="8369551" y="310158"/>
            <a:ext cx="3247293" cy="11953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sz="1400" b="1" dirty="0">
                <a:solidFill>
                  <a:schemeClr val="tx1"/>
                </a:solidFill>
                <a:latin typeface="Roboto" panose="02000000000000000000" pitchFamily="2" charset="0"/>
                <a:ea typeface="Roboto" panose="02000000000000000000" pitchFamily="2" charset="0"/>
                <a:cs typeface="Roboto" panose="02000000000000000000" pitchFamily="2" charset="0"/>
              </a:rPr>
              <a:t>Brännpunkt</a:t>
            </a:r>
            <a:endParaRPr lang="sv-SE"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spcBef>
                <a:spcPts val="1200"/>
              </a:spcBef>
            </a:pPr>
            <a:r>
              <a:rPr lang="sv-SE" sz="14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Närtrend som påverkar Helsingborg på vägen mot 2035. Påverkar många av stadens verksamheter direkt</a:t>
            </a:r>
          </a:p>
        </p:txBody>
      </p:sp>
      <p:cxnSp>
        <p:nvCxnSpPr>
          <p:cNvPr id="5" name="Rak pilkoppling 4"/>
          <p:cNvCxnSpPr/>
          <p:nvPr/>
        </p:nvCxnSpPr>
        <p:spPr>
          <a:xfrm flipH="1">
            <a:off x="7572382" y="621323"/>
            <a:ext cx="685800" cy="17561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7" name="Rektangel 6"/>
          <p:cNvSpPr/>
          <p:nvPr/>
        </p:nvSpPr>
        <p:spPr>
          <a:xfrm>
            <a:off x="-64478" y="1757157"/>
            <a:ext cx="12338539" cy="510083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82367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Ökat omställningstryck i välfärden</a:t>
            </a:r>
          </a:p>
        </p:txBody>
      </p:sp>
      <p:graphicFrame>
        <p:nvGraphicFramePr>
          <p:cNvPr id="35" name="Tabell 34"/>
          <p:cNvGraphicFramePr>
            <a:graphicFrameLocks noGrp="1"/>
          </p:cNvGraphicFramePr>
          <p:nvPr>
            <p:extLst>
              <p:ext uri="{D42A27DB-BD31-4B8C-83A1-F6EECF244321}">
                <p14:modId xmlns:p14="http://schemas.microsoft.com/office/powerpoint/2010/main" val="3247056070"/>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
        <p:nvSpPr>
          <p:cNvPr id="7" name="Rektangel 6"/>
          <p:cNvSpPr/>
          <p:nvPr/>
        </p:nvSpPr>
        <p:spPr>
          <a:xfrm>
            <a:off x="2702170" y="1757157"/>
            <a:ext cx="9489830" cy="510083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p:cNvSpPr/>
          <p:nvPr/>
        </p:nvSpPr>
        <p:spPr>
          <a:xfrm>
            <a:off x="2924907" y="3376388"/>
            <a:ext cx="3247293" cy="11953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sz="1200" b="1"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Konsekvenser för staden</a:t>
            </a:r>
          </a:p>
          <a:p>
            <a:pPr>
              <a:spcBef>
                <a:spcPts val="1200"/>
              </a:spcBef>
            </a:pPr>
            <a:r>
              <a:rPr lang="sv-SE" sz="12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Centrala delar i brännpunkten som påverkar Helsingborg och staden direkt. Vilka delar är mest relevanta för just er verksamhet? </a:t>
            </a:r>
          </a:p>
        </p:txBody>
      </p:sp>
      <p:cxnSp>
        <p:nvCxnSpPr>
          <p:cNvPr id="5" name="Rak pilkoppling 4"/>
          <p:cNvCxnSpPr/>
          <p:nvPr/>
        </p:nvCxnSpPr>
        <p:spPr>
          <a:xfrm flipH="1">
            <a:off x="2080846" y="3886273"/>
            <a:ext cx="715107" cy="578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02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Ökat omställningstryck i välfärden</a:t>
            </a:r>
          </a:p>
        </p:txBody>
      </p:sp>
      <p:graphicFrame>
        <p:nvGraphicFramePr>
          <p:cNvPr id="35" name="Tabell 34"/>
          <p:cNvGraphicFramePr>
            <a:graphicFrameLocks noGrp="1"/>
          </p:cNvGraphicFramePr>
          <p:nvPr>
            <p:extLst>
              <p:ext uri="{D42A27DB-BD31-4B8C-83A1-F6EECF244321}">
                <p14:modId xmlns:p14="http://schemas.microsoft.com/office/powerpoint/2010/main" val="3247056070"/>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
        <p:nvSpPr>
          <p:cNvPr id="7" name="Rektangel 6"/>
          <p:cNvSpPr/>
          <p:nvPr/>
        </p:nvSpPr>
        <p:spPr>
          <a:xfrm>
            <a:off x="7426569" y="1757157"/>
            <a:ext cx="4765432" cy="510083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p:cNvSpPr/>
          <p:nvPr/>
        </p:nvSpPr>
        <p:spPr>
          <a:xfrm>
            <a:off x="7913076" y="3382249"/>
            <a:ext cx="3247293" cy="11953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sz="1200" b="1"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Konsekvenser för verksamheten 1-3 år</a:t>
            </a:r>
          </a:p>
          <a:p>
            <a:pPr>
              <a:spcBef>
                <a:spcPts val="1200"/>
              </a:spcBef>
            </a:pPr>
            <a:r>
              <a:rPr lang="sv-SE" sz="12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Brännpunkternas konsekvenser kan vara synliga och relevanta. Vi behöver förhålla oss till dem redan idag. Det är här ni kommer in. Hur agerar ni på konsekvensen?</a:t>
            </a:r>
          </a:p>
        </p:txBody>
      </p:sp>
      <p:cxnSp>
        <p:nvCxnSpPr>
          <p:cNvPr id="5" name="Rak pilkoppling 4"/>
          <p:cNvCxnSpPr/>
          <p:nvPr/>
        </p:nvCxnSpPr>
        <p:spPr>
          <a:xfrm flipH="1">
            <a:off x="7069015" y="3845126"/>
            <a:ext cx="715107" cy="578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8" name="Rektangel 7"/>
          <p:cNvSpPr/>
          <p:nvPr/>
        </p:nvSpPr>
        <p:spPr>
          <a:xfrm>
            <a:off x="-2" y="1757158"/>
            <a:ext cx="2702171" cy="510084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81589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Ökat omställningstryck i välfärden</a:t>
            </a:r>
          </a:p>
        </p:txBody>
      </p:sp>
      <p:graphicFrame>
        <p:nvGraphicFramePr>
          <p:cNvPr id="35" name="Tabell 34"/>
          <p:cNvGraphicFramePr>
            <a:graphicFrameLocks noGrp="1"/>
          </p:cNvGraphicFramePr>
          <p:nvPr>
            <p:extLst>
              <p:ext uri="{D42A27DB-BD31-4B8C-83A1-F6EECF244321}">
                <p14:modId xmlns:p14="http://schemas.microsoft.com/office/powerpoint/2010/main" val="3247056070"/>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
        <p:nvSpPr>
          <p:cNvPr id="7" name="Rektangel 6"/>
          <p:cNvSpPr/>
          <p:nvPr/>
        </p:nvSpPr>
        <p:spPr>
          <a:xfrm>
            <a:off x="9149861" y="1757157"/>
            <a:ext cx="3042139" cy="510083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2" y="1757158"/>
            <a:ext cx="7426571" cy="510084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p:cNvSpPr/>
          <p:nvPr/>
        </p:nvSpPr>
        <p:spPr>
          <a:xfrm>
            <a:off x="3713283" y="3247434"/>
            <a:ext cx="3247293" cy="11953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sz="1200" b="1" dirty="0" err="1">
                <a:solidFill>
                  <a:schemeClr val="tx1"/>
                </a:solidFill>
                <a:latin typeface="Roboto Light" panose="02000000000000000000" pitchFamily="2" charset="0"/>
                <a:ea typeface="Roboto Light" panose="02000000000000000000" pitchFamily="2" charset="0"/>
                <a:cs typeface="Roboto Light" panose="02000000000000000000" pitchFamily="2" charset="0"/>
              </a:rPr>
              <a:t>Prio</a:t>
            </a:r>
            <a:endParaRPr lang="sv-SE" sz="1200" b="1"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p>
            <a:pPr>
              <a:spcBef>
                <a:spcPts val="1200"/>
              </a:spcBef>
            </a:pPr>
            <a:r>
              <a:rPr lang="sv-SE" sz="12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Prioritera vad som är viktigast för verksamheten de kommande tre åren.</a:t>
            </a:r>
          </a:p>
        </p:txBody>
      </p:sp>
      <p:cxnSp>
        <p:nvCxnSpPr>
          <p:cNvPr id="5" name="Rak pilkoppling 4"/>
          <p:cNvCxnSpPr/>
          <p:nvPr/>
        </p:nvCxnSpPr>
        <p:spPr>
          <a:xfrm>
            <a:off x="7092462" y="3845126"/>
            <a:ext cx="627184"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456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Ökat omställningstryck i välfärden</a:t>
            </a:r>
          </a:p>
        </p:txBody>
      </p:sp>
      <p:graphicFrame>
        <p:nvGraphicFramePr>
          <p:cNvPr id="35" name="Tabell 34"/>
          <p:cNvGraphicFramePr>
            <a:graphicFrameLocks noGrp="1"/>
          </p:cNvGraphicFramePr>
          <p:nvPr>
            <p:extLst>
              <p:ext uri="{D42A27DB-BD31-4B8C-83A1-F6EECF244321}">
                <p14:modId xmlns:p14="http://schemas.microsoft.com/office/powerpoint/2010/main" val="3247056070"/>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
        <p:nvSpPr>
          <p:cNvPr id="8" name="Rektangel 7"/>
          <p:cNvSpPr/>
          <p:nvPr/>
        </p:nvSpPr>
        <p:spPr>
          <a:xfrm>
            <a:off x="-2" y="1757158"/>
            <a:ext cx="9149863" cy="510084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p:cNvSpPr/>
          <p:nvPr/>
        </p:nvSpPr>
        <p:spPr>
          <a:xfrm>
            <a:off x="5436000" y="3376388"/>
            <a:ext cx="3247293" cy="11953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sz="1200" b="1"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Samverkan</a:t>
            </a:r>
          </a:p>
          <a:p>
            <a:pPr>
              <a:spcBef>
                <a:spcPts val="1200"/>
              </a:spcBef>
            </a:pPr>
            <a:r>
              <a:rPr lang="sv-SE" sz="12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Vilka andra verksamheter inom och utanför Helsingborgs stad behöver vi samverka med för att hantera konsekvenserna?</a:t>
            </a:r>
          </a:p>
        </p:txBody>
      </p:sp>
      <p:cxnSp>
        <p:nvCxnSpPr>
          <p:cNvPr id="5" name="Rak pilkoppling 4"/>
          <p:cNvCxnSpPr/>
          <p:nvPr/>
        </p:nvCxnSpPr>
        <p:spPr>
          <a:xfrm>
            <a:off x="8856785" y="3886156"/>
            <a:ext cx="627184"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442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Diskussionsfrågor</a:t>
            </a:r>
          </a:p>
        </p:txBody>
      </p:sp>
      <p:sp>
        <p:nvSpPr>
          <p:cNvPr id="3" name="Platshållare för text 2"/>
          <p:cNvSpPr>
            <a:spLocks noGrp="1"/>
          </p:cNvSpPr>
          <p:nvPr>
            <p:ph type="body" sz="half" idx="2"/>
          </p:nvPr>
        </p:nvSpPr>
        <p:spPr/>
        <p:txBody>
          <a:bodyPr/>
          <a:lstStyle/>
          <a:p>
            <a:pPr marL="285750" indent="-285750">
              <a:spcBef>
                <a:spcPts val="1800"/>
              </a:spcBef>
              <a:buFont typeface="Wingdings" panose="05000000000000000000" pitchFamily="2" charset="2"/>
              <a:buChar char="§"/>
            </a:pPr>
            <a:r>
              <a:rPr lang="sv-SE" dirty="0">
                <a:latin typeface="Roboto Light" panose="02000000000000000000" pitchFamily="2" charset="0"/>
              </a:rPr>
              <a:t>Större eller mindre påverkan?</a:t>
            </a:r>
          </a:p>
          <a:p>
            <a:pPr marL="285750" indent="-285750">
              <a:spcBef>
                <a:spcPts val="1800"/>
              </a:spcBef>
              <a:buFont typeface="Wingdings" panose="05000000000000000000" pitchFamily="2" charset="2"/>
              <a:buChar char="§"/>
            </a:pPr>
            <a:r>
              <a:rPr lang="sv-SE" dirty="0">
                <a:latin typeface="Roboto Light" panose="02000000000000000000" pitchFamily="2" charset="0"/>
              </a:rPr>
              <a:t>Kan vi påverka utvecklingen?</a:t>
            </a:r>
          </a:p>
          <a:p>
            <a:pPr marL="285750" indent="-285750">
              <a:spcBef>
                <a:spcPts val="1800"/>
              </a:spcBef>
              <a:buFont typeface="Wingdings" panose="05000000000000000000" pitchFamily="2" charset="2"/>
              <a:buChar char="§"/>
            </a:pPr>
            <a:r>
              <a:rPr lang="sv-SE" dirty="0">
                <a:latin typeface="Roboto Light" panose="02000000000000000000" pitchFamily="2" charset="0"/>
              </a:rPr>
              <a:t>Vad finns det för hot och möjligheter?</a:t>
            </a:r>
          </a:p>
          <a:p>
            <a:pPr marL="285750" indent="-285750">
              <a:spcBef>
                <a:spcPts val="1800"/>
              </a:spcBef>
              <a:buFont typeface="Wingdings" panose="05000000000000000000" pitchFamily="2" charset="2"/>
              <a:buChar char="§"/>
            </a:pPr>
            <a:r>
              <a:rPr lang="sv-SE" dirty="0">
                <a:latin typeface="Roboto Light" panose="02000000000000000000" pitchFamily="2" charset="0"/>
              </a:rPr>
              <a:t>Vilka kan vi samarbeta med för att göra skillnad?</a:t>
            </a:r>
          </a:p>
          <a:p>
            <a:endParaRPr lang="sv-SE" dirty="0"/>
          </a:p>
        </p:txBody>
      </p:sp>
      <p:pic>
        <p:nvPicPr>
          <p:cNvPr id="5" name="Platshållare för bild 4"/>
          <p:cNvPicPr>
            <a:picLocks noGrp="1" noChangeAspect="1"/>
          </p:cNvPicPr>
          <p:nvPr>
            <p:ph type="pic" idx="1"/>
          </p:nvPr>
        </p:nvPicPr>
        <p:blipFill>
          <a:blip r:embed="rId3">
            <a:extLst>
              <a:ext uri="{28A0092B-C50C-407E-A947-70E740481C1C}">
                <a14:useLocalDpi xmlns:a14="http://schemas.microsoft.com/office/drawing/2010/main" val="0"/>
              </a:ext>
            </a:extLst>
          </a:blip>
          <a:srcRect l="15820" r="15820"/>
          <a:stretch>
            <a:fillRect/>
          </a:stretch>
        </p:blipFill>
        <p:spPr/>
      </p:pic>
    </p:spTree>
    <p:extLst>
      <p:ext uri="{BB962C8B-B14F-4D97-AF65-F5344CB8AC3E}">
        <p14:creationId xmlns:p14="http://schemas.microsoft.com/office/powerpoint/2010/main" val="2684074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Gruppindelning</a:t>
            </a:r>
          </a:p>
        </p:txBody>
      </p:sp>
      <p:sp>
        <p:nvSpPr>
          <p:cNvPr id="3" name="Platshållare för text 2"/>
          <p:cNvSpPr>
            <a:spLocks noGrp="1"/>
          </p:cNvSpPr>
          <p:nvPr>
            <p:ph type="body" sz="half" idx="2"/>
          </p:nvPr>
        </p:nvSpPr>
        <p:spPr>
          <a:xfrm>
            <a:off x="864000" y="1440000"/>
            <a:ext cx="10464000" cy="2019935"/>
          </a:xfrm>
        </p:spPr>
        <p:txBody>
          <a:bodyPr/>
          <a:lstStyle/>
          <a:p>
            <a:r>
              <a:rPr lang="sv-SE" b="1" dirty="0"/>
              <a:t>Grupp 1</a:t>
            </a:r>
            <a:r>
              <a:rPr lang="sv-SE" dirty="0"/>
              <a:t> (Deltagare A, B, C, D): </a:t>
            </a:r>
            <a:br>
              <a:rPr lang="sv-SE" dirty="0"/>
            </a:br>
            <a:r>
              <a:rPr lang="sv-SE" dirty="0"/>
              <a:t>Brännpunkt…</a:t>
            </a:r>
          </a:p>
          <a:p>
            <a:r>
              <a:rPr lang="sv-SE" b="1" dirty="0"/>
              <a:t>Grupp 2 </a:t>
            </a:r>
            <a:r>
              <a:rPr lang="sv-SE" dirty="0"/>
              <a:t>(Deltagare E, F, G, H): </a:t>
            </a:r>
            <a:br>
              <a:rPr lang="sv-SE" dirty="0"/>
            </a:br>
            <a:r>
              <a:rPr lang="sv-SE" dirty="0"/>
              <a:t>Brännpunkt… </a:t>
            </a:r>
          </a:p>
          <a:p>
            <a:endParaRPr lang="sv-SE" dirty="0"/>
          </a:p>
        </p:txBody>
      </p:sp>
    </p:spTree>
    <p:extLst>
      <p:ext uri="{BB962C8B-B14F-4D97-AF65-F5344CB8AC3E}">
        <p14:creationId xmlns:p14="http://schemas.microsoft.com/office/powerpoint/2010/main" val="1024807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Workshop</a:t>
            </a:r>
          </a:p>
        </p:txBody>
      </p:sp>
      <p:sp>
        <p:nvSpPr>
          <p:cNvPr id="3" name="Platshållare för text 2"/>
          <p:cNvSpPr>
            <a:spLocks noGrp="1"/>
          </p:cNvSpPr>
          <p:nvPr>
            <p:ph type="body" sz="half" idx="2"/>
          </p:nvPr>
        </p:nvSpPr>
        <p:spPr>
          <a:xfrm>
            <a:off x="864000" y="1444103"/>
            <a:ext cx="9576883" cy="3435707"/>
          </a:xfrm>
        </p:spPr>
        <p:txBody>
          <a:bodyPr/>
          <a:lstStyle/>
          <a:p>
            <a:pPr marL="342900" indent="-342900">
              <a:buFont typeface="+mj-lt"/>
              <a:buAutoNum type="arabicPeriod"/>
            </a:pPr>
            <a:r>
              <a:rPr lang="sv-SE" dirty="0"/>
              <a:t>Diskutera och fyll i konsekvenser för staden </a:t>
            </a:r>
            <a:br>
              <a:rPr lang="sv-SE" dirty="0"/>
            </a:br>
            <a:r>
              <a:rPr lang="sv-SE" dirty="0"/>
              <a:t>30 minuter</a:t>
            </a:r>
          </a:p>
          <a:p>
            <a:pPr marL="342900" indent="-342900">
              <a:buFont typeface="+mj-lt"/>
              <a:buAutoNum type="arabicPeriod"/>
            </a:pPr>
            <a:r>
              <a:rPr lang="sv-SE" dirty="0"/>
              <a:t>Diskutera och fyll i konsekvenser för verksamheten (1-3 år) </a:t>
            </a:r>
            <a:br>
              <a:rPr lang="sv-SE" dirty="0"/>
            </a:br>
            <a:r>
              <a:rPr lang="sv-SE" dirty="0"/>
              <a:t>60 minuter</a:t>
            </a:r>
          </a:p>
          <a:p>
            <a:pPr marL="342900" indent="-342900">
              <a:buFont typeface="+mj-lt"/>
              <a:buAutoNum type="arabicPeriod"/>
            </a:pPr>
            <a:r>
              <a:rPr lang="sv-SE" dirty="0"/>
              <a:t>Diskutera prioritering och samarbetsmöjligheter </a:t>
            </a:r>
            <a:br>
              <a:rPr lang="sv-SE" dirty="0"/>
            </a:br>
            <a:r>
              <a:rPr lang="sv-SE" dirty="0"/>
              <a:t>30 minuter</a:t>
            </a:r>
          </a:p>
          <a:p>
            <a:pPr marL="342900" indent="-342900">
              <a:buFont typeface="+mj-lt"/>
              <a:buAutoNum type="arabicPeriod"/>
            </a:pPr>
            <a:r>
              <a:rPr lang="sv-SE" dirty="0"/>
              <a:t>Varje grupp redovisar sitt resultat </a:t>
            </a:r>
            <a:br>
              <a:rPr lang="sv-SE" dirty="0"/>
            </a:br>
            <a:r>
              <a:rPr lang="sv-SE" dirty="0"/>
              <a:t>60 minuter</a:t>
            </a:r>
          </a:p>
          <a:p>
            <a:endParaRPr lang="sv-SE" dirty="0"/>
          </a:p>
        </p:txBody>
      </p:sp>
    </p:spTree>
    <p:extLst>
      <p:ext uri="{BB962C8B-B14F-4D97-AF65-F5344CB8AC3E}">
        <p14:creationId xmlns:p14="http://schemas.microsoft.com/office/powerpoint/2010/main" val="1634517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Ökat omställningstryck i välfärden</a:t>
            </a:r>
          </a:p>
        </p:txBody>
      </p:sp>
      <p:graphicFrame>
        <p:nvGraphicFramePr>
          <p:cNvPr id="35" name="Tabell 34"/>
          <p:cNvGraphicFramePr>
            <a:graphicFrameLocks noGrp="1"/>
          </p:cNvGraphicFramePr>
          <p:nvPr>
            <p:extLst>
              <p:ext uri="{D42A27DB-BD31-4B8C-83A1-F6EECF244321}">
                <p14:modId xmlns:p14="http://schemas.microsoft.com/office/powerpoint/2010/main" val="1904041902"/>
              </p:ext>
            </p:extLst>
          </p:nvPr>
        </p:nvGraphicFramePr>
        <p:xfrm>
          <a:off x="-2" y="1757158"/>
          <a:ext cx="12192002" cy="595398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dirty="0"/>
                        <a:t>Ett ökat omställningstryck kräver nya arbetssätt.</a:t>
                      </a:r>
                      <a:endParaRPr lang="sv-SE" sz="1200" baseline="0" dirty="0"/>
                    </a:p>
                  </a:txBody>
                  <a:tcPr>
                    <a:solidFill>
                      <a:schemeClr val="bg2">
                        <a:lumMod val="90000"/>
                        <a:alpha val="5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baseline="0" dirty="0">
                          <a:solidFill>
                            <a:schemeClr val="tx1"/>
                          </a:solidFill>
                          <a:latin typeface="+mn-lt"/>
                          <a:ea typeface="+mn-ea"/>
                          <a:cs typeface="+mn-cs"/>
                        </a:rPr>
                        <a:t>En konsekvens är att vi behöver utveckla digitala lösningar för att effektivisera delar av verksamheten. Vi behöver då ha kundens fokus så att lösningarna både ger enklare service och lägre kostnader.</a:t>
                      </a:r>
                      <a:endParaRPr lang="sv-SE" sz="1200" baseline="0" dirty="0"/>
                    </a:p>
                  </a:txBody>
                  <a:tcPr>
                    <a:solidFill>
                      <a:schemeClr val="bg2">
                        <a:lumMod val="90000"/>
                      </a:schemeClr>
                    </a:solidFill>
                  </a:tcPr>
                </a:tc>
                <a:tc>
                  <a:txBody>
                    <a:bodyPr/>
                    <a:lstStyle/>
                    <a:p>
                      <a:r>
                        <a:rPr lang="sv-SE" sz="1200" baseline="0"/>
                        <a:t>1</a:t>
                      </a:r>
                      <a:endParaRPr lang="sv-SE" sz="1200" baseline="0" dirty="0"/>
                    </a:p>
                  </a:txBody>
                  <a:tcPr>
                    <a:solidFill>
                      <a:schemeClr val="bg2">
                        <a:lumMod val="90000"/>
                        <a:alpha val="5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dirty="0">
                          <a:latin typeface="Roboto Light" panose="02000000000000000000" pitchFamily="2" charset="0"/>
                          <a:ea typeface="Roboto Light" panose="02000000000000000000" pitchFamily="2" charset="0"/>
                          <a:cs typeface="Roboto Light" panose="02000000000000000000" pitchFamily="2" charset="0"/>
                        </a:rPr>
                        <a:t>I</a:t>
                      </a:r>
                      <a:r>
                        <a:rPr lang="sv-SE" sz="1200" dirty="0">
                          <a:latin typeface="+mn-lt"/>
                          <a:ea typeface="Roboto" panose="02000000000000000000" pitchFamily="2" charset="0"/>
                          <a:cs typeface="Roboto" panose="02000000000000000000" pitchFamily="2" charset="0"/>
                        </a:rPr>
                        <a:t>nled</a:t>
                      </a:r>
                      <a:r>
                        <a:rPr lang="sv-SE" sz="1200" baseline="0" dirty="0">
                          <a:latin typeface="+mn-lt"/>
                          <a:ea typeface="Roboto" panose="02000000000000000000" pitchFamily="2" charset="0"/>
                          <a:cs typeface="Roboto" panose="02000000000000000000" pitchFamily="2" charset="0"/>
                        </a:rPr>
                        <a:t> dialog med Digitaliseringsavdelningen och </a:t>
                      </a:r>
                      <a:r>
                        <a:rPr lang="sv-SE" sz="1200" baseline="0" dirty="0" err="1">
                          <a:latin typeface="+mn-lt"/>
                          <a:ea typeface="Roboto" panose="02000000000000000000" pitchFamily="2" charset="0"/>
                          <a:cs typeface="Roboto" panose="02000000000000000000" pitchFamily="2" charset="0"/>
                        </a:rPr>
                        <a:t>Öresundskraft</a:t>
                      </a:r>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dirty="0"/>
                        <a:t>Behovet av prioriteringar ökar inom</a:t>
                      </a:r>
                      <a:r>
                        <a:rPr lang="sv-SE" sz="1200" baseline="0" dirty="0"/>
                        <a:t> stadens olika verksamheter</a:t>
                      </a:r>
                      <a:endParaRPr lang="sv-SE" sz="1200" dirty="0"/>
                    </a:p>
                    <a:p>
                      <a:endParaRPr lang="sv-SE" sz="1200" baseline="0" dirty="0"/>
                    </a:p>
                  </a:txBody>
                  <a:tcPr>
                    <a:solidFill>
                      <a:schemeClr val="bg2">
                        <a:lumMod val="90000"/>
                        <a:alpha val="5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baseline="0" dirty="0">
                          <a:solidFill>
                            <a:schemeClr val="tx1"/>
                          </a:solidFill>
                          <a:latin typeface="+mn-lt"/>
                          <a:ea typeface="+mn-ea"/>
                          <a:cs typeface="+mn-cs"/>
                        </a:rPr>
                        <a:t>Gäller även oss och får följande konsekvenser: XXX. Vi kan behöva att ytterligare utveckla samverkan med XXX för att upprätthålla en hög servicenivå. </a:t>
                      </a:r>
                    </a:p>
                    <a:p>
                      <a:endParaRPr lang="sv-SE" sz="1200" baseline="0" dirty="0"/>
                    </a:p>
                  </a:txBody>
                  <a:tcPr>
                    <a:solidFill>
                      <a:schemeClr val="bg2">
                        <a:lumMod val="90000"/>
                      </a:schemeClr>
                    </a:solidFill>
                  </a:tcPr>
                </a:tc>
                <a:tc>
                  <a:txBody>
                    <a:bodyPr/>
                    <a:lstStyle/>
                    <a:p>
                      <a:r>
                        <a:rPr lang="sv-SE" sz="1200" baseline="0" dirty="0"/>
                        <a:t>2</a:t>
                      </a:r>
                    </a:p>
                  </a:txBody>
                  <a:tcPr>
                    <a:solidFill>
                      <a:schemeClr val="bg2">
                        <a:lumMod val="90000"/>
                        <a:alpha val="5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baseline="0" dirty="0"/>
                        <a:t>Undersök möjligheterna till fördjupat samarbete inom Familjen Helsingborg</a:t>
                      </a:r>
                    </a:p>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
        <p:nvSpPr>
          <p:cNvPr id="4" name="Rektangel 3"/>
          <p:cNvSpPr/>
          <p:nvPr/>
        </p:nvSpPr>
        <p:spPr>
          <a:xfrm rot="20689516">
            <a:off x="2601422" y="4892037"/>
            <a:ext cx="6636369" cy="1015663"/>
          </a:xfrm>
          <a:prstGeom prst="rect">
            <a:avLst/>
          </a:prstGeom>
          <a:noFill/>
          <a:ln>
            <a:noFill/>
          </a:ln>
          <a:effectLst>
            <a:outerShdw sx="1000" sy="1000" algn="ctr" rotWithShape="0">
              <a:srgbClr val="000000"/>
            </a:outerShdw>
          </a:effectLst>
        </p:spPr>
        <p:txBody>
          <a:bodyPr wrap="square" lIns="91440" tIns="45720" rIns="91440" bIns="45720">
            <a:spAutoFit/>
          </a:bodyPr>
          <a:lstStyle/>
          <a:p>
            <a:pPr algn="ctr"/>
            <a:r>
              <a:rPr lang="sv-SE" sz="6000" b="1" cap="none" spc="0" dirty="0">
                <a:ln w="10160">
                  <a:solidFill>
                    <a:srgbClr val="4DB4E7"/>
                  </a:solidFill>
                  <a:prstDash val="solid"/>
                </a:ln>
                <a:solidFill>
                  <a:srgbClr val="FFFFFF"/>
                </a:solidFill>
                <a:effectLst>
                  <a:outerShdw blurRad="38100" dist="22860" dir="5400000" algn="tl" rotWithShape="0">
                    <a:srgbClr val="000000">
                      <a:alpha val="30000"/>
                    </a:srgbClr>
                  </a:outerShdw>
                </a:effectLst>
              </a:rPr>
              <a:t>EXEMPEL</a:t>
            </a:r>
          </a:p>
        </p:txBody>
      </p:sp>
    </p:spTree>
    <p:extLst>
      <p:ext uri="{BB962C8B-B14F-4D97-AF65-F5344CB8AC3E}">
        <p14:creationId xmlns:p14="http://schemas.microsoft.com/office/powerpoint/2010/main" val="3116496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Ökat omställningstryck i välfärden</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199442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Till dig som är workshopledare</a:t>
            </a:r>
          </a:p>
        </p:txBody>
      </p:sp>
      <p:sp>
        <p:nvSpPr>
          <p:cNvPr id="3" name="Platshållare för text 2"/>
          <p:cNvSpPr>
            <a:spLocks noGrp="1"/>
          </p:cNvSpPr>
          <p:nvPr>
            <p:ph type="body" sz="half" idx="2"/>
          </p:nvPr>
        </p:nvSpPr>
        <p:spPr>
          <a:xfrm>
            <a:off x="864000" y="1440000"/>
            <a:ext cx="10464000" cy="3589596"/>
          </a:xfrm>
        </p:spPr>
        <p:txBody>
          <a:bodyPr/>
          <a:lstStyle/>
          <a:p>
            <a:pPr>
              <a:spcBef>
                <a:spcPts val="1200"/>
              </a:spcBef>
            </a:pPr>
            <a:r>
              <a:rPr lang="sv-SE" dirty="0">
                <a:latin typeface="Roboto" panose="02000000000000000000" pitchFamily="2" charset="0"/>
                <a:ea typeface="Roboto" panose="02000000000000000000" pitchFamily="2" charset="0"/>
                <a:cs typeface="Roboto" panose="02000000000000000000" pitchFamily="2" charset="0"/>
              </a:rPr>
              <a:t>De dolda bilderna i den här presentationen är till för dig som workshopledare. De ger konkreta tips och råd inför, under och efter workshopen. </a:t>
            </a:r>
          </a:p>
          <a:p>
            <a:pPr>
              <a:spcBef>
                <a:spcPts val="1200"/>
              </a:spcBef>
            </a:pPr>
            <a:r>
              <a:rPr lang="sv-SE" dirty="0">
                <a:latin typeface="Roboto" panose="02000000000000000000" pitchFamily="2" charset="0"/>
                <a:ea typeface="Roboto" panose="02000000000000000000" pitchFamily="2" charset="0"/>
                <a:cs typeface="Roboto" panose="02000000000000000000" pitchFamily="2" charset="0"/>
              </a:rPr>
              <a:t>Detta är ett workshopupplägg som hjälper dig att gå från den generella bilden av stadens nära omvärld ner till konsekvenser och slutsatser i ett kortare verksamhetsnära perspektiv. Den här workshopen utgår från stadens 14 brännpunkter. </a:t>
            </a:r>
          </a:p>
          <a:p>
            <a:pPr>
              <a:spcBef>
                <a:spcPts val="1200"/>
              </a:spcBef>
            </a:pPr>
            <a:r>
              <a:rPr lang="sv-SE" dirty="0">
                <a:latin typeface="Roboto" panose="02000000000000000000" pitchFamily="2" charset="0"/>
                <a:ea typeface="Roboto" panose="02000000000000000000" pitchFamily="2" charset="0"/>
                <a:cs typeface="Roboto" panose="02000000000000000000" pitchFamily="2" charset="0"/>
              </a:rPr>
              <a:t>Meningen är att fokusera på konsekvenserna av förändringar i omvärlden. I vissa fall går det direkt att se konsekvenserna för den egna verksamheten, men tänk på att era diskussioner kan behöva silas ner och bearbetas vidare för att resultatet ska bli riktigt bra.</a:t>
            </a:r>
          </a:p>
          <a:p>
            <a:endParaRPr lang="sv-SE" dirty="0"/>
          </a:p>
        </p:txBody>
      </p:sp>
    </p:spTree>
    <p:extLst>
      <p:ext uri="{BB962C8B-B14F-4D97-AF65-F5344CB8AC3E}">
        <p14:creationId xmlns:p14="http://schemas.microsoft.com/office/powerpoint/2010/main" val="3957926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Färre barn och fler äldre</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2525051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63999" y="222715"/>
            <a:ext cx="9330131" cy="1148442"/>
          </a:xfrm>
        </p:spPr>
        <p:txBody>
          <a:bodyPr/>
          <a:lstStyle/>
          <a:p>
            <a:r>
              <a:rPr lang="sv-SE" dirty="0"/>
              <a:t>Förändrade uppväxtvillkor för barn och unga</a:t>
            </a:r>
          </a:p>
        </p:txBody>
      </p:sp>
      <p:graphicFrame>
        <p:nvGraphicFramePr>
          <p:cNvPr id="35" name="Tabell 34"/>
          <p:cNvGraphicFramePr>
            <a:graphicFrameLocks noGrp="1"/>
          </p:cNvGraphicFramePr>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4143245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Slaget om kompetensen</a:t>
            </a:r>
          </a:p>
        </p:txBody>
      </p:sp>
      <p:graphicFrame>
        <p:nvGraphicFramePr>
          <p:cNvPr id="35" name="Tabell 34"/>
          <p:cNvGraphicFramePr>
            <a:graphicFrameLocks noGrp="1"/>
          </p:cNvGraphicFramePr>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280071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Ökad användning av AI</a:t>
            </a:r>
          </a:p>
        </p:txBody>
      </p:sp>
      <p:graphicFrame>
        <p:nvGraphicFramePr>
          <p:cNvPr id="35" name="Tabell 34"/>
          <p:cNvGraphicFramePr>
            <a:graphicFrameLocks noGrp="1"/>
          </p:cNvGraphicFramePr>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639907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Förändrade förväntningar</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1105914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Ökat fokus på trygghet</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2452705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Förstärkta inre och yttre samhällshot</a:t>
            </a:r>
          </a:p>
        </p:txBody>
      </p:sp>
      <p:graphicFrame>
        <p:nvGraphicFramePr>
          <p:cNvPr id="35" name="Tabell 34"/>
          <p:cNvGraphicFramePr>
            <a:graphicFrameLocks noGrp="1"/>
          </p:cNvGraphicFramePr>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1994188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Nya krav på dialog och kommunikation</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3397642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Invånarna i skilda världar</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1646314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Mark- och bostadsbehov i förändring</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2082525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Exempel på utskick inför workshop</a:t>
            </a:r>
          </a:p>
        </p:txBody>
      </p:sp>
      <p:sp>
        <p:nvSpPr>
          <p:cNvPr id="3" name="Platshållare för text 2"/>
          <p:cNvSpPr>
            <a:spLocks noGrp="1"/>
          </p:cNvSpPr>
          <p:nvPr>
            <p:ph type="body" sz="half" idx="2"/>
          </p:nvPr>
        </p:nvSpPr>
        <p:spPr>
          <a:xfrm>
            <a:off x="864000" y="1444103"/>
            <a:ext cx="9576883" cy="4636036"/>
          </a:xfrm>
        </p:spPr>
        <p:txBody>
          <a:bodyPr/>
          <a:lstStyle/>
          <a:p>
            <a:r>
              <a:rPr lang="sv-SE" sz="1400" dirty="0"/>
              <a:t>Hej! </a:t>
            </a:r>
          </a:p>
          <a:p>
            <a:r>
              <a:rPr lang="sv-SE" sz="1400" dirty="0"/>
              <a:t>På måndag den 24 april är det dags att hålla workshop på ämnet trend- och omvärld. [ditt namn] kommer att leda övningen tillsammans med [namn på den som skriver verksamhetsplan] som kommer ta med sig resultatet in i arbetet med avdelningens/enhetens verksamhetsplan.  </a:t>
            </a:r>
          </a:p>
          <a:p>
            <a:r>
              <a:rPr lang="sv-SE" sz="1400" dirty="0"/>
              <a:t>Syftet med workshopen är att ta fram konkreta inspel till nulägeskoll om hur trender och omvärld påverkar verksamheten. För att vi ska hinna med detta behöver ni deltagare läsa valda delar av trend- och omvärldsanalysen. Det allra viktigaste är att ni läser de utvalda brännpunkterna och om det finns tid kollar ni in megatrenderna. </a:t>
            </a:r>
          </a:p>
          <a:p>
            <a:r>
              <a:rPr lang="sv-SE" sz="1400" dirty="0"/>
              <a:t>Ni kommer att vara uppdelade i två grupper som får vardera två brännpunkter att arbeta med. </a:t>
            </a:r>
          </a:p>
          <a:p>
            <a:r>
              <a:rPr lang="sv-SE" sz="1400" dirty="0"/>
              <a:t>Gruppindelning och länk till de valda brännpunkterna: </a:t>
            </a:r>
          </a:p>
          <a:p>
            <a:r>
              <a:rPr lang="sv-SE" sz="1400" dirty="0"/>
              <a:t>Grupp 1 (Deltagare A, B, C, D osv…): </a:t>
            </a:r>
            <a:r>
              <a:rPr lang="sv-SE" sz="1400" dirty="0">
                <a:hlinkClick r:id="rId2"/>
              </a:rPr>
              <a:t>Ökad användning av AI </a:t>
            </a:r>
            <a:r>
              <a:rPr lang="sv-SE" sz="1400" dirty="0"/>
              <a:t> och </a:t>
            </a:r>
            <a:r>
              <a:rPr lang="sv-SE" sz="1400" dirty="0">
                <a:hlinkClick r:id="rId3"/>
              </a:rPr>
              <a:t>Förändrade förväntningar </a:t>
            </a:r>
            <a:br>
              <a:rPr lang="sv-SE" sz="1400" dirty="0"/>
            </a:br>
            <a:r>
              <a:rPr lang="sv-SE" sz="1400" dirty="0"/>
              <a:t>Grupp 2 (Deltagare E, F, G, H osv…): </a:t>
            </a:r>
            <a:r>
              <a:rPr lang="sv-SE" sz="1400" dirty="0">
                <a:hlinkClick r:id="rId4"/>
              </a:rPr>
              <a:t>Ökat omställningstryck i välfärden</a:t>
            </a:r>
            <a:r>
              <a:rPr lang="sv-SE" sz="1400" dirty="0"/>
              <a:t> och </a:t>
            </a:r>
            <a:r>
              <a:rPr lang="sv-SE" sz="1400" dirty="0">
                <a:hlinkClick r:id="rId5"/>
              </a:rPr>
              <a:t>Färre barn och fler äldre</a:t>
            </a:r>
            <a:endParaRPr lang="sv-SE" sz="1400" dirty="0"/>
          </a:p>
          <a:p>
            <a:r>
              <a:rPr lang="sv-SE" sz="1400" dirty="0"/>
              <a:t>När ni läser brännpunkterna behöver ni fundera på hur dessa konkret påverkar verksamhetens arbete och uppdrag.    </a:t>
            </a:r>
          </a:p>
          <a:p>
            <a:r>
              <a:rPr lang="sv-SE" sz="1400" dirty="0"/>
              <a:t>Vänliga hälsningar </a:t>
            </a:r>
          </a:p>
          <a:p>
            <a:endParaRPr lang="sv-SE" dirty="0"/>
          </a:p>
        </p:txBody>
      </p:sp>
    </p:spTree>
    <p:extLst>
      <p:ext uri="{BB962C8B-B14F-4D97-AF65-F5344CB8AC3E}">
        <p14:creationId xmlns:p14="http://schemas.microsoft.com/office/powerpoint/2010/main" val="1540896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Omställning mot ett grönare samhälle</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1170487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Tilltagande klimatpåverkan</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937228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Elektrifiering och digitalisering ger större sårbarhet</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797203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Diskussionsfrågor</a:t>
            </a:r>
          </a:p>
        </p:txBody>
      </p:sp>
      <p:sp>
        <p:nvSpPr>
          <p:cNvPr id="3" name="Platshållare för text 2"/>
          <p:cNvSpPr>
            <a:spLocks noGrp="1"/>
          </p:cNvSpPr>
          <p:nvPr>
            <p:ph type="body" sz="half" idx="2"/>
          </p:nvPr>
        </p:nvSpPr>
        <p:spPr/>
        <p:txBody>
          <a:bodyPr/>
          <a:lstStyle/>
          <a:p>
            <a:pPr marL="285750" indent="-285750">
              <a:spcBef>
                <a:spcPts val="1800"/>
              </a:spcBef>
              <a:buFont typeface="Wingdings" panose="05000000000000000000" pitchFamily="2" charset="2"/>
              <a:buChar char="§"/>
            </a:pPr>
            <a:r>
              <a:rPr lang="sv-SE" dirty="0">
                <a:latin typeface="Roboto Light" panose="02000000000000000000" pitchFamily="2" charset="0"/>
              </a:rPr>
              <a:t>Större eller mindre påverkan?</a:t>
            </a:r>
          </a:p>
          <a:p>
            <a:pPr marL="285750" indent="-285750">
              <a:spcBef>
                <a:spcPts val="1800"/>
              </a:spcBef>
              <a:buFont typeface="Wingdings" panose="05000000000000000000" pitchFamily="2" charset="2"/>
              <a:buChar char="§"/>
            </a:pPr>
            <a:r>
              <a:rPr lang="sv-SE" dirty="0">
                <a:latin typeface="Roboto Light" panose="02000000000000000000" pitchFamily="2" charset="0"/>
              </a:rPr>
              <a:t>Kan vi påverka utvecklingen?</a:t>
            </a:r>
          </a:p>
          <a:p>
            <a:pPr marL="285750" indent="-285750">
              <a:spcBef>
                <a:spcPts val="1800"/>
              </a:spcBef>
              <a:buFont typeface="Wingdings" panose="05000000000000000000" pitchFamily="2" charset="2"/>
              <a:buChar char="§"/>
            </a:pPr>
            <a:r>
              <a:rPr lang="sv-SE" dirty="0">
                <a:latin typeface="Roboto Light" panose="02000000000000000000" pitchFamily="2" charset="0"/>
              </a:rPr>
              <a:t>Vad finns det för hot och möjligheter?</a:t>
            </a:r>
          </a:p>
          <a:p>
            <a:pPr marL="285750" indent="-285750">
              <a:spcBef>
                <a:spcPts val="1800"/>
              </a:spcBef>
              <a:buFont typeface="Wingdings" panose="05000000000000000000" pitchFamily="2" charset="2"/>
              <a:buChar char="§"/>
            </a:pPr>
            <a:r>
              <a:rPr lang="sv-SE" dirty="0">
                <a:latin typeface="Roboto Light" panose="02000000000000000000" pitchFamily="2" charset="0"/>
              </a:rPr>
              <a:t>Vilka kan vi samarbeta med för att göra skillnad?</a:t>
            </a:r>
          </a:p>
          <a:p>
            <a:endParaRPr lang="sv-SE" dirty="0"/>
          </a:p>
        </p:txBody>
      </p:sp>
      <p:pic>
        <p:nvPicPr>
          <p:cNvPr id="5" name="Platshållare för bild 4"/>
          <p:cNvPicPr>
            <a:picLocks noGrp="1" noChangeAspect="1"/>
          </p:cNvPicPr>
          <p:nvPr>
            <p:ph type="pic" idx="1"/>
          </p:nvPr>
        </p:nvPicPr>
        <p:blipFill>
          <a:blip r:embed="rId3">
            <a:extLst>
              <a:ext uri="{28A0092B-C50C-407E-A947-70E740481C1C}">
                <a14:useLocalDpi xmlns:a14="http://schemas.microsoft.com/office/drawing/2010/main" val="0"/>
              </a:ext>
            </a:extLst>
          </a:blip>
          <a:srcRect l="15820" r="15820"/>
          <a:stretch>
            <a:fillRect/>
          </a:stretch>
        </p:blipFill>
        <p:spPr/>
      </p:pic>
    </p:spTree>
    <p:extLst>
      <p:ext uri="{BB962C8B-B14F-4D97-AF65-F5344CB8AC3E}">
        <p14:creationId xmlns:p14="http://schemas.microsoft.com/office/powerpoint/2010/main" val="72169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64000" y="864000"/>
            <a:ext cx="4419200" cy="1661993"/>
          </a:xfrm>
        </p:spPr>
        <p:txBody>
          <a:bodyPr/>
          <a:lstStyle/>
          <a:p>
            <a:r>
              <a:rPr lang="sv-SE" dirty="0"/>
              <a:t>Korta fakta om trend- och omvärldsanalysen</a:t>
            </a:r>
          </a:p>
        </p:txBody>
      </p:sp>
      <p:sp>
        <p:nvSpPr>
          <p:cNvPr id="3" name="Platshållare för text 2"/>
          <p:cNvSpPr>
            <a:spLocks noGrp="1"/>
          </p:cNvSpPr>
          <p:nvPr>
            <p:ph type="body" sz="half" idx="2"/>
          </p:nvPr>
        </p:nvSpPr>
        <p:spPr>
          <a:xfrm>
            <a:off x="864000" y="2462191"/>
            <a:ext cx="4419200" cy="3404930"/>
          </a:xfrm>
        </p:spPr>
        <p:txBody>
          <a:bodyPr/>
          <a:lstStyle/>
          <a:p>
            <a:pPr marL="342900" indent="-342900">
              <a:spcBef>
                <a:spcPts val="1200"/>
              </a:spcBef>
              <a:buFont typeface="Wingdings" panose="05000000000000000000" pitchFamily="2" charset="2"/>
              <a:buChar char="§"/>
            </a:pPr>
            <a:r>
              <a:rPr lang="sv-SE" sz="1400" dirty="0">
                <a:latin typeface="Roboto" panose="02000000000000000000" pitchFamily="2" charset="0"/>
                <a:ea typeface="Roboto" panose="02000000000000000000" pitchFamily="2" charset="0"/>
                <a:cs typeface="Roboto" panose="02000000000000000000" pitchFamily="2" charset="0"/>
              </a:rPr>
              <a:t>Har kommit ut årligen sedan 2013</a:t>
            </a:r>
          </a:p>
          <a:p>
            <a:pPr marL="342900" indent="-342900">
              <a:spcBef>
                <a:spcPts val="1200"/>
              </a:spcBef>
              <a:buFont typeface="Wingdings" panose="05000000000000000000" pitchFamily="2" charset="2"/>
              <a:buChar char="§"/>
            </a:pPr>
            <a:r>
              <a:rPr lang="sv-SE" sz="1400" dirty="0">
                <a:latin typeface="Roboto" panose="02000000000000000000" pitchFamily="2" charset="0"/>
                <a:ea typeface="Roboto" panose="02000000000000000000" pitchFamily="2" charset="0"/>
                <a:cs typeface="Roboto" panose="02000000000000000000" pitchFamily="2" charset="0"/>
              </a:rPr>
              <a:t>Analysen genomförs av en projektgrupp på SLF och en referensgrupp med representanter från alla förvaltningar och bolag inom Helsingborgs stad</a:t>
            </a:r>
          </a:p>
          <a:p>
            <a:pPr marL="342900" indent="-342900">
              <a:spcBef>
                <a:spcPts val="1200"/>
              </a:spcBef>
              <a:buFont typeface="Wingdings" panose="05000000000000000000" pitchFamily="2" charset="2"/>
              <a:buChar char="§"/>
            </a:pPr>
            <a:r>
              <a:rPr lang="sv-SE" sz="1400" dirty="0">
                <a:latin typeface="Roboto" panose="02000000000000000000" pitchFamily="2" charset="0"/>
                <a:ea typeface="Roboto" panose="02000000000000000000" pitchFamily="2" charset="0"/>
                <a:cs typeface="Roboto" panose="02000000000000000000" pitchFamily="2" charset="0"/>
              </a:rPr>
              <a:t>Analysen utgör ett planeringsunderlag och är inget politiskt behandlat styrdokument</a:t>
            </a:r>
          </a:p>
          <a:p>
            <a:pPr marL="342900" indent="-342900">
              <a:spcBef>
                <a:spcPts val="1200"/>
              </a:spcBef>
              <a:buFont typeface="Wingdings" panose="05000000000000000000" pitchFamily="2" charset="2"/>
              <a:buChar char="§"/>
            </a:pPr>
            <a:r>
              <a:rPr lang="sv-SE" sz="1400" dirty="0">
                <a:latin typeface="Roboto" panose="02000000000000000000" pitchFamily="2" charset="0"/>
                <a:ea typeface="Roboto" panose="02000000000000000000" pitchFamily="2" charset="0"/>
                <a:cs typeface="Roboto" panose="02000000000000000000" pitchFamily="2" charset="0"/>
              </a:rPr>
              <a:t>Släpptes senast i december 2024, men delar av innehållet uppdateras löpande under året </a:t>
            </a:r>
          </a:p>
          <a:p>
            <a:endParaRPr lang="sv-SE" dirty="0"/>
          </a:p>
        </p:txBody>
      </p:sp>
      <p:pic>
        <p:nvPicPr>
          <p:cNvPr id="6" name="Platshållare för bild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7348" b="17348"/>
          <a:stretch>
            <a:fillRect/>
          </a:stretch>
        </p:blipFill>
        <p:spPr/>
      </p:pic>
    </p:spTree>
    <p:extLst>
      <p:ext uri="{BB962C8B-B14F-4D97-AF65-F5344CB8AC3E}">
        <p14:creationId xmlns:p14="http://schemas.microsoft.com/office/powerpoint/2010/main" val="2025249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Syfte med workshopen</a:t>
            </a:r>
          </a:p>
        </p:txBody>
      </p:sp>
      <p:sp>
        <p:nvSpPr>
          <p:cNvPr id="3" name="Underrubrik 2"/>
          <p:cNvSpPr>
            <a:spLocks noGrp="1"/>
          </p:cNvSpPr>
          <p:nvPr>
            <p:ph type="subTitle" idx="1"/>
          </p:nvPr>
        </p:nvSpPr>
        <p:spPr>
          <a:xfrm>
            <a:off x="864000" y="2180413"/>
            <a:ext cx="9144000" cy="2811080"/>
          </a:xfrm>
        </p:spPr>
        <p:txBody>
          <a:bodyPr>
            <a:normAutofit/>
          </a:bodyPr>
          <a:lstStyle/>
          <a:p>
            <a:r>
              <a:rPr lang="sv-SE" dirty="0"/>
              <a:t>Att få en tydligare bild av hur förändringar i omvärlden påverkar verksamheten</a:t>
            </a:r>
          </a:p>
        </p:txBody>
      </p:sp>
    </p:spTree>
    <p:extLst>
      <p:ext uri="{BB962C8B-B14F-4D97-AF65-F5344CB8AC3E}">
        <p14:creationId xmlns:p14="http://schemas.microsoft.com/office/powerpoint/2010/main" val="873212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Till trend- och omvärldsanalysen</a:t>
            </a:r>
          </a:p>
        </p:txBody>
      </p:sp>
      <p:sp>
        <p:nvSpPr>
          <p:cNvPr id="3" name="Platshållare för text 2"/>
          <p:cNvSpPr>
            <a:spLocks noGrp="1"/>
          </p:cNvSpPr>
          <p:nvPr>
            <p:ph type="body" sz="half" idx="2"/>
          </p:nvPr>
        </p:nvSpPr>
        <p:spPr>
          <a:xfrm>
            <a:off x="864000" y="1440000"/>
            <a:ext cx="10464000" cy="1035050"/>
          </a:xfrm>
        </p:spPr>
        <p:txBody>
          <a:bodyPr/>
          <a:lstStyle/>
          <a:p>
            <a:r>
              <a:rPr lang="sv-SE" b="1" dirty="0">
                <a:solidFill>
                  <a:schemeClr val="bg1"/>
                </a:solidFill>
                <a:latin typeface="Roboto" panose="02000000000000000000" pitchFamily="2" charset="0"/>
                <a:ea typeface="Roboto" panose="02000000000000000000" pitchFamily="2" charset="0"/>
                <a:cs typeface="Roboto" panose="02000000000000000000" pitchFamily="2" charset="0"/>
                <a:hlinkClick r:id="rId3"/>
              </a:rPr>
              <a:t>http://www.trendomvarld.helsingborg.se</a:t>
            </a: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dirty="0"/>
          </a:p>
        </p:txBody>
      </p:sp>
    </p:spTree>
    <p:extLst>
      <p:ext uri="{BB962C8B-B14F-4D97-AF65-F5344CB8AC3E}">
        <p14:creationId xmlns:p14="http://schemas.microsoft.com/office/powerpoint/2010/main" val="230818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791269" y="1766922"/>
            <a:ext cx="7134643" cy="2769909"/>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p:txBody>
          <a:bodyPr/>
          <a:lstStyle/>
          <a:p>
            <a:r>
              <a:rPr lang="sv-SE" dirty="0"/>
              <a:t>Trend- och omvärldsanalysen 2025</a:t>
            </a:r>
          </a:p>
        </p:txBody>
      </p:sp>
      <p:sp>
        <p:nvSpPr>
          <p:cNvPr id="3" name="Platshållare för text 2"/>
          <p:cNvSpPr>
            <a:spLocks noGrp="1"/>
          </p:cNvSpPr>
          <p:nvPr>
            <p:ph type="body" sz="half" idx="2"/>
          </p:nvPr>
        </p:nvSpPr>
        <p:spPr>
          <a:xfrm>
            <a:off x="864000" y="1444103"/>
            <a:ext cx="9576883" cy="4851480"/>
          </a:xfrm>
        </p:spPr>
        <p:txBody>
          <a:bodyPr/>
          <a:lstStyle/>
          <a:p>
            <a:r>
              <a:rPr lang="sv-SE" b="1" dirty="0"/>
              <a:t>Förord</a:t>
            </a:r>
            <a:r>
              <a:rPr lang="sv-SE" dirty="0"/>
              <a:t> </a:t>
            </a:r>
            <a:br>
              <a:rPr lang="sv-SE" dirty="0"/>
            </a:br>
            <a:r>
              <a:rPr lang="sv-SE" dirty="0"/>
              <a:t>Från Carina Leffler, stadsdirektör.</a:t>
            </a:r>
          </a:p>
          <a:p>
            <a:r>
              <a:rPr lang="sv-SE" b="1" dirty="0"/>
              <a:t>Brännpunkter</a:t>
            </a:r>
            <a:br>
              <a:rPr lang="sv-SE" dirty="0"/>
            </a:br>
            <a:r>
              <a:rPr lang="sv-SE" dirty="0"/>
              <a:t>Trender i vår nära omvärld som påverkar Helsingborgs stad direkt.</a:t>
            </a:r>
          </a:p>
          <a:p>
            <a:r>
              <a:rPr lang="sv-SE" b="1" dirty="0"/>
              <a:t>Megatrender</a:t>
            </a:r>
            <a:br>
              <a:rPr lang="sv-SE" dirty="0"/>
            </a:br>
            <a:r>
              <a:rPr lang="sv-SE" dirty="0"/>
              <a:t>Övergripande globala trender som är drivkrafter för brännpunkterna.</a:t>
            </a:r>
            <a:endParaRPr lang="sv-SE" b="1" dirty="0"/>
          </a:p>
          <a:p>
            <a:r>
              <a:rPr lang="sv-SE" b="1" dirty="0"/>
              <a:t>Utmaningar</a:t>
            </a:r>
            <a:br>
              <a:rPr lang="sv-SE" b="1" dirty="0"/>
            </a:br>
            <a:r>
              <a:rPr lang="sv-SE" dirty="0"/>
              <a:t>Stadsövergripande problem utifrån det som beskrivs i brännpunkterna.</a:t>
            </a:r>
          </a:p>
          <a:p>
            <a:r>
              <a:rPr lang="sv-SE" b="1" dirty="0"/>
              <a:t>Om trend- och omvärldsanalysen</a:t>
            </a:r>
            <a:br>
              <a:rPr lang="sv-SE" dirty="0"/>
            </a:br>
            <a:r>
              <a:rPr lang="sv-SE" dirty="0"/>
              <a:t>Förklaring och material som beskriver Helsingborg på olika sätt. </a:t>
            </a:r>
          </a:p>
          <a:p>
            <a:r>
              <a:rPr lang="sv-SE" b="1" dirty="0"/>
              <a:t>Så kan du använda analysen i ditt arbete</a:t>
            </a:r>
            <a:br>
              <a:rPr lang="sv-SE" dirty="0"/>
            </a:br>
            <a:r>
              <a:rPr lang="sv-SE" dirty="0"/>
              <a:t>Tips, verktyg och förslag på hur du kan använda trend- och omvärldsanalysen i ditt arbete. </a:t>
            </a:r>
          </a:p>
          <a:p>
            <a:endParaRPr lang="sv-SE" dirty="0"/>
          </a:p>
        </p:txBody>
      </p:sp>
      <p:sp>
        <p:nvSpPr>
          <p:cNvPr id="5" name="textruta 4"/>
          <p:cNvSpPr txBox="1"/>
          <p:nvPr/>
        </p:nvSpPr>
        <p:spPr>
          <a:xfrm rot="16200000">
            <a:off x="-167826" y="2455716"/>
            <a:ext cx="1291298" cy="369332"/>
          </a:xfrm>
          <a:prstGeom prst="rect">
            <a:avLst/>
          </a:prstGeom>
          <a:noFill/>
        </p:spPr>
        <p:txBody>
          <a:bodyPr wrap="square" rtlCol="0">
            <a:spAutoFit/>
          </a:bodyPr>
          <a:lstStyle/>
          <a:p>
            <a:r>
              <a:rPr lang="sv-SE" dirty="0">
                <a:solidFill>
                  <a:schemeClr val="bg1"/>
                </a:solidFill>
              </a:rPr>
              <a:t>Analysdel</a:t>
            </a:r>
          </a:p>
        </p:txBody>
      </p:sp>
    </p:spTree>
    <p:extLst>
      <p:ext uri="{BB962C8B-B14F-4D97-AF65-F5344CB8AC3E}">
        <p14:creationId xmlns:p14="http://schemas.microsoft.com/office/powerpoint/2010/main" val="327111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64000" y="310002"/>
            <a:ext cx="9576883" cy="1107996"/>
          </a:xfrm>
        </p:spPr>
        <p:txBody>
          <a:bodyPr/>
          <a:lstStyle/>
          <a:p>
            <a:r>
              <a:rPr lang="sv-SE" dirty="0"/>
              <a:t>En del av den årliga verksamhetsplaneringen</a:t>
            </a:r>
          </a:p>
        </p:txBody>
      </p:sp>
      <p:grpSp>
        <p:nvGrpSpPr>
          <p:cNvPr id="4" name="Grupp 3"/>
          <p:cNvGrpSpPr/>
          <p:nvPr/>
        </p:nvGrpSpPr>
        <p:grpSpPr>
          <a:xfrm>
            <a:off x="7288220" y="2739730"/>
            <a:ext cx="1899776" cy="1899776"/>
            <a:chOff x="6689620" y="1751663"/>
            <a:chExt cx="1899776" cy="1899776"/>
          </a:xfrm>
        </p:grpSpPr>
        <p:sp>
          <p:nvSpPr>
            <p:cNvPr id="5" name="Ellips 4"/>
            <p:cNvSpPr/>
            <p:nvPr/>
          </p:nvSpPr>
          <p:spPr>
            <a:xfrm>
              <a:off x="6689620" y="1751663"/>
              <a:ext cx="1899776" cy="1899776"/>
            </a:xfrm>
            <a:prstGeom prst="ellipse">
              <a:avLst/>
            </a:prstGeom>
            <a:solidFill>
              <a:srgbClr val="0953A5"/>
            </a:solidFill>
            <a:ln w="38100">
              <a:solidFill>
                <a:srgbClr val="0953A5"/>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sv-SE"/>
            </a:p>
          </p:txBody>
        </p:sp>
        <p:sp>
          <p:nvSpPr>
            <p:cNvPr id="6" name="Rektangel 5"/>
            <p:cNvSpPr/>
            <p:nvPr/>
          </p:nvSpPr>
          <p:spPr>
            <a:xfrm>
              <a:off x="6943690" y="2169646"/>
              <a:ext cx="1427124" cy="1200329"/>
            </a:xfrm>
            <a:prstGeom prst="rect">
              <a:avLst/>
            </a:prstGeom>
            <a:solidFill>
              <a:srgbClr val="0953A5"/>
            </a:solidFill>
            <a:ln>
              <a:solidFill>
                <a:srgbClr val="0953A5"/>
              </a:solidFill>
            </a:ln>
          </p:spPr>
          <p:txBody>
            <a:bodyPr wrap="square">
              <a:spAutoFit/>
            </a:bodyPr>
            <a:lstStyle/>
            <a:p>
              <a:pPr algn="ctr"/>
              <a:r>
                <a:rPr lang="sv-SE" b="1" dirty="0">
                  <a:solidFill>
                    <a:schemeClr val="bg1"/>
                  </a:solidFill>
                  <a:latin typeface="Roboto" panose="02000000000000000000" pitchFamily="2" charset="0"/>
                  <a:ea typeface="Roboto" panose="02000000000000000000" pitchFamily="2" charset="0"/>
                  <a:cs typeface="Roboto" panose="02000000000000000000" pitchFamily="2" charset="0"/>
                </a:rPr>
                <a:t>Dialog, prioritering, förslag till mål</a:t>
              </a:r>
            </a:p>
          </p:txBody>
        </p:sp>
      </p:grpSp>
      <p:sp>
        <p:nvSpPr>
          <p:cNvPr id="7" name="Rektangel 6"/>
          <p:cNvSpPr/>
          <p:nvPr/>
        </p:nvSpPr>
        <p:spPr>
          <a:xfrm>
            <a:off x="2005291" y="2665116"/>
            <a:ext cx="2133759" cy="461665"/>
          </a:xfrm>
          <a:prstGeom prst="rect">
            <a:avLst/>
          </a:prstGeom>
        </p:spPr>
        <p:txBody>
          <a:bodyPr wrap="square">
            <a:spAutoFit/>
          </a:bodyPr>
          <a:lstStyle/>
          <a:p>
            <a: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Vad säger planeringsanvisningarna?</a:t>
            </a:r>
          </a:p>
        </p:txBody>
      </p:sp>
      <p:sp>
        <p:nvSpPr>
          <p:cNvPr id="8" name="Rektangel 7"/>
          <p:cNvSpPr/>
          <p:nvPr/>
        </p:nvSpPr>
        <p:spPr>
          <a:xfrm>
            <a:off x="1348347" y="3395361"/>
            <a:ext cx="1887415" cy="646331"/>
          </a:xfrm>
          <a:prstGeom prst="rect">
            <a:avLst/>
          </a:prstGeom>
        </p:spPr>
        <p:txBody>
          <a:bodyPr wrap="square">
            <a:spAutoFit/>
          </a:bodyPr>
          <a:lstStyle/>
          <a:p>
            <a:r>
              <a:rPr lang="sv-SE" sz="12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Vilka är våra största problem och viktigaste utmaningar?</a:t>
            </a:r>
          </a:p>
        </p:txBody>
      </p:sp>
      <p:sp>
        <p:nvSpPr>
          <p:cNvPr id="9" name="Rektangel 8"/>
          <p:cNvSpPr/>
          <p:nvPr/>
        </p:nvSpPr>
        <p:spPr>
          <a:xfrm>
            <a:off x="1302532" y="4326780"/>
            <a:ext cx="1330787" cy="646331"/>
          </a:xfrm>
          <a:prstGeom prst="rect">
            <a:avLst/>
          </a:prstGeom>
        </p:spPr>
        <p:txBody>
          <a:bodyPr wrap="square">
            <a:spAutoFit/>
          </a:bodyPr>
          <a:lstStyle/>
          <a:p>
            <a: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Vilka är behoven hos de vi finns till för?</a:t>
            </a:r>
          </a:p>
        </p:txBody>
      </p:sp>
      <p:sp>
        <p:nvSpPr>
          <p:cNvPr id="10" name="Rektangel 9"/>
          <p:cNvSpPr/>
          <p:nvPr/>
        </p:nvSpPr>
        <p:spPr>
          <a:xfrm>
            <a:off x="1987200" y="5041091"/>
            <a:ext cx="1336430" cy="665897"/>
          </a:xfrm>
          <a:prstGeom prst="rect">
            <a:avLst/>
          </a:prstGeom>
        </p:spPr>
        <p:txBody>
          <a:bodyPr wrap="square">
            <a:spAutoFit/>
          </a:bodyPr>
          <a:lstStyle/>
          <a:p>
            <a:r>
              <a:rPr lang="sv-SE" sz="12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Dialog med medarbetare och chefer</a:t>
            </a:r>
          </a:p>
        </p:txBody>
      </p:sp>
      <p:sp>
        <p:nvSpPr>
          <p:cNvPr id="11" name="Rektangel 10"/>
          <p:cNvSpPr/>
          <p:nvPr/>
        </p:nvSpPr>
        <p:spPr>
          <a:xfrm>
            <a:off x="3188768" y="5586565"/>
            <a:ext cx="1131277" cy="461665"/>
          </a:xfrm>
          <a:prstGeom prst="rect">
            <a:avLst/>
          </a:prstGeom>
        </p:spPr>
        <p:txBody>
          <a:bodyPr wrap="square">
            <a:spAutoFit/>
          </a:bodyPr>
          <a:lstStyle/>
          <a:p>
            <a: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Hur ser våra resultat ut?</a:t>
            </a:r>
          </a:p>
        </p:txBody>
      </p:sp>
      <p:sp>
        <p:nvSpPr>
          <p:cNvPr id="12" name="Rektangel 11"/>
          <p:cNvSpPr/>
          <p:nvPr/>
        </p:nvSpPr>
        <p:spPr>
          <a:xfrm>
            <a:off x="4442842" y="5544554"/>
            <a:ext cx="1776366" cy="461665"/>
          </a:xfrm>
          <a:prstGeom prst="rect">
            <a:avLst/>
          </a:prstGeom>
        </p:spPr>
        <p:txBody>
          <a:bodyPr wrap="square">
            <a:spAutoFit/>
          </a:bodyPr>
          <a:lstStyle/>
          <a:p>
            <a:r>
              <a:rPr lang="sv-SE" sz="12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Vad händer i omvärlden?</a:t>
            </a:r>
          </a:p>
        </p:txBody>
      </p:sp>
      <p:sp>
        <p:nvSpPr>
          <p:cNvPr id="13" name="Rektangel 12"/>
          <p:cNvSpPr/>
          <p:nvPr/>
        </p:nvSpPr>
        <p:spPr>
          <a:xfrm>
            <a:off x="5174693" y="4727877"/>
            <a:ext cx="1582616" cy="461665"/>
          </a:xfrm>
          <a:prstGeom prst="rect">
            <a:avLst/>
          </a:prstGeom>
        </p:spPr>
        <p:txBody>
          <a:bodyPr wrap="square">
            <a:spAutoFit/>
          </a:bodyPr>
          <a:lstStyle/>
          <a:p>
            <a:r>
              <a:rPr lang="sv-SE" sz="12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Vilka trender påverkar oss?</a:t>
            </a:r>
          </a:p>
        </p:txBody>
      </p:sp>
      <p:sp>
        <p:nvSpPr>
          <p:cNvPr id="14" name="Rektangel 13"/>
          <p:cNvSpPr/>
          <p:nvPr/>
        </p:nvSpPr>
        <p:spPr>
          <a:xfrm>
            <a:off x="5444377" y="4075708"/>
            <a:ext cx="2105091" cy="461665"/>
          </a:xfrm>
          <a:prstGeom prst="rect">
            <a:avLst/>
          </a:prstGeom>
        </p:spPr>
        <p:txBody>
          <a:bodyPr wrap="square">
            <a:spAutoFit/>
          </a:bodyPr>
          <a:lstStyle/>
          <a:p>
            <a: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Vad säger våra styrdokument?</a:t>
            </a:r>
          </a:p>
        </p:txBody>
      </p:sp>
      <p:sp>
        <p:nvSpPr>
          <p:cNvPr id="15" name="Rektangel 14"/>
          <p:cNvSpPr/>
          <p:nvPr/>
        </p:nvSpPr>
        <p:spPr>
          <a:xfrm>
            <a:off x="5453873" y="3465651"/>
            <a:ext cx="4572000" cy="461665"/>
          </a:xfrm>
          <a:prstGeom prst="rect">
            <a:avLst/>
          </a:prstGeom>
        </p:spPr>
        <p:txBody>
          <a:bodyPr>
            <a:spAutoFit/>
          </a:bodyPr>
          <a:lstStyle/>
          <a:p>
            <a: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Vilka är våra </a:t>
            </a:r>
            <a:b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br>
            <a: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ambitioner?</a:t>
            </a:r>
          </a:p>
        </p:txBody>
      </p:sp>
      <p:sp>
        <p:nvSpPr>
          <p:cNvPr id="16" name="Rektangel 15"/>
          <p:cNvSpPr/>
          <p:nvPr/>
        </p:nvSpPr>
        <p:spPr>
          <a:xfrm>
            <a:off x="4802973" y="2786757"/>
            <a:ext cx="2087348" cy="461665"/>
          </a:xfrm>
          <a:prstGeom prst="rect">
            <a:avLst/>
          </a:prstGeom>
        </p:spPr>
        <p:txBody>
          <a:bodyPr wrap="square">
            <a:spAutoFit/>
          </a:bodyPr>
          <a:lstStyle/>
          <a:p>
            <a: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Vilken är nämndens viljeinriktning?</a:t>
            </a:r>
          </a:p>
        </p:txBody>
      </p:sp>
      <p:grpSp>
        <p:nvGrpSpPr>
          <p:cNvPr id="17" name="Grupp 16"/>
          <p:cNvGrpSpPr/>
          <p:nvPr/>
        </p:nvGrpSpPr>
        <p:grpSpPr>
          <a:xfrm>
            <a:off x="1736059" y="3305837"/>
            <a:ext cx="4572000" cy="1899776"/>
            <a:chOff x="2918729" y="3533221"/>
            <a:chExt cx="4572000" cy="1899776"/>
          </a:xfrm>
        </p:grpSpPr>
        <p:sp>
          <p:nvSpPr>
            <p:cNvPr id="18" name="Ellips 17"/>
            <p:cNvSpPr/>
            <p:nvPr/>
          </p:nvSpPr>
          <p:spPr>
            <a:xfrm>
              <a:off x="4254841" y="3533221"/>
              <a:ext cx="1899776" cy="1899776"/>
            </a:xfrm>
            <a:prstGeom prst="ellipse">
              <a:avLst/>
            </a:prstGeom>
            <a:solidFill>
              <a:srgbClr val="0F81D3"/>
            </a:solidFill>
            <a:ln w="38100">
              <a:solidFill>
                <a:srgbClr val="0F81D3"/>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sv-SE"/>
            </a:p>
          </p:txBody>
        </p:sp>
        <p:sp>
          <p:nvSpPr>
            <p:cNvPr id="19" name="Rektangel 18"/>
            <p:cNvSpPr/>
            <p:nvPr/>
          </p:nvSpPr>
          <p:spPr>
            <a:xfrm>
              <a:off x="2918729" y="4246955"/>
              <a:ext cx="4572000" cy="369332"/>
            </a:xfrm>
            <a:prstGeom prst="rect">
              <a:avLst/>
            </a:prstGeom>
          </p:spPr>
          <p:txBody>
            <a:bodyPr>
              <a:spAutoFit/>
            </a:bodyPr>
            <a:lstStyle/>
            <a:p>
              <a:pPr algn="ctr"/>
              <a:r>
                <a:rPr lang="sv-SE" b="1" dirty="0">
                  <a:solidFill>
                    <a:schemeClr val="bg1"/>
                  </a:solidFill>
                  <a:latin typeface="Roboto" panose="02000000000000000000" pitchFamily="2" charset="0"/>
                  <a:ea typeface="Roboto" panose="02000000000000000000" pitchFamily="2" charset="0"/>
                  <a:cs typeface="Roboto" panose="02000000000000000000" pitchFamily="2" charset="0"/>
                </a:rPr>
                <a:t>Nulägeskoll</a:t>
              </a:r>
              <a:endParaRPr lang="sv-SE" sz="16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cxnSp>
        <p:nvCxnSpPr>
          <p:cNvPr id="20" name="Rak pilkoppling 19"/>
          <p:cNvCxnSpPr/>
          <p:nvPr/>
        </p:nvCxnSpPr>
        <p:spPr>
          <a:xfrm>
            <a:off x="2975035" y="3193531"/>
            <a:ext cx="328247" cy="327491"/>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Rak pilkoppling 20"/>
          <p:cNvCxnSpPr/>
          <p:nvPr/>
        </p:nvCxnSpPr>
        <p:spPr>
          <a:xfrm>
            <a:off x="2579129" y="3937666"/>
            <a:ext cx="395684" cy="182197"/>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Rak pilkoppling 21"/>
          <p:cNvCxnSpPr/>
          <p:nvPr/>
        </p:nvCxnSpPr>
        <p:spPr>
          <a:xfrm flipV="1">
            <a:off x="2939108" y="4952308"/>
            <a:ext cx="249660" cy="264390"/>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Rak pilkoppling 22"/>
          <p:cNvCxnSpPr/>
          <p:nvPr/>
        </p:nvCxnSpPr>
        <p:spPr>
          <a:xfrm flipV="1">
            <a:off x="2579129" y="4519764"/>
            <a:ext cx="395906" cy="58994"/>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Rak pilkoppling 23"/>
          <p:cNvCxnSpPr>
            <a:stCxn id="11" idx="0"/>
          </p:cNvCxnSpPr>
          <p:nvPr/>
        </p:nvCxnSpPr>
        <p:spPr>
          <a:xfrm flipV="1">
            <a:off x="3754407" y="5278447"/>
            <a:ext cx="49276" cy="308118"/>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Rak pilkoppling 24"/>
          <p:cNvCxnSpPr/>
          <p:nvPr/>
        </p:nvCxnSpPr>
        <p:spPr>
          <a:xfrm flipH="1" flipV="1">
            <a:off x="4443770" y="5205826"/>
            <a:ext cx="215972" cy="315472"/>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Rak pilkoppling 25"/>
          <p:cNvCxnSpPr/>
          <p:nvPr/>
        </p:nvCxnSpPr>
        <p:spPr>
          <a:xfrm flipH="1" flipV="1">
            <a:off x="4935660" y="4743039"/>
            <a:ext cx="231003" cy="205176"/>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Rak pilkoppling 26"/>
          <p:cNvCxnSpPr/>
          <p:nvPr/>
        </p:nvCxnSpPr>
        <p:spPr>
          <a:xfrm flipH="1">
            <a:off x="5058153" y="4291262"/>
            <a:ext cx="408384" cy="25997"/>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Rak pilkoppling 27"/>
          <p:cNvCxnSpPr/>
          <p:nvPr/>
        </p:nvCxnSpPr>
        <p:spPr>
          <a:xfrm flipH="1">
            <a:off x="5015022" y="3670158"/>
            <a:ext cx="395776" cy="175437"/>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Rak pilkoppling 28"/>
          <p:cNvCxnSpPr>
            <a:stCxn id="16" idx="1"/>
          </p:cNvCxnSpPr>
          <p:nvPr/>
        </p:nvCxnSpPr>
        <p:spPr>
          <a:xfrm flipH="1">
            <a:off x="4532693" y="3017590"/>
            <a:ext cx="270280" cy="305458"/>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Båge 29"/>
          <p:cNvSpPr/>
          <p:nvPr/>
        </p:nvSpPr>
        <p:spPr>
          <a:xfrm rot="18929995">
            <a:off x="3396110" y="2492821"/>
            <a:ext cx="4496524" cy="4305744"/>
          </a:xfrm>
          <a:prstGeom prst="arc">
            <a:avLst/>
          </a:prstGeom>
          <a:noFill/>
          <a:ln>
            <a:solidFill>
              <a:srgbClr val="0F81D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31" name="Likbent triangel 30"/>
          <p:cNvSpPr/>
          <p:nvPr/>
        </p:nvSpPr>
        <p:spPr>
          <a:xfrm rot="18690444" flipV="1">
            <a:off x="7180024" y="3013206"/>
            <a:ext cx="154061" cy="132811"/>
          </a:xfrm>
          <a:prstGeom prst="triangle">
            <a:avLst/>
          </a:prstGeom>
          <a:solidFill>
            <a:srgbClr val="0F81D3"/>
          </a:solidFill>
          <a:ln>
            <a:solidFill>
              <a:srgbClr val="0F81D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8758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Ökat omställningstryck i välfärden</a:t>
            </a:r>
          </a:p>
        </p:txBody>
      </p:sp>
      <p:graphicFrame>
        <p:nvGraphicFramePr>
          <p:cNvPr id="35" name="Tabell 34"/>
          <p:cNvGraphicFramePr>
            <a:graphicFrameLocks noGrp="1"/>
          </p:cNvGraphicFramePr>
          <p:nvPr>
            <p:extLst>
              <p:ext uri="{D42A27DB-BD31-4B8C-83A1-F6EECF244321}">
                <p14:modId xmlns:p14="http://schemas.microsoft.com/office/powerpoint/2010/main" val="146458302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1653394801"/>
      </p:ext>
    </p:extLst>
  </p:cSld>
  <p:clrMapOvr>
    <a:masterClrMapping/>
  </p:clrMapOvr>
</p:sld>
</file>

<file path=ppt/theme/theme1.xml><?xml version="1.0" encoding="utf-8"?>
<a:theme xmlns:a="http://schemas.openxmlformats.org/drawingml/2006/main" name="HBG-Helsingborgstegel">
  <a:themeElements>
    <a:clrScheme name="Helsingborgstegel">
      <a:dk1>
        <a:srgbClr val="1A355C"/>
      </a:dk1>
      <a:lt1>
        <a:srgbClr val="FEFFFF"/>
      </a:lt1>
      <a:dk2>
        <a:srgbClr val="75222E"/>
      </a:dk2>
      <a:lt2>
        <a:srgbClr val="FCDDE5"/>
      </a:lt2>
      <a:accent1>
        <a:srgbClr val="00BFB3"/>
      </a:accent1>
      <a:accent2>
        <a:srgbClr val="1A355C"/>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2D5D2EE0-0EB7-2E44-9E24-18DCDC75CA81}"/>
    </a:ext>
  </a:extLst>
</a:theme>
</file>

<file path=ppt/theme/theme2.xml><?xml version="1.0" encoding="utf-8"?>
<a:theme xmlns:a="http://schemas.openxmlformats.org/drawingml/2006/main" name="HBG-Pålsjö">
  <a:themeElements>
    <a:clrScheme name="Palsjo">
      <a:dk1>
        <a:srgbClr val="1A355C"/>
      </a:dk1>
      <a:lt1>
        <a:srgbClr val="FEFFFF"/>
      </a:lt1>
      <a:dk2>
        <a:srgbClr val="00833D"/>
      </a:dk2>
      <a:lt2>
        <a:srgbClr val="EAE8E1"/>
      </a:lt2>
      <a:accent1>
        <a:srgbClr val="0071CD"/>
      </a:accent1>
      <a:accent2>
        <a:srgbClr val="00BFB3"/>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1FB1F32C-29A3-F84E-AB36-56EF3C0E52D5}"/>
    </a:ext>
  </a:extLst>
</a:theme>
</file>

<file path=ppt/theme/theme3.xml><?xml version="1.0" encoding="utf-8"?>
<a:theme xmlns:a="http://schemas.openxmlformats.org/drawingml/2006/main" name="HBG-Vintersund">
  <a:themeElements>
    <a:clrScheme name="HBG_Blå">
      <a:dk1>
        <a:srgbClr val="1A355C"/>
      </a:dk1>
      <a:lt1>
        <a:srgbClr val="FEFFFF"/>
      </a:lt1>
      <a:dk2>
        <a:srgbClr val="1A355C"/>
      </a:dk2>
      <a:lt2>
        <a:srgbClr val="EEF5FB"/>
      </a:lt2>
      <a:accent1>
        <a:srgbClr val="E25103"/>
      </a:accent1>
      <a:accent2>
        <a:srgbClr val="1A355C"/>
      </a:accent2>
      <a:accent3>
        <a:srgbClr val="EFB323"/>
      </a:accent3>
      <a:accent4>
        <a:srgbClr val="00BFB3"/>
      </a:accent4>
      <a:accent5>
        <a:srgbClr val="D4EB8E"/>
      </a:accent5>
      <a:accent6>
        <a:srgbClr val="D5D2C3"/>
      </a:accent6>
      <a:hlink>
        <a:srgbClr val="75222E"/>
      </a:hlink>
      <a:folHlink>
        <a:srgbClr val="1A355C"/>
      </a:folHlink>
    </a:clrScheme>
    <a:fontScheme name="Helsingborg Sans - Roboto Light">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0CED7DC9-F604-404C-BF1E-FA46ECD6AC8D}"/>
    </a:ext>
  </a:extLst>
</a:theme>
</file>

<file path=ppt/theme/theme4.xml><?xml version="1.0" encoding="utf-8"?>
<a:theme xmlns:a="http://schemas.openxmlformats.org/drawingml/2006/main" name="HBG-Raps">
  <a:themeElements>
    <a:clrScheme name="Raps">
      <a:dk1>
        <a:srgbClr val="1A355C"/>
      </a:dk1>
      <a:lt1>
        <a:srgbClr val="FEFFFF"/>
      </a:lt1>
      <a:dk2>
        <a:srgbClr val="EFB323"/>
      </a:dk2>
      <a:lt2>
        <a:srgbClr val="EAE8E1"/>
      </a:lt2>
      <a:accent1>
        <a:srgbClr val="E25103"/>
      </a:accent1>
      <a:accent2>
        <a:srgbClr val="1A355C"/>
      </a:accent2>
      <a:accent3>
        <a:srgbClr val="D9281C"/>
      </a:accent3>
      <a:accent4>
        <a:srgbClr val="75222E"/>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A4E0B890-6B5B-8B48-8C83-0617A08EA4BC}"/>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755A38178A2D54C8E5C85C3E6D4E196" ma:contentTypeVersion="1" ma:contentTypeDescription="Skapa ett nytt dokument." ma:contentTypeScope="" ma:versionID="fc5bfc9f68beb5e59f907f52a3c75b11">
  <xsd:schema xmlns:xsd="http://www.w3.org/2001/XMLSchema" xmlns:xs="http://www.w3.org/2001/XMLSchema" xmlns:p="http://schemas.microsoft.com/office/2006/metadata/properties" xmlns:ns2="ab45f467-b5b2-40de-b0ea-a1591ac2096d" targetNamespace="http://schemas.microsoft.com/office/2006/metadata/properties" ma:root="true" ma:fieldsID="03839d1412f407ff1eca70acaabdfea8" ns2:_="">
    <xsd:import namespace="ab45f467-b5b2-40de-b0ea-a1591ac2096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5f467-b5b2-40de-b0ea-a1591ac2096d"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11A9FA-FAAE-4F42-B6C8-10883C44A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5f467-b5b2-40de-b0ea-a1591ac20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A6E28F-A2AD-40A0-9993-3F32C4CD8039}">
  <ds:schemaRefs>
    <ds:schemaRef ds:uri="http://schemas.microsoft.com/sharepoint/v3/contenttype/forms"/>
  </ds:schemaRefs>
</ds:datastoreItem>
</file>

<file path=customXml/itemProps3.xml><?xml version="1.0" encoding="utf-8"?>
<ds:datastoreItem xmlns:ds="http://schemas.openxmlformats.org/officeDocument/2006/customXml" ds:itemID="{F0512BB2-E732-436A-B277-2DBDCAA4D4D2}">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ab45f467-b5b2-40de-b0ea-a1591ac2096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HBG_PPT_Mall</Template>
  <TotalTime>398</TotalTime>
  <Words>3730</Words>
  <Application>Microsoft Office PowerPoint</Application>
  <PresentationFormat>Bredbild</PresentationFormat>
  <Paragraphs>357</Paragraphs>
  <Slides>33</Slides>
  <Notes>27</Notes>
  <HiddenSlides>3</HiddenSlides>
  <MMClips>0</MMClips>
  <ScaleCrop>false</ScaleCrop>
  <HeadingPairs>
    <vt:vector size="6" baseType="variant">
      <vt:variant>
        <vt:lpstr>Använt teckensnitt</vt:lpstr>
      </vt:variant>
      <vt:variant>
        <vt:i4>6</vt:i4>
      </vt:variant>
      <vt:variant>
        <vt:lpstr>Tema</vt:lpstr>
      </vt:variant>
      <vt:variant>
        <vt:i4>4</vt:i4>
      </vt:variant>
      <vt:variant>
        <vt:lpstr>Bildrubriker</vt:lpstr>
      </vt:variant>
      <vt:variant>
        <vt:i4>33</vt:i4>
      </vt:variant>
    </vt:vector>
  </HeadingPairs>
  <TitlesOfParts>
    <vt:vector size="43" baseType="lpstr">
      <vt:lpstr>Wingdings</vt:lpstr>
      <vt:lpstr>Roboto</vt:lpstr>
      <vt:lpstr>Arial</vt:lpstr>
      <vt:lpstr>Roboto Light</vt:lpstr>
      <vt:lpstr>Helsingborg Sans</vt:lpstr>
      <vt:lpstr>Calibri</vt:lpstr>
      <vt:lpstr>HBG-Helsingborgstegel</vt:lpstr>
      <vt:lpstr>HBG-Pålsjö</vt:lpstr>
      <vt:lpstr>HBG-Vintersund</vt:lpstr>
      <vt:lpstr>HBG-Raps</vt:lpstr>
      <vt:lpstr>Trend- och omvärldsworkshop</vt:lpstr>
      <vt:lpstr>Till dig som är workshopledare</vt:lpstr>
      <vt:lpstr>Exempel på utskick inför workshop</vt:lpstr>
      <vt:lpstr>Korta fakta om trend- och omvärldsanalysen</vt:lpstr>
      <vt:lpstr>Syfte med workshopen</vt:lpstr>
      <vt:lpstr>Till trend- och omvärldsanalysen</vt:lpstr>
      <vt:lpstr>Trend- och omvärldsanalysen 2025</vt:lpstr>
      <vt:lpstr>En del av den årliga verksamhetsplaneringen</vt:lpstr>
      <vt:lpstr>Ökat omställningstryck i välfärden</vt:lpstr>
      <vt:lpstr>Ökat omställningstryck i välfärden</vt:lpstr>
      <vt:lpstr>Ökat omställningstryck i välfärden</vt:lpstr>
      <vt:lpstr>Ökat omställningstryck i välfärden</vt:lpstr>
      <vt:lpstr>Ökat omställningstryck i välfärden</vt:lpstr>
      <vt:lpstr>Ökat omställningstryck i välfärden</vt:lpstr>
      <vt:lpstr>Diskussionsfrågor</vt:lpstr>
      <vt:lpstr>Gruppindelning</vt:lpstr>
      <vt:lpstr>Workshop</vt:lpstr>
      <vt:lpstr>Ökat omställningstryck i välfärden</vt:lpstr>
      <vt:lpstr>Ökat omställningstryck i välfärden</vt:lpstr>
      <vt:lpstr>Färre barn och fler äldre</vt:lpstr>
      <vt:lpstr>Förändrade uppväxtvillkor för barn och unga</vt:lpstr>
      <vt:lpstr>Slaget om kompetensen</vt:lpstr>
      <vt:lpstr>Ökad användning av AI</vt:lpstr>
      <vt:lpstr>Förändrade förväntningar</vt:lpstr>
      <vt:lpstr>Ökat fokus på trygghet</vt:lpstr>
      <vt:lpstr>Förstärkta inre och yttre samhällshot</vt:lpstr>
      <vt:lpstr>Nya krav på dialog och kommunikation</vt:lpstr>
      <vt:lpstr>Invånarna i skilda världar</vt:lpstr>
      <vt:lpstr>Mark- och bostadsbehov i förändring</vt:lpstr>
      <vt:lpstr>Omställning mot ett grönare samhälle</vt:lpstr>
      <vt:lpstr>Tilltagande klimatpåverkan</vt:lpstr>
      <vt:lpstr>Elektrifiering och digitalisering ger större sårbarhet</vt:lpstr>
      <vt:lpstr>Diskussionsfrågor</vt:lpstr>
    </vt:vector>
  </TitlesOfParts>
  <Company>Helsingborgs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Johnsson Malin - SLF</dc:creator>
  <cp:lastModifiedBy>Persson Henrik - SLF</cp:lastModifiedBy>
  <cp:revision>32</cp:revision>
  <dcterms:created xsi:type="dcterms:W3CDTF">2023-02-16T10:59:04Z</dcterms:created>
  <dcterms:modified xsi:type="dcterms:W3CDTF">2024-12-09T13:50:15Z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0x010100A755A38178A2D54C8E5C85C3E6D4E196</vt:lpwstr>
  </property>
</Properties>
</file>