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38"/>
  </p:notesMasterIdLst>
  <p:handoutMasterIdLst>
    <p:handoutMasterId r:id="rId39"/>
  </p:handoutMasterIdLst>
  <p:sldIdLst>
    <p:sldId id="4530" r:id="rId12"/>
    <p:sldId id="4531" r:id="rId13"/>
    <p:sldId id="4560" r:id="rId14"/>
    <p:sldId id="4532" r:id="rId15"/>
    <p:sldId id="4559" r:id="rId16"/>
    <p:sldId id="4462" r:id="rId17"/>
    <p:sldId id="4540" r:id="rId18"/>
    <p:sldId id="4554" r:id="rId19"/>
    <p:sldId id="4543" r:id="rId20"/>
    <p:sldId id="4544" r:id="rId21"/>
    <p:sldId id="4562" r:id="rId22"/>
    <p:sldId id="4483" r:id="rId23"/>
    <p:sldId id="4546" r:id="rId24"/>
    <p:sldId id="4547" r:id="rId25"/>
    <p:sldId id="4481" r:id="rId26"/>
    <p:sldId id="4468" r:id="rId27"/>
    <p:sldId id="4529" r:id="rId28"/>
    <p:sldId id="4555" r:id="rId29"/>
    <p:sldId id="4557" r:id="rId30"/>
    <p:sldId id="4467" r:id="rId31"/>
    <p:sldId id="4549" r:id="rId32"/>
    <p:sldId id="4550" r:id="rId33"/>
    <p:sldId id="4538" r:id="rId34"/>
    <p:sldId id="4551" r:id="rId35"/>
    <p:sldId id="4535" r:id="rId36"/>
    <p:sldId id="4552" r:id="rId37"/>
  </p:sldIdLst>
  <p:sldSz cx="12192000" cy="6858000"/>
  <p:notesSz cx="6797675" cy="9926638"/>
  <p:embeddedFontLst>
    <p:embeddedFont>
      <p:font typeface="Helsingborg Sans" pitchFamily="2" charset="0"/>
      <p:regular r:id="rId40"/>
      <p:bold r:id="rId41"/>
    </p:embeddedFont>
    <p:embeddedFont>
      <p:font typeface="Roboto Light" panose="02000000000000000000" pitchFamily="2" charset="0"/>
      <p:regular r:id="rId42"/>
      <p:italic r:id="rId4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1A355C"/>
    <a:srgbClr val="A6D96A"/>
    <a:srgbClr val="A6A6A6"/>
    <a:srgbClr val="EEF5FB"/>
    <a:srgbClr val="E25103"/>
    <a:srgbClr val="D7191C"/>
    <a:srgbClr val="FDAE61"/>
    <a:srgbClr val="1A9641"/>
    <a:srgbClr val="FF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0" autoAdjust="0"/>
    <p:restoredTop sz="83111" autoAdjust="0"/>
  </p:normalViewPr>
  <p:slideViewPr>
    <p:cSldViewPr snapToGrid="0">
      <p:cViewPr varScale="1">
        <p:scale>
          <a:sx n="101" d="100"/>
          <a:sy n="101" d="100"/>
        </p:scale>
        <p:origin x="2664" y="72"/>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4.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2025-12-16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2025-12-16</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a:t>
            </a:fld>
            <a:endParaRPr lang="sv-SE"/>
          </a:p>
        </p:txBody>
      </p:sp>
    </p:spTree>
    <p:extLst>
      <p:ext uri="{BB962C8B-B14F-4D97-AF65-F5344CB8AC3E}">
        <p14:creationId xmlns:p14="http://schemas.microsoft.com/office/powerpoint/2010/main" val="202497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D88E-1DA7-06FD-ED2A-E07FFB77833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9CFF806-21FB-8075-A6C2-7E4A357809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9FA82C-27B3-FE91-81C6-23C27CF939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Läs igenom och fundera över de frågor som står under Trycket från nutiden, Suget från framtiden och Historiens tyngd. De hjälper er att se vad ni ska leta efter när ni identifierar framtidsutmaningar. Nutidens omvärldsutmaningar blir också till framtidsutmaningar om det bedöms troligt att de fortsätter vara giltiga på 5 till 10 års sikt.</a:t>
            </a:r>
          </a:p>
        </p:txBody>
      </p:sp>
      <p:sp>
        <p:nvSpPr>
          <p:cNvPr id="4" name="Platshållare för bildnummer 3">
            <a:extLst>
              <a:ext uri="{FF2B5EF4-FFF2-40B4-BE49-F238E27FC236}">
                <a16:creationId xmlns:a16="http://schemas.microsoft.com/office/drawing/2014/main" id="{2336ABBD-F1A0-85F9-D10F-BC9D88121E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16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8F86-0265-E1C8-0422-6665865C9E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88D99-315B-5B06-2C82-42EBD35FCA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D784DE-7B41-2F66-84AD-C5C235E196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Använd definitionerna i denna </a:t>
            </a:r>
            <a:r>
              <a:rPr lang="sv-SE" dirty="0" err="1"/>
              <a:t>ppt</a:t>
            </a:r>
            <a:r>
              <a:rPr lang="sv-SE" dirty="0"/>
              <a:t>-bild som hjälp vid egen analys eller gruppdiskussioner. Poängen är att det inte alltid finns en skarp gräns mellan trender och signaler i nutiden, men att det går att skilja dem åt efter hur troliga eller tänkbara de är. För att en trend ska kunna betecknas som stabil bör det vara troligt att den fortsätter bidra till utmaningar på upp till tio års sikt. Osäkra trender kan både bedömas ge troliga och tänkbara utmaningar, även om det senare bör vara mest förekommande. Vidare bör det vara tänkbart men inte troligt att en svag signal ger utmaningar på sikt, om det är troligt är det förmodligen en trend. Det räcker i övrigt inte att det bara är möjligt att en signal ger utmaningar på sikt för att den ska tas med i analysen. Istället bör den eventuellt bevakas över tid.</a:t>
            </a:r>
          </a:p>
        </p:txBody>
      </p:sp>
      <p:sp>
        <p:nvSpPr>
          <p:cNvPr id="4" name="Platshållare för bildnummer 3">
            <a:extLst>
              <a:ext uri="{FF2B5EF4-FFF2-40B4-BE49-F238E27FC236}">
                <a16:creationId xmlns:a16="http://schemas.microsoft.com/office/drawing/2014/main" id="{921BEE36-DB11-8A8C-8FB2-A00AAEDB4EF6}"/>
              </a:ext>
            </a:extLst>
          </p:cNvPr>
          <p:cNvSpPr>
            <a:spLocks noGrp="1"/>
          </p:cNvSpPr>
          <p:nvPr>
            <p:ph type="sldNum" sz="quarter" idx="5"/>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311436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Fokusera till en början på ”Trycket från nutiden” för att identifiera och kort beskriva </a:t>
            </a:r>
            <a:r>
              <a:rPr lang="sv-SE" b="1" dirty="0"/>
              <a:t>troliga</a:t>
            </a:r>
            <a:r>
              <a:rPr lang="sv-SE" dirty="0"/>
              <a:t> och därmed mer säkra (eller i alla fall mindre osäkra) utmaningar för verksamheten på 5 till 10 års sikt. Fortsätt sedan med ”Suget från framtiden” för att identifiera och beskriva </a:t>
            </a:r>
            <a:r>
              <a:rPr lang="sv-SE" b="1" dirty="0"/>
              <a:t>tänkbara</a:t>
            </a:r>
            <a:r>
              <a:rPr lang="sv-SE" dirty="0"/>
              <a:t> och därmed mer osäkra utmaningar för verksamheten på 5 till 10 års sikt. Vad som är troligt respektive tänkbart blir ytterst en bedömningsfråga, men ni ska kunna motivera hur och varför. Se föregående bild för vägledning. Snegla till sist gärna på ”Historiens tyngd” för att få en uppfattning om vad som kan försvåra för er att agera proaktivt på kommande utmaningar redan idag. </a:t>
            </a:r>
            <a:br>
              <a:rPr lang="sv-SE" dirty="0"/>
            </a:br>
            <a:br>
              <a:rPr lang="sv-SE" dirty="0"/>
            </a:br>
            <a:r>
              <a:rPr lang="sv-SE" dirty="0"/>
              <a:t>Utgå från det som står i brännpunkterna med utblickar, samt eventuellt även megatrenderna. Men ta eventuellt även hjälp av andra underlag, så som forsknings- eller myndighetsrapporter, om ni behöver gå på djupet med en frågeställning eller ett specifikt strategiskt tema. Det kan även finnas kunskap inom bolaget eller förvaltningen om svaga signaler på förändring som chefer och medarbetare snappat upp i olika kanaler. Den kan t ex inhämtas via interna förfrågningar. Det kan vara i form av riktade mejl eller via intervjuer.</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E0F8-DDB2-3BB1-B1AC-8C4A8CDD00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EEE143-CAC2-A3CA-182C-45AC5C3FDF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059E8A-A83D-5EBB-A2DE-5EDEE70A084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BEB2E2A-55ED-B2F9-3FB5-4099C80CC6AB}"/>
              </a:ext>
            </a:extLst>
          </p:cNvPr>
          <p:cNvSpPr>
            <a:spLocks noGrp="1"/>
          </p:cNvSpPr>
          <p:nvPr>
            <p:ph type="sldNum" sz="quarter" idx="5"/>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69095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Tips:</a:t>
            </a:r>
          </a:p>
          <a:p>
            <a:r>
              <a:rPr lang="sv-SE" dirty="0"/>
              <a:t>För att underlätta aktiva vägval utifrån det som bedöms vara kritiska utmaningar med stor potentiell påverkan och hög osäkerhet kan fördjupade analyser behövas. Ett exempel på en sådan utmaning är hur behovet av äldreomsorg utvecklas under de kommande tio åren. Det har en stor påverkan på Vård- och omsorgsförvaltningens verksamheter men flera osäkra trender och signaler om förändring medför att det inte är möjligt att veta hur stort behovet blir, även om det är troligt att antalet äldre utvecklas på linje med stadens befolkningsprognos. I det fallet finns fördjupningsstudier från SKR tillgängliga med färdiga scenarier, samt ett prognosstöd för äldreomsorgsbehovet utifrån olika antaganden. På motsvarande vis…</a:t>
            </a:r>
          </a:p>
        </p:txBody>
      </p:sp>
      <p:sp>
        <p:nvSpPr>
          <p:cNvPr id="4" name="Platshållare för bildnummer 3"/>
          <p:cNvSpPr>
            <a:spLocks noGrp="1"/>
          </p:cNvSpPr>
          <p:nvPr>
            <p:ph type="sldNum" sz="quarter" idx="5"/>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5B107-D6A2-1051-04D3-6D88506F45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59DEE4-2183-409C-731E-ED6EA13899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BD3577-4149-CB2A-89DE-DEF9EE2010F0}"/>
              </a:ext>
            </a:extLst>
          </p:cNvPr>
          <p:cNvSpPr>
            <a:spLocks noGrp="1"/>
          </p:cNvSpPr>
          <p:nvPr>
            <p:ph type="body" idx="1"/>
          </p:nvPr>
        </p:nvSpPr>
        <p:spPr/>
        <p:txBody>
          <a:bodyPr/>
          <a:lstStyle/>
          <a:p>
            <a:r>
              <a:rPr lang="sv-SE" b="1" dirty="0"/>
              <a:t>Tips:</a:t>
            </a:r>
          </a:p>
          <a:p>
            <a:r>
              <a:rPr lang="sv-SE" dirty="0"/>
              <a:t>Om man vill göra en mer djupgående bedömning av påverkan på uppdraget är det möjligt att ta hjälp av någon slags Mission </a:t>
            </a:r>
            <a:r>
              <a:rPr lang="sv-SE" dirty="0" err="1"/>
              <a:t>Model</a:t>
            </a:r>
            <a:r>
              <a:rPr lang="sv-SE" dirty="0"/>
              <a:t> eller Business </a:t>
            </a:r>
            <a:r>
              <a:rPr lang="sv-SE" dirty="0" err="1"/>
              <a:t>Model</a:t>
            </a:r>
            <a:r>
              <a:rPr lang="sv-SE" dirty="0"/>
              <a:t> Canvas. Det kan till exempel vara med utgångspunkt i Tillväxtverkets guide för cirkulär affärsmodell. Den bör i så fall anpassas till det egna behovet. Se mer här: https://tillvaxtverket.se/tillvaxtverket/guiderochverktyg/guiderochverktyg/cirkularaffarsmodell/omguidencirkularaffarsmodell.4894.html</a:t>
            </a:r>
          </a:p>
          <a:p>
            <a:r>
              <a:rPr lang="sv-SE" dirty="0"/>
              <a:t> </a:t>
            </a:r>
          </a:p>
        </p:txBody>
      </p:sp>
      <p:sp>
        <p:nvSpPr>
          <p:cNvPr id="4" name="Platshållare för bildnummer 3">
            <a:extLst>
              <a:ext uri="{FF2B5EF4-FFF2-40B4-BE49-F238E27FC236}">
                <a16:creationId xmlns:a16="http://schemas.microsoft.com/office/drawing/2014/main" id="{B2693E54-1660-E8B4-4137-157A61042E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74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9314-39B0-36DE-86A8-62D6920E95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63ACF8-062B-3C63-41DC-9E05E5AFC43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1C3598-8931-9566-6736-7C24801FB26B}"/>
              </a:ext>
            </a:extLst>
          </p:cNvPr>
          <p:cNvSpPr>
            <a:spLocks noGrp="1"/>
          </p:cNvSpPr>
          <p:nvPr>
            <p:ph type="body" idx="1"/>
          </p:nvPr>
        </p:nvSpPr>
        <p:spPr/>
        <p:txBody>
          <a:bodyPr/>
          <a:lstStyle/>
          <a:p>
            <a:r>
              <a:rPr lang="sv-SE" b="1" dirty="0"/>
              <a:t>Tips:</a:t>
            </a:r>
            <a:br>
              <a:rPr lang="sv-SE" dirty="0"/>
            </a:br>
            <a:r>
              <a:rPr lang="sv-SE" dirty="0"/>
              <a:t>Se nästa sida för en mer utförlig beskrivning av osäkerhet.</a:t>
            </a:r>
          </a:p>
        </p:txBody>
      </p:sp>
      <p:sp>
        <p:nvSpPr>
          <p:cNvPr id="4" name="Platshållare för bildnummer 3">
            <a:extLst>
              <a:ext uri="{FF2B5EF4-FFF2-40B4-BE49-F238E27FC236}">
                <a16:creationId xmlns:a16="http://schemas.microsoft.com/office/drawing/2014/main" id="{3DD2B323-B5F6-B956-528F-232A87D1C4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49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24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6CF9-8E53-E66F-0090-C2021908E9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986402-150F-D27E-424C-E3BD4DA7A1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D04F40-AE25-6EFE-A568-1387862A1A0D}"/>
              </a:ext>
            </a:extLst>
          </p:cNvPr>
          <p:cNvSpPr>
            <a:spLocks noGrp="1"/>
          </p:cNvSpPr>
          <p:nvPr>
            <p:ph type="body" idx="1"/>
          </p:nvPr>
        </p:nvSpPr>
        <p:spPr/>
        <p:txBody>
          <a:bodyPr/>
          <a:lstStyle/>
          <a:p>
            <a:r>
              <a:rPr lang="sv-SE" dirty="0"/>
              <a:t>Bedöm strategisk påverkan</a:t>
            </a:r>
          </a:p>
          <a:p>
            <a:endParaRPr lang="sv-SE" dirty="0"/>
          </a:p>
        </p:txBody>
      </p:sp>
      <p:sp>
        <p:nvSpPr>
          <p:cNvPr id="4" name="Platshållare för bildnummer 3">
            <a:extLst>
              <a:ext uri="{FF2B5EF4-FFF2-40B4-BE49-F238E27FC236}">
                <a16:creationId xmlns:a16="http://schemas.microsoft.com/office/drawing/2014/main" id="{47660085-777D-816F-88EB-450BE6AC60AC}"/>
              </a:ext>
            </a:extLst>
          </p:cNvPr>
          <p:cNvSpPr>
            <a:spLocks noGrp="1"/>
          </p:cNvSpPr>
          <p:nvPr>
            <p:ph type="sldNum" sz="quarter" idx="5"/>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361639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800C-A074-5DCD-A146-3051538CE3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8FEEFE-879B-77C1-F0EE-E53B7F1A69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30E307-6752-AC7A-1DEA-A48C4F6C071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B76E8B0-9516-BFB0-EC03-081B12E335BA}"/>
              </a:ext>
            </a:extLst>
          </p:cNvPr>
          <p:cNvSpPr>
            <a:spLocks noGrp="1"/>
          </p:cNvSpPr>
          <p:nvPr>
            <p:ph type="sldNum" sz="quarter" idx="5"/>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366990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9D3F-FD05-D449-C67A-716E4EFCC8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0F115C-5F5F-DC56-CD4B-B8C51A9D75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3F10F6-1BF2-72CD-37BC-E80FA900BE41}"/>
              </a:ext>
            </a:extLst>
          </p:cNvPr>
          <p:cNvSpPr>
            <a:spLocks noGrp="1"/>
          </p:cNvSpPr>
          <p:nvPr>
            <p:ph type="body" idx="1"/>
          </p:nvPr>
        </p:nvSpPr>
        <p:spPr/>
        <p:txBody>
          <a:bodyPr/>
          <a:lstStyle/>
          <a:p>
            <a:r>
              <a:rPr lang="sv-SE" dirty="0"/>
              <a:t>En delmängd av nulägesanalysen, och ett underlag till sammanfattningen av nuläget och beskrivningen av prioriterade områden i förvaltningens verksamhetsplan eller bolagets affärsplan. Resultatet ska </a:t>
            </a:r>
            <a:r>
              <a:rPr lang="sv-SE" dirty="0" err="1"/>
              <a:t>enevtuellt</a:t>
            </a:r>
            <a:r>
              <a:rPr lang="sv-SE" dirty="0"/>
              <a:t> även kunna lyftas in i trendbeskrivningen i förvaltningens nulägeskarta.</a:t>
            </a:r>
          </a:p>
          <a:p>
            <a:endParaRPr lang="sv-SE" dirty="0"/>
          </a:p>
        </p:txBody>
      </p:sp>
      <p:sp>
        <p:nvSpPr>
          <p:cNvPr id="4" name="Platshållare för bildnummer 3">
            <a:extLst>
              <a:ext uri="{FF2B5EF4-FFF2-40B4-BE49-F238E27FC236}">
                <a16:creationId xmlns:a16="http://schemas.microsoft.com/office/drawing/2014/main" id="{376CF2D7-E93F-C013-5456-ADDF80BC53D2}"/>
              </a:ext>
            </a:extLst>
          </p:cNvPr>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29679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D905-0A41-0E0C-9AB6-F5A13594AE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28DACB-1D88-DABF-61FF-DAEFC9D9B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5E649B-DA87-F982-A909-8E87B2949A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AF16C0D-8257-D2CD-2E86-DABFA9332FCA}"/>
              </a:ext>
            </a:extLst>
          </p:cNvPr>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30106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58171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C07B-4549-8386-43F5-33D88F343A5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1292E1-337B-D2F9-9A91-289FB64E3A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F5A28A-9E1E-3C3F-E3B3-85402C6E0F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p:txBody>
      </p:sp>
      <p:sp>
        <p:nvSpPr>
          <p:cNvPr id="4" name="Platshållare för bildnummer 3">
            <a:extLst>
              <a:ext uri="{FF2B5EF4-FFF2-40B4-BE49-F238E27FC236}">
                <a16:creationId xmlns:a16="http://schemas.microsoft.com/office/drawing/2014/main" id="{B96160DB-C51F-AA9C-8751-95BF52BD7D3F}"/>
              </a:ext>
            </a:extLst>
          </p:cNvPr>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40823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2E83-AEA0-E22A-71BB-DED6FC41B7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4BDF8F-1549-19EC-9B8E-A6B5B9A6D8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2FBB7C-1A72-5EF8-5F8C-DC664250CAD2}"/>
              </a:ext>
            </a:extLst>
          </p:cNvPr>
          <p:cNvSpPr>
            <a:spLocks noGrp="1"/>
          </p:cNvSpPr>
          <p:nvPr>
            <p:ph type="body" idx="1"/>
          </p:nvPr>
        </p:nvSpPr>
        <p:spPr/>
        <p:txBody>
          <a:bodyPr/>
          <a:lstStyle/>
          <a:p>
            <a:r>
              <a:rPr lang="sv-SE" b="1" dirty="0">
                <a:latin typeface="Helsingborg Sans" pitchFamily="2" charset="0"/>
              </a:rPr>
              <a:t>Tips:</a:t>
            </a:r>
            <a:br>
              <a:rPr lang="sv-SE" dirty="0"/>
            </a:br>
            <a:r>
              <a:rPr lang="sv-SE" dirty="0"/>
              <a:t>Ta en extra titt på figuren och fundera över vad den visar. Som framgår representerar det som står i Brännpunkterna till stor den troliga framtiden på kortare sikt medan Utblickarna försöker beskriva mer av sådant som är tänkbart på 10 års sikt. Jämför gärna det figuren visar med det som står om osäkerhet på s21.</a:t>
            </a:r>
          </a:p>
          <a:p>
            <a:endParaRPr lang="sv-SE" dirty="0"/>
          </a:p>
        </p:txBody>
      </p:sp>
      <p:sp>
        <p:nvSpPr>
          <p:cNvPr id="4" name="Platshållare för bildnummer 3">
            <a:extLst>
              <a:ext uri="{FF2B5EF4-FFF2-40B4-BE49-F238E27FC236}">
                <a16:creationId xmlns:a16="http://schemas.microsoft.com/office/drawing/2014/main" id="{F69EA0AA-7CA9-5D91-6587-A2E08BE1C6D0}"/>
              </a:ext>
            </a:extLst>
          </p:cNvPr>
          <p:cNvSpPr>
            <a:spLocks noGrp="1"/>
          </p:cNvSpPr>
          <p:nvPr>
            <p:ph type="sldNum" sz="quarter" idx="5"/>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56522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A954-1BB6-6282-9351-B8D27DABA3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61E98B-B616-85D2-D29D-F06CDC2CB8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A02116-87B1-9950-B6E7-0175225F8173}"/>
              </a:ext>
            </a:extLst>
          </p:cNvPr>
          <p:cNvSpPr>
            <a:spLocks noGrp="1"/>
          </p:cNvSpPr>
          <p:nvPr>
            <p:ph type="body" idx="1"/>
          </p:nvPr>
        </p:nvSpPr>
        <p:spPr/>
        <p:txBody>
          <a:bodyPr/>
          <a:lstStyle/>
          <a:p>
            <a:r>
              <a:rPr lang="sv-SE" b="1" dirty="0">
                <a:latin typeface="Helsingborg Sans" pitchFamily="2" charset="0"/>
              </a:rPr>
              <a:t>Tips: </a:t>
            </a:r>
            <a:br>
              <a:rPr lang="sv-SE" b="1" dirty="0"/>
            </a:br>
            <a:r>
              <a:rPr lang="sv-SE" dirty="0"/>
              <a:t>En tydlig problemställning eller avgränsning kan underlätta för att lyckas med detta steg, framför allt om det är första gången ni arbetar med framsyn/framtidsanalys. Det kan till exempel handla om hur och varför förändringar i omvärlden påverkar era förutsättningarna lyckas med ett specifikt deluppdrag, eller med en inriktning eller ett politiskt mål inom ert uppdrag. Det vill säga ett mer avgränsat strategiskt tema.</a:t>
            </a:r>
          </a:p>
        </p:txBody>
      </p:sp>
      <p:sp>
        <p:nvSpPr>
          <p:cNvPr id="4" name="Platshållare för bildnummer 3">
            <a:extLst>
              <a:ext uri="{FF2B5EF4-FFF2-40B4-BE49-F238E27FC236}">
                <a16:creationId xmlns:a16="http://schemas.microsoft.com/office/drawing/2014/main" id="{ECFF492F-33E2-3FE1-9595-3BB2BEA79BDE}"/>
              </a:ext>
            </a:extLst>
          </p:cNvPr>
          <p:cNvSpPr>
            <a:spLocks noGrp="1"/>
          </p:cNvSpPr>
          <p:nvPr>
            <p:ph type="sldNum" sz="quarter" idx="5"/>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383561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framtidsutmaningar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355015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219681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4.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Omvärldsdriven planering</a:t>
            </a:r>
            <a:br>
              <a:rPr lang="sv-SE" dirty="0"/>
            </a:br>
            <a:r>
              <a:rPr lang="sv-SE" dirty="0"/>
              <a:t>Metod att ta in framtiden</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8698215" cy="830997"/>
          </a:xfrm>
          <a:prstGeom prst="rect">
            <a:avLst/>
          </a:prstGeom>
          <a:noFill/>
        </p:spPr>
        <p:txBody>
          <a:bodyPr wrap="none" rtlCol="0">
            <a:spAutoFit/>
          </a:bodyPr>
          <a:lstStyle/>
          <a:p>
            <a:r>
              <a:rPr lang="sv-SE" sz="2400" dirty="0">
                <a:solidFill>
                  <a:schemeClr val="bg1"/>
                </a:solidFill>
              </a:rPr>
              <a:t>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198931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dirty="0"/>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28372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692-9019-E7D7-B233-E56A30F9ACD0}"/>
            </a:ext>
          </a:extLst>
        </p:cNvPr>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2150CF83-6F4F-0B70-90A1-6954D2E1DCA9}"/>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a:t>
            </a:r>
            <a:r>
              <a:rPr kumimoji="0" lang="sv-SE" sz="1100" b="0" i="0" u="none" strike="noStrike" kern="1200" cap="none" spc="0" normalizeH="0" baseline="0" noProof="0">
                <a:ln>
                  <a:noFill/>
                </a:ln>
                <a:solidFill>
                  <a:srgbClr val="FEFFFF"/>
                </a:solidFill>
                <a:effectLst/>
                <a:uLnTx/>
                <a:uFillTx/>
                <a:latin typeface="Roboto Light"/>
                <a:ea typeface="+mn-ea"/>
                <a:cs typeface="+mn-cs"/>
              </a:rPr>
              <a:t>motverkar förändring hos oss?</a:t>
            </a: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0" name="Rektangel: rundade hörn 9">
            <a:extLst>
              <a:ext uri="{FF2B5EF4-FFF2-40B4-BE49-F238E27FC236}">
                <a16:creationId xmlns:a16="http://schemas.microsoft.com/office/drawing/2014/main" id="{5F5DE245-3C85-D2C7-41ED-1567CA4B25EA}"/>
              </a:ext>
            </a:extLst>
          </p:cNvPr>
          <p:cNvSpPr/>
          <p:nvPr/>
        </p:nvSpPr>
        <p:spPr>
          <a:xfrm>
            <a:off x="4068290" y="2778312"/>
            <a:ext cx="2735580" cy="2081490"/>
          </a:xfrm>
          <a:prstGeom prst="roundRect">
            <a:avLst/>
          </a:prstGeom>
          <a:gradFill flip="none" rotWithShape="1">
            <a:gsLst>
              <a:gs pos="43000">
                <a:srgbClr val="1A355C"/>
              </a:gs>
              <a:gs pos="3000">
                <a:srgbClr val="1A355C"/>
              </a:gs>
              <a:gs pos="71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rgbClr val="FEFFFF"/>
                </a:solidFill>
                <a:latin typeface="Roboto Light"/>
              </a:rPr>
              <a:t>Trycket från nutiden</a:t>
            </a:r>
          </a:p>
          <a:p>
            <a:pPr algn="ctr"/>
            <a:endParaRPr lang="sv-SE" sz="1100" b="1" dirty="0">
              <a:solidFill>
                <a:srgbClr val="FEFFFF"/>
              </a:solidFill>
              <a:latin typeface="Roboto Light"/>
            </a:endParaRPr>
          </a:p>
          <a:p>
            <a:pPr marL="171450" indent="-171450">
              <a:buFont typeface="Arial" panose="020B0604020202020204" pitchFamily="34" charset="0"/>
              <a:buChar char="•"/>
            </a:pPr>
            <a:r>
              <a:rPr lang="sv-SE" sz="1100" dirty="0">
                <a:solidFill>
                  <a:srgbClr val="FEFFFF"/>
                </a:solidFill>
                <a:latin typeface="Roboto Light"/>
              </a:rPr>
              <a:t>Vilka stabila mer långsiktiga trender förändrar tydligt framtiden inom vårt område?</a:t>
            </a:r>
          </a:p>
          <a:p>
            <a:pPr marL="171450" indent="-171450">
              <a:buFont typeface="Arial" panose="020B0604020202020204" pitchFamily="34" charset="0"/>
              <a:buChar char="•"/>
            </a:pPr>
            <a:r>
              <a:rPr lang="sv-SE" sz="1100" dirty="0">
                <a:solidFill>
                  <a:srgbClr val="FEFFFF"/>
                </a:solidFill>
                <a:latin typeface="Roboto Light"/>
              </a:rPr>
              <a:t>Hur snabbt sker förändringarna och på vilket sätt?</a:t>
            </a:r>
          </a:p>
          <a:p>
            <a:pPr marL="171450" indent="-171450">
              <a:buFont typeface="Arial" panose="020B0604020202020204" pitchFamily="34" charset="0"/>
              <a:buChar char="•"/>
            </a:pPr>
            <a:r>
              <a:rPr lang="sv-SE" sz="1100" dirty="0">
                <a:solidFill>
                  <a:srgbClr val="FEFFFF"/>
                </a:solidFill>
                <a:latin typeface="Roboto Light"/>
              </a:rPr>
              <a:t>Vad driver på förändringarna – </a:t>
            </a:r>
            <a:br>
              <a:rPr lang="sv-SE" sz="1100" dirty="0">
                <a:solidFill>
                  <a:srgbClr val="FEFFFF"/>
                </a:solidFill>
                <a:latin typeface="Roboto Light"/>
              </a:rPr>
            </a:br>
            <a:r>
              <a:rPr lang="sv-SE" sz="1100" dirty="0">
                <a:solidFill>
                  <a:srgbClr val="FEFFFF"/>
                </a:solidFill>
                <a:latin typeface="Roboto Light"/>
              </a:rPr>
              <a:t>d v s vad händer i vår nära respektive mer avlägsna omvärld?</a:t>
            </a:r>
          </a:p>
        </p:txBody>
      </p:sp>
      <p:sp>
        <p:nvSpPr>
          <p:cNvPr id="11" name="Rektangel: rundade hörn 10">
            <a:extLst>
              <a:ext uri="{FF2B5EF4-FFF2-40B4-BE49-F238E27FC236}">
                <a16:creationId xmlns:a16="http://schemas.microsoft.com/office/drawing/2014/main" id="{FC4DFC05-1066-01EA-B5A2-E0FB2D54C12C}"/>
              </a:ext>
            </a:extLst>
          </p:cNvPr>
          <p:cNvSpPr/>
          <p:nvPr/>
        </p:nvSpPr>
        <p:spPr>
          <a:xfrm>
            <a:off x="7425592" y="1737567"/>
            <a:ext cx="2735580" cy="2081490"/>
          </a:xfrm>
          <a:prstGeom prst="roundRect">
            <a:avLst/>
          </a:prstGeom>
          <a:gradFill>
            <a:gsLst>
              <a:gs pos="0">
                <a:srgbClr val="1A355C"/>
              </a:gs>
              <a:gs pos="3000">
                <a:srgbClr val="1A355C"/>
              </a:gs>
              <a:gs pos="31000">
                <a:srgbClr val="E35205"/>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mer osäkra trender i nutiden och svaga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2" name="Rubrik 3">
            <a:extLst>
              <a:ext uri="{FF2B5EF4-FFF2-40B4-BE49-F238E27FC236}">
                <a16:creationId xmlns:a16="http://schemas.microsoft.com/office/drawing/2014/main" id="{0192C97C-8CBF-A659-D7AF-D8C21001A4C3}"/>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B8B73686-35D1-C980-4832-A02BB96F9A64}"/>
              </a:ext>
            </a:extLst>
          </p:cNvPr>
          <p:cNvSpPr txBox="1"/>
          <p:nvPr/>
        </p:nvSpPr>
        <p:spPr>
          <a:xfrm>
            <a:off x="3995684" y="2470535"/>
            <a:ext cx="2685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Megatrender och </a:t>
            </a:r>
            <a:r>
              <a:rPr lang="sv-SE" sz="1400" b="1" dirty="0">
                <a:solidFill>
                  <a:srgbClr val="1A355C"/>
                </a:solidFill>
                <a:latin typeface="Helsingborg Sans"/>
              </a:rPr>
              <a:t>B</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rännpunkter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4" name="textruta 3">
            <a:extLst>
              <a:ext uri="{FF2B5EF4-FFF2-40B4-BE49-F238E27FC236}">
                <a16:creationId xmlns:a16="http://schemas.microsoft.com/office/drawing/2014/main" id="{946DEFDB-9955-1229-BCE7-75E7EC925415}"/>
              </a:ext>
            </a:extLst>
          </p:cNvPr>
          <p:cNvSpPr txBox="1"/>
          <p:nvPr/>
        </p:nvSpPr>
        <p:spPr>
          <a:xfrm>
            <a:off x="7574140" y="1429790"/>
            <a:ext cx="24384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Brännpunkter och </a:t>
            </a: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Utblickar</a:t>
            </a:r>
          </a:p>
        </p:txBody>
      </p:sp>
      <p:sp>
        <p:nvSpPr>
          <p:cNvPr id="6" name="textruta 5">
            <a:extLst>
              <a:ext uri="{FF2B5EF4-FFF2-40B4-BE49-F238E27FC236}">
                <a16:creationId xmlns:a16="http://schemas.microsoft.com/office/drawing/2014/main" id="{D6CD8191-BE2D-07FC-80DF-464148879C95}"/>
              </a:ext>
            </a:extLst>
          </p:cNvPr>
          <p:cNvSpPr txBox="1"/>
          <p:nvPr/>
        </p:nvSpPr>
        <p:spPr>
          <a:xfrm>
            <a:off x="4397171" y="5013690"/>
            <a:ext cx="20778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183B9C83-8E1B-0FDF-542A-C6CA7C30091B}"/>
              </a:ext>
            </a:extLst>
          </p:cNvPr>
          <p:cNvSpPr txBox="1"/>
          <p:nvPr/>
        </p:nvSpPr>
        <p:spPr>
          <a:xfrm>
            <a:off x="7793746" y="3972945"/>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D81BC3A0-A61B-9830-3418-84DB76B61275}"/>
              </a:ext>
            </a:extLst>
          </p:cNvPr>
          <p:cNvSpPr txBox="1"/>
          <p:nvPr/>
        </p:nvSpPr>
        <p:spPr>
          <a:xfrm>
            <a:off x="1112006" y="6028639"/>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13" name="textruta 12">
            <a:extLst>
              <a:ext uri="{FF2B5EF4-FFF2-40B4-BE49-F238E27FC236}">
                <a16:creationId xmlns:a16="http://schemas.microsoft.com/office/drawing/2014/main" id="{2F594AF3-DED3-C6ED-8B7E-3D0AD7C853E8}"/>
              </a:ext>
            </a:extLst>
          </p:cNvPr>
          <p:cNvSpPr txBox="1"/>
          <p:nvPr/>
        </p:nvSpPr>
        <p:spPr>
          <a:xfrm>
            <a:off x="7344493" y="1000552"/>
            <a:ext cx="2897769" cy="369332"/>
          </a:xfrm>
          <a:prstGeom prst="rect">
            <a:avLst/>
          </a:prstGeom>
          <a:noFill/>
        </p:spPr>
        <p:txBody>
          <a:bodyPr wrap="square" rtlCol="0">
            <a:spAutoFit/>
          </a:bodyPr>
          <a:lstStyle/>
          <a:p>
            <a:pPr algn="ctr"/>
            <a:r>
              <a:rPr lang="sv-SE" b="1" i="1" dirty="0">
                <a:solidFill>
                  <a:srgbClr val="E35205"/>
                </a:solidFill>
                <a:latin typeface="+mj-lt"/>
              </a:rPr>
              <a:t>Fortsätt sedan här</a:t>
            </a:r>
          </a:p>
        </p:txBody>
      </p:sp>
      <p:cxnSp>
        <p:nvCxnSpPr>
          <p:cNvPr id="14" name="Koppling: vinklad 13">
            <a:extLst>
              <a:ext uri="{FF2B5EF4-FFF2-40B4-BE49-F238E27FC236}">
                <a16:creationId xmlns:a16="http://schemas.microsoft.com/office/drawing/2014/main" id="{38E2879D-094E-311B-9052-C80E805DBD81}"/>
              </a:ext>
            </a:extLst>
          </p:cNvPr>
          <p:cNvCxnSpPr>
            <a:cxnSpLocks/>
            <a:stCxn id="3" idx="3"/>
            <a:endCxn id="4" idx="1"/>
          </p:cNvCxnSpPr>
          <p:nvPr/>
        </p:nvCxnSpPr>
        <p:spPr>
          <a:xfrm flipV="1">
            <a:off x="6681036" y="1583679"/>
            <a:ext cx="893104" cy="1040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9FF92293-8262-ADBF-A2A2-7861F951A841}"/>
              </a:ext>
            </a:extLst>
          </p:cNvPr>
          <p:cNvSpPr txBox="1"/>
          <p:nvPr/>
        </p:nvSpPr>
        <p:spPr>
          <a:xfrm>
            <a:off x="3987194" y="2008870"/>
            <a:ext cx="2897769" cy="369332"/>
          </a:xfrm>
          <a:prstGeom prst="rect">
            <a:avLst/>
          </a:prstGeom>
          <a:noFill/>
        </p:spPr>
        <p:txBody>
          <a:bodyPr wrap="square" rtlCol="0">
            <a:spAutoFit/>
          </a:bodyPr>
          <a:lstStyle/>
          <a:p>
            <a:pPr algn="ctr"/>
            <a:r>
              <a:rPr lang="sv-SE" b="1" i="1" dirty="0">
                <a:solidFill>
                  <a:srgbClr val="E35205"/>
                </a:solidFill>
                <a:latin typeface="+mj-lt"/>
              </a:rPr>
              <a:t>Börja med dessa frågor</a:t>
            </a:r>
          </a:p>
        </p:txBody>
      </p:sp>
    </p:spTree>
    <p:extLst>
      <p:ext uri="{BB962C8B-B14F-4D97-AF65-F5344CB8AC3E}">
        <p14:creationId xmlns:p14="http://schemas.microsoft.com/office/powerpoint/2010/main" val="132151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B4080-950C-FF3D-2387-062DF7832722}"/>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009321C1-40E4-65A9-4308-E2F9A416E9EE}"/>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 trender och svaga signaler</a:t>
            </a:r>
          </a:p>
          <a:p>
            <a:endParaRPr lang="sv-SE" dirty="0"/>
          </a:p>
        </p:txBody>
      </p:sp>
      <p:cxnSp>
        <p:nvCxnSpPr>
          <p:cNvPr id="4" name="Rak pilkoppling 3">
            <a:extLst>
              <a:ext uri="{FF2B5EF4-FFF2-40B4-BE49-F238E27FC236}">
                <a16:creationId xmlns:a16="http://schemas.microsoft.com/office/drawing/2014/main" id="{6AB786DA-BA1D-D0AE-70BB-531BA6DE4D09}"/>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01C468AA-6140-D7D9-3BB1-01CFBB59EE2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E4EF2D7B-13CC-6DB4-34C4-580B29086C2F}"/>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Osäkra trender</a:t>
            </a:r>
          </a:p>
        </p:txBody>
      </p:sp>
      <p:sp>
        <p:nvSpPr>
          <p:cNvPr id="11" name="textruta 10">
            <a:extLst>
              <a:ext uri="{FF2B5EF4-FFF2-40B4-BE49-F238E27FC236}">
                <a16:creationId xmlns:a16="http://schemas.microsoft.com/office/drawing/2014/main" id="{81D5D3E9-95FB-4C6A-4036-6175FE433B7E}"/>
              </a:ext>
            </a:extLst>
          </p:cNvPr>
          <p:cNvSpPr txBox="1"/>
          <p:nvPr/>
        </p:nvSpPr>
        <p:spPr>
          <a:xfrm>
            <a:off x="937058" y="1215995"/>
            <a:ext cx="158408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srgbClr val="1A355C"/>
                </a:solidFill>
                <a:latin typeface="Helsingborg Sans"/>
              </a:rPr>
              <a:t>Stabila trender</a:t>
            </a:r>
            <a:endParaRPr kumimoji="0" lang="sv-SE" sz="16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12" name="textruta 11">
            <a:extLst>
              <a:ext uri="{FF2B5EF4-FFF2-40B4-BE49-F238E27FC236}">
                <a16:creationId xmlns:a16="http://schemas.microsoft.com/office/drawing/2014/main" id="{65CD9A80-A848-B137-A9AA-BFBF52D7F745}"/>
              </a:ext>
            </a:extLst>
          </p:cNvPr>
          <p:cNvSpPr txBox="1"/>
          <p:nvPr/>
        </p:nvSpPr>
        <p:spPr>
          <a:xfrm>
            <a:off x="8417253" y="1193689"/>
            <a:ext cx="154401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Svaga signaler</a:t>
            </a:r>
          </a:p>
        </p:txBody>
      </p:sp>
      <p:sp>
        <p:nvSpPr>
          <p:cNvPr id="15" name="textruta 14">
            <a:extLst>
              <a:ext uri="{FF2B5EF4-FFF2-40B4-BE49-F238E27FC236}">
                <a16:creationId xmlns:a16="http://schemas.microsoft.com/office/drawing/2014/main" id="{7B42CF4E-B0CF-1318-0527-3035FD47330E}"/>
              </a:ext>
            </a:extLst>
          </p:cNvPr>
          <p:cNvSpPr txBox="1"/>
          <p:nvPr/>
        </p:nvSpPr>
        <p:spPr>
          <a:xfrm>
            <a:off x="4640392" y="5941566"/>
            <a:ext cx="17075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”Troligt/Tänkbart”</a:t>
            </a:r>
          </a:p>
        </p:txBody>
      </p:sp>
      <p:sp>
        <p:nvSpPr>
          <p:cNvPr id="18" name="textruta 17">
            <a:extLst>
              <a:ext uri="{FF2B5EF4-FFF2-40B4-BE49-F238E27FC236}">
                <a16:creationId xmlns:a16="http://schemas.microsoft.com/office/drawing/2014/main" id="{6658AD62-39E4-EAF3-B7A6-95A60A4F6489}"/>
              </a:ext>
            </a:extLst>
          </p:cNvPr>
          <p:cNvSpPr txBox="1"/>
          <p:nvPr/>
        </p:nvSpPr>
        <p:spPr>
          <a:xfrm>
            <a:off x="1286501" y="5941565"/>
            <a:ext cx="8851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”Troligt”</a:t>
            </a:r>
          </a:p>
        </p:txBody>
      </p:sp>
      <p:sp>
        <p:nvSpPr>
          <p:cNvPr id="24" name="textruta 23">
            <a:extLst>
              <a:ext uri="{FF2B5EF4-FFF2-40B4-BE49-F238E27FC236}">
                <a16:creationId xmlns:a16="http://schemas.microsoft.com/office/drawing/2014/main" id="{A6F15E1C-D585-3C6C-3DBB-2B04D50725C7}"/>
              </a:ext>
            </a:extLst>
          </p:cNvPr>
          <p:cNvSpPr txBox="1"/>
          <p:nvPr/>
        </p:nvSpPr>
        <p:spPr>
          <a:xfrm>
            <a:off x="8543246" y="5941564"/>
            <a:ext cx="173156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”Tänkbart/Möjligt”</a:t>
            </a:r>
          </a:p>
        </p:txBody>
      </p:sp>
      <p:sp>
        <p:nvSpPr>
          <p:cNvPr id="6" name="textruta 5">
            <a:extLst>
              <a:ext uri="{FF2B5EF4-FFF2-40B4-BE49-F238E27FC236}">
                <a16:creationId xmlns:a16="http://schemas.microsoft.com/office/drawing/2014/main" id="{113C4AAF-AF51-1ADC-3EDD-7CF4D23BEA7E}"/>
              </a:ext>
            </a:extLst>
          </p:cNvPr>
          <p:cNvSpPr txBox="1"/>
          <p:nvPr/>
        </p:nvSpPr>
        <p:spPr>
          <a:xfrm>
            <a:off x="536030" y="2169540"/>
            <a:ext cx="2900852" cy="3323987"/>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Mycket data och långa tidsserier</a:t>
            </a:r>
          </a:p>
          <a:p>
            <a:pPr marL="285750" indent="-285750">
              <a:buFont typeface="Arial" panose="020B0604020202020204" pitchFamily="34" charset="0"/>
              <a:buChar char="•"/>
            </a:pPr>
            <a:r>
              <a:rPr lang="sv-SE" sz="1400" dirty="0"/>
              <a:t>Tröghet i utvecklingen</a:t>
            </a:r>
          </a:p>
          <a:p>
            <a:pPr marL="285750" indent="-285750">
              <a:buFont typeface="Arial" panose="020B0604020202020204" pitchFamily="34" charset="0"/>
              <a:buChar char="•"/>
            </a:pPr>
            <a:r>
              <a:rPr lang="sv-SE" sz="1400" dirty="0"/>
              <a:t>Gott kunskapsläge och tydligt stöd i forskning och myndighetsrapporter</a:t>
            </a:r>
          </a:p>
          <a:p>
            <a:endParaRPr lang="sv-SE" sz="1400" dirty="0"/>
          </a:p>
          <a:p>
            <a:endParaRPr lang="sv-SE" sz="1400" dirty="0"/>
          </a:p>
          <a:p>
            <a:r>
              <a:rPr lang="sv-SE" sz="1400" dirty="0"/>
              <a:t>Exempel:</a:t>
            </a:r>
          </a:p>
          <a:p>
            <a:pPr marL="285750" indent="-285750">
              <a:buFont typeface="Arial" panose="020B0604020202020204" pitchFamily="34" charset="0"/>
              <a:buChar char="•"/>
            </a:pPr>
            <a:r>
              <a:rPr lang="sv-SE" sz="1400" dirty="0"/>
              <a:t>Ökande antal äldre i de flesta av Sveriges kommuner</a:t>
            </a:r>
          </a:p>
          <a:p>
            <a:pPr marL="285750" indent="-285750">
              <a:buFont typeface="Arial" panose="020B0604020202020204" pitchFamily="34" charset="0"/>
              <a:buChar char="•"/>
            </a:pPr>
            <a:r>
              <a:rPr lang="sv-SE" sz="1400" dirty="0"/>
              <a:t>Ökad digitalisering inom offentlig förvaltning</a:t>
            </a:r>
          </a:p>
          <a:p>
            <a:pPr marL="285750" indent="-285750">
              <a:buFont typeface="Arial" panose="020B0604020202020204" pitchFamily="34" charset="0"/>
              <a:buChar char="•"/>
            </a:pPr>
            <a:endParaRPr lang="sv-SE" sz="1400" dirty="0"/>
          </a:p>
        </p:txBody>
      </p:sp>
      <p:sp>
        <p:nvSpPr>
          <p:cNvPr id="9" name="textruta 8">
            <a:extLst>
              <a:ext uri="{FF2B5EF4-FFF2-40B4-BE49-F238E27FC236}">
                <a16:creationId xmlns:a16="http://schemas.microsoft.com/office/drawing/2014/main" id="{08D833E5-29D9-E345-FCAE-DFFBB5934930}"/>
              </a:ext>
            </a:extLst>
          </p:cNvPr>
          <p:cNvSpPr txBox="1"/>
          <p:nvPr/>
        </p:nvSpPr>
        <p:spPr>
          <a:xfrm>
            <a:off x="3960320" y="2169539"/>
            <a:ext cx="2900852" cy="3108543"/>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Tydligt belagda i nutiden, men ibland svåra att kvantifiera</a:t>
            </a:r>
          </a:p>
          <a:p>
            <a:pPr marL="285750" indent="-285750">
              <a:buFont typeface="Arial" panose="020B0604020202020204" pitchFamily="34" charset="0"/>
              <a:buChar char="•"/>
            </a:pPr>
            <a:r>
              <a:rPr lang="sv-SE" sz="1400" dirty="0"/>
              <a:t>Känsliga för politiska, ekonomiska, teknologiska och/eller andra förändringar </a:t>
            </a:r>
          </a:p>
          <a:p>
            <a:pPr marL="285750" indent="-285750">
              <a:buFont typeface="Arial" panose="020B0604020202020204" pitchFamily="34" charset="0"/>
              <a:buChar char="•"/>
            </a:pPr>
            <a:r>
              <a:rPr lang="sv-SE" sz="1400" dirty="0"/>
              <a:t>Påverkas lätt av andra drivkrafter</a:t>
            </a:r>
          </a:p>
          <a:p>
            <a:pPr marL="285750" indent="-285750">
              <a:buFont typeface="Arial" panose="020B0604020202020204" pitchFamily="34" charset="0"/>
              <a:buChar char="•"/>
            </a:pPr>
            <a:endParaRPr lang="sv-SE" sz="1400" dirty="0"/>
          </a:p>
          <a:p>
            <a:r>
              <a:rPr lang="sv-SE" sz="1400" dirty="0"/>
              <a:t>Exempel:</a:t>
            </a:r>
          </a:p>
          <a:p>
            <a:pPr marL="285750" indent="-285750">
              <a:buFont typeface="Arial" panose="020B0604020202020204" pitchFamily="34" charset="0"/>
              <a:buChar char="•"/>
            </a:pPr>
            <a:r>
              <a:rPr lang="sv-SE" sz="1400" dirty="0"/>
              <a:t>Det säkerhetspolitiska läget fortsätter att förvärras</a:t>
            </a:r>
          </a:p>
          <a:p>
            <a:pPr marL="285750" indent="-285750">
              <a:buFont typeface="Arial" panose="020B0604020202020204" pitchFamily="34" charset="0"/>
              <a:buChar char="•"/>
            </a:pPr>
            <a:r>
              <a:rPr lang="sv-SE" sz="1400" dirty="0"/>
              <a:t>Jobb försvinner när AI kan utföra allt fler arbetsuppgifter</a:t>
            </a:r>
          </a:p>
        </p:txBody>
      </p:sp>
      <p:sp>
        <p:nvSpPr>
          <p:cNvPr id="13" name="textruta 12">
            <a:extLst>
              <a:ext uri="{FF2B5EF4-FFF2-40B4-BE49-F238E27FC236}">
                <a16:creationId xmlns:a16="http://schemas.microsoft.com/office/drawing/2014/main" id="{FC81B38C-F783-1B5F-1A86-AFCDE0DF8BAE}"/>
              </a:ext>
            </a:extLst>
          </p:cNvPr>
          <p:cNvSpPr txBox="1"/>
          <p:nvPr/>
        </p:nvSpPr>
        <p:spPr>
          <a:xfrm>
            <a:off x="7738833" y="2169539"/>
            <a:ext cx="2900852" cy="3539430"/>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Tidiga indikationer, anekdoter, enstaka forskningsspår och/eller praktiska exempel</a:t>
            </a:r>
          </a:p>
          <a:p>
            <a:pPr marL="285750" indent="-285750">
              <a:buFont typeface="Arial" panose="020B0604020202020204" pitchFamily="34" charset="0"/>
              <a:buChar char="•"/>
            </a:pPr>
            <a:r>
              <a:rPr lang="sv-SE" sz="1400" dirty="0"/>
              <a:t>Saknas tillförlitliga data och/eller forskning</a:t>
            </a:r>
          </a:p>
          <a:p>
            <a:pPr marL="285750" indent="-285750">
              <a:buFont typeface="Arial" panose="020B0604020202020204" pitchFamily="34" charset="0"/>
              <a:buChar char="•"/>
            </a:pPr>
            <a:r>
              <a:rPr lang="sv-SE" sz="1400" dirty="0"/>
              <a:t>Utmanar nuvarande praxis</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a:p>
          <a:p>
            <a:r>
              <a:rPr lang="sv-SE" sz="1400" dirty="0"/>
              <a:t>Exempel:</a:t>
            </a:r>
          </a:p>
          <a:p>
            <a:pPr marL="285750" indent="-285750">
              <a:buFont typeface="Arial" panose="020B0604020202020204" pitchFamily="34" charset="0"/>
              <a:buChar char="•"/>
            </a:pPr>
            <a:r>
              <a:rPr lang="sv-SE" sz="1400" dirty="0"/>
              <a:t>Gemensam digital AI‑assistent skalar upp och blir standard i offentlig sektor</a:t>
            </a:r>
          </a:p>
          <a:p>
            <a:pPr marL="285750" indent="-285750">
              <a:buFont typeface="Arial" panose="020B0604020202020204" pitchFamily="34" charset="0"/>
              <a:buChar char="•"/>
            </a:pPr>
            <a:r>
              <a:rPr lang="sv-SE" sz="1400" dirty="0"/>
              <a:t>Automatiserade bygglov tar fart och blir normen i svenska kommuner</a:t>
            </a:r>
          </a:p>
        </p:txBody>
      </p:sp>
    </p:spTree>
    <p:extLst>
      <p:ext uri="{BB962C8B-B14F-4D97-AF65-F5344CB8AC3E}">
        <p14:creationId xmlns:p14="http://schemas.microsoft.com/office/powerpoint/2010/main" val="117736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55243" y="5941566"/>
            <a:ext cx="20778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a:t>
            </a:r>
            <a:r>
              <a:rPr lang="sv-SE" sz="1400" b="1" dirty="0">
                <a:solidFill>
                  <a:srgbClr val="1A355C"/>
                </a:solidFill>
                <a:latin typeface="Helsingborg Sans"/>
              </a:rPr>
              <a:t>Omvärlds</a:t>
            </a: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923330"/>
          </a:xfrm>
          <a:prstGeom prst="rect">
            <a:avLst/>
          </a:prstGeom>
          <a:noFill/>
        </p:spPr>
        <p:txBody>
          <a:bodyPr wrap="square" rtlCol="0">
            <a:spAutoFit/>
          </a:bodyPr>
          <a:lstStyle/>
          <a:p>
            <a:endParaRPr lang="sv-SE" i="1" dirty="0"/>
          </a:p>
          <a:p>
            <a:r>
              <a:rPr lang="sv-SE" i="1" dirty="0"/>
              <a:t>Det som är </a:t>
            </a:r>
          </a:p>
          <a:p>
            <a:r>
              <a:rPr lang="sv-SE" i="1" dirty="0"/>
              <a:t>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923330"/>
          </a:xfrm>
          <a:prstGeom prst="rect">
            <a:avLst/>
          </a:prstGeom>
          <a:noFill/>
        </p:spPr>
        <p:txBody>
          <a:bodyPr wrap="square" rtlCol="0">
            <a:spAutoFit/>
          </a:bodyPr>
          <a:lstStyle/>
          <a:p>
            <a:endParaRPr lang="sv-SE" i="1" dirty="0"/>
          </a:p>
          <a:p>
            <a:r>
              <a:rPr lang="sv-SE" i="1" dirty="0"/>
              <a:t>Det som är </a:t>
            </a:r>
          </a:p>
          <a:p>
            <a:r>
              <a:rPr lang="sv-SE" i="1" dirty="0"/>
              <a:t>tänkbart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274708" cy="923330"/>
          </a:xfrm>
          <a:prstGeom prst="rect">
            <a:avLst/>
          </a:prstGeom>
          <a:noFill/>
        </p:spPr>
        <p:txBody>
          <a:bodyPr wrap="none" rtlCol="0">
            <a:spAutoFit/>
          </a:bodyPr>
          <a:lstStyle/>
          <a:p>
            <a:endParaRPr lang="sv-SE" i="1" dirty="0"/>
          </a:p>
          <a:p>
            <a:r>
              <a:rPr lang="sv-SE" i="1" dirty="0"/>
              <a:t>Det som är</a:t>
            </a:r>
            <a:br>
              <a:rPr lang="sv-SE" i="1" dirty="0"/>
            </a:br>
            <a:r>
              <a:rPr lang="sv-SE" i="1" dirty="0"/>
              <a:t>hindrande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7740370" y="2191247"/>
            <a:ext cx="2897769" cy="646331"/>
          </a:xfrm>
          <a:prstGeom prst="rect">
            <a:avLst/>
          </a:prstGeom>
          <a:noFill/>
        </p:spPr>
        <p:txBody>
          <a:bodyPr wrap="square" rtlCol="0">
            <a:spAutoFit/>
          </a:bodyPr>
          <a:lstStyle/>
          <a:p>
            <a:pPr algn="ctr"/>
            <a:r>
              <a:rPr lang="sv-SE" b="1" i="1" dirty="0">
                <a:solidFill>
                  <a:srgbClr val="E35205"/>
                </a:solidFill>
                <a:latin typeface="+mj-lt"/>
              </a:rPr>
              <a:t>Fortsätt här för att ta in det som är mer ”osäkert” </a:t>
            </a:r>
          </a:p>
        </p:txBody>
      </p:sp>
      <p:sp>
        <p:nvSpPr>
          <p:cNvPr id="3" name="textruta 2">
            <a:extLst>
              <a:ext uri="{FF2B5EF4-FFF2-40B4-BE49-F238E27FC236}">
                <a16:creationId xmlns:a16="http://schemas.microsoft.com/office/drawing/2014/main" id="{862368D0-BF2E-DFC6-DF64-616B8D240E2F}"/>
              </a:ext>
            </a:extLst>
          </p:cNvPr>
          <p:cNvSpPr txBox="1"/>
          <p:nvPr/>
        </p:nvSpPr>
        <p:spPr>
          <a:xfrm>
            <a:off x="3985307" y="2191247"/>
            <a:ext cx="3017689" cy="646331"/>
          </a:xfrm>
          <a:prstGeom prst="rect">
            <a:avLst/>
          </a:prstGeom>
          <a:noFill/>
        </p:spPr>
        <p:txBody>
          <a:bodyPr wrap="square" rtlCol="0">
            <a:spAutoFit/>
          </a:bodyPr>
          <a:lstStyle/>
          <a:p>
            <a:pPr algn="ctr"/>
            <a:r>
              <a:rPr lang="sv-SE" b="1" i="1" dirty="0">
                <a:solidFill>
                  <a:srgbClr val="E35205"/>
                </a:solidFill>
                <a:latin typeface="+mj-lt"/>
              </a:rPr>
              <a:t>Börja här för att få en bild av det som är mer ”säkert”</a:t>
            </a:r>
          </a:p>
        </p:txBody>
      </p:sp>
    </p:spTree>
    <p:extLst>
      <p:ext uri="{BB962C8B-B14F-4D97-AF65-F5344CB8AC3E}">
        <p14:creationId xmlns:p14="http://schemas.microsoft.com/office/powerpoint/2010/main" val="168785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42D9-BA86-6C7B-AAEB-291C170A22B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42A9037D-D2E3-C71D-CD3C-57D5A1230017}"/>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5A7E7563-416E-619D-F353-53ADE0B15ADE}"/>
              </a:ext>
            </a:extLst>
          </p:cNvPr>
          <p:cNvSpPr>
            <a:spLocks noGrp="1"/>
          </p:cNvSpPr>
          <p:nvPr>
            <p:ph type="subTitle" idx="1"/>
          </p:nvPr>
        </p:nvSpPr>
        <p:spPr/>
        <p:txBody>
          <a:bodyPr>
            <a:normAutofit/>
          </a:bodyPr>
          <a:lstStyle/>
          <a:p>
            <a:r>
              <a:rPr lang="sv-SE" sz="5400" b="1" dirty="0">
                <a:latin typeface="+mj-lt"/>
              </a:rPr>
              <a:t>Bedöm påverkan och osäkerhet </a:t>
            </a:r>
          </a:p>
        </p:txBody>
      </p:sp>
    </p:spTree>
    <p:extLst>
      <p:ext uri="{BB962C8B-B14F-4D97-AF65-F5344CB8AC3E}">
        <p14:creationId xmlns:p14="http://schemas.microsoft.com/office/powerpoint/2010/main" val="175576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A8C7-8534-0223-BAEA-143D7A994153}"/>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540D2939-B727-DBF5-FD88-1A091839CEB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B11435A3-810C-D238-9239-6D0B676BB7C7}"/>
              </a:ext>
            </a:extLst>
          </p:cNvPr>
          <p:cNvSpPr>
            <a:spLocks noGrp="1"/>
          </p:cNvSpPr>
          <p:nvPr>
            <p:ph idx="11"/>
          </p:nvPr>
        </p:nvSpPr>
        <p:spPr>
          <a:xfrm>
            <a:off x="864000" y="1440000"/>
            <a:ext cx="4881496" cy="4371008"/>
          </a:xfrm>
        </p:spPr>
        <p:txBody>
          <a:bodyPr>
            <a:normAutofit fontScale="92500" lnSpcReduction="10000"/>
          </a:bodyPr>
          <a:lstStyle/>
          <a:p>
            <a:r>
              <a:rPr lang="sv-SE" dirty="0"/>
              <a:t>Ni har identifierat troliga och tänkbara </a:t>
            </a:r>
            <a:r>
              <a:rPr lang="sv-SE" b="1" dirty="0">
                <a:latin typeface="+mj-lt"/>
              </a:rPr>
              <a:t>framtidsutmaningar</a:t>
            </a:r>
            <a:r>
              <a:rPr lang="sv-SE" dirty="0"/>
              <a:t> för verksamheten. Granska nu dessa med </a:t>
            </a:r>
            <a:r>
              <a:rPr lang="sv-SE" b="1" dirty="0">
                <a:latin typeface="+mj-lt"/>
              </a:rPr>
              <a:t>utgångspunkt</a:t>
            </a:r>
            <a:r>
              <a:rPr lang="sv-SE" dirty="0"/>
              <a:t> i nämndens eller bolagets </a:t>
            </a:r>
            <a:r>
              <a:rPr lang="sv-SE" b="1" dirty="0">
                <a:latin typeface="+mj-lt"/>
              </a:rPr>
              <a:t>uppdrag</a:t>
            </a:r>
            <a:r>
              <a:rPr lang="sv-SE" dirty="0"/>
              <a:t>.</a:t>
            </a:r>
          </a:p>
          <a:p>
            <a:endParaRPr lang="sv-SE" dirty="0"/>
          </a:p>
          <a:p>
            <a:r>
              <a:rPr lang="sv-SE" dirty="0"/>
              <a:t>Gör detta genom att bedöma </a:t>
            </a:r>
            <a:r>
              <a:rPr lang="sv-SE" b="1" dirty="0">
                <a:latin typeface="+mj-lt"/>
              </a:rPr>
              <a:t>hur hög påverkan </a:t>
            </a:r>
            <a:r>
              <a:rPr lang="sv-SE" dirty="0"/>
              <a:t>de kan få på uppdraget respektive </a:t>
            </a:r>
            <a:r>
              <a:rPr lang="sv-SE" b="1" dirty="0">
                <a:latin typeface="+mj-lt"/>
              </a:rPr>
              <a:t>hur osäkra de är</a:t>
            </a:r>
            <a:r>
              <a:rPr lang="sv-SE" dirty="0"/>
              <a:t> på 5 till 10 års sikt. </a:t>
            </a:r>
          </a:p>
          <a:p>
            <a:endParaRPr lang="sv-SE" dirty="0"/>
          </a:p>
          <a:p>
            <a:r>
              <a:rPr lang="sv-SE" b="1" dirty="0">
                <a:latin typeface="+mj-lt"/>
              </a:rPr>
              <a:t>Ett sätt att ge styrelsen/nämnden möjlighet att göra robusta och anpassningsbara vägval som står sig i flera möjliga framtider. Ger en gemensam lägesbild av de långsiktiga strategiska utmaningar vi står inför. </a:t>
            </a:r>
          </a:p>
          <a:p>
            <a:endParaRPr lang="sv-SE" b="1" dirty="0">
              <a:latin typeface="+mj-lt"/>
            </a:endParaRPr>
          </a:p>
        </p:txBody>
      </p:sp>
      <p:cxnSp>
        <p:nvCxnSpPr>
          <p:cNvPr id="2" name="Rak pilkoppling 1">
            <a:extLst>
              <a:ext uri="{FF2B5EF4-FFF2-40B4-BE49-F238E27FC236}">
                <a16:creationId xmlns:a16="http://schemas.microsoft.com/office/drawing/2014/main" id="{9AE475C1-3A7F-211D-E4A4-DE7D8EC253AF}"/>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E26F76D4-CB60-ECD7-DCC6-658442035FE6}"/>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DD22F579-CCD7-420F-823D-8800BBEBD7D3}"/>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7E2E94D1-05C9-763B-ECFE-F891AF980A0E}"/>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676B679C-F4C1-924A-D6D9-4D4D223DB585}"/>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D5F6C5B5-567E-8346-D397-72AF0F97BB10}"/>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5F617E97-5B67-63DC-4BEF-0C69D7E0BF6D}"/>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1F3EBD54-B963-26CB-7979-7C978055553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F4A9BE67-D123-16DC-F7A7-1025DBC4B557}"/>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465E9BBD-0BF8-88B4-8DAA-BFC6F9FA0647}"/>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3FCD86D6-6625-B7BA-EF72-FAFB43F6BF77}"/>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B4696EDE-F85A-F239-C230-DED00C1896EF}"/>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92EC4998-ADE7-D1F8-376F-CCDCD275AE27}"/>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7D08DF6F-DA83-B7E3-2818-19C17D33064F}"/>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F6E83BBC-7E6B-286C-7DA9-2388E2779E04}"/>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8299264F-9BC9-79CE-D103-159C6C1BBC75}"/>
              </a:ext>
            </a:extLst>
          </p:cNvPr>
          <p:cNvSpPr txBox="1"/>
          <p:nvPr/>
        </p:nvSpPr>
        <p:spPr>
          <a:xfrm>
            <a:off x="8289179" y="5171752"/>
            <a:ext cx="1261884" cy="307777"/>
          </a:xfrm>
          <a:prstGeom prst="rect">
            <a:avLst/>
          </a:prstGeom>
          <a:noFill/>
        </p:spPr>
        <p:txBody>
          <a:bodyPr wrap="none" rtlCol="0">
            <a:spAutoFit/>
          </a:bodyPr>
          <a:lstStyle/>
          <a:p>
            <a:pPr algn="ctr"/>
            <a:r>
              <a:rPr lang="sv-SE" sz="1400" b="1" dirty="0">
                <a:solidFill>
                  <a:srgbClr val="1A355C"/>
                </a:solidFill>
                <a:latin typeface="+mj-lt"/>
              </a:rPr>
              <a:t>OSÄKERHET</a:t>
            </a:r>
          </a:p>
        </p:txBody>
      </p:sp>
      <p:sp>
        <p:nvSpPr>
          <p:cNvPr id="22" name="textruta 21">
            <a:extLst>
              <a:ext uri="{FF2B5EF4-FFF2-40B4-BE49-F238E27FC236}">
                <a16:creationId xmlns:a16="http://schemas.microsoft.com/office/drawing/2014/main" id="{966503A5-FFE4-D705-D5CB-9DFF929ED75F}"/>
              </a:ext>
            </a:extLst>
          </p:cNvPr>
          <p:cNvSpPr txBox="1"/>
          <p:nvPr/>
        </p:nvSpPr>
        <p:spPr>
          <a:xfrm rot="16200000">
            <a:off x="6232139" y="3211040"/>
            <a:ext cx="1152880" cy="307777"/>
          </a:xfrm>
          <a:prstGeom prst="rect">
            <a:avLst/>
          </a:prstGeom>
          <a:noFill/>
        </p:spPr>
        <p:txBody>
          <a:bodyPr wrap="none" rtlCol="0">
            <a:spAutoFit/>
          </a:bodyPr>
          <a:lstStyle/>
          <a:p>
            <a:r>
              <a:rPr lang="sv-SE" sz="1400" b="1" dirty="0">
                <a:solidFill>
                  <a:srgbClr val="1A355C"/>
                </a:solidFill>
                <a:latin typeface="+mj-lt"/>
              </a:rPr>
              <a:t>PÅVERKAN</a:t>
            </a:r>
          </a:p>
        </p:txBody>
      </p:sp>
      <p:sp>
        <p:nvSpPr>
          <p:cNvPr id="23" name="Rektangel: rundade hörn 22">
            <a:extLst>
              <a:ext uri="{FF2B5EF4-FFF2-40B4-BE49-F238E27FC236}">
                <a16:creationId xmlns:a16="http://schemas.microsoft.com/office/drawing/2014/main" id="{24B0A558-8E73-BB4E-005C-67B273AFD166}"/>
              </a:ext>
            </a:extLst>
          </p:cNvPr>
          <p:cNvSpPr/>
          <p:nvPr/>
        </p:nvSpPr>
        <p:spPr>
          <a:xfrm>
            <a:off x="5792355" y="195993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STABILA</a:t>
            </a:r>
            <a:br>
              <a:rPr lang="sv-SE" sz="800" b="1" dirty="0">
                <a:solidFill>
                  <a:srgbClr val="1A355C"/>
                </a:solidFill>
                <a:latin typeface="+mj-lt"/>
              </a:rPr>
            </a:br>
            <a:r>
              <a:rPr lang="sv-SE" sz="800" b="1" dirty="0">
                <a:solidFill>
                  <a:srgbClr val="1A355C"/>
                </a:solidFill>
                <a:latin typeface="+mj-lt"/>
              </a:rPr>
              <a:t>UTMANINGAR</a:t>
            </a:r>
            <a:br>
              <a:rPr lang="sv-SE" sz="800" dirty="0">
                <a:solidFill>
                  <a:srgbClr val="1A355C"/>
                </a:solidFill>
                <a:latin typeface="+mj-lt"/>
              </a:rPr>
            </a:br>
            <a:r>
              <a:rPr lang="sv-SE" sz="800" dirty="0">
                <a:solidFill>
                  <a:srgbClr val="1A355C"/>
                </a:solidFill>
                <a:latin typeface="+mj-lt"/>
              </a:rPr>
              <a:t>Bör ingå i framtidsplanering</a:t>
            </a:r>
          </a:p>
        </p:txBody>
      </p:sp>
      <p:cxnSp>
        <p:nvCxnSpPr>
          <p:cNvPr id="24" name="Rak koppling 23">
            <a:extLst>
              <a:ext uri="{FF2B5EF4-FFF2-40B4-BE49-F238E27FC236}">
                <a16:creationId xmlns:a16="http://schemas.microsoft.com/office/drawing/2014/main" id="{410BDC48-10FA-7EC3-7EB4-7497246BA0A0}"/>
              </a:ext>
            </a:extLst>
          </p:cNvPr>
          <p:cNvCxnSpPr>
            <a:cxnSpLocks/>
            <a:stCxn id="23" idx="3"/>
            <a:endCxn id="4" idx="1"/>
          </p:cNvCxnSpPr>
          <p:nvPr/>
        </p:nvCxnSpPr>
        <p:spPr>
          <a:xfrm>
            <a:off x="6836355" y="2280133"/>
            <a:ext cx="563091" cy="291063"/>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1D9493AF-5AD6-9E3B-B2A6-A5E1137096A7}"/>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5ED4DD69-CB4F-4EC1-DF8C-62448B3F5FE7}"/>
              </a:ext>
            </a:extLst>
          </p:cNvPr>
          <p:cNvSpPr txBox="1"/>
          <p:nvPr/>
        </p:nvSpPr>
        <p:spPr>
          <a:xfrm>
            <a:off x="6990244" y="5067145"/>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A43D2D57-D568-9300-D745-17D8E4403ABD}"/>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A5673878-5DB0-DB15-99CE-2739E2C4DCB6}"/>
              </a:ext>
            </a:extLst>
          </p:cNvPr>
          <p:cNvSpPr txBox="1"/>
          <p:nvPr/>
        </p:nvSpPr>
        <p:spPr>
          <a:xfrm>
            <a:off x="10201981" y="5067209"/>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9" name="Rektangel: rundade hörn 28">
            <a:extLst>
              <a:ext uri="{FF2B5EF4-FFF2-40B4-BE49-F238E27FC236}">
                <a16:creationId xmlns:a16="http://schemas.microsoft.com/office/drawing/2014/main" id="{5889DD11-4CE8-F842-9F91-D79BD71429FC}"/>
              </a:ext>
            </a:extLst>
          </p:cNvPr>
          <p:cNvSpPr/>
          <p:nvPr/>
        </p:nvSpPr>
        <p:spPr>
          <a:xfrm>
            <a:off x="10688011" y="195993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cxnSp>
        <p:nvCxnSpPr>
          <p:cNvPr id="30" name="Rak koppling 29">
            <a:extLst>
              <a:ext uri="{FF2B5EF4-FFF2-40B4-BE49-F238E27FC236}">
                <a16:creationId xmlns:a16="http://schemas.microsoft.com/office/drawing/2014/main" id="{0CDF41F1-A101-6B51-3318-BE747A8F8704}"/>
              </a:ext>
            </a:extLst>
          </p:cNvPr>
          <p:cNvCxnSpPr>
            <a:cxnSpLocks/>
            <a:stCxn id="10" idx="3"/>
            <a:endCxn id="29" idx="1"/>
          </p:cNvCxnSpPr>
          <p:nvPr/>
        </p:nvCxnSpPr>
        <p:spPr>
          <a:xfrm flipV="1">
            <a:off x="10346217" y="2280133"/>
            <a:ext cx="341794" cy="291063"/>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0AB1D80B-3D4F-C768-593A-89142A85852B}"/>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tas med i planeringen</a:t>
            </a:r>
          </a:p>
        </p:txBody>
      </p:sp>
      <p:cxnSp>
        <p:nvCxnSpPr>
          <p:cNvPr id="32" name="Rak koppling 31">
            <a:extLst>
              <a:ext uri="{FF2B5EF4-FFF2-40B4-BE49-F238E27FC236}">
                <a16:creationId xmlns:a16="http://schemas.microsoft.com/office/drawing/2014/main" id="{28D73D6B-AD8C-8049-34FB-39BD7CE5C7EC}"/>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D9D6EF07-0B70-261F-D7CD-5F81B482BABB}"/>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påverkan/osäkerhet</a:t>
            </a:r>
          </a:p>
        </p:txBody>
      </p:sp>
      <p:sp>
        <p:nvSpPr>
          <p:cNvPr id="34" name="textruta 33">
            <a:extLst>
              <a:ext uri="{FF2B5EF4-FFF2-40B4-BE49-F238E27FC236}">
                <a16:creationId xmlns:a16="http://schemas.microsoft.com/office/drawing/2014/main" id="{5A2116B5-AB2C-52FE-9236-2A587B89F716}"/>
              </a:ext>
            </a:extLst>
          </p:cNvPr>
          <p:cNvSpPr txBox="1"/>
          <p:nvPr/>
        </p:nvSpPr>
        <p:spPr>
          <a:xfrm>
            <a:off x="6962468" y="5614695"/>
            <a:ext cx="3353803" cy="230832"/>
          </a:xfrm>
          <a:prstGeom prst="rect">
            <a:avLst/>
          </a:prstGeom>
          <a:noFill/>
        </p:spPr>
        <p:txBody>
          <a:bodyPr wrap="none" rtlCol="0">
            <a:spAutoFit/>
          </a:bodyPr>
          <a:lstStyle/>
          <a:p>
            <a:r>
              <a:rPr lang="sv-SE" sz="900" dirty="0"/>
              <a:t>Källa: Anpassad efter Copenhagen </a:t>
            </a:r>
            <a:r>
              <a:rPr lang="sv-SE" sz="900" dirty="0" err="1"/>
              <a:t>Institute</a:t>
            </a:r>
            <a:r>
              <a:rPr lang="sv-SE" sz="900" dirty="0"/>
              <a:t> for </a:t>
            </a:r>
            <a:r>
              <a:rPr lang="sv-SE" sz="900" dirty="0" err="1"/>
              <a:t>Futures</a:t>
            </a:r>
            <a:r>
              <a:rPr lang="sv-SE" sz="900" dirty="0"/>
              <a:t> Studies</a:t>
            </a:r>
          </a:p>
        </p:txBody>
      </p:sp>
    </p:spTree>
    <p:extLst>
      <p:ext uri="{BB962C8B-B14F-4D97-AF65-F5344CB8AC3E}">
        <p14:creationId xmlns:p14="http://schemas.microsoft.com/office/powerpoint/2010/main" val="118005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påverkan och osäkerhet </a:t>
            </a:r>
            <a:br>
              <a:rPr lang="sv-SE" dirty="0"/>
            </a:br>
            <a:r>
              <a:rPr lang="sv-SE" sz="2000" dirty="0"/>
              <a:t>Vilka utmaningar bör vi prioritera och fördjupa oss i?</a:t>
            </a:r>
          </a:p>
        </p:txBody>
      </p:sp>
      <p:sp>
        <p:nvSpPr>
          <p:cNvPr id="5" name="Platshållare för text 4"/>
          <p:cNvSpPr>
            <a:spLocks noGrp="1"/>
          </p:cNvSpPr>
          <p:nvPr>
            <p:ph type="body" sz="half" idx="2"/>
          </p:nvPr>
        </p:nvSpPr>
        <p:spPr>
          <a:xfrm>
            <a:off x="478800" y="1064959"/>
            <a:ext cx="10335600" cy="5685041"/>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framtidsutmaningarna och bedöm deras tänkbara påverkan på verksamheten utifrån nämndens eller bolagets uppdrag samt de politiska prioriteringarna. Värdera sedan hur osäkra de är på 5 till 10 års sikt och fundera på varför. Osäkerheten ökar ofta med tiden, men vissa saker kommer att framstå som mer osäkra än andra. Oavsett om vi bedömer en utmaning som mer eller mindre osäker ska den utgå från något som är minst tänkbart och inte bara möjligt.</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bolagets ledningsgrupp som eventuellt justerar bedömningarna. Styrelse/nämnd beslutar.</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Skrivbordsanalys enskilt samt diskussion i arbetsgruppen. Därefter w</a:t>
            </a:r>
            <a:r>
              <a:rPr lang="sv-SE" sz="1400" kern="100" dirty="0">
                <a:effectLst/>
                <a:ea typeface="Calibri" panose="020F0502020204030204" pitchFamily="34" charset="0"/>
                <a:cs typeface="Times New Roman" panose="02020603050405020304" pitchFamily="18" charset="0"/>
              </a:rPr>
              <a:t>orkshop med ledningsgrupp respektive styrelsen/nämnden.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göra robusta och anpassningsbara vägval som står sig i fler möjliga framtider. Ger en gemensam lägesbild över strategiska framtidsutmaningar, där vissa framstår som mer kritiska och nyttan av ett aktivt vägval är stort.</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genomtänkt och avstämt underlag inför uppdateringen av förvaltningens eller bolagets nulägesanalys till underlag för bolagets affärsplan eller förvaltningens verksamhetsplan.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5CC1-4167-0CB0-7274-D294FE8DED0A}"/>
            </a:ext>
          </a:extLst>
        </p:cNvPr>
        <p:cNvGrpSpPr/>
        <p:nvPr/>
      </p:nvGrpSpPr>
      <p:grpSpPr>
        <a:xfrm>
          <a:off x="0" y="0"/>
          <a:ext cx="0" cy="0"/>
          <a:chOff x="0" y="0"/>
          <a:chExt cx="0" cy="0"/>
        </a:xfrm>
      </p:grpSpPr>
      <p:sp>
        <p:nvSpPr>
          <p:cNvPr id="4" name="Platshållare för innehåll 1">
            <a:extLst>
              <a:ext uri="{FF2B5EF4-FFF2-40B4-BE49-F238E27FC236}">
                <a16:creationId xmlns:a16="http://schemas.microsoft.com/office/drawing/2014/main" id="{5B4F33A1-7358-2F16-980C-E4D10A5F8FBC}"/>
              </a:ext>
            </a:extLst>
          </p:cNvPr>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br>
              <a:rPr lang="sv-SE" sz="2400" b="1" dirty="0">
                <a:solidFill>
                  <a:srgbClr val="1A355C"/>
                </a:solidFill>
                <a:latin typeface="+mj-lt"/>
              </a:rPr>
            </a:br>
            <a:r>
              <a:rPr lang="sv-SE" sz="2400" dirty="0">
                <a:solidFill>
                  <a:srgbClr val="1A355C"/>
                </a:solidFill>
              </a:rPr>
              <a:t>Bedömningen av tänkbar påverkan bör utgå från förvaltningens eller bolagets uppdrag samt politiska inriktningar och mål.</a:t>
            </a:r>
          </a:p>
          <a:p>
            <a:pPr marL="0" indent="0">
              <a:buNone/>
              <a:defRPr/>
            </a:pPr>
            <a:r>
              <a:rPr lang="sv-SE" sz="2400" b="1" dirty="0">
                <a:solidFill>
                  <a:srgbClr val="1A355C"/>
                </a:solidFill>
                <a:latin typeface="+mj-lt"/>
              </a:rPr>
              <a:t>Stödfrågor: </a:t>
            </a:r>
          </a:p>
          <a:p>
            <a:pPr>
              <a:defRPr/>
            </a:pPr>
            <a:r>
              <a:rPr lang="sv-SE" sz="2400" dirty="0">
                <a:solidFill>
                  <a:srgbClr val="1A355C"/>
                </a:solidFill>
              </a:rPr>
              <a:t>I hur hög grad kan uppdraget komma att påverkas?</a:t>
            </a:r>
          </a:p>
          <a:p>
            <a:pPr>
              <a:defRPr/>
            </a:pPr>
            <a:r>
              <a:rPr lang="sv-SE" sz="2400" dirty="0">
                <a:solidFill>
                  <a:srgbClr val="1A355C"/>
                </a:solidFill>
              </a:rPr>
              <a:t>På vilket sätt kan utmaningen komma att påverka verksamhetens möjlighet att fullföra sitt uppdrag?</a:t>
            </a:r>
          </a:p>
          <a:p>
            <a:pPr>
              <a:defRPr/>
            </a:pPr>
            <a:r>
              <a:rPr lang="sv-SE" sz="2400" dirty="0">
                <a:solidFill>
                  <a:srgbClr val="1A355C"/>
                </a:solidFill>
              </a:rPr>
              <a:t>Kan utmaningen påverka möjligheterna att förverkliga våra inriktningar och mål?</a:t>
            </a:r>
          </a:p>
        </p:txBody>
      </p:sp>
      <p:sp>
        <p:nvSpPr>
          <p:cNvPr id="5" name="Rubrik 3">
            <a:extLst>
              <a:ext uri="{FF2B5EF4-FFF2-40B4-BE49-F238E27FC236}">
                <a16:creationId xmlns:a16="http://schemas.microsoft.com/office/drawing/2014/main" id="{1B4DCB7F-9BA6-A6DD-3323-69EB6EAD19BA}"/>
              </a:ext>
            </a:extLst>
          </p:cNvPr>
          <p:cNvSpPr>
            <a:spLocks noGrp="1"/>
          </p:cNvSpPr>
          <p:nvPr>
            <p:ph type="ctrTitle"/>
          </p:nvPr>
        </p:nvSpPr>
        <p:spPr>
          <a:xfrm>
            <a:off x="288000" y="108000"/>
            <a:ext cx="10052580" cy="1107996"/>
          </a:xfrm>
        </p:spPr>
        <p:txBody>
          <a:bodyPr/>
          <a:lstStyle/>
          <a:p>
            <a:r>
              <a:rPr lang="sv-SE" dirty="0"/>
              <a:t>Om påverkan</a:t>
            </a:r>
            <a:br>
              <a:rPr lang="sv-SE" dirty="0"/>
            </a:br>
            <a:endParaRPr lang="sv-SE" dirty="0"/>
          </a:p>
        </p:txBody>
      </p:sp>
    </p:spTree>
    <p:extLst>
      <p:ext uri="{BB962C8B-B14F-4D97-AF65-F5344CB8AC3E}">
        <p14:creationId xmlns:p14="http://schemas.microsoft.com/office/powerpoint/2010/main" val="7217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923F-5DED-7EFB-C46E-883ED34F1BCC}"/>
            </a:ext>
          </a:extLst>
        </p:cNvPr>
        <p:cNvGrpSpPr/>
        <p:nvPr/>
      </p:nvGrpSpPr>
      <p:grpSpPr>
        <a:xfrm>
          <a:off x="0" y="0"/>
          <a:ext cx="0" cy="0"/>
          <a:chOff x="0" y="0"/>
          <a:chExt cx="0" cy="0"/>
        </a:xfrm>
      </p:grpSpPr>
      <p:sp>
        <p:nvSpPr>
          <p:cNvPr id="4" name="Platshållare för innehåll 1">
            <a:extLst>
              <a:ext uri="{FF2B5EF4-FFF2-40B4-BE49-F238E27FC236}">
                <a16:creationId xmlns:a16="http://schemas.microsoft.com/office/drawing/2014/main" id="{7B5C23D0-F99F-E28C-6734-0F63EF05108C}"/>
              </a:ext>
            </a:extLst>
          </p:cNvPr>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br>
              <a:rPr lang="sv-SE" sz="2400" b="1" dirty="0">
                <a:solidFill>
                  <a:srgbClr val="1A355C"/>
                </a:solidFill>
                <a:latin typeface="+mj-lt"/>
              </a:rPr>
            </a:br>
            <a:r>
              <a:rPr lang="sv-SE" sz="2400" dirty="0">
                <a:solidFill>
                  <a:srgbClr val="1A355C"/>
                </a:solidFill>
              </a:rPr>
              <a:t>Bedömningen av hur osäkert något är bör utgå från vad som är troligt och tänkbart i framtiden utifrån det som sker nutiden. </a:t>
            </a:r>
          </a:p>
          <a:p>
            <a:pPr marL="0" lvl="0" indent="0">
              <a:buNone/>
              <a:defRPr/>
            </a:pPr>
            <a:r>
              <a:rPr lang="sv-SE" sz="2400" b="1" dirty="0">
                <a:solidFill>
                  <a:srgbClr val="1A355C"/>
                </a:solidFill>
                <a:latin typeface="+mj-lt"/>
              </a:rPr>
              <a:t>Stödfrågor: </a:t>
            </a:r>
          </a:p>
          <a:p>
            <a:pPr>
              <a:defRPr/>
            </a:pPr>
            <a:r>
              <a:rPr lang="sv-SE" sz="2400" dirty="0">
                <a:solidFill>
                  <a:srgbClr val="1A355C"/>
                </a:solidFill>
              </a:rPr>
              <a:t>Vad vet vi om de identifierade framtidsutmaningarna utifrån dagens fakta, trender eller svaga signaler?</a:t>
            </a:r>
          </a:p>
          <a:p>
            <a:pPr>
              <a:defRPr/>
            </a:pPr>
            <a:r>
              <a:rPr lang="sv-SE" sz="2400" dirty="0">
                <a:solidFill>
                  <a:srgbClr val="1A355C"/>
                </a:solidFill>
              </a:rPr>
              <a:t>Vad gör utmaningarna mer eller mindre osäkra på tio års sikt?</a:t>
            </a:r>
          </a:p>
          <a:p>
            <a:pPr>
              <a:defRPr/>
            </a:pPr>
            <a:r>
              <a:rPr lang="sv-SE" sz="2400" dirty="0">
                <a:solidFill>
                  <a:srgbClr val="1A355C"/>
                </a:solidFill>
              </a:rPr>
              <a:t>På vilket sätt är utmaningarna troliga eller tänkbara?</a:t>
            </a:r>
          </a:p>
        </p:txBody>
      </p:sp>
      <p:sp>
        <p:nvSpPr>
          <p:cNvPr id="5" name="Rubrik 3">
            <a:extLst>
              <a:ext uri="{FF2B5EF4-FFF2-40B4-BE49-F238E27FC236}">
                <a16:creationId xmlns:a16="http://schemas.microsoft.com/office/drawing/2014/main" id="{A5EC84DB-91FE-65C1-50B4-C427B1DABEF5}"/>
              </a:ext>
            </a:extLst>
          </p:cNvPr>
          <p:cNvSpPr>
            <a:spLocks noGrp="1"/>
          </p:cNvSpPr>
          <p:nvPr>
            <p:ph type="ctrTitle"/>
          </p:nvPr>
        </p:nvSpPr>
        <p:spPr>
          <a:xfrm>
            <a:off x="288000" y="108000"/>
            <a:ext cx="10052580" cy="1107996"/>
          </a:xfrm>
        </p:spPr>
        <p:txBody>
          <a:bodyPr/>
          <a:lstStyle/>
          <a:p>
            <a:r>
              <a:rPr lang="sv-SE" dirty="0"/>
              <a:t>Om osäkerhet</a:t>
            </a:r>
            <a:br>
              <a:rPr lang="sv-SE" dirty="0"/>
            </a:br>
            <a:endParaRPr lang="sv-SE" dirty="0"/>
          </a:p>
        </p:txBody>
      </p:sp>
    </p:spTree>
    <p:extLst>
      <p:ext uri="{BB962C8B-B14F-4D97-AF65-F5344CB8AC3E}">
        <p14:creationId xmlns:p14="http://schemas.microsoft.com/office/powerpoint/2010/main" val="219043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defRPr/>
            </a:pPr>
            <a:r>
              <a:rPr lang="sv-SE" sz="1600" dirty="0">
                <a:solidFill>
                  <a:srgbClr val="1A355C"/>
                </a:solidFill>
              </a:rPr>
              <a:t>När tidshorisonten är kort går det ofta att bedöma vad som är sannolikt med utgångspunkt i prognoser och framskrivningar. Till exempel är det troligt att antalet barn i förskolan nästa år kommer att landa relativt nära det som beskrivs i stadens befolkningsprognos. Men </a:t>
            </a:r>
            <a:r>
              <a:rPr lang="sv-SE" sz="1600" b="1" dirty="0">
                <a:solidFill>
                  <a:srgbClr val="1A355C"/>
                </a:solidFill>
                <a:latin typeface="+mj-lt"/>
              </a:rPr>
              <a:t>när tidshorisonten istället är lång fungerar detta ofta inte</a:t>
            </a:r>
            <a:r>
              <a:rPr lang="sv-SE" sz="1600" dirty="0">
                <a:solidFill>
                  <a:srgbClr val="1A355C"/>
                </a:solidFill>
              </a:rPr>
              <a:t>. Anledningen är att osäkerheten ökar med tiden efterhand som verkligheten förändras och allt fler faktorer kan påverka utfallet. Allt blir dock inte osäkrare i samma takt. Vissa fenomen (t ex demografi) förändras ofta långsamt, medan andra är betydligt mer skiftande eller föränderliga (t ex säkerhetspolitik och innovationstakt).</a:t>
            </a:r>
          </a:p>
          <a:p>
            <a:pPr marL="0" indent="0">
              <a:buNone/>
              <a:defRPr/>
            </a:pPr>
            <a:r>
              <a:rPr lang="sv-SE" sz="1600" b="1" dirty="0">
                <a:solidFill>
                  <a:srgbClr val="1A355C"/>
                </a:solidFill>
                <a:latin typeface="+mj-lt"/>
              </a:rPr>
              <a:t>För att något ska kunna bedömas som osäkert behöver det </a:t>
            </a:r>
            <a:r>
              <a:rPr lang="sv-SE" sz="1600" dirty="0">
                <a:solidFill>
                  <a:srgbClr val="1A355C"/>
                </a:solidFill>
              </a:rPr>
              <a:t>ni diskuterar som minst </a:t>
            </a:r>
            <a:r>
              <a:rPr lang="sv-SE" sz="1600" b="1" dirty="0">
                <a:solidFill>
                  <a:srgbClr val="1A355C"/>
                </a:solidFill>
                <a:latin typeface="+mj-lt"/>
              </a:rPr>
              <a:t>vara tänkbart och inte bara möjligt</a:t>
            </a:r>
            <a:r>
              <a:rPr lang="sv-SE" sz="1600" dirty="0">
                <a:solidFill>
                  <a:srgbClr val="1A355C"/>
                </a:solidFill>
              </a:rPr>
              <a:t>. Det blir det när det baseras på fakta, trender och svaga signaler i nutiden som på god grund kan tänkas förändra framtiden eller fortsätta att vara giltiga i den på något vis. Vissa saker kommer då att förefalla vara mer eller mindre osäkra. Till exempel är det relativt säkert att antalet äldre kommer att fortsätta öka under de kommande tio åren. Däremot är det osäkert exakt hur stort behovet av äldreomsorg blir beroende på en rad andra faktorer, så som att äldre i genomsnitt är friskare längre upp i åldrarna. Tänkbarhet kräver alltså att framtiden har en trovärdig koppling till nutiden.</a:t>
            </a:r>
          </a:p>
          <a:p>
            <a:pPr marL="0" indent="0">
              <a:buNone/>
              <a:defRPr/>
            </a:pPr>
            <a:r>
              <a:rPr lang="sv-SE" sz="1600" b="1" dirty="0">
                <a:solidFill>
                  <a:srgbClr val="1A355C"/>
                </a:solidFill>
                <a:latin typeface="+mj-lt"/>
              </a:rPr>
              <a:t>På riktigt lång sikt, </a:t>
            </a:r>
            <a:r>
              <a:rPr lang="sv-SE" sz="1600" dirty="0">
                <a:solidFill>
                  <a:srgbClr val="1A355C"/>
                </a:solidFill>
              </a:rPr>
              <a:t>när allt i praktiken är möjligt och framtiden är helt okänd, </a:t>
            </a:r>
            <a:r>
              <a:rPr lang="sv-SE" sz="1600" b="1" dirty="0">
                <a:solidFill>
                  <a:srgbClr val="1A355C"/>
                </a:solidFill>
                <a:latin typeface="+mj-lt"/>
              </a:rPr>
              <a:t>blir det till sist meningslöst att tala om osäkerhet</a:t>
            </a:r>
            <a:r>
              <a:rPr lang="sv-SE" sz="1600" dirty="0">
                <a:solidFill>
                  <a:srgbClr val="1A355C"/>
                </a:solidFill>
              </a:rPr>
              <a:t>. Om framtiden är helt öppen och saknar tydlig förankring i nutiden kan vi inte längre jämföra utfall, då förlorar begreppet osäkerhet sin mening. </a:t>
            </a:r>
          </a:p>
          <a:p>
            <a:pPr marL="0" indent="0">
              <a:buNone/>
              <a:defRPr/>
            </a:pPr>
            <a:endParaRPr lang="sv-SE" sz="1600" dirty="0">
              <a:solidFill>
                <a:srgbClr val="1A355C"/>
              </a:solidFill>
            </a:endParaRPr>
          </a:p>
        </p:txBody>
      </p:sp>
      <p:sp>
        <p:nvSpPr>
          <p:cNvPr id="5" name="Rubrik 3"/>
          <p:cNvSpPr>
            <a:spLocks noGrp="1"/>
          </p:cNvSpPr>
          <p:nvPr>
            <p:ph type="ctrTitle"/>
          </p:nvPr>
        </p:nvSpPr>
        <p:spPr>
          <a:xfrm>
            <a:off x="288000" y="108000"/>
            <a:ext cx="10052580" cy="1107996"/>
          </a:xfrm>
        </p:spPr>
        <p:txBody>
          <a:bodyPr/>
          <a:lstStyle/>
          <a:p>
            <a:r>
              <a:rPr lang="sv-SE" dirty="0"/>
              <a:t>Mer om osäkerhet</a:t>
            </a:r>
            <a:br>
              <a:rPr lang="sv-SE" dirty="0"/>
            </a:br>
            <a:endParaRPr lang="sv-SE" dirty="0"/>
          </a:p>
        </p:txBody>
      </p:sp>
    </p:spTree>
    <p:extLst>
      <p:ext uri="{BB962C8B-B14F-4D97-AF65-F5344CB8AC3E}">
        <p14:creationId xmlns:p14="http://schemas.microsoft.com/office/powerpoint/2010/main" val="50809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2789377"/>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underlag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förstudier inför större utvecklingsprojekt</a:t>
            </a:r>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34743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påverkan/osäkerhet</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4305987" cy="338554"/>
          </a:xfrm>
          <a:prstGeom prst="rect">
            <a:avLst/>
          </a:prstGeom>
          <a:noFill/>
        </p:spPr>
        <p:txBody>
          <a:bodyPr wrap="none" rtlCol="0">
            <a:spAutoFit/>
          </a:bodyPr>
          <a:lstStyle/>
          <a:p>
            <a:r>
              <a:rPr lang="sv-SE" sz="1600" b="1" dirty="0">
                <a:solidFill>
                  <a:srgbClr val="1A355C"/>
                </a:solidFill>
                <a:latin typeface="+mj-lt"/>
              </a:rPr>
              <a:t>OSÄKERHET </a:t>
            </a:r>
            <a:r>
              <a:rPr lang="sv-SE" sz="1600" dirty="0">
                <a:solidFill>
                  <a:srgbClr val="1A355C"/>
                </a:solidFill>
                <a:latin typeface="+mj-lt"/>
              </a:rPr>
              <a:t>(att utmaningen ska förverkligas)</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07609" y="3257409"/>
            <a:ext cx="2855922" cy="338554"/>
          </a:xfrm>
          <a:prstGeom prst="rect">
            <a:avLst/>
          </a:prstGeom>
          <a:noFill/>
        </p:spPr>
        <p:txBody>
          <a:bodyPr wrap="square" rtlCol="0">
            <a:spAutoFit/>
          </a:bodyPr>
          <a:lstStyle/>
          <a:p>
            <a:r>
              <a:rPr lang="sv-SE" sz="1600" b="1" dirty="0">
                <a:solidFill>
                  <a:srgbClr val="1A355C"/>
                </a:solidFill>
                <a:latin typeface="+mj-lt"/>
              </a:rPr>
              <a:t>PÅVERKAN </a:t>
            </a:r>
            <a:r>
              <a:rPr lang="sv-SE" sz="1600" dirty="0">
                <a:solidFill>
                  <a:srgbClr val="1A355C"/>
                </a:solidFill>
                <a:latin typeface="+mj-lt"/>
              </a:rPr>
              <a:t>(potentiellt sett)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70" y="6204997"/>
            <a:ext cx="456852" cy="261610"/>
          </a:xfrm>
          <a:prstGeom prst="rect">
            <a:avLst/>
          </a:prstGeom>
          <a:noFill/>
        </p:spPr>
        <p:txBody>
          <a:bodyPr wrap="squar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8344743" y="6205547"/>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rPr>
              <a:t>STABILA</a:t>
            </a:r>
            <a:br>
              <a:rPr lang="sv-SE" sz="800" b="1" dirty="0">
                <a:solidFill>
                  <a:srgbClr val="1A355C"/>
                </a:solidFill>
              </a:rPr>
            </a:br>
            <a:r>
              <a:rPr lang="sv-SE" sz="800" b="1" dirty="0">
                <a:solidFill>
                  <a:srgbClr val="1A355C"/>
                </a:solidFill>
              </a:rPr>
              <a:t>UTMANINGAR</a:t>
            </a:r>
            <a:br>
              <a:rPr lang="sv-SE" sz="800" dirty="0">
                <a:solidFill>
                  <a:srgbClr val="1A355C"/>
                </a:solidFill>
              </a:rPr>
            </a:br>
            <a:r>
              <a:rPr lang="sv-SE" sz="800" dirty="0">
                <a:solidFill>
                  <a:srgbClr val="1A355C"/>
                </a:solidFill>
              </a:rPr>
              <a:t>Bör ingå i framtidsplanering</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146468" cy="253916"/>
          </a:xfrm>
          <a:prstGeom prst="rect">
            <a:avLst/>
          </a:prstGeom>
          <a:noFill/>
        </p:spPr>
        <p:txBody>
          <a:bodyPr wrap="none" rtlCol="0">
            <a:spAutoFit/>
          </a:bodyPr>
          <a:lstStyle/>
          <a:p>
            <a:r>
              <a:rPr lang="sv-SE" sz="1050" dirty="0"/>
              <a:t>Kritisk utmaning</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109599" cy="253916"/>
          </a:xfrm>
          <a:prstGeom prst="rect">
            <a:avLst/>
          </a:prstGeom>
          <a:noFill/>
        </p:spPr>
        <p:txBody>
          <a:bodyPr wrap="none" rtlCol="0">
            <a:spAutoFit/>
          </a:bodyPr>
          <a:lstStyle/>
          <a:p>
            <a:r>
              <a:rPr lang="sv-SE" sz="1050" dirty="0"/>
              <a:t>Stabil utmaning</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71741" cy="253916"/>
          </a:xfrm>
          <a:prstGeom prst="rect">
            <a:avLst/>
          </a:prstGeom>
          <a:noFill/>
        </p:spPr>
        <p:txBody>
          <a:bodyPr wrap="none" rtlCol="0">
            <a:spAutoFit/>
          </a:bodyPr>
          <a:lstStyle/>
          <a:p>
            <a:r>
              <a:rPr lang="sv-SE" sz="1050" dirty="0"/>
              <a:t>Låg påverkan</a:t>
            </a:r>
          </a:p>
        </p:txBody>
      </p:sp>
    </p:spTree>
    <p:extLst>
      <p:ext uri="{BB962C8B-B14F-4D97-AF65-F5344CB8AC3E}">
        <p14:creationId xmlns:p14="http://schemas.microsoft.com/office/powerpoint/2010/main" val="429152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Avrundande frågor</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insikter får du när du ser på utmaningarna utifrån påverkan och osäkerhet?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är våra mest säkra respektive osäkra utmaningar?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kritiska utmaningar bör </a:t>
            </a:r>
            <a:r>
              <a:rPr lang="sv-SE" sz="1800" dirty="0">
                <a:solidFill>
                  <a:srgbClr val="1A355D"/>
                </a:solidFill>
                <a:ea typeface="Roboto Light" panose="02000000000000000000" pitchFamily="2" charset="0"/>
                <a:cs typeface="Roboto Light" panose="02000000000000000000" pitchFamily="2" charset="0"/>
              </a:rPr>
              <a:t>vi</a:t>
            </a:r>
            <a:r>
              <a:rPr lang="sv-SE" sz="1800" b="0" i="0" kern="1200" baseline="0" dirty="0">
                <a:solidFill>
                  <a:srgbClr val="1A355D"/>
                </a:solidFill>
                <a:latin typeface="+mn-lt"/>
                <a:ea typeface="Roboto Light" panose="02000000000000000000" pitchFamily="2" charset="0"/>
                <a:cs typeface="Roboto Light" panose="02000000000000000000" pitchFamily="2" charset="0"/>
              </a:rPr>
              <a:t> fördjupa oss i, och vilka </a:t>
            </a:r>
            <a:r>
              <a:rPr lang="sv-SE" sz="1800" dirty="0">
                <a:solidFill>
                  <a:srgbClr val="1A355D"/>
                </a:solidFill>
                <a:ea typeface="Roboto Light" panose="02000000000000000000" pitchFamily="2" charset="0"/>
                <a:cs typeface="Roboto Light" panose="02000000000000000000" pitchFamily="2" charset="0"/>
              </a:rPr>
              <a:t>vägval står vi inför?</a:t>
            </a: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204316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4ED2-960D-5F5A-566C-D38880E9802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47CA476-5C27-96DA-27AD-46C7A9E52EF6}"/>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212D997F-67AC-008C-6AFF-3D3AA6183286}"/>
              </a:ext>
            </a:extLst>
          </p:cNvPr>
          <p:cNvSpPr>
            <a:spLocks noGrp="1"/>
          </p:cNvSpPr>
          <p:nvPr>
            <p:ph type="subTitle" idx="1"/>
          </p:nvPr>
        </p:nvSpPr>
        <p:spPr>
          <a:xfrm>
            <a:off x="864000" y="3885897"/>
            <a:ext cx="9869164" cy="1655233"/>
          </a:xfrm>
        </p:spPr>
        <p:txBody>
          <a:bodyPr>
            <a:normAutofit/>
          </a:bodyPr>
          <a:lstStyle/>
          <a:p>
            <a:r>
              <a:rPr lang="sv-SE" sz="5400" b="1" dirty="0">
                <a:latin typeface="+mj-lt"/>
              </a:rPr>
              <a:t>Omsätt insikter i nulägesanalysen</a:t>
            </a:r>
          </a:p>
        </p:txBody>
      </p:sp>
    </p:spTree>
    <p:extLst>
      <p:ext uri="{BB962C8B-B14F-4D97-AF65-F5344CB8AC3E}">
        <p14:creationId xmlns:p14="http://schemas.microsoft.com/office/powerpoint/2010/main" val="103257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F89-B630-E4E4-C024-795FE9CC79B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2EC4D6-BC4B-0D04-617C-4055D840EFC4}"/>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890A56B0-8B26-3B50-51E8-F0B0E35ABC80}"/>
              </a:ext>
            </a:extLst>
          </p:cNvPr>
          <p:cNvSpPr>
            <a:spLocks noGrp="1"/>
          </p:cNvSpPr>
          <p:nvPr>
            <p:ph idx="11"/>
          </p:nvPr>
        </p:nvSpPr>
        <p:spPr>
          <a:xfrm>
            <a:off x="864000" y="1440000"/>
            <a:ext cx="4881496" cy="4371008"/>
          </a:xfrm>
        </p:spPr>
        <p:txBody>
          <a:bodyPr>
            <a:normAutofit fontScale="92500" lnSpcReduction="20000"/>
          </a:bodyPr>
          <a:lstStyle/>
          <a:p>
            <a:r>
              <a:rPr lang="sv-SE" dirty="0"/>
              <a:t>Ni har identifierat framtidsutmaningar utifrån brännpunkterna och värderat dessa tillsammans med ledningen. </a:t>
            </a:r>
            <a:r>
              <a:rPr lang="sv-SE" b="1" dirty="0">
                <a:latin typeface="+mj-lt"/>
              </a:rPr>
              <a:t>Nu ska ni omsätta de insikter ni har fått utifrån hur de påverkar er här och nu. </a:t>
            </a:r>
          </a:p>
          <a:p>
            <a:endParaRPr lang="sv-SE" dirty="0"/>
          </a:p>
          <a:p>
            <a:r>
              <a:rPr lang="sv-SE" dirty="0"/>
              <a:t>Gör detta genom att </a:t>
            </a:r>
            <a:r>
              <a:rPr lang="sv-SE" b="1" dirty="0">
                <a:latin typeface="+mj-lt"/>
              </a:rPr>
              <a:t>arbeta in de avstämda utmaningarna i </a:t>
            </a:r>
            <a:r>
              <a:rPr lang="sv-SE" dirty="0"/>
              <a:t>förvaltningens eller bolagets </a:t>
            </a:r>
            <a:r>
              <a:rPr lang="sv-SE" b="1" dirty="0">
                <a:latin typeface="+mj-lt"/>
              </a:rPr>
              <a:t>nulägesanalys.</a:t>
            </a:r>
          </a:p>
          <a:p>
            <a:endParaRPr lang="sv-SE" b="1" dirty="0">
              <a:latin typeface="+mj-lt"/>
            </a:endParaRPr>
          </a:p>
          <a:p>
            <a:r>
              <a:rPr lang="sv-SE" b="1" dirty="0">
                <a:latin typeface="+mj-lt"/>
              </a:rPr>
              <a:t>Ett sätt att få med avstämda framtidsutmaningar i förvaltningens/bolagets planering. </a:t>
            </a:r>
            <a:r>
              <a:rPr lang="sv-SE" dirty="0"/>
              <a:t>För att kunna </a:t>
            </a:r>
            <a:r>
              <a:rPr lang="sv-SE" b="1" dirty="0">
                <a:latin typeface="+mj-lt"/>
              </a:rPr>
              <a:t>omsätta relevanta framtidsutmaningar i prioriterade områden </a:t>
            </a:r>
            <a:r>
              <a:rPr lang="sv-SE" dirty="0"/>
              <a:t>med utgångspunkt i nämndens uppdrag och politiska mål eller bolagets ägardirektiv.</a:t>
            </a:r>
          </a:p>
          <a:p>
            <a:endParaRPr lang="sv-SE" dirty="0"/>
          </a:p>
        </p:txBody>
      </p:sp>
      <p:pic>
        <p:nvPicPr>
          <p:cNvPr id="2" name="Bildobjekt 1">
            <a:extLst>
              <a:ext uri="{FF2B5EF4-FFF2-40B4-BE49-F238E27FC236}">
                <a16:creationId xmlns:a16="http://schemas.microsoft.com/office/drawing/2014/main" id="{0BB3C532-B26B-3CEC-CEA7-58C7F7536C9D}"/>
              </a:ext>
            </a:extLst>
          </p:cNvPr>
          <p:cNvPicPr>
            <a:picLocks noChangeAspect="1"/>
          </p:cNvPicPr>
          <p:nvPr/>
        </p:nvPicPr>
        <p:blipFill>
          <a:blip r:embed="rId3"/>
          <a:srcRect l="-2" t="3201" b="13623"/>
          <a:stretch>
            <a:fillRect/>
          </a:stretch>
        </p:blipFill>
        <p:spPr>
          <a:xfrm>
            <a:off x="6775369" y="541684"/>
            <a:ext cx="4263632" cy="4808359"/>
          </a:xfrm>
          <a:prstGeom prst="rect">
            <a:avLst/>
          </a:prstGeom>
          <a:noFill/>
        </p:spPr>
      </p:pic>
    </p:spTree>
    <p:extLst>
      <p:ext uri="{BB962C8B-B14F-4D97-AF65-F5344CB8AC3E}">
        <p14:creationId xmlns:p14="http://schemas.microsoft.com/office/powerpoint/2010/main" val="167265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C71-6D58-40DE-7D60-143C7E085728}"/>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BC8BCF7A-4471-81C8-C09B-26803B5AFD2F}"/>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Omsätt insikter i nulägesanalysen</a:t>
            </a:r>
          </a:p>
          <a:p>
            <a:r>
              <a:rPr lang="sv-SE" sz="2000" dirty="0"/>
              <a:t>Hur omsätter vi framtidsutmaningar i handling?</a:t>
            </a:r>
          </a:p>
        </p:txBody>
      </p:sp>
      <p:sp>
        <p:nvSpPr>
          <p:cNvPr id="5" name="Platshållare för text 4">
            <a:extLst>
              <a:ext uri="{FF2B5EF4-FFF2-40B4-BE49-F238E27FC236}">
                <a16:creationId xmlns:a16="http://schemas.microsoft.com/office/drawing/2014/main" id="{3EC914A5-A3D3-2995-6295-5E7ED55E789B}"/>
              </a:ext>
            </a:extLst>
          </p:cNvPr>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Arbeta in de avstämda framtidsutmaningarna med hög påverkan på uppdraget i förvaltningens eller bolagets nulägesanalys. Lägg särskild vikt vid de kritiska utmaningarna, där osäkerheten om framtiden är hög och nyttan av aktiva vägval är stor. Ta vid behov del av </a:t>
            </a:r>
            <a:r>
              <a:rPr lang="sv-SE" sz="1400" kern="100" dirty="0">
                <a:ea typeface="Calibri" panose="020F0502020204030204" pitchFamily="34" charset="0"/>
                <a:cs typeface="Times New Roman" panose="02020603050405020304" pitchFamily="18" charset="0"/>
                <a:hlinkClick r:id="rId3"/>
              </a:rPr>
              <a:t>stödmaterialet om nulägesanalys </a:t>
            </a:r>
            <a:r>
              <a:rPr lang="sv-SE" sz="1400" kern="100" dirty="0">
                <a:ea typeface="Calibri" panose="020F0502020204030204" pitchFamily="34" charset="0"/>
                <a:cs typeface="Times New Roman" panose="02020603050405020304" pitchFamily="18" charset="0"/>
              </a:rPr>
              <a:t>på stadens intranät eller motsvarande material i ett enskilt bolag. </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Skrivbordsarbete enskilt och i dialog med ledningen.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i nästa led kunna omsätta relevanta framtidsutmaningar i prioriterade områden med utgångspunkt i nämndens uppdrag och politiska prioriteringar eller bolagets ägardirektiv. </a:t>
            </a:r>
          </a:p>
          <a:p>
            <a:pPr lvl="0">
              <a:lnSpc>
                <a:spcPct val="107000"/>
              </a:lnSpc>
              <a:spcAft>
                <a:spcPts val="800"/>
              </a:spcAft>
            </a:pP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delmängd av nulägesanalysen, och ett underlag till beskrivningen av prioriterade områden i förvaltningens verksamhetsplan eller bolagets affärsplan.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Förvaltni</a:t>
            </a:r>
            <a:r>
              <a:rPr lang="sv-SE" sz="1400" kern="100" dirty="0">
                <a:effectLst/>
                <a:ea typeface="Calibri" panose="020F0502020204030204" pitchFamily="34" charset="0"/>
                <a:cs typeface="Times New Roman" panose="02020603050405020304" pitchFamily="18" charset="0"/>
              </a:rPr>
              <a:t>ngs-</a:t>
            </a:r>
            <a:r>
              <a:rPr lang="sv-SE" sz="1400" kern="100" dirty="0">
                <a:ea typeface="Calibri" panose="020F0502020204030204" pitchFamily="34" charset="0"/>
                <a:cs typeface="Times New Roman" panose="02020603050405020304" pitchFamily="18" charset="0"/>
              </a:rPr>
              <a:t> eller </a:t>
            </a:r>
            <a:r>
              <a:rPr lang="sv-SE" sz="1400" kern="100" dirty="0">
                <a:effectLst/>
                <a:ea typeface="Calibri" panose="020F0502020204030204" pitchFamily="34" charset="0"/>
                <a:cs typeface="Times New Roman" panose="02020603050405020304" pitchFamily="18" charset="0"/>
              </a:rPr>
              <a:t>bolagsledningen.</a:t>
            </a:r>
          </a:p>
          <a:p>
            <a:pPr lvl="0">
              <a:lnSpc>
                <a:spcPct val="107000"/>
              </a:lnSpc>
              <a:spcAft>
                <a:spcPts val="800"/>
              </a:spcAft>
            </a:pPr>
            <a:br>
              <a:rPr lang="sv-SE" sz="1400" kern="100" dirty="0">
                <a:effectLst/>
                <a:highlight>
                  <a:srgbClr val="FFFF00"/>
                </a:highlight>
                <a:ea typeface="Calibri" panose="020F0502020204030204" pitchFamily="34" charset="0"/>
                <a:cs typeface="Times New Roman" panose="02020603050405020304" pitchFamily="18" charset="0"/>
              </a:rPr>
            </a:br>
            <a:endParaRPr lang="sv-SE" sz="1050" dirty="0">
              <a:highlight>
                <a:srgbClr val="FFFF00"/>
              </a:highlight>
            </a:endParaRPr>
          </a:p>
        </p:txBody>
      </p:sp>
    </p:spTree>
    <p:extLst>
      <p:ext uri="{BB962C8B-B14F-4D97-AF65-F5344CB8AC3E}">
        <p14:creationId xmlns:p14="http://schemas.microsoft.com/office/powerpoint/2010/main" val="239469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CEFDF119-C58A-E8A5-4312-7861DA688086}"/>
              </a:ext>
            </a:extLst>
          </p:cNvPr>
          <p:cNvGraphicFramePr>
            <a:graphicFrameLocks noGrp="1"/>
          </p:cNvGraphicFramePr>
          <p:nvPr>
            <p:extLst>
              <p:ext uri="{D42A27DB-BD31-4B8C-83A1-F6EECF244321}">
                <p14:modId xmlns:p14="http://schemas.microsoft.com/office/powerpoint/2010/main" val="1791003005"/>
              </p:ext>
            </p:extLst>
          </p:nvPr>
        </p:nvGraphicFramePr>
        <p:xfrm>
          <a:off x="396688" y="975360"/>
          <a:ext cx="10313895" cy="5516880"/>
        </p:xfrm>
        <a:graphic>
          <a:graphicData uri="http://schemas.openxmlformats.org/drawingml/2006/table">
            <a:tbl>
              <a:tblPr firstRow="1" bandRow="1">
                <a:tableStyleId>{72833802-FEF1-4C79-8D5D-14CF1EAF98D9}</a:tableStyleId>
              </a:tblPr>
              <a:tblGrid>
                <a:gridCol w="3437965">
                  <a:extLst>
                    <a:ext uri="{9D8B030D-6E8A-4147-A177-3AD203B41FA5}">
                      <a16:colId xmlns:a16="http://schemas.microsoft.com/office/drawing/2014/main" val="3443786635"/>
                    </a:ext>
                  </a:extLst>
                </a:gridCol>
                <a:gridCol w="3437965">
                  <a:extLst>
                    <a:ext uri="{9D8B030D-6E8A-4147-A177-3AD203B41FA5}">
                      <a16:colId xmlns:a16="http://schemas.microsoft.com/office/drawing/2014/main" val="2011489345"/>
                    </a:ext>
                  </a:extLst>
                </a:gridCol>
                <a:gridCol w="3437965">
                  <a:extLst>
                    <a:ext uri="{9D8B030D-6E8A-4147-A177-3AD203B41FA5}">
                      <a16:colId xmlns:a16="http://schemas.microsoft.com/office/drawing/2014/main" val="1493805849"/>
                    </a:ext>
                  </a:extLst>
                </a:gridCol>
              </a:tblGrid>
              <a:tr h="370840">
                <a:tc>
                  <a:txBody>
                    <a:bodyPr/>
                    <a:lstStyle/>
                    <a:p>
                      <a:r>
                        <a:rPr lang="sv-SE" dirty="0">
                          <a:latin typeface="+mj-lt"/>
                        </a:rPr>
                        <a:t>Vilken utmaning?</a:t>
                      </a:r>
                    </a:p>
                  </a:txBody>
                  <a:tcPr/>
                </a:tc>
                <a:tc>
                  <a:txBody>
                    <a:bodyPr/>
                    <a:lstStyle/>
                    <a:p>
                      <a:r>
                        <a:rPr lang="sv-SE" dirty="0">
                          <a:latin typeface="+mj-lt"/>
                        </a:rPr>
                        <a:t>Varför kan påverkan bli hög?</a:t>
                      </a:r>
                    </a:p>
                  </a:txBody>
                  <a:tcPr/>
                </a:tc>
                <a:tc>
                  <a:txBody>
                    <a:bodyPr/>
                    <a:lstStyle/>
                    <a:p>
                      <a:r>
                        <a:rPr lang="sv-SE" dirty="0">
                          <a:latin typeface="+mj-lt"/>
                        </a:rPr>
                        <a:t>Varför är osäkerheten högre eller lägre?</a:t>
                      </a:r>
                    </a:p>
                  </a:txBody>
                  <a:tcPr/>
                </a:tc>
                <a:extLst>
                  <a:ext uri="{0D108BD9-81ED-4DB2-BD59-A6C34878D82A}">
                    <a16:rowId xmlns:a16="http://schemas.microsoft.com/office/drawing/2014/main" val="2109584745"/>
                  </a:ext>
                </a:extLst>
              </a:tr>
              <a:tr h="370840">
                <a:tc>
                  <a:txBody>
                    <a:bodyPr/>
                    <a:lstStyle/>
                    <a:p>
                      <a:r>
                        <a:rPr lang="sv-SE" dirty="0"/>
                        <a:t>”AI-utmaning…”</a:t>
                      </a:r>
                    </a:p>
                  </a:txBody>
                  <a:tcPr/>
                </a:tc>
                <a:tc>
                  <a:txBody>
                    <a:bodyPr/>
                    <a:lstStyle/>
                    <a:p>
                      <a:r>
                        <a:rPr lang="sv-SE" sz="1400" dirty="0"/>
                        <a:t>Lorem ipsum dolor sit amet, consectetuer adipiscing elit. Maecenas porttitor congue massa. Fusce posuere, magna sed pulvinar ultricies, purus lectus malesuada libero, sit amet commodo magna eros quis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p>
                      <a:endParaRPr lang="sv-SE" sz="1400" dirty="0"/>
                    </a:p>
                  </a:txBody>
                  <a:tcPr/>
                </a:tc>
                <a:tc>
                  <a:txBody>
                    <a:bodyPr/>
                    <a:lstStyle/>
                    <a:p>
                      <a:r>
                        <a:rPr lang="sv-SE" sz="1400" dirty="0" err="1"/>
                        <a:t>Lorem</a:t>
                      </a:r>
                      <a:r>
                        <a:rPr lang="sv-SE" sz="1400" dirty="0"/>
                        <a:t> </a:t>
                      </a:r>
                      <a:r>
                        <a:rPr lang="sv-SE" sz="1400" dirty="0" err="1"/>
                        <a:t>ipsum</a:t>
                      </a:r>
                      <a:r>
                        <a:rPr lang="sv-SE" sz="1400" dirty="0"/>
                        <a:t> </a:t>
                      </a:r>
                      <a:r>
                        <a:rPr lang="sv-SE" sz="1400" dirty="0" err="1"/>
                        <a:t>dolor</a:t>
                      </a:r>
                      <a:r>
                        <a:rPr lang="sv-SE" sz="1400" dirty="0"/>
                        <a:t> </a:t>
                      </a:r>
                      <a:r>
                        <a:rPr lang="sv-SE" sz="1400" dirty="0" err="1"/>
                        <a:t>sit</a:t>
                      </a:r>
                      <a:r>
                        <a:rPr lang="sv-SE" sz="1400" dirty="0"/>
                        <a:t> </a:t>
                      </a:r>
                      <a:r>
                        <a:rPr lang="sv-SE" sz="1400" dirty="0" err="1"/>
                        <a:t>amet</a:t>
                      </a:r>
                      <a:r>
                        <a:rPr lang="sv-SE" sz="1400" dirty="0"/>
                        <a:t>, </a:t>
                      </a:r>
                      <a:r>
                        <a:rPr lang="sv-SE" sz="1400" dirty="0" err="1"/>
                        <a:t>consectetuer</a:t>
                      </a:r>
                      <a:r>
                        <a:rPr lang="sv-SE" sz="1400" dirty="0"/>
                        <a:t> </a:t>
                      </a:r>
                      <a:r>
                        <a:rPr lang="sv-SE" sz="1400" dirty="0" err="1"/>
                        <a:t>adipiscing</a:t>
                      </a:r>
                      <a:r>
                        <a:rPr lang="sv-SE" sz="1400" dirty="0"/>
                        <a:t> elit. </a:t>
                      </a:r>
                      <a:r>
                        <a:rPr lang="sv-SE" sz="1400" dirty="0" err="1"/>
                        <a:t>Maecenas</a:t>
                      </a:r>
                      <a:r>
                        <a:rPr lang="sv-SE" sz="1400" dirty="0"/>
                        <a:t> porttitor </a:t>
                      </a:r>
                      <a:r>
                        <a:rPr lang="sv-SE" sz="1400" dirty="0" err="1"/>
                        <a:t>congue</a:t>
                      </a:r>
                      <a:r>
                        <a:rPr lang="sv-SE" sz="1400" dirty="0"/>
                        <a:t> massa. </a:t>
                      </a:r>
                      <a:r>
                        <a:rPr lang="sv-SE" sz="1400" dirty="0" err="1"/>
                        <a:t>Fusce</a:t>
                      </a:r>
                      <a:r>
                        <a:rPr lang="sv-SE" sz="1400" dirty="0"/>
                        <a:t> </a:t>
                      </a:r>
                      <a:r>
                        <a:rPr lang="sv-SE" sz="1400" dirty="0" err="1"/>
                        <a:t>posuere</a:t>
                      </a:r>
                      <a:r>
                        <a:rPr lang="sv-SE" sz="1400" dirty="0"/>
                        <a:t>, </a:t>
                      </a:r>
                      <a:r>
                        <a:rPr lang="sv-SE" sz="1400" dirty="0" err="1"/>
                        <a:t>magna</a:t>
                      </a:r>
                      <a:r>
                        <a:rPr lang="sv-SE" sz="1400" dirty="0"/>
                        <a:t> sed </a:t>
                      </a:r>
                      <a:r>
                        <a:rPr lang="sv-SE" sz="1400" dirty="0" err="1"/>
                        <a:t>pulvinar</a:t>
                      </a:r>
                      <a:r>
                        <a:rPr lang="sv-SE" sz="1400" dirty="0"/>
                        <a:t> </a:t>
                      </a:r>
                      <a:r>
                        <a:rPr lang="sv-SE" sz="1400" dirty="0" err="1"/>
                        <a:t>ultricies</a:t>
                      </a:r>
                      <a:r>
                        <a:rPr lang="sv-SE" sz="1400" dirty="0"/>
                        <a:t>, </a:t>
                      </a:r>
                      <a:r>
                        <a:rPr lang="sv-SE" sz="1400" dirty="0" err="1"/>
                        <a:t>purus</a:t>
                      </a:r>
                      <a:r>
                        <a:rPr lang="sv-SE" sz="1400" dirty="0"/>
                        <a:t> </a:t>
                      </a:r>
                      <a:r>
                        <a:rPr lang="sv-SE" sz="1400" dirty="0" err="1"/>
                        <a:t>lectus</a:t>
                      </a:r>
                      <a:r>
                        <a:rPr lang="sv-SE" sz="1400" dirty="0"/>
                        <a:t> </a:t>
                      </a:r>
                      <a:r>
                        <a:rPr lang="sv-SE" sz="1400" dirty="0" err="1"/>
                        <a:t>malesuada</a:t>
                      </a:r>
                      <a:r>
                        <a:rPr lang="sv-SE" sz="1400" dirty="0"/>
                        <a:t> libero, </a:t>
                      </a:r>
                      <a:r>
                        <a:rPr lang="sv-SE" sz="1400" dirty="0" err="1"/>
                        <a:t>sit</a:t>
                      </a:r>
                      <a:r>
                        <a:rPr lang="sv-SE" sz="1400" dirty="0"/>
                        <a:t> </a:t>
                      </a:r>
                      <a:r>
                        <a:rPr lang="sv-SE" sz="1400" dirty="0" err="1"/>
                        <a:t>amet</a:t>
                      </a:r>
                      <a:r>
                        <a:rPr lang="sv-SE" sz="1400" dirty="0"/>
                        <a:t> </a:t>
                      </a:r>
                      <a:r>
                        <a:rPr lang="sv-SE" sz="1400" dirty="0" err="1"/>
                        <a:t>commodo</a:t>
                      </a:r>
                      <a:r>
                        <a:rPr lang="sv-SE" sz="1400" dirty="0"/>
                        <a:t> </a:t>
                      </a:r>
                      <a:r>
                        <a:rPr lang="sv-SE" sz="1400" dirty="0" err="1"/>
                        <a:t>magna</a:t>
                      </a:r>
                      <a:r>
                        <a:rPr lang="sv-SE" sz="1400" dirty="0"/>
                        <a:t> eros </a:t>
                      </a:r>
                      <a:r>
                        <a:rPr lang="sv-SE" sz="1400" dirty="0" err="1"/>
                        <a:t>quis</a:t>
                      </a:r>
                      <a:r>
                        <a:rPr lang="sv-SE" sz="1400" dirty="0"/>
                        <a:t>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txBody>
                  <a:tcPr/>
                </a:tc>
                <a:extLst>
                  <a:ext uri="{0D108BD9-81ED-4DB2-BD59-A6C34878D82A}">
                    <a16:rowId xmlns:a16="http://schemas.microsoft.com/office/drawing/2014/main" val="905630623"/>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1037975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29428687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582499248"/>
                  </a:ext>
                </a:extLst>
              </a:tr>
              <a:tr h="370840">
                <a:tc>
                  <a:txBody>
                    <a:bodyPr/>
                    <a:lstStyle/>
                    <a:p>
                      <a:endParaRPr lang="sv-SE"/>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706112091"/>
                  </a:ext>
                </a:extLst>
              </a:tr>
            </a:tbl>
          </a:graphicData>
        </a:graphic>
      </p:graphicFrame>
      <p:sp>
        <p:nvSpPr>
          <p:cNvPr id="3" name="Rubrik 3">
            <a:extLst>
              <a:ext uri="{FF2B5EF4-FFF2-40B4-BE49-F238E27FC236}">
                <a16:creationId xmlns:a16="http://schemas.microsoft.com/office/drawing/2014/main" id="{FBBC899B-89FE-F143-0511-432AA7B1DBB1}"/>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Avstämda framtidsutmaningar</a:t>
            </a:r>
            <a:br>
              <a:rPr lang="sv-SE" dirty="0"/>
            </a:br>
            <a:endParaRPr lang="sv-SE" sz="2000" dirty="0"/>
          </a:p>
        </p:txBody>
      </p:sp>
      <p:sp>
        <p:nvSpPr>
          <p:cNvPr id="5" name="Rektangel: rundade hörn 4">
            <a:extLst>
              <a:ext uri="{FF2B5EF4-FFF2-40B4-BE49-F238E27FC236}">
                <a16:creationId xmlns:a16="http://schemas.microsoft.com/office/drawing/2014/main" id="{4E781068-ED0F-F66F-6537-3ADDAA942DCB}"/>
              </a:ext>
            </a:extLst>
          </p:cNvPr>
          <p:cNvSpPr/>
          <p:nvPr/>
        </p:nvSpPr>
        <p:spPr>
          <a:xfrm>
            <a:off x="10005057" y="203297"/>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sp>
        <p:nvSpPr>
          <p:cNvPr id="6" name="Rektangel: rundade hörn 5">
            <a:extLst>
              <a:ext uri="{FF2B5EF4-FFF2-40B4-BE49-F238E27FC236}">
                <a16:creationId xmlns:a16="http://schemas.microsoft.com/office/drawing/2014/main" id="{2551664B-4B74-68EE-97EC-F816C7A54271}"/>
              </a:ext>
            </a:extLst>
          </p:cNvPr>
          <p:cNvSpPr/>
          <p:nvPr/>
        </p:nvSpPr>
        <p:spPr>
          <a:xfrm>
            <a:off x="8820883" y="203297"/>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STABILA</a:t>
            </a:r>
            <a:br>
              <a:rPr lang="sv-SE" sz="800" b="1" dirty="0">
                <a:solidFill>
                  <a:srgbClr val="1A355C"/>
                </a:solidFill>
                <a:latin typeface="+mj-lt"/>
              </a:rPr>
            </a:br>
            <a:r>
              <a:rPr lang="sv-SE" sz="800" b="1" dirty="0">
                <a:solidFill>
                  <a:srgbClr val="1A355C"/>
                </a:solidFill>
                <a:latin typeface="+mj-lt"/>
              </a:rPr>
              <a:t>UTMANINGAR</a:t>
            </a:r>
            <a:br>
              <a:rPr lang="sv-SE" sz="800" dirty="0">
                <a:solidFill>
                  <a:srgbClr val="1A355C"/>
                </a:solidFill>
              </a:rPr>
            </a:br>
            <a:r>
              <a:rPr lang="sv-SE" sz="800" dirty="0">
                <a:solidFill>
                  <a:srgbClr val="1A355C"/>
                </a:solidFill>
              </a:rPr>
              <a:t>Bör ingå i framtidsplanering</a:t>
            </a:r>
          </a:p>
        </p:txBody>
      </p:sp>
    </p:spTree>
    <p:extLst>
      <p:ext uri="{BB962C8B-B14F-4D97-AF65-F5344CB8AC3E}">
        <p14:creationId xmlns:p14="http://schemas.microsoft.com/office/powerpoint/2010/main" val="197496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9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1899-0CF6-4273-23A9-577CC326E8CA}"/>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6B66F97-BD33-A393-49D7-DEC905ADCA2F}"/>
              </a:ext>
            </a:extLst>
          </p:cNvPr>
          <p:cNvSpPr>
            <a:spLocks noGrp="1"/>
          </p:cNvSpPr>
          <p:nvPr>
            <p:ph type="body" sz="half" idx="2"/>
          </p:nvPr>
        </p:nvSpPr>
        <p:spPr>
          <a:xfrm>
            <a:off x="896261" y="1566480"/>
            <a:ext cx="4419200" cy="4738904"/>
          </a:xfrm>
        </p:spPr>
        <p:txBody>
          <a:bodyPr>
            <a:noAutofit/>
          </a:bodyPr>
          <a:lstStyle/>
          <a:p>
            <a:r>
              <a:rPr lang="sv-SE" dirty="0"/>
              <a:t>Trend- och omvärldsanalysen är ett </a:t>
            </a:r>
            <a:r>
              <a:rPr lang="sv-SE" b="1" dirty="0">
                <a:latin typeface="+mj-lt"/>
              </a:rPr>
              <a:t>utforskande underlag </a:t>
            </a:r>
            <a:r>
              <a:rPr lang="sv-SE" dirty="0"/>
              <a:t>för nulägesanalys i verksamhets- och affärsplanering.</a:t>
            </a:r>
          </a:p>
          <a:p>
            <a:r>
              <a:rPr lang="sv-SE" dirty="0"/>
              <a:t>Den ska möjliggöra att:</a:t>
            </a:r>
            <a:br>
              <a:rPr lang="sv-SE" dirty="0"/>
            </a:br>
            <a:endParaRPr lang="sv-SE" i="1" dirty="0"/>
          </a:p>
          <a:p>
            <a:pPr marL="285750" indent="-285750">
              <a:buFont typeface="Arial" panose="020B0604020202020204" pitchFamily="34" charset="0"/>
              <a:buChar char="•"/>
            </a:pPr>
            <a:r>
              <a:rPr lang="sv-SE" dirty="0"/>
              <a:t>ta in </a:t>
            </a:r>
            <a:r>
              <a:rPr lang="sv-SE" b="1" dirty="0">
                <a:latin typeface="+mj-lt"/>
              </a:rPr>
              <a:t>omvärlden</a:t>
            </a:r>
            <a:r>
              <a:rPr lang="sv-SE" dirty="0"/>
              <a:t> i planering som sträcker sig 0 till 4 år fram i tiden. </a:t>
            </a:r>
            <a:br>
              <a:rPr lang="sv-SE" dirty="0"/>
            </a:br>
            <a:r>
              <a:rPr lang="sv-SE" dirty="0"/>
              <a:t>Fokus: </a:t>
            </a:r>
            <a:r>
              <a:rPr lang="sv-SE" i="1" dirty="0"/>
              <a:t>Det som är troligt</a:t>
            </a:r>
            <a:endParaRPr lang="sv-SE" dirty="0"/>
          </a:p>
          <a:p>
            <a:pPr marL="285750" indent="-285750">
              <a:buFont typeface="Arial" panose="020B0604020202020204" pitchFamily="34" charset="0"/>
              <a:buChar char="•"/>
            </a:pPr>
            <a:r>
              <a:rPr lang="sv-SE" dirty="0"/>
              <a:t>ta in </a:t>
            </a:r>
            <a:r>
              <a:rPr lang="sv-SE" b="1" dirty="0">
                <a:latin typeface="+mj-lt"/>
              </a:rPr>
              <a:t>framtiden </a:t>
            </a:r>
            <a:r>
              <a:rPr lang="sv-SE" dirty="0"/>
              <a:t>i planering som sträcker sig 5 till 10 år fram i tiden.</a:t>
            </a:r>
            <a:br>
              <a:rPr lang="sv-SE" dirty="0"/>
            </a:br>
            <a:r>
              <a:rPr lang="sv-SE" dirty="0"/>
              <a:t>Fokus: </a:t>
            </a:r>
            <a:r>
              <a:rPr lang="sv-SE" i="1" dirty="0"/>
              <a:t>Det som är troligt och tänkbart</a:t>
            </a:r>
          </a:p>
        </p:txBody>
      </p:sp>
      <p:sp>
        <p:nvSpPr>
          <p:cNvPr id="8" name="Rubrik 3">
            <a:extLst>
              <a:ext uri="{FF2B5EF4-FFF2-40B4-BE49-F238E27FC236}">
                <a16:creationId xmlns:a16="http://schemas.microsoft.com/office/drawing/2014/main" id="{F189EB9B-DB9E-55A4-AD6E-B1DBB837B4B8}"/>
              </a:ext>
            </a:extLst>
          </p:cNvPr>
          <p:cNvSpPr txBox="1">
            <a:spLocks/>
          </p:cNvSpPr>
          <p:nvPr/>
        </p:nvSpPr>
        <p:spPr>
          <a:xfrm>
            <a:off x="288000" y="329600"/>
            <a:ext cx="5635722" cy="8863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sz="3200" dirty="0">
                <a:solidFill>
                  <a:schemeClr val="bg1"/>
                </a:solidFill>
              </a:rPr>
              <a:t>Trend- och omvärldsanalysen som underlag</a:t>
            </a:r>
          </a:p>
        </p:txBody>
      </p:sp>
      <p:pic>
        <p:nvPicPr>
          <p:cNvPr id="2" name="Bildobjekt 1">
            <a:extLst>
              <a:ext uri="{FF2B5EF4-FFF2-40B4-BE49-F238E27FC236}">
                <a16:creationId xmlns:a16="http://schemas.microsoft.com/office/drawing/2014/main" id="{191C62B7-F07A-E7B6-89E1-8800F634F314}"/>
              </a:ext>
            </a:extLst>
          </p:cNvPr>
          <p:cNvPicPr>
            <a:picLocks noChangeAspect="1"/>
          </p:cNvPicPr>
          <p:nvPr/>
        </p:nvPicPr>
        <p:blipFill>
          <a:blip r:embed="rId3"/>
          <a:stretch>
            <a:fillRect/>
          </a:stretch>
        </p:blipFill>
        <p:spPr>
          <a:xfrm>
            <a:off x="6472361" y="167766"/>
            <a:ext cx="5311471" cy="6294555"/>
          </a:xfrm>
          <a:prstGeom prst="rect">
            <a:avLst/>
          </a:prstGeom>
        </p:spPr>
      </p:pic>
    </p:spTree>
    <p:extLst>
      <p:ext uri="{BB962C8B-B14F-4D97-AF65-F5344CB8AC3E}">
        <p14:creationId xmlns:p14="http://schemas.microsoft.com/office/powerpoint/2010/main" val="246409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4266704"/>
          </a:xfrm>
        </p:spPr>
        <p:txBody>
          <a:bodyPr/>
          <a:lstStyle/>
          <a:p>
            <a:r>
              <a:rPr lang="sv-SE" sz="2400" dirty="0"/>
              <a:t>Metoden ska underlätta för </a:t>
            </a:r>
            <a:r>
              <a:rPr lang="sv-SE" sz="2400" dirty="0">
                <a:solidFill>
                  <a:srgbClr val="1A355C"/>
                </a:solidFill>
              </a:rPr>
              <a:t>förvaltningar och bolag </a:t>
            </a:r>
            <a:r>
              <a:rPr lang="sv-SE" sz="2400" dirty="0"/>
              <a:t>att ligga steget före och både hantera och dra nytta av </a:t>
            </a:r>
            <a:r>
              <a:rPr lang="sv-SE" sz="2400" b="1" dirty="0">
                <a:latin typeface="+mj-lt"/>
              </a:rPr>
              <a:t>framtidsutmaningar</a:t>
            </a:r>
            <a:r>
              <a:rPr lang="sv-SE" sz="2400" dirty="0"/>
              <a:t>, samt skapa beredskap och kraft att påverka framtiden.</a:t>
            </a:r>
          </a:p>
          <a:p>
            <a:endParaRPr lang="sv-SE" sz="2400" dirty="0"/>
          </a:p>
          <a:p>
            <a:r>
              <a:rPr lang="sv-SE" sz="2400" dirty="0"/>
              <a:t>Målet är att metoden ska göra det enkelt att dra nytta av </a:t>
            </a:r>
            <a:r>
              <a:rPr lang="sv-SE" sz="2400" dirty="0">
                <a:hlinkClick r:id="rId3"/>
              </a:rPr>
              <a:t>stadens trend- och omvärldsanalys</a:t>
            </a:r>
            <a:r>
              <a:rPr lang="sv-SE" sz="2400" dirty="0"/>
              <a:t> för att få en objektiv och faktabaserad bild av </a:t>
            </a:r>
            <a:r>
              <a:rPr lang="sv-SE" sz="2400" b="1" dirty="0">
                <a:latin typeface="+mj-lt"/>
              </a:rPr>
              <a:t>vad som är troligt och tänkbart på 5 till 10 års sikt</a:t>
            </a:r>
            <a:r>
              <a:rPr lang="sv-SE" sz="2400" dirty="0"/>
              <a: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a:t>
            </a:r>
          </a:p>
          <a:p>
            <a:endParaRPr lang="sv-SE" dirty="0"/>
          </a:p>
        </p:txBody>
      </p:sp>
    </p:spTree>
    <p:extLst>
      <p:ext uri="{BB962C8B-B14F-4D97-AF65-F5344CB8AC3E}">
        <p14:creationId xmlns:p14="http://schemas.microsoft.com/office/powerpoint/2010/main" val="175898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DA69C-B54D-CAD5-5ACF-A02CA695EE97}"/>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E17DB72A-462D-EB57-8731-4ACB3679431B}"/>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i tre steg</a:t>
            </a:r>
          </a:p>
          <a:p>
            <a:endParaRPr lang="sv-SE" dirty="0"/>
          </a:p>
        </p:txBody>
      </p:sp>
      <p:sp>
        <p:nvSpPr>
          <p:cNvPr id="5" name="Platshållare för text 4">
            <a:extLst>
              <a:ext uri="{FF2B5EF4-FFF2-40B4-BE49-F238E27FC236}">
                <a16:creationId xmlns:a16="http://schemas.microsoft.com/office/drawing/2014/main" id="{06E2AD46-5BF0-3C29-1236-E7DDBD60BCE4}"/>
              </a:ext>
            </a:extLst>
          </p:cNvPr>
          <p:cNvSpPr>
            <a:spLocks noGrp="1"/>
          </p:cNvSpPr>
          <p:nvPr>
            <p:ph type="body" sz="half" idx="2"/>
          </p:nvPr>
        </p:nvSpPr>
        <p:spPr>
          <a:xfrm>
            <a:off x="874801" y="1216800"/>
            <a:ext cx="9336000" cy="4828820"/>
          </a:xfrm>
        </p:spPr>
        <p:txBody>
          <a:bodyPr>
            <a:noAutofit/>
          </a:bodyPr>
          <a:lstStyle/>
          <a:p>
            <a:pPr marL="457200" indent="-457200">
              <a:buAutoNum type="arabicPeriod"/>
            </a:pPr>
            <a:r>
              <a:rPr lang="sv-SE" sz="2800" b="1" dirty="0">
                <a:latin typeface="+mj-lt"/>
              </a:rPr>
              <a:t>Identifiera framtidsutmaningar</a:t>
            </a:r>
            <a:br>
              <a:rPr lang="sv-SE" sz="2800" dirty="0"/>
            </a:br>
            <a:r>
              <a:rPr lang="sv-SE" dirty="0"/>
              <a:t>Fundera över vad i brännpunkterna som kommer beröra vår verksamhet på 5-10 års sikt och analysera hur och varför. Vilka troliga och tänkbara utmaningar kan vi identifiera?</a:t>
            </a:r>
          </a:p>
          <a:p>
            <a:pPr marL="457200" indent="-457200">
              <a:buAutoNum type="arabicPeriod"/>
            </a:pPr>
            <a:endParaRPr lang="sv-SE" dirty="0">
              <a:latin typeface="Roboto Light"/>
            </a:endParaRPr>
          </a:p>
          <a:p>
            <a:pPr marL="457200" indent="-457200">
              <a:buAutoNum type="arabicPeriod"/>
            </a:pPr>
            <a:r>
              <a:rPr kumimoji="0" lang="sv-SE" sz="2800" b="1" i="0" u="none" strike="noStrike" kern="1200" cap="none" spc="0" normalizeH="0" baseline="0" noProof="0" dirty="0">
                <a:ln>
                  <a:noFill/>
                </a:ln>
                <a:solidFill>
                  <a:srgbClr val="1A355D"/>
                </a:solidFill>
                <a:effectLst/>
                <a:uLnTx/>
                <a:uFillTx/>
                <a:latin typeface="Helsingborg Sans"/>
                <a:ea typeface="+mn-ea"/>
                <a:cs typeface="+mn-cs"/>
              </a:rPr>
              <a:t>Bedöm påverkan och </a:t>
            </a:r>
            <a:r>
              <a:rPr lang="sv-SE" sz="2800" b="1" dirty="0">
                <a:latin typeface="Helsingborg Sans"/>
              </a:rPr>
              <a:t>osäkerhet </a:t>
            </a:r>
            <a:br>
              <a:rPr kumimoji="0" lang="sv-SE" sz="2800" b="0" i="0" u="none" strike="noStrike" kern="1200" cap="none" spc="0" normalizeH="0" baseline="0" noProof="0" dirty="0">
                <a:ln>
                  <a:noFill/>
                </a:ln>
                <a:solidFill>
                  <a:srgbClr val="1A355D"/>
                </a:solidFill>
                <a:effectLst/>
                <a:uLnTx/>
                <a:uFillTx/>
                <a:latin typeface="Roboto Light"/>
                <a:ea typeface="+mn-ea"/>
                <a:cs typeface="+mn-cs"/>
              </a:rPr>
            </a:br>
            <a:r>
              <a:rPr kumimoji="0" lang="sv-SE" sz="1800" b="0" i="0" u="none" strike="noStrike" kern="1200" cap="none" spc="0" normalizeH="0" baseline="0" noProof="0" dirty="0">
                <a:ln>
                  <a:noFill/>
                </a:ln>
                <a:solidFill>
                  <a:srgbClr val="1A355D"/>
                </a:solidFill>
                <a:effectLst/>
                <a:uLnTx/>
                <a:uFillTx/>
                <a:latin typeface="Roboto Light"/>
                <a:ea typeface="+mn-ea"/>
                <a:cs typeface="+mn-cs"/>
              </a:rPr>
              <a:t>Bedöm </a:t>
            </a:r>
            <a:r>
              <a:rPr lang="sv-SE" dirty="0">
                <a:latin typeface="Roboto Light"/>
              </a:rPr>
              <a:t>utmaningarnas tänkbara påverkan på nämndens eller bolagets uppdrag samt graden av osäkerhet. </a:t>
            </a:r>
            <a:r>
              <a:rPr kumimoji="0" lang="sv-SE" sz="1800" b="0" u="none" strike="noStrike" kern="1200" cap="none" spc="0" normalizeH="0" baseline="0" noProof="0" dirty="0">
                <a:ln>
                  <a:noFill/>
                </a:ln>
                <a:solidFill>
                  <a:srgbClr val="1A355D"/>
                </a:solidFill>
                <a:effectLst/>
                <a:uLnTx/>
                <a:uFillTx/>
                <a:latin typeface="Roboto Light"/>
                <a:ea typeface="+mn-ea"/>
                <a:cs typeface="+mn-cs"/>
              </a:rPr>
              <a:t>Vilka framtidsutmaningar är vi mer osäkra på och varför?</a:t>
            </a:r>
            <a:r>
              <a:rPr kumimoji="0" lang="sv-SE" sz="1800" b="0" i="0" u="none" strike="noStrike" kern="1200" cap="none" spc="0" normalizeH="0" baseline="0" noProof="0" dirty="0">
                <a:ln>
                  <a:noFill/>
                </a:ln>
                <a:solidFill>
                  <a:srgbClr val="1A355D"/>
                </a:solidFill>
                <a:effectLst/>
                <a:uLnTx/>
                <a:uFillTx/>
                <a:latin typeface="Roboto Light"/>
                <a:ea typeface="+mn-ea"/>
                <a:cs typeface="+mn-cs"/>
              </a:rPr>
              <a:t> </a:t>
            </a:r>
          </a:p>
          <a:p>
            <a:pPr marL="457200" indent="-457200">
              <a:buAutoNum type="arabicPeriod"/>
            </a:pPr>
            <a:endParaRPr lang="sv-SE" dirty="0">
              <a:highlight>
                <a:srgbClr val="FFFF00"/>
              </a:highlight>
            </a:endParaRPr>
          </a:p>
          <a:p>
            <a:pPr marL="457200" indent="-457200">
              <a:buAutoNum type="arabicPeriod"/>
            </a:pPr>
            <a:r>
              <a:rPr lang="sv-SE" sz="2800" b="1" dirty="0">
                <a:latin typeface="+mj-lt"/>
              </a:rPr>
              <a:t>Omsätt insikter i nulägesanalysen</a:t>
            </a:r>
            <a:br>
              <a:rPr lang="sv-SE" sz="2800" b="1" dirty="0">
                <a:latin typeface="+mj-lt"/>
              </a:rPr>
            </a:br>
            <a:r>
              <a:rPr lang="sv-SE" dirty="0">
                <a:latin typeface="Roboto Light"/>
              </a:rPr>
              <a:t>Arbeta in insikter i nulägesanalysen. Hur påverkar framtidsutmaningarna hur vi ska prioritera framåt? </a:t>
            </a:r>
          </a:p>
        </p:txBody>
      </p:sp>
    </p:spTree>
    <p:extLst>
      <p:ext uri="{BB962C8B-B14F-4D97-AF65-F5344CB8AC3E}">
        <p14:creationId xmlns:p14="http://schemas.microsoft.com/office/powerpoint/2010/main" val="296038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framtidsutmaningar</a:t>
            </a:r>
          </a:p>
        </p:txBody>
      </p:sp>
    </p:spTree>
    <p:extLst>
      <p:ext uri="{BB962C8B-B14F-4D97-AF65-F5344CB8AC3E}">
        <p14:creationId xmlns:p14="http://schemas.microsoft.com/office/powerpoint/2010/main" val="96207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B0DD-BF8A-782E-DC68-F661BDA48C65}"/>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13D87737-653E-03F5-0A5E-E821897C776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CED5E26E-96B7-4FA0-4C86-B58C0A8F37C2}"/>
              </a:ext>
            </a:extLst>
          </p:cNvPr>
          <p:cNvSpPr>
            <a:spLocks noGrp="1"/>
          </p:cNvSpPr>
          <p:nvPr>
            <p:ph idx="11"/>
          </p:nvPr>
        </p:nvSpPr>
        <p:spPr>
          <a:xfrm>
            <a:off x="864000" y="1440000"/>
            <a:ext cx="4881496" cy="4371008"/>
          </a:xfrm>
        </p:spPr>
        <p:txBody>
          <a:bodyPr>
            <a:normAutofit fontScale="92500" lnSpcReduction="20000"/>
          </a:bodyPr>
          <a:lstStyle/>
          <a:p>
            <a:r>
              <a:rPr lang="sv-SE" dirty="0"/>
              <a:t>Analysera hur det som beskrivs i </a:t>
            </a:r>
            <a:r>
              <a:rPr lang="sv-SE" b="1" dirty="0">
                <a:latin typeface="+mj-lt"/>
              </a:rPr>
              <a:t>brännpunkter och utblickar </a:t>
            </a:r>
            <a:r>
              <a:rPr lang="sv-SE" dirty="0"/>
              <a:t>kan komma att påverka bolagets eller förvaltningens verksamhet på 5-10 års sikt och </a:t>
            </a:r>
            <a:r>
              <a:rPr lang="sv-SE" b="1" dirty="0">
                <a:latin typeface="+mj-lt"/>
              </a:rPr>
              <a:t>identifiera framtidsutmaningar</a:t>
            </a:r>
          </a:p>
          <a:p>
            <a:endParaRPr lang="sv-SE" b="1" dirty="0">
              <a:latin typeface="+mj-lt"/>
            </a:endParaRPr>
          </a:p>
          <a:p>
            <a:r>
              <a:rPr lang="sv-SE" dirty="0"/>
              <a:t>Gör detta genom att fundera över vad i brännpunkter och utblickar som det är </a:t>
            </a:r>
            <a:r>
              <a:rPr lang="sv-SE" b="1" dirty="0">
                <a:latin typeface="+mj-lt"/>
              </a:rPr>
              <a:t>troligt eller tänkbart kommer att påverka eller förändra framtiden för vår verksamhet, </a:t>
            </a:r>
            <a:r>
              <a:rPr lang="sv-SE" dirty="0"/>
              <a:t>samt på vilket sätt och varför.</a:t>
            </a:r>
          </a:p>
          <a:p>
            <a:r>
              <a:rPr lang="sv-SE" dirty="0"/>
              <a:t> </a:t>
            </a:r>
          </a:p>
          <a:p>
            <a:r>
              <a:rPr lang="sv-SE" b="1" dirty="0">
                <a:latin typeface="+mj-lt"/>
              </a:rPr>
              <a:t>Ett strukturerat sätt att översätta trend- och omvärldsanalysen till den egna kontexten. Ger en tydlig bild av hur omvärlden påverkar bolaget eller förvaltningen på lite längre sikt. </a:t>
            </a:r>
          </a:p>
        </p:txBody>
      </p:sp>
      <p:sp>
        <p:nvSpPr>
          <p:cNvPr id="33" name="textruta 32">
            <a:extLst>
              <a:ext uri="{FF2B5EF4-FFF2-40B4-BE49-F238E27FC236}">
                <a16:creationId xmlns:a16="http://schemas.microsoft.com/office/drawing/2014/main" id="{76CC3A3E-BB75-C50F-454F-C038CEC96DD3}"/>
              </a:ext>
            </a:extLst>
          </p:cNvPr>
          <p:cNvSpPr txBox="1"/>
          <p:nvPr/>
        </p:nvSpPr>
        <p:spPr>
          <a:xfrm>
            <a:off x="6685508" y="957572"/>
            <a:ext cx="4276782" cy="584775"/>
          </a:xfrm>
          <a:prstGeom prst="rect">
            <a:avLst/>
          </a:prstGeom>
          <a:noFill/>
        </p:spPr>
        <p:txBody>
          <a:bodyPr wrap="square">
            <a:spAutoFit/>
          </a:bodyPr>
          <a:lstStyle/>
          <a:p>
            <a:r>
              <a:rPr lang="sv-SE" sz="1600" b="1" dirty="0">
                <a:latin typeface="+mj-lt"/>
              </a:rPr>
              <a:t>FIGUR: </a:t>
            </a:r>
            <a:r>
              <a:rPr lang="sv-SE" sz="1600" dirty="0">
                <a:latin typeface="+mj-lt"/>
              </a:rPr>
              <a:t>”Framtidskonen” </a:t>
            </a:r>
            <a:br>
              <a:rPr lang="sv-SE" sz="1600" dirty="0">
                <a:latin typeface="+mj-lt"/>
              </a:rPr>
            </a:br>
            <a:r>
              <a:rPr lang="sv-SE" sz="1600" dirty="0">
                <a:latin typeface="+mj-lt"/>
              </a:rPr>
              <a:t>(möjliga, tänkbara och sannolika framtider)</a:t>
            </a:r>
          </a:p>
        </p:txBody>
      </p:sp>
      <p:sp>
        <p:nvSpPr>
          <p:cNvPr id="56" name="textruta 55">
            <a:extLst>
              <a:ext uri="{FF2B5EF4-FFF2-40B4-BE49-F238E27FC236}">
                <a16:creationId xmlns:a16="http://schemas.microsoft.com/office/drawing/2014/main" id="{29A5A85B-AC0A-FF40-59C9-1A645127483D}"/>
              </a:ext>
            </a:extLst>
          </p:cNvPr>
          <p:cNvSpPr txBox="1"/>
          <p:nvPr/>
        </p:nvSpPr>
        <p:spPr>
          <a:xfrm>
            <a:off x="6685508" y="5141632"/>
            <a:ext cx="3009157" cy="230832"/>
          </a:xfrm>
          <a:prstGeom prst="rect">
            <a:avLst/>
          </a:prstGeom>
          <a:noFill/>
        </p:spPr>
        <p:txBody>
          <a:bodyPr wrap="none" rtlCol="0">
            <a:spAutoFit/>
          </a:bodyPr>
          <a:lstStyle/>
          <a:p>
            <a:r>
              <a:rPr lang="sv-SE" sz="900" dirty="0"/>
              <a:t>Källa: Anpassad och förenklad efter Joseph </a:t>
            </a:r>
            <a:r>
              <a:rPr lang="sv-SE" sz="900" dirty="0" err="1"/>
              <a:t>Voros</a:t>
            </a:r>
            <a:r>
              <a:rPr lang="sv-SE" sz="900" dirty="0"/>
              <a:t> 2003.</a:t>
            </a:r>
          </a:p>
        </p:txBody>
      </p:sp>
      <p:pic>
        <p:nvPicPr>
          <p:cNvPr id="2" name="Bildobjekt 1">
            <a:extLst>
              <a:ext uri="{FF2B5EF4-FFF2-40B4-BE49-F238E27FC236}">
                <a16:creationId xmlns:a16="http://schemas.microsoft.com/office/drawing/2014/main" id="{61B3260D-5215-80FF-75AE-95D91A554B9B}"/>
              </a:ext>
            </a:extLst>
          </p:cNvPr>
          <p:cNvPicPr>
            <a:picLocks noChangeAspect="1"/>
          </p:cNvPicPr>
          <p:nvPr/>
        </p:nvPicPr>
        <p:blipFill>
          <a:blip r:embed="rId3"/>
          <a:stretch>
            <a:fillRect/>
          </a:stretch>
        </p:blipFill>
        <p:spPr>
          <a:xfrm>
            <a:off x="6685508" y="1796668"/>
            <a:ext cx="5229979" cy="2659718"/>
          </a:xfrm>
          <a:prstGeom prst="rect">
            <a:avLst/>
          </a:prstGeom>
        </p:spPr>
      </p:pic>
    </p:spTree>
    <p:extLst>
      <p:ext uri="{BB962C8B-B14F-4D97-AF65-F5344CB8AC3E}">
        <p14:creationId xmlns:p14="http://schemas.microsoft.com/office/powerpoint/2010/main" val="299561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686D-67CD-3A0F-60A8-0AE50DD42D0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8DBF64-CC8B-4E84-F73F-FA6FD3A6F4AC}"/>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framtidsutmaningar</a:t>
            </a:r>
            <a:br>
              <a:rPr lang="sv-SE" dirty="0"/>
            </a:br>
            <a:r>
              <a:rPr lang="sv-SE" sz="2000" dirty="0"/>
              <a:t>Vad kan på sikt tänkas påverka vår verksamhet och hur? </a:t>
            </a:r>
            <a:endParaRPr lang="sv-SE" dirty="0"/>
          </a:p>
        </p:txBody>
      </p:sp>
      <p:sp>
        <p:nvSpPr>
          <p:cNvPr id="5" name="Platshållare för text 4">
            <a:extLst>
              <a:ext uri="{FF2B5EF4-FFF2-40B4-BE49-F238E27FC236}">
                <a16:creationId xmlns:a16="http://schemas.microsoft.com/office/drawing/2014/main" id="{D234CA28-1B60-2D5A-A9E6-87565106A887}"/>
              </a:ext>
            </a:extLst>
          </p:cNvPr>
          <p:cNvSpPr>
            <a:spLocks noGrp="1"/>
          </p:cNvSpPr>
          <p:nvPr>
            <p:ph type="body" sz="half" idx="2"/>
          </p:nvPr>
        </p:nvSpPr>
        <p:spPr>
          <a:xfrm>
            <a:off x="479372" y="1064959"/>
            <a:ext cx="10333771" cy="5685041"/>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dirty="0"/>
              <a:t>Fundera över vad i brännpunkterna och utblickarna som kan tänkas påverka eller förändra framtiden för vår verksamhet och analysera hur och varför. Identifiera troliga och tänkbara utmaningar på 5 till 10 års sikt, med </a:t>
            </a:r>
            <a:r>
              <a:rPr lang="sv-SE" sz="1400" kern="100" dirty="0">
                <a:ea typeface="Calibri" panose="020F0502020204030204" pitchFamily="34" charset="0"/>
                <a:cs typeface="Times New Roman" panose="02020603050405020304" pitchFamily="18" charset="0"/>
              </a:rPr>
              <a:t>utgångspunkt i nämndens eller bolagets uppdrag. Tänk på att framtidsutmaningar ofta både innehåller hot och möjligheter. Till exempel ger utvecklingen inom AI många nya möjligheter, men det kan bli en utmaning att ta tillvara på dem. Ta utgångspunkt i stadens </a:t>
            </a:r>
            <a:r>
              <a:rPr lang="sv-SE" sz="1400" kern="100" dirty="0">
                <a:ea typeface="Calibri" panose="020F0502020204030204" pitchFamily="34" charset="0"/>
                <a:cs typeface="Times New Roman" panose="02020603050405020304" pitchFamily="18" charset="0"/>
                <a:hlinkClick r:id="rId3"/>
              </a:rPr>
              <a:t>trend- och omvärldsanalys</a:t>
            </a:r>
            <a:r>
              <a:rPr lang="sv-SE" sz="1400" kern="100" dirty="0">
                <a:ea typeface="Calibri" panose="020F0502020204030204" pitchFamily="34" charset="0"/>
                <a:cs typeface="Times New Roman" panose="02020603050405020304" pitchFamily="18" charset="0"/>
              </a:rPr>
              <a:t>, men även andra relevanta källor vid behov.</a:t>
            </a:r>
            <a:br>
              <a:rPr lang="sv-SE" sz="1400" kern="100" dirty="0">
                <a:effectLst/>
                <a:ea typeface="Calibri" panose="020F0502020204030204" pitchFamily="34" charset="0"/>
                <a:cs typeface="Times New Roman" panose="02020603050405020304" pitchFamily="18" charset="0"/>
              </a:rPr>
            </a:br>
            <a:br>
              <a:rPr lang="sv-SE" sz="1600" b="1"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400" kern="100" dirty="0">
                <a:effectLst/>
                <a:highlight>
                  <a:srgbClr val="FFFF00"/>
                </a:highlight>
                <a:ea typeface="Calibri" panose="020F0502020204030204" pitchFamily="34" charset="0"/>
                <a:cs typeface="Times New Roman" panose="02020603050405020304" pitchFamily="18" charset="0"/>
              </a:rPr>
            </a:br>
            <a:br>
              <a:rPr lang="sv-SE" sz="1400"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kan tänkas påverka verksamheten </a:t>
            </a:r>
            <a:r>
              <a:rPr lang="sv-SE" sz="1400" kern="100" dirty="0">
                <a:ea typeface="Calibri" panose="020F0502020204030204" pitchFamily="34" charset="0"/>
                <a:cs typeface="Times New Roman" panose="02020603050405020304" pitchFamily="18" charset="0"/>
              </a:rPr>
              <a:t>på sikt, </a:t>
            </a:r>
            <a:r>
              <a:rPr lang="sv-SE" sz="1400" kern="100" dirty="0">
                <a:effectLst/>
                <a:ea typeface="Calibri" panose="020F0502020204030204" pitchFamily="34" charset="0"/>
                <a:cs typeface="Times New Roman" panose="02020603050405020304" pitchFamily="18" charset="0"/>
              </a:rPr>
              <a:t>och presenterar resultatet för gruppen. Använd </a:t>
            </a:r>
            <a:r>
              <a:rPr lang="sv-SE" sz="1400" i="1" kern="100" dirty="0">
                <a:effectLst/>
                <a:ea typeface="Calibri" panose="020F0502020204030204" pitchFamily="34" charset="0"/>
                <a:cs typeface="Times New Roman" panose="02020603050405020304" pitchFamily="18" charset="0"/>
              </a:rPr>
              <a:t>Framtidstriangeln</a:t>
            </a:r>
            <a:r>
              <a:rPr lang="sv-SE" sz="1400" kern="100" dirty="0">
                <a:effectLst/>
                <a:ea typeface="Calibri" panose="020F0502020204030204" pitchFamily="34" charset="0"/>
                <a:cs typeface="Times New Roman" panose="02020603050405020304" pitchFamily="18" charset="0"/>
              </a:rPr>
              <a:t> som hjälpverktyg.</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bild av hur trender och signaler i omvärlden påverkar och förändrar framtiden för bolagets eller nämndens verksamheter.</a:t>
            </a:r>
            <a:br>
              <a:rPr lang="sv-SE" sz="1400" kern="100" dirty="0">
                <a:highlight>
                  <a:srgbClr val="FFFF00"/>
                </a:highlight>
                <a:ea typeface="Calibri" panose="020F0502020204030204" pitchFamily="34" charset="0"/>
                <a:cs typeface="Times New Roman" panose="02020603050405020304" pitchFamily="18" charset="0"/>
              </a:rPr>
            </a:br>
            <a:br>
              <a:rPr lang="sv-SE" sz="1400" kern="100" dirty="0">
                <a:highlight>
                  <a:srgbClr val="FFFF00"/>
                </a:highlight>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tänkbara framtidsutmaningar för verksamheten. Ska blicka upp till 10 år fram i tiden. </a:t>
            </a:r>
            <a:br>
              <a:rPr lang="sv-SE" sz="1400" kern="100" dirty="0">
                <a:highlight>
                  <a:srgbClr val="FFFF00"/>
                </a:highlight>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22065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4266704"/>
          </a:xfrm>
        </p:spPr>
        <p:txBody>
          <a:bodyPr/>
          <a:lstStyle/>
          <a:p>
            <a:r>
              <a:rPr lang="sv-SE" dirty="0"/>
              <a:t>I följande tre bilder beskrivs ett verktyg för omvärlds- och framtidsanalys. Det innehåller frågeställningar som kan användas för att identifiera utmaningar för verksamheten.</a:t>
            </a:r>
            <a:br>
              <a:rPr lang="sv-SE" dirty="0"/>
            </a:br>
            <a:endParaRPr lang="sv-SE" dirty="0"/>
          </a:p>
          <a:p>
            <a:r>
              <a:rPr lang="sv-SE" dirty="0"/>
              <a:t>Fokus bör i detta fall ligga på de delar som kallas </a:t>
            </a:r>
            <a:r>
              <a:rPr lang="sv-SE" b="1" dirty="0">
                <a:latin typeface="+mj-lt"/>
              </a:rPr>
              <a:t>”Trycket från nutiden” och ”Suget från framtiden”</a:t>
            </a:r>
            <a:r>
              <a:rPr lang="sv-SE" dirty="0">
                <a:latin typeface="+mj-lt"/>
              </a:rPr>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581660661"/>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F0512BB2-E732-436A-B277-2DBDCAA4D4D2}">
  <ds:schemaRefs>
    <ds:schemaRef ds:uri="http://schemas.openxmlformats.org/package/2006/metadata/core-properties"/>
    <ds:schemaRef ds:uri="http://www.w3.org/XML/1998/namespace"/>
    <ds:schemaRef ds:uri="http://purl.org/dc/elements/1.1/"/>
    <ds:schemaRef ds:uri="http://purl.org/dc/dcmitype/"/>
    <ds:schemaRef ds:uri="http://purl.org/dc/terms/"/>
    <ds:schemaRef ds:uri="http://schemas.microsoft.com/office/2006/metadata/properties"/>
    <ds:schemaRef ds:uri="http://schemas.microsoft.com/office/2006/documentManagement/types"/>
    <ds:schemaRef ds:uri="ab45f467-b5b2-40de-b0ea-a1591ac2096d"/>
    <ds:schemaRef ds:uri="http://schemas.microsoft.com/office/infopath/2007/PartnerControls"/>
  </ds:schemaRefs>
</ds:datastoreItem>
</file>

<file path=customXml/itemProps3.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HBG_PPT_Mall</Template>
  <TotalTime>18225</TotalTime>
  <Words>3365</Words>
  <Application>Microsoft Office PowerPoint</Application>
  <PresentationFormat>Bredbild</PresentationFormat>
  <Paragraphs>260</Paragraphs>
  <Slides>26</Slides>
  <Notes>22</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26</vt:i4>
      </vt:variant>
    </vt:vector>
  </HeadingPairs>
  <TitlesOfParts>
    <vt:vector size="39" baseType="lpstr">
      <vt:lpstr>Arial</vt:lpstr>
      <vt:lpstr>Times New Roman</vt:lpstr>
      <vt:lpstr>Helsingborg Sans</vt:lpstr>
      <vt:lpstr>Roboto Light</vt:lpstr>
      <vt:lpstr>Calibri</vt:lpstr>
      <vt:lpstr>HBG-Helsingborgstegel</vt:lpstr>
      <vt:lpstr>HBG-Pålsjö</vt:lpstr>
      <vt:lpstr>HBG-Vintersund</vt:lpstr>
      <vt:lpstr>HBG-Raps</vt:lpstr>
      <vt:lpstr>2_Följande sidor</vt:lpstr>
      <vt:lpstr>Följande sidor med färgad bakgrund</vt:lpstr>
      <vt:lpstr>4_Följande sidor</vt:lpstr>
      <vt:lpstr>1_HBG-Helsingborgstegel</vt:lpstr>
      <vt:lpstr> Omvärldsdriven planering Metod att ta in framtiden</vt:lpstr>
      <vt:lpstr>PowerPoint-presentation</vt:lpstr>
      <vt:lpstr>PowerPoint-presentation</vt:lpstr>
      <vt:lpstr>PowerPoint-presentation</vt:lpstr>
      <vt:lpstr>PowerPoint-presentation</vt:lpstr>
      <vt:lpstr>Steg 1</vt:lpstr>
      <vt:lpstr>PowerPoint-presentation</vt:lpstr>
      <vt:lpstr>PowerPoint-presentation</vt:lpstr>
      <vt:lpstr>Hjälpverktyg</vt:lpstr>
      <vt:lpstr>PowerPoint-presentation</vt:lpstr>
      <vt:lpstr>Frågeställningar för att identifiera utmaningar </vt:lpstr>
      <vt:lpstr>PowerPoint-presentation</vt:lpstr>
      <vt:lpstr>PowerPoint-presentation</vt:lpstr>
      <vt:lpstr>Steg 2</vt:lpstr>
      <vt:lpstr>PowerPoint-presentation</vt:lpstr>
      <vt:lpstr>PowerPoint-presentation</vt:lpstr>
      <vt:lpstr>Om påverkan </vt:lpstr>
      <vt:lpstr>Om osäkerhet </vt:lpstr>
      <vt:lpstr>Mer om osäkerhet </vt:lpstr>
      <vt:lpstr>PowerPoint-presentation</vt:lpstr>
      <vt:lpstr>Avrundande frågor </vt:lpstr>
      <vt:lpstr>Steg 3</vt:lpstr>
      <vt:lpstr>PowerPoint-presentation</vt:lpstr>
      <vt:lpstr>PowerPoint-presentation</vt:lpstr>
      <vt:lpstr>PowerPoint-presentation</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466</cp:revision>
  <cp:lastPrinted>2024-09-16T11:56:17Z</cp:lastPrinted>
  <dcterms:created xsi:type="dcterms:W3CDTF">2023-02-09T14:56:17Z</dcterms:created>
  <dcterms:modified xsi:type="dcterms:W3CDTF">2025-12-16T08:49:11Z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