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48" r:id="rId4"/>
    <p:sldMasterId id="2147484087" r:id="rId5"/>
    <p:sldMasterId id="2147484076" r:id="rId6"/>
    <p:sldMasterId id="2147484065" r:id="rId7"/>
    <p:sldMasterId id="2147484100" r:id="rId8"/>
    <p:sldMasterId id="2147484117" r:id="rId9"/>
    <p:sldMasterId id="2147484127" r:id="rId10"/>
    <p:sldMasterId id="2147484142" r:id="rId11"/>
  </p:sldMasterIdLst>
  <p:notesMasterIdLst>
    <p:notesMasterId r:id="rId40"/>
  </p:notesMasterIdLst>
  <p:handoutMasterIdLst>
    <p:handoutMasterId r:id="rId41"/>
  </p:handoutMasterIdLst>
  <p:sldIdLst>
    <p:sldId id="4439" r:id="rId12"/>
    <p:sldId id="4523" r:id="rId13"/>
    <p:sldId id="4524" r:id="rId14"/>
    <p:sldId id="4560" r:id="rId15"/>
    <p:sldId id="4522" r:id="rId16"/>
    <p:sldId id="4541" r:id="rId17"/>
    <p:sldId id="4462" r:id="rId18"/>
    <p:sldId id="4540" r:id="rId19"/>
    <p:sldId id="4487" r:id="rId20"/>
    <p:sldId id="1164" r:id="rId21"/>
    <p:sldId id="4466" r:id="rId22"/>
    <p:sldId id="4327" r:id="rId23"/>
    <p:sldId id="4458" r:id="rId24"/>
    <p:sldId id="4465" r:id="rId25"/>
    <p:sldId id="4539" r:id="rId26"/>
    <p:sldId id="4468" r:id="rId27"/>
    <p:sldId id="4483" r:id="rId28"/>
    <p:sldId id="4467" r:id="rId29"/>
    <p:sldId id="4520" r:id="rId30"/>
    <p:sldId id="4527" r:id="rId31"/>
    <p:sldId id="4538" r:id="rId32"/>
    <p:sldId id="4533" r:id="rId33"/>
    <p:sldId id="4535" r:id="rId34"/>
    <p:sldId id="4534" r:id="rId35"/>
    <p:sldId id="4485" r:id="rId36"/>
    <p:sldId id="4456" r:id="rId37"/>
    <p:sldId id="4472" r:id="rId38"/>
    <p:sldId id="4480" r:id="rId39"/>
  </p:sldIdLst>
  <p:sldSz cx="12192000" cy="6858000"/>
  <p:notesSz cx="6797675" cy="9926638"/>
  <p:embeddedFontLst>
    <p:embeddedFont>
      <p:font typeface="Century Gothic" panose="020B0502020202020204" pitchFamily="34" charset="0"/>
      <p:regular r:id="rId42"/>
      <p:bold r:id="rId43"/>
      <p:italic r:id="rId44"/>
      <p:boldItalic r:id="rId45"/>
    </p:embeddedFont>
    <p:embeddedFont>
      <p:font typeface="Helsingborg Sans" pitchFamily="2" charset="0"/>
      <p:regular r:id="rId46"/>
      <p:bold r:id="rId47"/>
    </p:embeddedFont>
    <p:embeddedFont>
      <p:font typeface="Roboto Light" panose="02000000000000000000" pitchFamily="2" charset="0"/>
      <p:regular r:id="rId48"/>
      <p:italic r:id="rId49"/>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57F1E9-27F4-B3D4-8578-93B093EA4C27}" name="Gunulf Hansson Emma - SLF" initials="EG" userId="S::Emma.GunulfHansson@helsingborg.se::39e47676-dfee-4b83-9821-3109395dc9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55C"/>
    <a:srgbClr val="E35205"/>
    <a:srgbClr val="EEF5FB"/>
    <a:srgbClr val="E25103"/>
    <a:srgbClr val="FFC000"/>
    <a:srgbClr val="D9D9D9"/>
    <a:srgbClr val="A6A6A6"/>
    <a:srgbClr val="5B9BD5"/>
    <a:srgbClr val="ED7D31"/>
    <a:srgbClr val="3873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Format med tema 1 - dekorfär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31" autoAdjust="0"/>
    <p:restoredTop sz="74311" autoAdjust="0"/>
  </p:normalViewPr>
  <p:slideViewPr>
    <p:cSldViewPr snapToGrid="0">
      <p:cViewPr varScale="1">
        <p:scale>
          <a:sx n="90" d="100"/>
          <a:sy n="90" d="100"/>
        </p:scale>
        <p:origin x="3101" y="72"/>
      </p:cViewPr>
      <p:guideLst>
        <p:guide orient="horz" pos="2160"/>
        <p:guide pos="3840"/>
      </p:guideLst>
    </p:cSldViewPr>
  </p:slideViewPr>
  <p:notesTextViewPr>
    <p:cViewPr>
      <p:scale>
        <a:sx n="3" d="2"/>
        <a:sy n="3" d="2"/>
      </p:scale>
      <p:origin x="0" y="0"/>
    </p:cViewPr>
  </p:notesTextViewPr>
  <p:sorterViewPr>
    <p:cViewPr>
      <p:scale>
        <a:sx n="81" d="100"/>
        <a:sy n="81" d="100"/>
      </p:scale>
      <p:origin x="0" y="0"/>
    </p:cViewPr>
  </p:sorterViewPr>
  <p:notesViewPr>
    <p:cSldViewPr snapToGrid="0">
      <p:cViewPr varScale="1">
        <p:scale>
          <a:sx n="77" d="100"/>
          <a:sy n="77" d="100"/>
        </p:scale>
        <p:origin x="2812"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font" Target="fonts/font5.fntdata"/><Relationship Id="rId20" Type="http://schemas.openxmlformats.org/officeDocument/2006/relationships/slide" Target="slides/slide9.xml"/><Relationship Id="rId41" Type="http://schemas.openxmlformats.org/officeDocument/2006/relationships/handoutMaster" Target="handoutMasters/handoutMaster1.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B34A907-EAA3-4700-AB73-3FDE7AD6B0F1}" type="datetimeFigureOut">
              <a:rPr lang="sv-SE" smtClean="0"/>
              <a:t>2025-12-16</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E534E5F-C909-488A-9CE0-60DFFFFC8DE7}" type="slidenum">
              <a:rPr lang="sv-SE" smtClean="0"/>
              <a:t>‹#›</a:t>
            </a:fld>
            <a:endParaRPr lang="sv-SE"/>
          </a:p>
        </p:txBody>
      </p:sp>
    </p:spTree>
    <p:extLst>
      <p:ext uri="{BB962C8B-B14F-4D97-AF65-F5344CB8AC3E}">
        <p14:creationId xmlns:p14="http://schemas.microsoft.com/office/powerpoint/2010/main" val="1355497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F1ACDDA-ECDF-441D-AA30-F627962CB67D}" type="datetimeFigureOut">
              <a:rPr lang="sv-SE" smtClean="0"/>
              <a:t>2025-12-16</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A885D1D-61DE-406F-8114-F47C63AA3126}" type="slidenum">
              <a:rPr lang="sv-SE" smtClean="0"/>
              <a:t>‹#›</a:t>
            </a:fld>
            <a:endParaRPr lang="sv-SE"/>
          </a:p>
        </p:txBody>
      </p:sp>
    </p:spTree>
    <p:extLst>
      <p:ext uri="{BB962C8B-B14F-4D97-AF65-F5344CB8AC3E}">
        <p14:creationId xmlns:p14="http://schemas.microsoft.com/office/powerpoint/2010/main" val="372187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2</a:t>
            </a:fld>
            <a:endParaRPr lang="sv-SE"/>
          </a:p>
        </p:txBody>
      </p:sp>
    </p:spTree>
    <p:extLst>
      <p:ext uri="{BB962C8B-B14F-4D97-AF65-F5344CB8AC3E}">
        <p14:creationId xmlns:p14="http://schemas.microsoft.com/office/powerpoint/2010/main" val="296218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85D1D-61DE-406F-8114-F47C63AA312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635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 </a:t>
            </a:r>
          </a:p>
          <a:p>
            <a:r>
              <a:rPr lang="sv-SE" dirty="0"/>
              <a:t>Använd denna mall som hjälpverktyg vid egen analys eller gruppdiskussioner. Fokus bör generellt sett ligga på ”Trycket från nutiden” för att identifiera omvärldsutmaningar som sannolikt eller troligen fortsätter vara relevanta under de kommande 0 till 4 åren. Men det är inte fel att snegla lite på de övriga två för att bredda perspektivet lite även när syftet bara är att analysera omvärldsfaktorer i nutiden blicka några få år fram.</a:t>
            </a:r>
          </a:p>
        </p:txBody>
      </p:sp>
      <p:sp>
        <p:nvSpPr>
          <p:cNvPr id="4" name="Platshållare för bildnummer 3"/>
          <p:cNvSpPr>
            <a:spLocks noGrp="1"/>
          </p:cNvSpPr>
          <p:nvPr>
            <p:ph type="sldNum" sz="quarter" idx="5"/>
          </p:nvPr>
        </p:nvSpPr>
        <p:spPr/>
        <p:txBody>
          <a:bodyPr/>
          <a:lstStyle/>
          <a:p>
            <a:fld id="{1A885D1D-61DE-406F-8114-F47C63AA3126}" type="slidenum">
              <a:rPr lang="sv-SE" smtClean="0"/>
              <a:t>13</a:t>
            </a:fld>
            <a:endParaRPr lang="sv-SE"/>
          </a:p>
        </p:txBody>
      </p:sp>
    </p:spTree>
    <p:extLst>
      <p:ext uri="{BB962C8B-B14F-4D97-AF65-F5344CB8AC3E}">
        <p14:creationId xmlns:p14="http://schemas.microsoft.com/office/powerpoint/2010/main" val="2845863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Bedöm strategisk påverkan</a:t>
            </a:r>
          </a:p>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14</a:t>
            </a:fld>
            <a:endParaRPr lang="sv-SE"/>
          </a:p>
        </p:txBody>
      </p:sp>
    </p:spTree>
    <p:extLst>
      <p:ext uri="{BB962C8B-B14F-4D97-AF65-F5344CB8AC3E}">
        <p14:creationId xmlns:p14="http://schemas.microsoft.com/office/powerpoint/2010/main" val="4122539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2C189-0D61-1225-759D-DD5DDB9F536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C15F499-CDAC-EB88-9C03-5D49C5C3059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EB92140-5BEE-9DEF-D454-60DC7896D630}"/>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58B9F7EB-DBBA-95CF-A447-3294EBCA627E}"/>
              </a:ext>
            </a:extLst>
          </p:cNvPr>
          <p:cNvSpPr>
            <a:spLocks noGrp="1"/>
          </p:cNvSpPr>
          <p:nvPr>
            <p:ph type="sldNum" sz="quarter" idx="5"/>
          </p:nvPr>
        </p:nvSpPr>
        <p:spPr/>
        <p:txBody>
          <a:bodyPr/>
          <a:lstStyle/>
          <a:p>
            <a:fld id="{1A885D1D-61DE-406F-8114-F47C63AA3126}" type="slidenum">
              <a:rPr lang="sv-SE" smtClean="0"/>
              <a:t>15</a:t>
            </a:fld>
            <a:endParaRPr lang="sv-SE"/>
          </a:p>
        </p:txBody>
      </p:sp>
    </p:spTree>
    <p:extLst>
      <p:ext uri="{BB962C8B-B14F-4D97-AF65-F5344CB8AC3E}">
        <p14:creationId xmlns:p14="http://schemas.microsoft.com/office/powerpoint/2010/main" val="3951334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16</a:t>
            </a:fld>
            <a:endParaRPr lang="sv-SE"/>
          </a:p>
        </p:txBody>
      </p:sp>
    </p:spTree>
    <p:extLst>
      <p:ext uri="{BB962C8B-B14F-4D97-AF65-F5344CB8AC3E}">
        <p14:creationId xmlns:p14="http://schemas.microsoft.com/office/powerpoint/2010/main" val="3716421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85D1D-61DE-406F-8114-F47C63AA312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045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 </a:t>
            </a:r>
          </a:p>
          <a:p>
            <a:r>
              <a:rPr lang="sv-SE" dirty="0"/>
              <a:t>Använd denna mall som hjälpverktyg vid workshoppen.</a:t>
            </a:r>
          </a:p>
        </p:txBody>
      </p:sp>
      <p:sp>
        <p:nvSpPr>
          <p:cNvPr id="4" name="Platshållare för bildnummer 3"/>
          <p:cNvSpPr>
            <a:spLocks noGrp="1"/>
          </p:cNvSpPr>
          <p:nvPr>
            <p:ph type="sldNum" sz="quarter" idx="5"/>
          </p:nvPr>
        </p:nvSpPr>
        <p:spPr/>
        <p:txBody>
          <a:bodyPr/>
          <a:lstStyle/>
          <a:p>
            <a:fld id="{1A885D1D-61DE-406F-8114-F47C63AA3126}" type="slidenum">
              <a:rPr lang="sv-SE" smtClean="0"/>
              <a:t>18</a:t>
            </a:fld>
            <a:endParaRPr lang="sv-SE"/>
          </a:p>
        </p:txBody>
      </p:sp>
    </p:spTree>
    <p:extLst>
      <p:ext uri="{BB962C8B-B14F-4D97-AF65-F5344CB8AC3E}">
        <p14:creationId xmlns:p14="http://schemas.microsoft.com/office/powerpoint/2010/main" val="3214114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85D1D-61DE-406F-8114-F47C63AA312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8244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C6CF9-8E53-E66F-0090-C2021908E91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8986402-150F-D27E-424C-E3BD4DA7A1F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DD04F40-AE25-6EFE-A568-1387862A1A0D}"/>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47660085-777D-816F-88EB-450BE6AC60AC}"/>
              </a:ext>
            </a:extLst>
          </p:cNvPr>
          <p:cNvSpPr>
            <a:spLocks noGrp="1"/>
          </p:cNvSpPr>
          <p:nvPr>
            <p:ph type="sldNum" sz="quarter" idx="5"/>
          </p:nvPr>
        </p:nvSpPr>
        <p:spPr/>
        <p:txBody>
          <a:bodyPr/>
          <a:lstStyle/>
          <a:p>
            <a:fld id="{1A885D1D-61DE-406F-8114-F47C63AA3126}" type="slidenum">
              <a:rPr lang="sv-SE" smtClean="0"/>
              <a:t>20</a:t>
            </a:fld>
            <a:endParaRPr lang="sv-SE"/>
          </a:p>
        </p:txBody>
      </p:sp>
    </p:spTree>
    <p:extLst>
      <p:ext uri="{BB962C8B-B14F-4D97-AF65-F5344CB8AC3E}">
        <p14:creationId xmlns:p14="http://schemas.microsoft.com/office/powerpoint/2010/main" val="3616397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2800C-A074-5DCD-A146-3051538CE32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78FEEFE-879B-77C1-F0EE-E53B7F1A690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330E307-6752-AC7A-1DEA-A48C4F6C071C}"/>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5B76E8B0-9516-BFB0-EC03-081B12E335BA}"/>
              </a:ext>
            </a:extLst>
          </p:cNvPr>
          <p:cNvSpPr>
            <a:spLocks noGrp="1"/>
          </p:cNvSpPr>
          <p:nvPr>
            <p:ph type="sldNum" sz="quarter" idx="5"/>
          </p:nvPr>
        </p:nvSpPr>
        <p:spPr/>
        <p:txBody>
          <a:bodyPr/>
          <a:lstStyle/>
          <a:p>
            <a:fld id="{1A885D1D-61DE-406F-8114-F47C63AA3126}" type="slidenum">
              <a:rPr lang="sv-SE" smtClean="0"/>
              <a:t>21</a:t>
            </a:fld>
            <a:endParaRPr lang="sv-SE"/>
          </a:p>
        </p:txBody>
      </p:sp>
    </p:spTree>
    <p:extLst>
      <p:ext uri="{BB962C8B-B14F-4D97-AF65-F5344CB8AC3E}">
        <p14:creationId xmlns:p14="http://schemas.microsoft.com/office/powerpoint/2010/main" val="3669903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Nämndens analys inför verksamhetsåret 2026</a:t>
            </a:r>
          </a:p>
          <a:p>
            <a:endParaRPr lang="sv-SE" dirty="0"/>
          </a:p>
          <a:p>
            <a:r>
              <a:rPr lang="sv-SE" dirty="0"/>
              <a:t>Nämnden behöver ta in omvärlden i sin analys och beskriva hur nämnden kan ligga steget före och både hantera och dra nytta av omvärldsutmaningar som påverkar nämndens verksamheter nu och framåt i tiden. Hur skapar nämnden beredskap och kraft att påverka framtiden?</a:t>
            </a:r>
          </a:p>
          <a:p>
            <a:endParaRPr lang="sv-SE" dirty="0"/>
          </a:p>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3</a:t>
            </a:fld>
            <a:endParaRPr lang="sv-SE"/>
          </a:p>
        </p:txBody>
      </p:sp>
    </p:spTree>
    <p:extLst>
      <p:ext uri="{BB962C8B-B14F-4D97-AF65-F5344CB8AC3E}">
        <p14:creationId xmlns:p14="http://schemas.microsoft.com/office/powerpoint/2010/main" val="581715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B9D3F-FD05-D449-C67A-716E4EFCC8D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60F115C-5F5F-DC56-CD4B-B8C51A9D758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93F10F6-1BF2-72CD-37BC-E80FA900BE41}"/>
              </a:ext>
            </a:extLst>
          </p:cNvPr>
          <p:cNvSpPr>
            <a:spLocks noGrp="1"/>
          </p:cNvSpPr>
          <p:nvPr>
            <p:ph type="body" idx="1"/>
          </p:nvPr>
        </p:nvSpPr>
        <p:spPr/>
        <p:txBody>
          <a:bodyPr/>
          <a:lstStyle/>
          <a:p>
            <a:r>
              <a:rPr lang="sv-SE" dirty="0"/>
              <a:t>De strategiska omvärldsutmaningarna blir en delmängd av nulägesanalysen, och ett underlag till sammanfattningen av nuläget och beskrivningen av prioriterade områden i förvaltningens verksamhetsplan eller bolagets affärsplan. Resultatet ska även kunna lyftas in i trendbeskrivningen i förvaltningens nulägeskarta.</a:t>
            </a:r>
          </a:p>
        </p:txBody>
      </p:sp>
      <p:sp>
        <p:nvSpPr>
          <p:cNvPr id="4" name="Platshållare för bildnummer 3">
            <a:extLst>
              <a:ext uri="{FF2B5EF4-FFF2-40B4-BE49-F238E27FC236}">
                <a16:creationId xmlns:a16="http://schemas.microsoft.com/office/drawing/2014/main" id="{376CF2D7-E93F-C013-5456-ADDF80BC53D2}"/>
              </a:ext>
            </a:extLst>
          </p:cNvPr>
          <p:cNvSpPr>
            <a:spLocks noGrp="1"/>
          </p:cNvSpPr>
          <p:nvPr>
            <p:ph type="sldNum" sz="quarter" idx="5"/>
          </p:nvPr>
        </p:nvSpPr>
        <p:spPr/>
        <p:txBody>
          <a:bodyPr/>
          <a:lstStyle/>
          <a:p>
            <a:fld id="{1A885D1D-61DE-406F-8114-F47C63AA3126}" type="slidenum">
              <a:rPr lang="sv-SE" smtClean="0"/>
              <a:t>22</a:t>
            </a:fld>
            <a:endParaRPr lang="sv-SE"/>
          </a:p>
        </p:txBody>
      </p:sp>
    </p:spTree>
    <p:extLst>
      <p:ext uri="{BB962C8B-B14F-4D97-AF65-F5344CB8AC3E}">
        <p14:creationId xmlns:p14="http://schemas.microsoft.com/office/powerpoint/2010/main" val="2967948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8D4D4-033A-919E-D655-50A12DAF1A4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EA79218-0268-E48D-9F80-2FC69093BE5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261D484-D2DE-5000-6169-7BE8CCEB99EF}"/>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5C8CB0BC-8476-F9F0-80F1-EE9D68792CCF}"/>
              </a:ext>
            </a:extLst>
          </p:cNvPr>
          <p:cNvSpPr>
            <a:spLocks noGrp="1"/>
          </p:cNvSpPr>
          <p:nvPr>
            <p:ph type="sldNum" sz="quarter" idx="5"/>
          </p:nvPr>
        </p:nvSpPr>
        <p:spPr/>
        <p:txBody>
          <a:bodyPr/>
          <a:lstStyle/>
          <a:p>
            <a:fld id="{1A885D1D-61DE-406F-8114-F47C63AA3126}" type="slidenum">
              <a:rPr lang="sv-SE" smtClean="0"/>
              <a:t>24</a:t>
            </a:fld>
            <a:endParaRPr lang="sv-SE"/>
          </a:p>
        </p:txBody>
      </p:sp>
    </p:spTree>
    <p:extLst>
      <p:ext uri="{BB962C8B-B14F-4D97-AF65-F5344CB8AC3E}">
        <p14:creationId xmlns:p14="http://schemas.microsoft.com/office/powerpoint/2010/main" val="770040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25</a:t>
            </a:fld>
            <a:endParaRPr lang="sv-SE"/>
          </a:p>
        </p:txBody>
      </p:sp>
    </p:spTree>
    <p:extLst>
      <p:ext uri="{BB962C8B-B14F-4D97-AF65-F5344CB8AC3E}">
        <p14:creationId xmlns:p14="http://schemas.microsoft.com/office/powerpoint/2010/main" val="3483904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A3F5A6-6FE3-4326-ADBE-F180F89C4D2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3002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0D905-0A41-0E0C-9AB6-F5A13594AE6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128DACB-1D88-DABF-61FF-DAEFC9D9B4F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B5E649B-DA87-F982-A909-8E87B2949A47}"/>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BAF16C0D-8257-D2CD-2E86-DABFA9332FCA}"/>
              </a:ext>
            </a:extLst>
          </p:cNvPr>
          <p:cNvSpPr>
            <a:spLocks noGrp="1"/>
          </p:cNvSpPr>
          <p:nvPr>
            <p:ph type="sldNum" sz="quarter" idx="5"/>
          </p:nvPr>
        </p:nvSpPr>
        <p:spPr/>
        <p:txBody>
          <a:bodyPr/>
          <a:lstStyle/>
          <a:p>
            <a:fld id="{1A885D1D-61DE-406F-8114-F47C63AA3126}" type="slidenum">
              <a:rPr lang="sv-SE" smtClean="0"/>
              <a:t>4</a:t>
            </a:fld>
            <a:endParaRPr lang="sv-SE"/>
          </a:p>
        </p:txBody>
      </p:sp>
    </p:spTree>
    <p:extLst>
      <p:ext uri="{BB962C8B-B14F-4D97-AF65-F5344CB8AC3E}">
        <p14:creationId xmlns:p14="http://schemas.microsoft.com/office/powerpoint/2010/main" val="301065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a:t>
            </a:r>
            <a:br>
              <a:rPr lang="sv-SE" dirty="0"/>
            </a:br>
            <a:r>
              <a:rPr lang="sv-SE" dirty="0"/>
              <a:t>Det rekommenderas att använda hela eller delar av modellen beroende på omfattningen av den uppgift som ska lösas</a:t>
            </a:r>
          </a:p>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5</a:t>
            </a:fld>
            <a:endParaRPr lang="sv-SE"/>
          </a:p>
        </p:txBody>
      </p:sp>
    </p:spTree>
    <p:extLst>
      <p:ext uri="{BB962C8B-B14F-4D97-AF65-F5344CB8AC3E}">
        <p14:creationId xmlns:p14="http://schemas.microsoft.com/office/powerpoint/2010/main" val="657729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EDA19-2617-967E-6FB1-88F984C0403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FD8DB1F-03E1-999F-F61B-5DE588565CD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8BB12E6-412F-A849-FB15-9A4EBEEEF16D}"/>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60AE828C-A46E-9F69-4B25-FF8C6D6074CD}"/>
              </a:ext>
            </a:extLst>
          </p:cNvPr>
          <p:cNvSpPr>
            <a:spLocks noGrp="1"/>
          </p:cNvSpPr>
          <p:nvPr>
            <p:ph type="sldNum" sz="quarter" idx="5"/>
          </p:nvPr>
        </p:nvSpPr>
        <p:spPr/>
        <p:txBody>
          <a:bodyPr/>
          <a:lstStyle/>
          <a:p>
            <a:fld id="{1A885D1D-61DE-406F-8114-F47C63AA3126}" type="slidenum">
              <a:rPr lang="sv-SE" smtClean="0"/>
              <a:t>6</a:t>
            </a:fld>
            <a:endParaRPr lang="sv-SE"/>
          </a:p>
        </p:txBody>
      </p:sp>
    </p:spTree>
    <p:extLst>
      <p:ext uri="{BB962C8B-B14F-4D97-AF65-F5344CB8AC3E}">
        <p14:creationId xmlns:p14="http://schemas.microsoft.com/office/powerpoint/2010/main" val="3418382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12E83-AEA0-E22A-71BB-DED6FC41B76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D4BDF8F-1549-19EC-9B8E-A6B5B9A6D80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E2FBB7C-1A72-5EF8-5F8C-DC664250CAD2}"/>
              </a:ext>
            </a:extLst>
          </p:cNvPr>
          <p:cNvSpPr>
            <a:spLocks noGrp="1"/>
          </p:cNvSpPr>
          <p:nvPr>
            <p:ph type="body" idx="1"/>
          </p:nvPr>
        </p:nvSpPr>
        <p:spPr/>
        <p:txBody>
          <a:bodyPr/>
          <a:lstStyle/>
          <a:p>
            <a:r>
              <a:rPr lang="sv-SE" dirty="0"/>
              <a:t>Hur snabbt sker förändringarna och på vilket sätt?</a:t>
            </a:r>
          </a:p>
          <a:p>
            <a:r>
              <a:rPr lang="sv-SE" dirty="0"/>
              <a:t>Vad driver på förändringarna – d v s vad händer i vår nära respektive mer avlägsna omvärld?</a:t>
            </a:r>
          </a:p>
          <a:p>
            <a:endParaRPr lang="sv-SE" dirty="0"/>
          </a:p>
        </p:txBody>
      </p:sp>
      <p:sp>
        <p:nvSpPr>
          <p:cNvPr id="4" name="Platshållare för bildnummer 3">
            <a:extLst>
              <a:ext uri="{FF2B5EF4-FFF2-40B4-BE49-F238E27FC236}">
                <a16:creationId xmlns:a16="http://schemas.microsoft.com/office/drawing/2014/main" id="{F69EA0AA-7CA9-5D91-6587-A2E08BE1C6D0}"/>
              </a:ext>
            </a:extLst>
          </p:cNvPr>
          <p:cNvSpPr>
            <a:spLocks noGrp="1"/>
          </p:cNvSpPr>
          <p:nvPr>
            <p:ph type="sldNum" sz="quarter" idx="5"/>
          </p:nvPr>
        </p:nvSpPr>
        <p:spPr/>
        <p:txBody>
          <a:bodyPr/>
          <a:lstStyle/>
          <a:p>
            <a:fld id="{1A885D1D-61DE-406F-8114-F47C63AA3126}" type="slidenum">
              <a:rPr lang="sv-SE" smtClean="0"/>
              <a:t>8</a:t>
            </a:fld>
            <a:endParaRPr lang="sv-SE"/>
          </a:p>
        </p:txBody>
      </p:sp>
    </p:spTree>
    <p:extLst>
      <p:ext uri="{BB962C8B-B14F-4D97-AF65-F5344CB8AC3E}">
        <p14:creationId xmlns:p14="http://schemas.microsoft.com/office/powerpoint/2010/main" val="2565223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9</a:t>
            </a:fld>
            <a:endParaRPr lang="sv-SE"/>
          </a:p>
        </p:txBody>
      </p:sp>
    </p:spTree>
    <p:extLst>
      <p:ext uri="{BB962C8B-B14F-4D97-AF65-F5344CB8AC3E}">
        <p14:creationId xmlns:p14="http://schemas.microsoft.com/office/powerpoint/2010/main" val="1469347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a:t>
            </a:r>
            <a:br>
              <a:rPr lang="sv-SE" dirty="0"/>
            </a:br>
            <a:r>
              <a:rPr lang="sv-SE" dirty="0"/>
              <a:t>Använd detta hjälpverktyg vid behov för att identifiera omvärldsutmaningar</a:t>
            </a:r>
          </a:p>
        </p:txBody>
      </p:sp>
      <p:sp>
        <p:nvSpPr>
          <p:cNvPr id="4" name="Platshållare för bildnummer 3"/>
          <p:cNvSpPr>
            <a:spLocks noGrp="1"/>
          </p:cNvSpPr>
          <p:nvPr>
            <p:ph type="sldNum" sz="quarter" idx="5"/>
          </p:nvPr>
        </p:nvSpPr>
        <p:spPr/>
        <p:txBody>
          <a:bodyPr/>
          <a:lstStyle/>
          <a:p>
            <a:fld id="{1A885D1D-61DE-406F-8114-F47C63AA3126}" type="slidenum">
              <a:rPr lang="sv-SE" smtClean="0"/>
              <a:t>10</a:t>
            </a:fld>
            <a:endParaRPr lang="sv-SE"/>
          </a:p>
        </p:txBody>
      </p:sp>
    </p:spTree>
    <p:extLst>
      <p:ext uri="{BB962C8B-B14F-4D97-AF65-F5344CB8AC3E}">
        <p14:creationId xmlns:p14="http://schemas.microsoft.com/office/powerpoint/2010/main" val="3550153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11</a:t>
            </a:fld>
            <a:endParaRPr lang="sv-SE"/>
          </a:p>
        </p:txBody>
      </p:sp>
    </p:spTree>
    <p:extLst>
      <p:ext uri="{BB962C8B-B14F-4D97-AF65-F5344CB8AC3E}">
        <p14:creationId xmlns:p14="http://schemas.microsoft.com/office/powerpoint/2010/main" val="2196815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03E0DEE2-831C-2D92-5DF1-D6D2FC2512A8}"/>
              </a:ext>
            </a:extLst>
          </p:cNvPr>
          <p:cNvPicPr>
            <a:picLocks noChangeAspect="1"/>
          </p:cNvPicPr>
          <p:nvPr userDrawn="1"/>
        </p:nvPicPr>
        <p:blipFill>
          <a:blip r:embed="rId2"/>
          <a:stretch>
            <a:fillRect/>
          </a:stretch>
        </p:blipFill>
        <p:spPr>
          <a:xfrm>
            <a:off x="10824000" y="2975098"/>
            <a:ext cx="910799" cy="910799"/>
          </a:xfrm>
          <a:prstGeom prst="rect">
            <a:avLst/>
          </a:prstGeom>
        </p:spPr>
      </p:pic>
    </p:spTree>
    <p:extLst>
      <p:ext uri="{BB962C8B-B14F-4D97-AF65-F5344CB8AC3E}">
        <p14:creationId xmlns:p14="http://schemas.microsoft.com/office/powerpoint/2010/main" val="4061821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Tree>
    <p:extLst>
      <p:ext uri="{BB962C8B-B14F-4D97-AF65-F5344CB8AC3E}">
        <p14:creationId xmlns:p14="http://schemas.microsoft.com/office/powerpoint/2010/main" val="28150058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3" name="Bildobjekt 2">
            <a:extLst>
              <a:ext uri="{FF2B5EF4-FFF2-40B4-BE49-F238E27FC236}">
                <a16:creationId xmlns:a16="http://schemas.microsoft.com/office/drawing/2014/main" id="{5815D81A-816A-C5FB-8999-AC305C684258}"/>
              </a:ext>
            </a:extLst>
          </p:cNvPr>
          <p:cNvPicPr>
            <a:picLocks noChangeAspect="1"/>
          </p:cNvPicPr>
          <p:nvPr userDrawn="1"/>
        </p:nvPicPr>
        <p:blipFill>
          <a:blip r:embed="rId2"/>
          <a:stretch>
            <a:fillRect/>
          </a:stretch>
        </p:blipFill>
        <p:spPr>
          <a:xfrm>
            <a:off x="10822800" y="2973600"/>
            <a:ext cx="910799" cy="910799"/>
          </a:xfrm>
          <a:prstGeom prst="rect">
            <a:avLst/>
          </a:prstGeom>
        </p:spPr>
      </p:pic>
    </p:spTree>
    <p:extLst>
      <p:ext uri="{BB962C8B-B14F-4D97-AF65-F5344CB8AC3E}">
        <p14:creationId xmlns:p14="http://schemas.microsoft.com/office/powerpoint/2010/main" val="14341858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5" name="Bildobjekt 4">
            <a:extLst>
              <a:ext uri="{FF2B5EF4-FFF2-40B4-BE49-F238E27FC236}">
                <a16:creationId xmlns:a16="http://schemas.microsoft.com/office/drawing/2014/main" id="{ABB509AD-924F-09E1-A276-375395E3484B}"/>
              </a:ext>
            </a:extLst>
          </p:cNvPr>
          <p:cNvPicPr>
            <a:picLocks noChangeAspect="1"/>
          </p:cNvPicPr>
          <p:nvPr userDrawn="1"/>
        </p:nvPicPr>
        <p:blipFill>
          <a:blip r:embed="rId2"/>
          <a:stretch>
            <a:fillRect/>
          </a:stretch>
        </p:blipFill>
        <p:spPr>
          <a:xfrm>
            <a:off x="10822800" y="2973600"/>
            <a:ext cx="910799" cy="910799"/>
          </a:xfrm>
          <a:prstGeom prst="rect">
            <a:avLst/>
          </a:prstGeom>
        </p:spPr>
      </p:pic>
    </p:spTree>
    <p:extLst>
      <p:ext uri="{BB962C8B-B14F-4D97-AF65-F5344CB8AC3E}">
        <p14:creationId xmlns:p14="http://schemas.microsoft.com/office/powerpoint/2010/main" val="26676438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4" name="Bildobjekt 3">
            <a:extLst>
              <a:ext uri="{FF2B5EF4-FFF2-40B4-BE49-F238E27FC236}">
                <a16:creationId xmlns:a16="http://schemas.microsoft.com/office/drawing/2014/main" id="{61798A76-8860-E7E1-F1DB-4F9F64FA8D4F}"/>
              </a:ext>
            </a:extLst>
          </p:cNvPr>
          <p:cNvPicPr>
            <a:picLocks noChangeAspect="1"/>
          </p:cNvPicPr>
          <p:nvPr userDrawn="1"/>
        </p:nvPicPr>
        <p:blipFill>
          <a:blip r:embed="rId2"/>
          <a:stretch>
            <a:fillRect/>
          </a:stretch>
        </p:blipFill>
        <p:spPr>
          <a:xfrm>
            <a:off x="10822800" y="1268116"/>
            <a:ext cx="910799" cy="910799"/>
          </a:xfrm>
          <a:prstGeom prst="rect">
            <a:avLst/>
          </a:prstGeom>
        </p:spPr>
      </p:pic>
    </p:spTree>
    <p:extLst>
      <p:ext uri="{BB962C8B-B14F-4D97-AF65-F5344CB8AC3E}">
        <p14:creationId xmlns:p14="http://schemas.microsoft.com/office/powerpoint/2010/main" val="42334536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objekt 3">
            <a:extLst>
              <a:ext uri="{FF2B5EF4-FFF2-40B4-BE49-F238E27FC236}">
                <a16:creationId xmlns:a16="http://schemas.microsoft.com/office/drawing/2014/main" id="{B282E32C-4024-D884-E607-059B185C8973}"/>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282717976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150BF057-A8AD-255D-2327-0CFD1E61F790}"/>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894016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77279949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3" name="Bildobjekt 2">
            <a:extLst>
              <a:ext uri="{FF2B5EF4-FFF2-40B4-BE49-F238E27FC236}">
                <a16:creationId xmlns:a16="http://schemas.microsoft.com/office/drawing/2014/main" id="{3659BF82-4D19-633E-2728-5BD94DADC669}"/>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06645862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2" name="Bildobjekt 1">
            <a:extLst>
              <a:ext uri="{FF2B5EF4-FFF2-40B4-BE49-F238E27FC236}">
                <a16:creationId xmlns:a16="http://schemas.microsoft.com/office/drawing/2014/main" id="{17B0EC5F-53AD-9C6E-E66F-00464DC4EF2A}"/>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9646515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2" name="Bildobjekt 1">
            <a:extLst>
              <a:ext uri="{FF2B5EF4-FFF2-40B4-BE49-F238E27FC236}">
                <a16:creationId xmlns:a16="http://schemas.microsoft.com/office/drawing/2014/main" id="{8C59C2C8-8516-DC3C-1553-C2F8E4D8049B}"/>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16850760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7" name="Bildobjekt 6">
            <a:extLst>
              <a:ext uri="{FF2B5EF4-FFF2-40B4-BE49-F238E27FC236}">
                <a16:creationId xmlns:a16="http://schemas.microsoft.com/office/drawing/2014/main" id="{01DAEBCF-EC9C-96A0-630A-78C20B7D5BB7}"/>
              </a:ext>
            </a:extLst>
          </p:cNvPr>
          <p:cNvPicPr>
            <a:picLocks noChangeAspect="1"/>
          </p:cNvPicPr>
          <p:nvPr userDrawn="1"/>
        </p:nvPicPr>
        <p:blipFill>
          <a:blip r:embed="rId2"/>
          <a:stretch>
            <a:fillRect/>
          </a:stretch>
        </p:blipFill>
        <p:spPr>
          <a:xfrm>
            <a:off x="10824000" y="2975098"/>
            <a:ext cx="910799" cy="910799"/>
          </a:xfrm>
          <a:prstGeom prst="rect">
            <a:avLst/>
          </a:prstGeom>
        </p:spPr>
      </p:pic>
    </p:spTree>
    <p:extLst>
      <p:ext uri="{BB962C8B-B14F-4D97-AF65-F5344CB8AC3E}">
        <p14:creationId xmlns:p14="http://schemas.microsoft.com/office/powerpoint/2010/main" val="17217284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30191810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2561367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6" name="Bildobjekt 5">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2405435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1268116"/>
            <a:ext cx="910799" cy="910799"/>
          </a:xfrm>
          <a:prstGeom prst="rect">
            <a:avLst/>
          </a:prstGeom>
        </p:spPr>
      </p:pic>
    </p:spTree>
    <p:extLst>
      <p:ext uri="{BB962C8B-B14F-4D97-AF65-F5344CB8AC3E}">
        <p14:creationId xmlns:p14="http://schemas.microsoft.com/office/powerpoint/2010/main" val="7389462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15880034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579160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6376831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2124569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6922314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0402420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6" name="Bildobjekt 5">
            <a:extLst>
              <a:ext uri="{FF2B5EF4-FFF2-40B4-BE49-F238E27FC236}">
                <a16:creationId xmlns:a16="http://schemas.microsoft.com/office/drawing/2014/main" id="{93063157-771C-F6C8-7F76-6142B337F8E2}"/>
              </a:ext>
            </a:extLst>
          </p:cNvPr>
          <p:cNvPicPr>
            <a:picLocks noChangeAspect="1"/>
          </p:cNvPicPr>
          <p:nvPr userDrawn="1"/>
        </p:nvPicPr>
        <p:blipFill>
          <a:blip r:embed="rId2"/>
          <a:stretch>
            <a:fillRect/>
          </a:stretch>
        </p:blipFill>
        <p:spPr>
          <a:xfrm>
            <a:off x="10824000" y="1268413"/>
            <a:ext cx="910799" cy="910799"/>
          </a:xfrm>
          <a:prstGeom prst="rect">
            <a:avLst/>
          </a:prstGeom>
        </p:spPr>
      </p:pic>
    </p:spTree>
    <p:extLst>
      <p:ext uri="{BB962C8B-B14F-4D97-AF65-F5344CB8AC3E}">
        <p14:creationId xmlns:p14="http://schemas.microsoft.com/office/powerpoint/2010/main" val="33521847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20878354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Rubrik och brödtext - Blå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911069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13020089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6" name="Bildobjekt 5">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3582294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1268116"/>
            <a:ext cx="910799" cy="910799"/>
          </a:xfrm>
          <a:prstGeom prst="rect">
            <a:avLst/>
          </a:prstGeom>
        </p:spPr>
      </p:pic>
    </p:spTree>
    <p:extLst>
      <p:ext uri="{BB962C8B-B14F-4D97-AF65-F5344CB8AC3E}">
        <p14:creationId xmlns:p14="http://schemas.microsoft.com/office/powerpoint/2010/main" val="42571085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4672314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9824626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183241741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388929859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372690090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objekt 3">
            <a:extLst>
              <a:ext uri="{FF2B5EF4-FFF2-40B4-BE49-F238E27FC236}">
                <a16:creationId xmlns:a16="http://schemas.microsoft.com/office/drawing/2014/main" id="{634B3C61-0B6D-F0CA-8C53-C6C8656E5145}"/>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418897255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0291361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6840637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ubrik och brödtext - Röd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7422481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 och brödtext - Lila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2906713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och brödtext - Blå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25257149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ubrik och brödtext - Grön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16970353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Röd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6673601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Lila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2349300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Blå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8689647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Grön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373904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objekt 5">
            <a:extLst>
              <a:ext uri="{FF2B5EF4-FFF2-40B4-BE49-F238E27FC236}">
                <a16:creationId xmlns:a16="http://schemas.microsoft.com/office/drawing/2014/main" id="{0180860D-BAC7-D497-A1A7-694C253D8958}"/>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945731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tfallande bild utan bård">
    <p:spTree>
      <p:nvGrpSpPr>
        <p:cNvPr id="1" name=""/>
        <p:cNvGrpSpPr/>
        <p:nvPr/>
      </p:nvGrpSpPr>
      <p:grpSpPr>
        <a:xfrm>
          <a:off x="0" y="0"/>
          <a:ext cx="0" cy="0"/>
          <a:chOff x="0" y="0"/>
          <a:chExt cx="0" cy="0"/>
        </a:xfrm>
      </p:grpSpPr>
      <p:sp>
        <p:nvSpPr>
          <p:cNvPr id="15" name="Platshållare för bild 14"/>
          <p:cNvSpPr>
            <a:spLocks noGrp="1"/>
          </p:cNvSpPr>
          <p:nvPr>
            <p:ph type="pic" sz="quarter" idx="10"/>
          </p:nvPr>
        </p:nvSpPr>
        <p:spPr>
          <a:xfrm>
            <a:off x="0" y="0"/>
            <a:ext cx="12192000" cy="6858000"/>
          </a:xfrm>
          <a:prstGeom prst="rect">
            <a:avLst/>
          </a:prstGeom>
        </p:spPr>
        <p:txBody>
          <a:bodyPr/>
          <a:lstStyle/>
          <a:p>
            <a:endParaRPr lang="sv-SE" dirty="0"/>
          </a:p>
        </p:txBody>
      </p:sp>
    </p:spTree>
    <p:extLst>
      <p:ext uri="{BB962C8B-B14F-4D97-AF65-F5344CB8AC3E}">
        <p14:creationId xmlns:p14="http://schemas.microsoft.com/office/powerpoint/2010/main" val="24401523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tfallande bild u. bård m. text">
    <p:spTree>
      <p:nvGrpSpPr>
        <p:cNvPr id="1" name=""/>
        <p:cNvGrpSpPr/>
        <p:nvPr/>
      </p:nvGrpSpPr>
      <p:grpSpPr>
        <a:xfrm>
          <a:off x="0" y="0"/>
          <a:ext cx="0" cy="0"/>
          <a:chOff x="0" y="0"/>
          <a:chExt cx="0" cy="0"/>
        </a:xfrm>
      </p:grpSpPr>
      <p:sp>
        <p:nvSpPr>
          <p:cNvPr id="15" name="Platshållare för bild 14"/>
          <p:cNvSpPr>
            <a:spLocks noGrp="1"/>
          </p:cNvSpPr>
          <p:nvPr>
            <p:ph type="pic" sz="quarter" idx="10"/>
          </p:nvPr>
        </p:nvSpPr>
        <p:spPr>
          <a:xfrm>
            <a:off x="0" y="0"/>
            <a:ext cx="12192000" cy="6858000"/>
          </a:xfrm>
          <a:prstGeom prst="rect">
            <a:avLst/>
          </a:prstGeom>
        </p:spPr>
        <p:txBody>
          <a:bodyPr/>
          <a:lstStyle/>
          <a:p>
            <a:endParaRPr lang="sv-SE"/>
          </a:p>
        </p:txBody>
      </p:sp>
      <p:sp>
        <p:nvSpPr>
          <p:cNvPr id="3" name="Title 1"/>
          <p:cNvSpPr>
            <a:spLocks noGrp="1"/>
          </p:cNvSpPr>
          <p:nvPr>
            <p:ph type="title" hasCustomPrompt="1"/>
          </p:nvPr>
        </p:nvSpPr>
        <p:spPr>
          <a:xfrm>
            <a:off x="1407584" y="897995"/>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4" name="Text Placeholder 3"/>
          <p:cNvSpPr>
            <a:spLocks noGrp="1"/>
          </p:cNvSpPr>
          <p:nvPr>
            <p:ph type="body" sz="half" idx="2"/>
          </p:nvPr>
        </p:nvSpPr>
        <p:spPr>
          <a:xfrm>
            <a:off x="1407584" y="1401604"/>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25878116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Utfallande bild med bård">
    <p:spTree>
      <p:nvGrpSpPr>
        <p:cNvPr id="1" name=""/>
        <p:cNvGrpSpPr/>
        <p:nvPr/>
      </p:nvGrpSpPr>
      <p:grpSpPr>
        <a:xfrm>
          <a:off x="0" y="0"/>
          <a:ext cx="0" cy="0"/>
          <a:chOff x="0" y="0"/>
          <a:chExt cx="0" cy="0"/>
        </a:xfrm>
      </p:grpSpPr>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Picture Placeholder 2"/>
          <p:cNvSpPr>
            <a:spLocks noGrp="1"/>
          </p:cNvSpPr>
          <p:nvPr>
            <p:ph type="pic" idx="1"/>
          </p:nvPr>
        </p:nvSpPr>
        <p:spPr>
          <a:xfrm>
            <a:off x="327962" y="-3"/>
            <a:ext cx="11864039" cy="685800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Tree>
    <p:extLst>
      <p:ext uri="{BB962C8B-B14F-4D97-AF65-F5344CB8AC3E}">
        <p14:creationId xmlns:p14="http://schemas.microsoft.com/office/powerpoint/2010/main" val="30794452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Utfallande bild m. bård m. text">
    <p:spTree>
      <p:nvGrpSpPr>
        <p:cNvPr id="1" name=""/>
        <p:cNvGrpSpPr/>
        <p:nvPr/>
      </p:nvGrpSpPr>
      <p:grpSpPr>
        <a:xfrm>
          <a:off x="0" y="0"/>
          <a:ext cx="0" cy="0"/>
          <a:chOff x="0" y="0"/>
          <a:chExt cx="0" cy="0"/>
        </a:xfrm>
      </p:grpSpPr>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Picture Placeholder 2"/>
          <p:cNvSpPr>
            <a:spLocks noGrp="1"/>
          </p:cNvSpPr>
          <p:nvPr>
            <p:ph type="pic" idx="1"/>
          </p:nvPr>
        </p:nvSpPr>
        <p:spPr>
          <a:xfrm>
            <a:off x="327962" y="-3"/>
            <a:ext cx="11864039" cy="685800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8" name="Title 1"/>
          <p:cNvSpPr>
            <a:spLocks noGrp="1"/>
          </p:cNvSpPr>
          <p:nvPr>
            <p:ph type="title" hasCustomPrompt="1"/>
          </p:nvPr>
        </p:nvSpPr>
        <p:spPr>
          <a:xfrm>
            <a:off x="1407584" y="897995"/>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9" name="Text Placeholder 3"/>
          <p:cNvSpPr>
            <a:spLocks noGrp="1"/>
          </p:cNvSpPr>
          <p:nvPr>
            <p:ph type="body" sz="half" idx="2"/>
          </p:nvPr>
        </p:nvSpPr>
        <p:spPr>
          <a:xfrm>
            <a:off x="1407584" y="1401604"/>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7351675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48747"/>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3" name="Picture Placeholder 2"/>
          <p:cNvSpPr>
            <a:spLocks noGrp="1"/>
          </p:cNvSpPr>
          <p:nvPr>
            <p:ph type="pic" idx="1"/>
          </p:nvPr>
        </p:nvSpPr>
        <p:spPr>
          <a:xfrm>
            <a:off x="2389717" y="711199"/>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52356"/>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Tree>
    <p:extLst>
      <p:ext uri="{BB962C8B-B14F-4D97-AF65-F5344CB8AC3E}">
        <p14:creationId xmlns:p14="http://schemas.microsoft.com/office/powerpoint/2010/main" val="12097893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om med bård och logga">
    <p:spTree>
      <p:nvGrpSpPr>
        <p:cNvPr id="1" name=""/>
        <p:cNvGrpSpPr/>
        <p:nvPr/>
      </p:nvGrpSpPr>
      <p:grpSpPr>
        <a:xfrm>
          <a:off x="0" y="0"/>
          <a:ext cx="0" cy="0"/>
          <a:chOff x="0" y="0"/>
          <a:chExt cx="0" cy="0"/>
        </a:xfrm>
      </p:grpSpPr>
      <p:sp>
        <p:nvSpPr>
          <p:cNvPr id="12" name="Rektangel 11"/>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3" name="Rektangel 12"/>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4" name="Rektangel 13"/>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5" name="Rektangel 14"/>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6" name="Rektangel 15"/>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Tree>
    <p:extLst>
      <p:ext uri="{BB962C8B-B14F-4D97-AF65-F5344CB8AC3E}">
        <p14:creationId xmlns:p14="http://schemas.microsoft.com/office/powerpoint/2010/main" val="35755617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Första sida med blå bakgrund">
    <p:bg>
      <p:bgPr>
        <a:solidFill>
          <a:srgbClr val="084973"/>
        </a:solidFill>
        <a:effectLst/>
      </p:bgPr>
    </p:bg>
    <p:spTree>
      <p:nvGrpSpPr>
        <p:cNvPr id="1" name=""/>
        <p:cNvGrpSpPr/>
        <p:nvPr/>
      </p:nvGrpSpPr>
      <p:grpSpPr>
        <a:xfrm>
          <a:off x="0" y="0"/>
          <a:ext cx="0" cy="0"/>
          <a:chOff x="0" y="0"/>
          <a:chExt cx="0" cy="0"/>
        </a:xfrm>
      </p:grpSpPr>
      <p:sp>
        <p:nvSpPr>
          <p:cNvPr id="6" name="Rektangel 5"/>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7" name="Rektangel 6"/>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8" name="Rektangel 7"/>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9" name="Rektangel 8"/>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10" name="Rektangel 9"/>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2" name="Rektangel 1"/>
          <p:cNvSpPr/>
          <p:nvPr userDrawn="1"/>
        </p:nvSpPr>
        <p:spPr>
          <a:xfrm>
            <a:off x="720919" y="5"/>
            <a:ext cx="3000292" cy="1017767"/>
          </a:xfrm>
          <a:prstGeom prst="rect">
            <a:avLst/>
          </a:prstGeom>
          <a:solidFill>
            <a:srgbClr val="084973"/>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sv-SE" sz="1867"/>
          </a:p>
        </p:txBody>
      </p:sp>
      <p:sp>
        <p:nvSpPr>
          <p:cNvPr id="13" name="Content Placeholder 2"/>
          <p:cNvSpPr>
            <a:spLocks noGrp="1"/>
          </p:cNvSpPr>
          <p:nvPr>
            <p:ph idx="1"/>
          </p:nvPr>
        </p:nvSpPr>
        <p:spPr>
          <a:xfrm>
            <a:off x="1467559" y="1600205"/>
            <a:ext cx="10543823" cy="4202113"/>
          </a:xfrm>
          <a:prstGeom prst="rect">
            <a:avLst/>
          </a:prstGeom>
        </p:spPr>
        <p:txBody>
          <a:bodyPr lIns="68580" tIns="34290" rIns="68580" bIns="34290"/>
          <a:lstStyle>
            <a:lvl1pPr>
              <a:defRPr sz="2000" b="0">
                <a:solidFill>
                  <a:schemeClr val="bg1"/>
                </a:solidFill>
                <a:latin typeface="Arial"/>
                <a:cs typeface="Arial"/>
              </a:defRPr>
            </a:lvl1pPr>
            <a:lvl2pPr>
              <a:defRPr sz="1867">
                <a:solidFill>
                  <a:schemeClr val="bg1"/>
                </a:solidFill>
                <a:latin typeface="Arial"/>
                <a:cs typeface="Arial"/>
              </a:defRPr>
            </a:lvl2pPr>
            <a:lvl3pPr>
              <a:defRPr sz="1600">
                <a:solidFill>
                  <a:schemeClr val="bg1"/>
                </a:solidFill>
                <a:latin typeface="Arial"/>
                <a:cs typeface="Arial"/>
              </a:defRPr>
            </a:lvl3pPr>
            <a:lvl4pPr>
              <a:defRPr sz="1467">
                <a:solidFill>
                  <a:schemeClr val="bg1"/>
                </a:solidFill>
                <a:latin typeface="Arial"/>
                <a:cs typeface="Arial"/>
              </a:defRPr>
            </a:lvl4pPr>
            <a:lvl5pPr>
              <a:defRPr sz="1200">
                <a:solidFill>
                  <a:schemeClr val="bg1"/>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4" name="Title 1"/>
          <p:cNvSpPr>
            <a:spLocks noGrp="1"/>
          </p:cNvSpPr>
          <p:nvPr>
            <p:ph type="title"/>
          </p:nvPr>
        </p:nvSpPr>
        <p:spPr>
          <a:xfrm>
            <a:off x="1467559" y="274639"/>
            <a:ext cx="10543823" cy="1143000"/>
          </a:xfrm>
          <a:prstGeom prst="rect">
            <a:avLst/>
          </a:prstGeom>
        </p:spPr>
        <p:txBody>
          <a:bodyPr lIns="68580" tIns="34290" rIns="68580" bIns="34290" anchor="b"/>
          <a:lstStyle>
            <a:lvl1pPr>
              <a:defRPr>
                <a:solidFill>
                  <a:schemeClr val="bg1"/>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17272837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Rubrik och brödtext - Blå bård med blå bakgrund">
    <p:bg>
      <p:bgPr>
        <a:solidFill>
          <a:srgbClr val="084973"/>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34830688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ubrik och brödtext - Röd bård med röd bakgrund">
    <p:bg>
      <p:bgPr>
        <a:solidFill>
          <a:srgbClr val="9C000E"/>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7421643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ubrik och brödtext - Lila bård med lila bakgrund">
    <p:bg>
      <p:bgPr>
        <a:solidFill>
          <a:srgbClr val="66004B"/>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4"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0"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253645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Tree>
    <p:extLst>
      <p:ext uri="{BB962C8B-B14F-4D97-AF65-F5344CB8AC3E}">
        <p14:creationId xmlns:p14="http://schemas.microsoft.com/office/powerpoint/2010/main" val="69810092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ubrik och brödtext - Blå bård med blå bakgrund">
    <p:bg>
      <p:bgPr>
        <a:solidFill>
          <a:srgbClr val="084973"/>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18946191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ubrik och brödtext - Grön bård med grön bakgrund">
    <p:bg>
      <p:bgPr>
        <a:solidFill>
          <a:srgbClr val="407015"/>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5448305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Röd bård med röd bakgrund">
    <p:bg>
      <p:bgPr>
        <a:solidFill>
          <a:srgbClr val="D9000F"/>
        </a:solidFill>
        <a:effectLst/>
      </p:bgPr>
    </p:bg>
    <p:spTree>
      <p:nvGrpSpPr>
        <p:cNvPr id="1" name=""/>
        <p:cNvGrpSpPr/>
        <p:nvPr/>
      </p:nvGrpSpPr>
      <p:grpSpPr>
        <a:xfrm>
          <a:off x="0" y="0"/>
          <a:ext cx="0" cy="0"/>
          <a:chOff x="0" y="0"/>
          <a:chExt cx="0" cy="0"/>
        </a:xfrm>
      </p:grpSpPr>
      <p:sp>
        <p:nvSpPr>
          <p:cNvPr id="12" name="textruta 11"/>
          <p:cNvSpPr txBox="1"/>
          <p:nvPr userDrawn="1"/>
        </p:nvSpPr>
        <p:spPr>
          <a:xfrm>
            <a:off x="8942567" y="6356349"/>
            <a:ext cx="1265767" cy="338139"/>
          </a:xfrm>
          <a:prstGeom prst="rect">
            <a:avLst/>
          </a:prstGeom>
          <a:noFill/>
        </p:spPr>
        <p:txBody>
          <a:bodyPr wrap="square" lIns="0" rIns="0" rtlCol="0" anchor="ctr" anchorCtr="0">
            <a:noAutofit/>
          </a:bodyPr>
          <a:lstStyle/>
          <a:p>
            <a:pPr algn="r"/>
            <a:endParaRPr lang="sv-SE" sz="1333" dirty="0">
              <a:solidFill>
                <a:srgbClr val="FFFFFF"/>
              </a:solidFill>
              <a:latin typeface="Arial"/>
              <a:cs typeface="Arial"/>
            </a:endParaRPr>
          </a:p>
          <a:p>
            <a:pPr algn="r"/>
            <a:r>
              <a:rPr lang="sv-SE" sz="1200" dirty="0">
                <a:solidFill>
                  <a:srgbClr val="FFFFFF"/>
                </a:solidFill>
                <a:latin typeface="Arial"/>
                <a:cs typeface="Arial"/>
              </a:rPr>
              <a:t>Sida </a:t>
            </a:r>
            <a:fld id="{DB8626CC-5B25-4DDA-833E-9A441BDD6043}" type="slidenum">
              <a:rPr lang="sv-SE" sz="1200" smtClean="0">
                <a:solidFill>
                  <a:srgbClr val="FFFFFF"/>
                </a:solidFill>
                <a:latin typeface="Arial"/>
                <a:cs typeface="Arial"/>
              </a:rPr>
              <a:pPr algn="r"/>
              <a:t>‹#›</a:t>
            </a:fld>
            <a:endParaRPr lang="sv-SE" sz="1200" dirty="0">
              <a:solidFill>
                <a:srgbClr val="FFFFFF"/>
              </a:solidFill>
              <a:latin typeface="Arial"/>
              <a:cs typeface="Arial"/>
            </a:endParaRPr>
          </a:p>
        </p:txBody>
      </p:sp>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5245474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Lila bård med lila bakgrund">
    <p:bg>
      <p:bgPr>
        <a:solidFill>
          <a:srgbClr val="93006D"/>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2" name="textruta 11"/>
          <p:cNvSpPr txBox="1"/>
          <p:nvPr userDrawn="1"/>
        </p:nvSpPr>
        <p:spPr>
          <a:xfrm>
            <a:off x="8942567" y="6356349"/>
            <a:ext cx="1265767" cy="338139"/>
          </a:xfrm>
          <a:prstGeom prst="rect">
            <a:avLst/>
          </a:prstGeom>
          <a:noFill/>
        </p:spPr>
        <p:txBody>
          <a:bodyPr wrap="square" lIns="0" rIns="0" rtlCol="0" anchor="ctr" anchorCtr="0">
            <a:noAutofit/>
          </a:bodyPr>
          <a:lstStyle/>
          <a:p>
            <a:pPr algn="r"/>
            <a:endParaRPr lang="sv-SE" sz="1333" dirty="0">
              <a:solidFill>
                <a:srgbClr val="FFFFFF"/>
              </a:solidFill>
              <a:latin typeface="Arial"/>
              <a:cs typeface="Arial"/>
            </a:endParaRPr>
          </a:p>
          <a:p>
            <a:pPr algn="r"/>
            <a:r>
              <a:rPr lang="sv-SE" sz="1200" dirty="0">
                <a:solidFill>
                  <a:srgbClr val="FFFFFF"/>
                </a:solidFill>
                <a:latin typeface="Arial"/>
                <a:cs typeface="Arial"/>
              </a:rPr>
              <a:t>Sida </a:t>
            </a:r>
            <a:fld id="{DB8626CC-5B25-4DDA-833E-9A441BDD6043}" type="slidenum">
              <a:rPr lang="sv-SE" sz="1200" smtClean="0">
                <a:solidFill>
                  <a:srgbClr val="FFFFFF"/>
                </a:solidFill>
                <a:latin typeface="Arial"/>
                <a:cs typeface="Arial"/>
              </a:rPr>
              <a:pPr algn="r"/>
              <a:t>‹#›</a:t>
            </a:fld>
            <a:endParaRPr lang="sv-SE" sz="1200" dirty="0">
              <a:solidFill>
                <a:srgbClr val="FFFFFF"/>
              </a:solidFill>
              <a:latin typeface="Arial"/>
              <a:cs typeface="Arial"/>
            </a:endParaRPr>
          </a:p>
        </p:txBody>
      </p:sp>
      <p:sp>
        <p:nvSpPr>
          <p:cNvPr id="14"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0"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30928721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Blå bård med blå bakgrund">
    <p:bg>
      <p:bgPr>
        <a:solidFill>
          <a:srgbClr val="0F81D3"/>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5" name="textruta 14"/>
          <p:cNvSpPr txBox="1"/>
          <p:nvPr userDrawn="1"/>
        </p:nvSpPr>
        <p:spPr>
          <a:xfrm>
            <a:off x="8942567" y="6356349"/>
            <a:ext cx="1265767" cy="338139"/>
          </a:xfrm>
          <a:prstGeom prst="rect">
            <a:avLst/>
          </a:prstGeom>
          <a:noFill/>
        </p:spPr>
        <p:txBody>
          <a:bodyPr wrap="square" lIns="0" rIns="0" rtlCol="0" anchor="ctr" anchorCtr="0">
            <a:noAutofit/>
          </a:bodyPr>
          <a:lstStyle/>
          <a:p>
            <a:pPr algn="r"/>
            <a:endParaRPr lang="sv-SE" sz="1333" dirty="0">
              <a:solidFill>
                <a:srgbClr val="FFFFFF"/>
              </a:solidFill>
              <a:latin typeface="Arial"/>
              <a:cs typeface="Arial"/>
            </a:endParaRPr>
          </a:p>
          <a:p>
            <a:pPr algn="r"/>
            <a:r>
              <a:rPr lang="sv-SE" sz="1200" dirty="0">
                <a:solidFill>
                  <a:srgbClr val="FFFFFF"/>
                </a:solidFill>
                <a:latin typeface="Arial"/>
                <a:cs typeface="Arial"/>
              </a:rPr>
              <a:t>Sida </a:t>
            </a:r>
            <a:fld id="{DB8626CC-5B25-4DDA-833E-9A441BDD6043}" type="slidenum">
              <a:rPr lang="sv-SE" sz="1200" smtClean="0">
                <a:solidFill>
                  <a:srgbClr val="FFFFFF"/>
                </a:solidFill>
                <a:latin typeface="Arial"/>
                <a:cs typeface="Arial"/>
              </a:rPr>
              <a:pPr algn="r"/>
              <a:t>‹#›</a:t>
            </a:fld>
            <a:endParaRPr lang="sv-SE" sz="1200" dirty="0">
              <a:solidFill>
                <a:srgbClr val="FFFFFF"/>
              </a:solidFill>
              <a:latin typeface="Arial"/>
              <a:cs typeface="Arial"/>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19054287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Grön bård med grön bakgrund">
    <p:bg>
      <p:bgPr>
        <a:solidFill>
          <a:srgbClr val="65AE1E"/>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5" name="textruta 14"/>
          <p:cNvSpPr txBox="1"/>
          <p:nvPr userDrawn="1"/>
        </p:nvSpPr>
        <p:spPr>
          <a:xfrm>
            <a:off x="8942567" y="6356349"/>
            <a:ext cx="1265767" cy="338139"/>
          </a:xfrm>
          <a:prstGeom prst="rect">
            <a:avLst/>
          </a:prstGeom>
          <a:noFill/>
        </p:spPr>
        <p:txBody>
          <a:bodyPr wrap="square" lIns="0" rIns="0" rtlCol="0" anchor="ctr" anchorCtr="0">
            <a:noAutofit/>
          </a:bodyPr>
          <a:lstStyle/>
          <a:p>
            <a:pPr algn="r"/>
            <a:endParaRPr lang="sv-SE" sz="1333" dirty="0">
              <a:solidFill>
                <a:srgbClr val="FFFFFF"/>
              </a:solidFill>
              <a:latin typeface="Arial"/>
              <a:cs typeface="Arial"/>
            </a:endParaRPr>
          </a:p>
          <a:p>
            <a:pPr algn="r"/>
            <a:r>
              <a:rPr lang="sv-SE" sz="1200" dirty="0">
                <a:solidFill>
                  <a:srgbClr val="FFFFFF"/>
                </a:solidFill>
                <a:latin typeface="Arial"/>
                <a:cs typeface="Arial"/>
              </a:rPr>
              <a:t>Sida </a:t>
            </a:r>
            <a:fld id="{DB8626CC-5B25-4DDA-833E-9A441BDD6043}" type="slidenum">
              <a:rPr lang="sv-SE" sz="1200" smtClean="0">
                <a:solidFill>
                  <a:srgbClr val="FFFFFF"/>
                </a:solidFill>
                <a:latin typeface="Arial"/>
                <a:cs typeface="Arial"/>
              </a:rPr>
              <a:pPr algn="r"/>
              <a:t>‹#›</a:t>
            </a:fld>
            <a:endParaRPr lang="sv-SE" sz="1200" dirty="0">
              <a:solidFill>
                <a:srgbClr val="FFFFFF"/>
              </a:solidFill>
              <a:latin typeface="Arial"/>
              <a:cs typeface="Arial"/>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21940324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brödtext - Röd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9997137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 och brödtext - Lila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5439130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 och brödtext - Blå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16349003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ubrik och brödtext - Grön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109253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3" name="Bildobjekt 2">
            <a:extLst>
              <a:ext uri="{FF2B5EF4-FFF2-40B4-BE49-F238E27FC236}">
                <a16:creationId xmlns:a16="http://schemas.microsoft.com/office/drawing/2014/main" id="{2D31428F-86E1-0391-F9E2-E1F94088D3D9}"/>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176755636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Röd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42608806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Lila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12213449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Blå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2699783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Grön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4600220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Utfallande bild utan bård">
    <p:spTree>
      <p:nvGrpSpPr>
        <p:cNvPr id="1" name=""/>
        <p:cNvGrpSpPr/>
        <p:nvPr/>
      </p:nvGrpSpPr>
      <p:grpSpPr>
        <a:xfrm>
          <a:off x="0" y="0"/>
          <a:ext cx="0" cy="0"/>
          <a:chOff x="0" y="0"/>
          <a:chExt cx="0" cy="0"/>
        </a:xfrm>
      </p:grpSpPr>
      <p:sp>
        <p:nvSpPr>
          <p:cNvPr id="15" name="Platshållare för bild 14"/>
          <p:cNvSpPr>
            <a:spLocks noGrp="1"/>
          </p:cNvSpPr>
          <p:nvPr>
            <p:ph type="pic" sz="quarter" idx="10"/>
          </p:nvPr>
        </p:nvSpPr>
        <p:spPr>
          <a:xfrm>
            <a:off x="0" y="0"/>
            <a:ext cx="12192000" cy="6858000"/>
          </a:xfrm>
          <a:prstGeom prst="rect">
            <a:avLst/>
          </a:prstGeom>
        </p:spPr>
        <p:txBody>
          <a:bodyPr/>
          <a:lstStyle/>
          <a:p>
            <a:endParaRPr lang="sv-SE" dirty="0"/>
          </a:p>
        </p:txBody>
      </p:sp>
    </p:spTree>
    <p:extLst>
      <p:ext uri="{BB962C8B-B14F-4D97-AF65-F5344CB8AC3E}">
        <p14:creationId xmlns:p14="http://schemas.microsoft.com/office/powerpoint/2010/main" val="18484521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Utfallande bild u. bård m. text">
    <p:spTree>
      <p:nvGrpSpPr>
        <p:cNvPr id="1" name=""/>
        <p:cNvGrpSpPr/>
        <p:nvPr/>
      </p:nvGrpSpPr>
      <p:grpSpPr>
        <a:xfrm>
          <a:off x="0" y="0"/>
          <a:ext cx="0" cy="0"/>
          <a:chOff x="0" y="0"/>
          <a:chExt cx="0" cy="0"/>
        </a:xfrm>
      </p:grpSpPr>
      <p:sp>
        <p:nvSpPr>
          <p:cNvPr id="15" name="Platshållare för bild 14"/>
          <p:cNvSpPr>
            <a:spLocks noGrp="1"/>
          </p:cNvSpPr>
          <p:nvPr>
            <p:ph type="pic" sz="quarter" idx="10"/>
          </p:nvPr>
        </p:nvSpPr>
        <p:spPr>
          <a:xfrm>
            <a:off x="0" y="0"/>
            <a:ext cx="12192000" cy="6858000"/>
          </a:xfrm>
          <a:prstGeom prst="rect">
            <a:avLst/>
          </a:prstGeom>
        </p:spPr>
        <p:txBody>
          <a:bodyPr/>
          <a:lstStyle/>
          <a:p>
            <a:endParaRPr lang="sv-SE"/>
          </a:p>
        </p:txBody>
      </p:sp>
      <p:sp>
        <p:nvSpPr>
          <p:cNvPr id="3" name="Title 1"/>
          <p:cNvSpPr>
            <a:spLocks noGrp="1"/>
          </p:cNvSpPr>
          <p:nvPr>
            <p:ph type="title" hasCustomPrompt="1"/>
          </p:nvPr>
        </p:nvSpPr>
        <p:spPr>
          <a:xfrm>
            <a:off x="1407584" y="897995"/>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4" name="Text Placeholder 3"/>
          <p:cNvSpPr>
            <a:spLocks noGrp="1"/>
          </p:cNvSpPr>
          <p:nvPr>
            <p:ph type="body" sz="half" idx="2"/>
          </p:nvPr>
        </p:nvSpPr>
        <p:spPr>
          <a:xfrm>
            <a:off x="1407584" y="1401604"/>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19014016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Utfallande bild med bård">
    <p:spTree>
      <p:nvGrpSpPr>
        <p:cNvPr id="1" name=""/>
        <p:cNvGrpSpPr/>
        <p:nvPr/>
      </p:nvGrpSpPr>
      <p:grpSpPr>
        <a:xfrm>
          <a:off x="0" y="0"/>
          <a:ext cx="0" cy="0"/>
          <a:chOff x="0" y="0"/>
          <a:chExt cx="0" cy="0"/>
        </a:xfrm>
      </p:grpSpPr>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Picture Placeholder 2"/>
          <p:cNvSpPr>
            <a:spLocks noGrp="1"/>
          </p:cNvSpPr>
          <p:nvPr>
            <p:ph type="pic" idx="1"/>
          </p:nvPr>
        </p:nvSpPr>
        <p:spPr>
          <a:xfrm>
            <a:off x="327962" y="-3"/>
            <a:ext cx="11864039" cy="685800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Tree>
    <p:extLst>
      <p:ext uri="{BB962C8B-B14F-4D97-AF65-F5344CB8AC3E}">
        <p14:creationId xmlns:p14="http://schemas.microsoft.com/office/powerpoint/2010/main" val="34992512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Utfallande bild m. bård m. text">
    <p:spTree>
      <p:nvGrpSpPr>
        <p:cNvPr id="1" name=""/>
        <p:cNvGrpSpPr/>
        <p:nvPr/>
      </p:nvGrpSpPr>
      <p:grpSpPr>
        <a:xfrm>
          <a:off x="0" y="0"/>
          <a:ext cx="0" cy="0"/>
          <a:chOff x="0" y="0"/>
          <a:chExt cx="0" cy="0"/>
        </a:xfrm>
      </p:grpSpPr>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Picture Placeholder 2"/>
          <p:cNvSpPr>
            <a:spLocks noGrp="1"/>
          </p:cNvSpPr>
          <p:nvPr>
            <p:ph type="pic" idx="1"/>
          </p:nvPr>
        </p:nvSpPr>
        <p:spPr>
          <a:xfrm>
            <a:off x="327962" y="-3"/>
            <a:ext cx="11864039" cy="685800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8" name="Title 1"/>
          <p:cNvSpPr>
            <a:spLocks noGrp="1"/>
          </p:cNvSpPr>
          <p:nvPr>
            <p:ph type="title" hasCustomPrompt="1"/>
          </p:nvPr>
        </p:nvSpPr>
        <p:spPr>
          <a:xfrm>
            <a:off x="1407584" y="897995"/>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9" name="Text Placeholder 3"/>
          <p:cNvSpPr>
            <a:spLocks noGrp="1"/>
          </p:cNvSpPr>
          <p:nvPr>
            <p:ph type="body" sz="half" idx="2"/>
          </p:nvPr>
        </p:nvSpPr>
        <p:spPr>
          <a:xfrm>
            <a:off x="1407584" y="1401604"/>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17442847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48747"/>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3" name="Picture Placeholder 2"/>
          <p:cNvSpPr>
            <a:spLocks noGrp="1"/>
          </p:cNvSpPr>
          <p:nvPr>
            <p:ph type="pic" idx="1"/>
          </p:nvPr>
        </p:nvSpPr>
        <p:spPr>
          <a:xfrm>
            <a:off x="2389717" y="711199"/>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52356"/>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4013622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om med bård och logga">
    <p:spTree>
      <p:nvGrpSpPr>
        <p:cNvPr id="1" name=""/>
        <p:cNvGrpSpPr/>
        <p:nvPr/>
      </p:nvGrpSpPr>
      <p:grpSpPr>
        <a:xfrm>
          <a:off x="0" y="0"/>
          <a:ext cx="0" cy="0"/>
          <a:chOff x="0" y="0"/>
          <a:chExt cx="0" cy="0"/>
        </a:xfrm>
      </p:grpSpPr>
      <p:sp>
        <p:nvSpPr>
          <p:cNvPr id="12" name="Rektangel 11"/>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Rektangel 12"/>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4" name="Rektangel 13"/>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5" name="Rektangel 14"/>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6" name="Rektangel 15"/>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866928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5" name="Bildobjekt 4">
            <a:extLst>
              <a:ext uri="{FF2B5EF4-FFF2-40B4-BE49-F238E27FC236}">
                <a16:creationId xmlns:a16="http://schemas.microsoft.com/office/drawing/2014/main" id="{C9C19F31-180F-33B0-2F6D-6FF71076FE08}"/>
              </a:ext>
            </a:extLst>
          </p:cNvPr>
          <p:cNvPicPr>
            <a:picLocks noChangeAspect="1"/>
          </p:cNvPicPr>
          <p:nvPr userDrawn="1"/>
        </p:nvPicPr>
        <p:blipFill>
          <a:blip r:embed="rId2"/>
          <a:stretch>
            <a:fillRect/>
          </a:stretch>
        </p:blipFill>
        <p:spPr>
          <a:xfrm>
            <a:off x="10824000" y="5491201"/>
            <a:ext cx="910799" cy="910799"/>
          </a:xfrm>
          <a:prstGeom prst="rect">
            <a:avLst/>
          </a:prstGeom>
        </p:spPr>
      </p:pic>
    </p:spTree>
    <p:extLst>
      <p:ext uri="{BB962C8B-B14F-4D97-AF65-F5344CB8AC3E}">
        <p14:creationId xmlns:p14="http://schemas.microsoft.com/office/powerpoint/2010/main" val="247234921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01_Första sida med 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C03C412-E5E0-E79A-BF43-C55DA58A8547}"/>
              </a:ext>
            </a:extLst>
          </p:cNvPr>
          <p:cNvSpPr/>
          <p:nvPr userDrawn="1"/>
        </p:nvSpPr>
        <p:spPr>
          <a:xfrm>
            <a:off x="10768800" y="2952000"/>
            <a:ext cx="954000" cy="954000"/>
          </a:xfrm>
          <a:prstGeom prst="rect">
            <a:avLst/>
          </a:prstGeom>
          <a:solidFill>
            <a:srgbClr val="00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4" name="Rektangel 3">
            <a:extLst>
              <a:ext uri="{FF2B5EF4-FFF2-40B4-BE49-F238E27FC236}">
                <a16:creationId xmlns:a16="http://schemas.microsoft.com/office/drawing/2014/main" id="{D04917EE-8324-E067-11E0-3B8430733568}"/>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74713" y="6004787"/>
            <a:ext cx="9144000" cy="369332"/>
          </a:xfrm>
        </p:spPr>
        <p:txBody>
          <a:bodyPr lIns="0" tIns="0" rIns="0" bIns="0">
            <a:sp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3882902"/>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pic>
        <p:nvPicPr>
          <p:cNvPr id="7" name="Bild 6">
            <a:extLst>
              <a:ext uri="{FF2B5EF4-FFF2-40B4-BE49-F238E27FC236}">
                <a16:creationId xmlns:a16="http://schemas.microsoft.com/office/drawing/2014/main" id="{F98C9DD3-0F66-4428-1964-E5C32693F4C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2961000"/>
            <a:ext cx="936000" cy="936000"/>
          </a:xfrm>
          <a:prstGeom prst="rect">
            <a:avLst/>
          </a:prstGeom>
        </p:spPr>
      </p:pic>
      <p:sp>
        <p:nvSpPr>
          <p:cNvPr id="15" name="Platshållare för bild 14">
            <a:extLst>
              <a:ext uri="{FF2B5EF4-FFF2-40B4-BE49-F238E27FC236}">
                <a16:creationId xmlns:a16="http://schemas.microsoft.com/office/drawing/2014/main" id="{B5BB2E39-80EE-C1EF-929A-D00FF0F58055}"/>
              </a:ext>
            </a:extLst>
          </p:cNvPr>
          <p:cNvSpPr>
            <a:spLocks noGrp="1"/>
          </p:cNvSpPr>
          <p:nvPr>
            <p:ph type="pic" sz="quarter" idx="10"/>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12000 w 12192000"/>
              <a:gd name="connsiteY3" fmla="*/ 3429000 h 3429000"/>
              <a:gd name="connsiteX4" fmla="*/ 11712000 w 12192000"/>
              <a:gd name="connsiteY4" fmla="*/ 2961000 h 3429000"/>
              <a:gd name="connsiteX5" fmla="*/ 10776000 w 12192000"/>
              <a:gd name="connsiteY5" fmla="*/ 2961000 h 3429000"/>
              <a:gd name="connsiteX6" fmla="*/ 1077600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12000" y="3429000"/>
                </a:lnTo>
                <a:lnTo>
                  <a:pt x="11712000" y="2961000"/>
                </a:lnTo>
                <a:lnTo>
                  <a:pt x="10776000" y="2961000"/>
                </a:lnTo>
                <a:lnTo>
                  <a:pt x="10776000" y="3429000"/>
                </a:lnTo>
                <a:lnTo>
                  <a:pt x="0" y="3429000"/>
                </a:lnTo>
                <a:close/>
              </a:path>
            </a:pathLst>
          </a:custGeom>
        </p:spPr>
        <p:txBody>
          <a:bodyPr wrap="square" tIns="503999" rIns="0">
            <a:noAutofit/>
          </a:bodyPr>
          <a:lstStyle>
            <a:lvl1pPr marL="0" indent="0">
              <a:buNone/>
              <a:defRPr sz="3200" baseline="0">
                <a:solidFill>
                  <a:schemeClr val="tx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lägga till en bild</a:t>
            </a:r>
            <a:endParaRPr lang="sv-SE" dirty="0"/>
          </a:p>
        </p:txBody>
      </p:sp>
    </p:spTree>
    <p:extLst>
      <p:ext uri="{BB962C8B-B14F-4D97-AF65-F5344CB8AC3E}">
        <p14:creationId xmlns:p14="http://schemas.microsoft.com/office/powerpoint/2010/main" val="2409369739"/>
      </p:ext>
    </p:extLst>
  </p:cSld>
  <p:clrMapOvr>
    <a:masterClrMapping/>
  </p:clrMapOvr>
  <p:extLst>
    <p:ext uri="{DCECCB84-F9BA-43D5-87BE-67443E8EF086}">
      <p15:sldGuideLst xmlns:p15="http://schemas.microsoft.com/office/powerpoint/2012/main">
        <p15:guide id="1" pos="7378">
          <p15:clr>
            <a:srgbClr val="FBAE40"/>
          </p15:clr>
        </p15:guide>
        <p15:guide id="2" orient="horz" pos="1865">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02_Första sida rubri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74713" y="3885897"/>
            <a:ext cx="9144000" cy="1655233"/>
          </a:xfrm>
        </p:spPr>
        <p:txBody>
          <a:bodyPr lIns="0" tIns="0" rIns="0" bIns="0">
            <a:norm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873124"/>
            <a:ext cx="9144000" cy="2101973"/>
          </a:xfrm>
          <a:noFill/>
        </p:spPr>
        <p:txBody>
          <a:bodyPr lIns="0" tIns="0" rIns="0" bIns="0" anchor="b">
            <a:noAutofit/>
          </a:bodyPr>
          <a:lstStyle>
            <a:lvl1pPr algn="l">
              <a:defRPr sz="5400">
                <a:solidFill>
                  <a:schemeClr val="tx1"/>
                </a:solidFill>
                <a:latin typeface="+mj-lt"/>
              </a:defRPr>
            </a:lvl1pPr>
          </a:lstStyle>
          <a:p>
            <a:r>
              <a:rPr lang="sv-SE" dirty="0"/>
              <a:t>Klicka här för att lägga till rubrik</a:t>
            </a:r>
          </a:p>
        </p:txBody>
      </p:sp>
      <p:pic>
        <p:nvPicPr>
          <p:cNvPr id="6" name="Bild 5">
            <a:extLst>
              <a:ext uri="{FF2B5EF4-FFF2-40B4-BE49-F238E27FC236}">
                <a16:creationId xmlns:a16="http://schemas.microsoft.com/office/drawing/2014/main" id="{F5FF287F-ADB9-13BD-DDB1-65365814364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2961000"/>
            <a:ext cx="936000" cy="936000"/>
          </a:xfrm>
          <a:prstGeom prst="rect">
            <a:avLst/>
          </a:prstGeom>
        </p:spPr>
      </p:pic>
    </p:spTree>
    <p:extLst>
      <p:ext uri="{BB962C8B-B14F-4D97-AF65-F5344CB8AC3E}">
        <p14:creationId xmlns:p14="http://schemas.microsoft.com/office/powerpoint/2010/main" val="2156430969"/>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03_Rubrik + underrubri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297"/>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119971"/>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74713" y="2179212"/>
            <a:ext cx="9144000" cy="1655233"/>
          </a:xfrm>
        </p:spPr>
        <p:txBody>
          <a:bodyPr lIns="0" tIns="0" rIns="0" bIns="0">
            <a:normAutofit/>
          </a:bodyPr>
          <a:lstStyle>
            <a:lvl1pPr marL="0" indent="0" algn="l">
              <a:buNone/>
              <a:defRPr sz="5400" b="1" i="0">
                <a:solidFill>
                  <a:schemeClr val="tx1"/>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4" name="Bild 3">
            <a:extLst>
              <a:ext uri="{FF2B5EF4-FFF2-40B4-BE49-F238E27FC236}">
                <a16:creationId xmlns:a16="http://schemas.microsoft.com/office/drawing/2014/main" id="{83278B41-BA8D-4787-2A8E-27E78CB08F9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1255813"/>
            <a:ext cx="936000" cy="936000"/>
          </a:xfrm>
          <a:prstGeom prst="rect">
            <a:avLst/>
          </a:prstGeom>
        </p:spPr>
      </p:pic>
    </p:spTree>
    <p:extLst>
      <p:ext uri="{BB962C8B-B14F-4D97-AF65-F5344CB8AC3E}">
        <p14:creationId xmlns:p14="http://schemas.microsoft.com/office/powerpoint/2010/main" val="4233760554"/>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04_Rubrik +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Platshållare för text 3">
            <a:extLst>
              <a:ext uri="{FF2B5EF4-FFF2-40B4-BE49-F238E27FC236}">
                <a16:creationId xmlns:a16="http://schemas.microsoft.com/office/drawing/2014/main" id="{171D38AA-3E26-A9D1-11AE-980796760538}"/>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10464000" cy="553998"/>
          </a:xfrm>
        </p:spPr>
        <p:txBody>
          <a:bodyPr wrap="square" lIns="0" tIns="0" rIns="0" bIns="0" anchor="b">
            <a:spAutoFit/>
          </a:bodyPr>
          <a:lstStyle>
            <a:lvl1pPr algn="l">
              <a:defRPr sz="4000">
                <a:solidFill>
                  <a:schemeClr val="tx1"/>
                </a:solidFill>
                <a:latin typeface="+mj-lt"/>
              </a:defRPr>
            </a:lvl1pPr>
          </a:lstStyle>
          <a:p>
            <a:r>
              <a:rPr lang="sv-SE" dirty="0"/>
              <a:t>Klicka här för att lägga till rubrik</a:t>
            </a:r>
          </a:p>
        </p:txBody>
      </p:sp>
      <p:pic>
        <p:nvPicPr>
          <p:cNvPr id="4" name="Bild 3">
            <a:extLst>
              <a:ext uri="{FF2B5EF4-FFF2-40B4-BE49-F238E27FC236}">
                <a16:creationId xmlns:a16="http://schemas.microsoft.com/office/drawing/2014/main" id="{E82E5BF3-5FFE-BA04-8498-64B7593DE47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715868595"/>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05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3A87B22-DE9F-9B10-1F07-FA1B488CB886}"/>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dirty="0"/>
              <a:t>Klicka här för att lägga till rubrik</a:t>
            </a:r>
          </a:p>
        </p:txBody>
      </p:sp>
      <p:pic>
        <p:nvPicPr>
          <p:cNvPr id="5" name="Bild 4">
            <a:extLst>
              <a:ext uri="{FF2B5EF4-FFF2-40B4-BE49-F238E27FC236}">
                <a16:creationId xmlns:a16="http://schemas.microsoft.com/office/drawing/2014/main" id="{DDB7A8E8-D1D6-E40A-F974-BDAF50050E1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540040795"/>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06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A599EA1-B1DC-210B-763D-18E24DE64A3E}"/>
              </a:ext>
            </a:extLst>
          </p:cNvPr>
          <p:cNvSpPr/>
          <p:nvPr userDrawn="1"/>
        </p:nvSpPr>
        <p:spPr>
          <a:xfrm flipH="1">
            <a:off x="0" y="0"/>
            <a:ext cx="112445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800" y="1440000"/>
            <a:ext cx="9576883" cy="567811"/>
          </a:xfrm>
        </p:spPr>
        <p:txBody>
          <a:bodyPr wrap="square" lIns="0" tIns="288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800" y="8748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pic>
        <p:nvPicPr>
          <p:cNvPr id="5" name="Bild 4">
            <a:extLst>
              <a:ext uri="{FF2B5EF4-FFF2-40B4-BE49-F238E27FC236}">
                <a16:creationId xmlns:a16="http://schemas.microsoft.com/office/drawing/2014/main" id="{4E3154F4-1945-D2A8-FD78-75D8508B71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423778070"/>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07_Rubrik + innehåll två kolum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74713" y="1439999"/>
            <a:ext cx="5156200" cy="3844695"/>
          </a:xfrm>
        </p:spPr>
        <p:txBody>
          <a:bodyPr lIns="0" tIns="288000" rIns="0" bIns="0">
            <a:noAutofit/>
          </a:bodyPr>
          <a:lstStyle>
            <a:lvl1pPr marL="0" indent="0">
              <a:spcBef>
                <a:spcPts val="0"/>
              </a:spcBef>
              <a:buNone/>
              <a:defRPr sz="1800" baseline="0">
                <a:solidFill>
                  <a:schemeClr val="tx1"/>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ikoner för att lägga till innehåll</a:t>
            </a:r>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34113" y="1440000"/>
            <a:ext cx="5156200" cy="3844694"/>
          </a:xfrm>
        </p:spPr>
        <p:txBody>
          <a:bodyPr lIns="0" tIns="288000" rIns="0">
            <a:noAutofit/>
          </a:bodyPr>
          <a:lstStyle>
            <a:lvl1pPr marL="0" indent="0">
              <a:spcBef>
                <a:spcPts val="0"/>
              </a:spcBef>
              <a:buNone/>
              <a:defRPr sz="1800">
                <a:solidFill>
                  <a:schemeClr val="tx1"/>
                </a:solidFill>
                <a:latin typeface="+mn-lt"/>
              </a:defRPr>
            </a:lvl1pPr>
            <a:lvl2pPr marL="609585" indent="0">
              <a:spcBef>
                <a:spcPts val="0"/>
              </a:spcBef>
              <a:buNone/>
              <a:defRPr sz="1800">
                <a:solidFill>
                  <a:schemeClr val="tx1"/>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ikoner för att lägga till innehåll</a:t>
            </a:r>
          </a:p>
          <a:p>
            <a:pPr lvl="1"/>
            <a:endParaRPr lang="sv-SE" dirty="0"/>
          </a:p>
        </p:txBody>
      </p:sp>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74713" y="873125"/>
            <a:ext cx="10515600" cy="553998"/>
          </a:xfrm>
        </p:spPr>
        <p:txBody>
          <a:bodyPr lIns="0" tIns="0" rIns="0" bIns="0" anchor="b" anchorCtr="0">
            <a:spAutoFit/>
          </a:bodyPr>
          <a:lstStyle>
            <a:lvl1pPr>
              <a:defRPr sz="4000">
                <a:solidFill>
                  <a:schemeClr val="tx1"/>
                </a:solidFill>
              </a:defRPr>
            </a:lvl1pPr>
          </a:lstStyle>
          <a:p>
            <a:r>
              <a:rPr lang="sv-SE" dirty="0"/>
              <a:t>Klicka här för att lägga till rubrik</a:t>
            </a:r>
          </a:p>
        </p:txBody>
      </p:sp>
      <p:pic>
        <p:nvPicPr>
          <p:cNvPr id="3" name="Bild 2">
            <a:extLst>
              <a:ext uri="{FF2B5EF4-FFF2-40B4-BE49-F238E27FC236}">
                <a16:creationId xmlns:a16="http://schemas.microsoft.com/office/drawing/2014/main" id="{D772C41B-122A-BDF8-383E-3F30EF85458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2167429818"/>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08_Text + innehåll (utan logga)">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9F3A04A9-3134-D1B6-C8D9-A08B9CCAF906}"/>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dirty="0"/>
              <a:t>Klicka på ikonen för att </a:t>
            </a:r>
            <a:br>
              <a:rPr lang="sv-SE" dirty="0"/>
            </a:br>
            <a:r>
              <a:rPr lang="sv-SE" dirty="0"/>
              <a:t>lägga till innehåll</a:t>
            </a:r>
          </a:p>
        </p:txBody>
      </p:sp>
      <p:sp>
        <p:nvSpPr>
          <p:cNvPr id="5" name="Platshållare för text 3">
            <a:extLst>
              <a:ext uri="{FF2B5EF4-FFF2-40B4-BE49-F238E27FC236}">
                <a16:creationId xmlns:a16="http://schemas.microsoft.com/office/drawing/2014/main" id="{FD69B06A-4B17-03D9-CA72-8B82309E6747}"/>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dirty="0"/>
              <a:t>Klicka här för att lägga till rubrik</a:t>
            </a:r>
          </a:p>
        </p:txBody>
      </p:sp>
    </p:spTree>
    <p:extLst>
      <p:ext uri="{BB962C8B-B14F-4D97-AF65-F5344CB8AC3E}">
        <p14:creationId xmlns:p14="http://schemas.microsoft.com/office/powerpoint/2010/main" val="564277129"/>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09_Text + innehåll (utan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Platshållare för innehåll 3">
            <a:extLst>
              <a:ext uri="{FF2B5EF4-FFF2-40B4-BE49-F238E27FC236}">
                <a16:creationId xmlns:a16="http://schemas.microsoft.com/office/drawing/2014/main" id="{8A2B3514-237F-0697-A155-DCEC4876CDCE}"/>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dirty="0"/>
              <a:t>Klicka på ikonen för att </a:t>
            </a:r>
            <a:br>
              <a:rPr lang="sv-SE" dirty="0"/>
            </a:br>
            <a:r>
              <a:rPr lang="sv-SE" dirty="0"/>
              <a:t>lägga till innehåll</a:t>
            </a:r>
          </a:p>
        </p:txBody>
      </p:sp>
      <p:sp>
        <p:nvSpPr>
          <p:cNvPr id="7" name="Platshållare för text 3">
            <a:extLst>
              <a:ext uri="{FF2B5EF4-FFF2-40B4-BE49-F238E27FC236}">
                <a16:creationId xmlns:a16="http://schemas.microsoft.com/office/drawing/2014/main" id="{FC4945DA-52FD-AEDD-5369-032D67D1ECA0}"/>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6" name="Rubrik 1">
            <a:extLst>
              <a:ext uri="{FF2B5EF4-FFF2-40B4-BE49-F238E27FC236}">
                <a16:creationId xmlns:a16="http://schemas.microsoft.com/office/drawing/2014/main" id="{5CDECC02-16EE-9F1F-E5A4-5A12EF3DE244}"/>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Tree>
    <p:extLst>
      <p:ext uri="{BB962C8B-B14F-4D97-AF65-F5344CB8AC3E}">
        <p14:creationId xmlns:p14="http://schemas.microsoft.com/office/powerpoint/2010/main" val="3190896253"/>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0_Text + bild med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741CD61-46B5-4EC0-6372-56E0193FDFFA}"/>
              </a:ext>
            </a:extLst>
          </p:cNvPr>
          <p:cNvSpPr/>
          <p:nvPr userDrawn="1"/>
        </p:nvSpPr>
        <p:spPr>
          <a:xfrm>
            <a:off x="10768800" y="5472000"/>
            <a:ext cx="954000" cy="954000"/>
          </a:xfrm>
          <a:prstGeom prst="rect">
            <a:avLst/>
          </a:prstGeom>
          <a:solidFill>
            <a:srgbClr val="00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8" name="Rektangel 7">
            <a:extLst>
              <a:ext uri="{FF2B5EF4-FFF2-40B4-BE49-F238E27FC236}">
                <a16:creationId xmlns:a16="http://schemas.microsoft.com/office/drawing/2014/main" id="{470A3FFE-1230-2190-C9A3-47CA7650CE5A}"/>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6" name="Platshållare för text 3">
            <a:extLst>
              <a:ext uri="{FF2B5EF4-FFF2-40B4-BE49-F238E27FC236}">
                <a16:creationId xmlns:a16="http://schemas.microsoft.com/office/drawing/2014/main" id="{2ABEF250-1171-616D-83AF-6E405C27A4D6}"/>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15" name="Rubrik 1">
            <a:extLst>
              <a:ext uri="{FF2B5EF4-FFF2-40B4-BE49-F238E27FC236}">
                <a16:creationId xmlns:a16="http://schemas.microsoft.com/office/drawing/2014/main" id="{2AEEFA42-1033-709D-1730-0E4CF38D3126}"/>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dirty="0"/>
              <a:t>Klicka här för att lägga till rubrik</a:t>
            </a:r>
          </a:p>
        </p:txBody>
      </p:sp>
      <p:pic>
        <p:nvPicPr>
          <p:cNvPr id="9" name="Bild 8">
            <a:extLst>
              <a:ext uri="{FF2B5EF4-FFF2-40B4-BE49-F238E27FC236}">
                <a16:creationId xmlns:a16="http://schemas.microsoft.com/office/drawing/2014/main" id="{0970BD7F-8BB4-23C6-C385-2B7522D5AE2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
        <p:nvSpPr>
          <p:cNvPr id="18" name="Platshållare för bild 17">
            <a:extLst>
              <a:ext uri="{FF2B5EF4-FFF2-40B4-BE49-F238E27FC236}">
                <a16:creationId xmlns:a16="http://schemas.microsoft.com/office/drawing/2014/main" id="{D78CE88E-40D7-7521-2326-F3B07D4912CD}"/>
              </a:ext>
            </a:extLst>
          </p:cNvPr>
          <p:cNvSpPr>
            <a:spLocks noGrp="1"/>
          </p:cNvSpPr>
          <p:nvPr>
            <p:ph type="pic" sz="quarter" idx="10" hasCustomPrompt="1"/>
          </p:nvPr>
        </p:nvSpPr>
        <p:spPr>
          <a:xfrm>
            <a:off x="6096000" y="0"/>
            <a:ext cx="6096000" cy="594677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p:spPr>
        <p:txBody>
          <a:bodyPr wrap="square" tIns="864000">
            <a:noAutofit/>
          </a:bodyPr>
          <a:lstStyle>
            <a:lvl1pPr marL="0" indent="0" algn="ctr">
              <a:buNone/>
              <a:defRPr sz="3200">
                <a:solidFill>
                  <a:schemeClr val="tx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dirty="0"/>
              <a:t>Klicka på ikonen för att </a:t>
            </a:r>
            <a:br>
              <a:rPr lang="sv-SE" dirty="0"/>
            </a:br>
            <a:r>
              <a:rPr lang="sv-SE" dirty="0"/>
              <a:t>lägga till en bild</a:t>
            </a:r>
          </a:p>
        </p:txBody>
      </p:sp>
    </p:spTree>
    <p:extLst>
      <p:ext uri="{BB962C8B-B14F-4D97-AF65-F5344CB8AC3E}">
        <p14:creationId xmlns:p14="http://schemas.microsoft.com/office/powerpoint/2010/main" val="407577547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5" name="Bildobjekt 4">
            <a:extLst>
              <a:ext uri="{FF2B5EF4-FFF2-40B4-BE49-F238E27FC236}">
                <a16:creationId xmlns:a16="http://schemas.microsoft.com/office/drawing/2014/main" id="{A51F795E-1441-1477-A8CA-44A478A7650A}"/>
              </a:ext>
            </a:extLst>
          </p:cNvPr>
          <p:cNvPicPr>
            <a:picLocks noChangeAspect="1"/>
          </p:cNvPicPr>
          <p:nvPr userDrawn="1"/>
        </p:nvPicPr>
        <p:blipFill>
          <a:blip r:embed="rId2"/>
          <a:stretch>
            <a:fillRect/>
          </a:stretch>
        </p:blipFill>
        <p:spPr>
          <a:xfrm>
            <a:off x="10824000" y="5491200"/>
            <a:ext cx="910799" cy="910799"/>
          </a:xfrm>
          <a:prstGeom prst="rect">
            <a:avLst/>
          </a:prstGeom>
        </p:spPr>
      </p:pic>
    </p:spTree>
    <p:extLst>
      <p:ext uri="{BB962C8B-B14F-4D97-AF65-F5344CB8AC3E}">
        <p14:creationId xmlns:p14="http://schemas.microsoft.com/office/powerpoint/2010/main" val="30125284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1_Rubrik + innehåll">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98949108-4BB7-A66F-EBCB-9ED9E5E1975D}"/>
              </a:ext>
            </a:extLst>
          </p:cNvPr>
          <p:cNvSpPr>
            <a:spLocks noGrp="1"/>
          </p:cNvSpPr>
          <p:nvPr>
            <p:ph sz="quarter" idx="10" hasCustomPrompt="1"/>
          </p:nvPr>
        </p:nvSpPr>
        <p:spPr>
          <a:xfrm>
            <a:off x="874711" y="1440000"/>
            <a:ext cx="9576882" cy="4973635"/>
          </a:xfrm>
        </p:spPr>
        <p:txBody>
          <a:bodyPr lIns="0" tIns="288000" bIns="0">
            <a:normAutofit/>
          </a:bodyPr>
          <a:lstStyle>
            <a:lvl1pPr marL="0" indent="0">
              <a:buNone/>
              <a:defRPr sz="18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Skriv text här eller klicka på ikoner för att lägga till innehåll</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dirty="0"/>
              <a:t>Klicka här för att lägga till rubrik</a:t>
            </a:r>
          </a:p>
        </p:txBody>
      </p:sp>
      <p:sp>
        <p:nvSpPr>
          <p:cNvPr id="5" name="Rektangel 4">
            <a:extLst>
              <a:ext uri="{FF2B5EF4-FFF2-40B4-BE49-F238E27FC236}">
                <a16:creationId xmlns:a16="http://schemas.microsoft.com/office/drawing/2014/main" id="{612B5043-5C2F-E456-16C0-E5E1C4677FAB}"/>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 5">
            <a:extLst>
              <a:ext uri="{FF2B5EF4-FFF2-40B4-BE49-F238E27FC236}">
                <a16:creationId xmlns:a16="http://schemas.microsoft.com/office/drawing/2014/main" id="{0F4145CD-EE71-3771-18F3-33DB1F526FD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3265764598"/>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2_Helsidas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07BC12F-692E-C6EC-7ED9-B6552DA150D5}"/>
              </a:ext>
            </a:extLst>
          </p:cNvPr>
          <p:cNvSpPr/>
          <p:nvPr userDrawn="1"/>
        </p:nvSpPr>
        <p:spPr>
          <a:xfrm>
            <a:off x="10768800" y="5472000"/>
            <a:ext cx="954000" cy="954000"/>
          </a:xfrm>
          <a:prstGeom prst="rect">
            <a:avLst/>
          </a:prstGeom>
          <a:solidFill>
            <a:srgbClr val="00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6" name="Rektangel 5">
            <a:extLst>
              <a:ext uri="{FF2B5EF4-FFF2-40B4-BE49-F238E27FC236}">
                <a16:creationId xmlns:a16="http://schemas.microsoft.com/office/drawing/2014/main" id="{C0EF34B2-94BE-ECE2-1361-7EE2F9468F0F}"/>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 6">
            <a:extLst>
              <a:ext uri="{FF2B5EF4-FFF2-40B4-BE49-F238E27FC236}">
                <a16:creationId xmlns:a16="http://schemas.microsoft.com/office/drawing/2014/main" id="{9CC40C28-FA2A-9593-23C3-9870091481D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
        <p:nvSpPr>
          <p:cNvPr id="12" name="Platshållare för bild 11">
            <a:extLst>
              <a:ext uri="{FF2B5EF4-FFF2-40B4-BE49-F238E27FC236}">
                <a16:creationId xmlns:a16="http://schemas.microsoft.com/office/drawing/2014/main" id="{000023CF-BC91-D0F3-490A-FDBA06CE388B}"/>
              </a:ext>
            </a:extLst>
          </p:cNvPr>
          <p:cNvSpPr>
            <a:spLocks noGrp="1"/>
          </p:cNvSpPr>
          <p:nvPr>
            <p:ph type="pic" sz="quarter" idx="10"/>
          </p:nvPr>
        </p:nvSpPr>
        <p:spPr>
          <a:xfrm>
            <a:off x="0" y="0"/>
            <a:ext cx="12192000" cy="5946775"/>
          </a:xfrm>
          <a:custGeom>
            <a:avLst/>
            <a:gdLst>
              <a:gd name="connsiteX0" fmla="*/ 0 w 12192000"/>
              <a:gd name="connsiteY0" fmla="*/ 0 h 5946775"/>
              <a:gd name="connsiteX1" fmla="*/ 12192000 w 12192000"/>
              <a:gd name="connsiteY1" fmla="*/ 0 h 5946775"/>
              <a:gd name="connsiteX2" fmla="*/ 12192000 w 12192000"/>
              <a:gd name="connsiteY2" fmla="*/ 5946775 h 5946775"/>
              <a:gd name="connsiteX3" fmla="*/ 11712000 w 12192000"/>
              <a:gd name="connsiteY3" fmla="*/ 5946775 h 5946775"/>
              <a:gd name="connsiteX4" fmla="*/ 11712000 w 12192000"/>
              <a:gd name="connsiteY4" fmla="*/ 5481000 h 5946775"/>
              <a:gd name="connsiteX5" fmla="*/ 10776000 w 12192000"/>
              <a:gd name="connsiteY5" fmla="*/ 5481000 h 5946775"/>
              <a:gd name="connsiteX6" fmla="*/ 10776000 w 12192000"/>
              <a:gd name="connsiteY6" fmla="*/ 5946775 h 5946775"/>
              <a:gd name="connsiteX7" fmla="*/ 0 w 12192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6775">
                <a:moveTo>
                  <a:pt x="0" y="0"/>
                </a:moveTo>
                <a:lnTo>
                  <a:pt x="12192000" y="0"/>
                </a:lnTo>
                <a:lnTo>
                  <a:pt x="12192000" y="5946775"/>
                </a:lnTo>
                <a:lnTo>
                  <a:pt x="11712000" y="5946775"/>
                </a:lnTo>
                <a:lnTo>
                  <a:pt x="11712000" y="5481000"/>
                </a:lnTo>
                <a:lnTo>
                  <a:pt x="10776000" y="5481000"/>
                </a:lnTo>
                <a:lnTo>
                  <a:pt x="10776000" y="5946775"/>
                </a:lnTo>
                <a:lnTo>
                  <a:pt x="0" y="5946775"/>
                </a:lnTo>
                <a:close/>
              </a:path>
            </a:pathLst>
          </a:custGeom>
        </p:spPr>
        <p:txBody>
          <a:bodyPr wrap="square" tIns="864000">
            <a:noAutofit/>
          </a:bodyPr>
          <a:lstStyle>
            <a:lvl1pPr marL="0" indent="0" algn="ctr">
              <a:buNone/>
              <a:defRPr sz="3200">
                <a:solidFill>
                  <a:schemeClr val="tx1"/>
                </a:solidFill>
                <a:latin typeface="+mj-lt"/>
              </a:defRPr>
            </a:lvl1pPr>
          </a:lstStyle>
          <a:p>
            <a:r>
              <a:rPr lang="sv-SE"/>
              <a:t>Klicka på ikonen för att lägga till en bild</a:t>
            </a:r>
            <a:endParaRPr lang="sv-SE" dirty="0"/>
          </a:p>
        </p:txBody>
      </p:sp>
    </p:spTree>
    <p:extLst>
      <p:ext uri="{BB962C8B-B14F-4D97-AF65-F5344CB8AC3E}">
        <p14:creationId xmlns:p14="http://schemas.microsoft.com/office/powerpoint/2010/main" val="424820230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4.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5.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10" Type="http://schemas.openxmlformats.org/officeDocument/2006/relationships/image" Target="../media/image5.png"/><Relationship Id="rId4" Type="http://schemas.openxmlformats.org/officeDocument/2006/relationships/slideLayout" Target="../slideLayouts/slideLayout6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image" Target="../media/image4.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7.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86393589"/>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4" r:id="rId5"/>
    <p:sldLayoutId id="2147484055" r:id="rId6"/>
    <p:sldLayoutId id="2147484056" r:id="rId7"/>
    <p:sldLayoutId id="2147484062" r:id="rId8"/>
    <p:sldLayoutId id="2147484063" r:id="rId9"/>
    <p:sldLayoutId id="2147484099"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8E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2190008"/>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890153176"/>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156" r:id="rId11"/>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944629606"/>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objekt 4"/>
          <p:cNvPicPr>
            <a:picLocks/>
          </p:cNvPicPr>
          <p:nvPr/>
        </p:nvPicPr>
        <p:blipFill>
          <a:blip r:embed="rId18" cstate="print">
            <a:extLst>
              <a:ext uri="{28A0092B-C50C-407E-A947-70E740481C1C}">
                <a14:useLocalDpi xmlns:a14="http://schemas.microsoft.com/office/drawing/2010/main" val="0"/>
              </a:ext>
            </a:extLst>
          </a:blip>
          <a:stretch>
            <a:fillRect/>
          </a:stretch>
        </p:blipFill>
        <p:spPr>
          <a:xfrm>
            <a:off x="11105939" y="5757064"/>
            <a:ext cx="835200" cy="883200"/>
          </a:xfrm>
          <a:prstGeom prst="rect">
            <a:avLst/>
          </a:prstGeom>
        </p:spPr>
      </p:pic>
    </p:spTree>
    <p:extLst>
      <p:ext uri="{BB962C8B-B14F-4D97-AF65-F5344CB8AC3E}">
        <p14:creationId xmlns:p14="http://schemas.microsoft.com/office/powerpoint/2010/main" val="3186144608"/>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Lst>
  <p:hf sldNum="0" hdr="0" ftr="0" dt="0"/>
  <p:txStyles>
    <p:titleStyle>
      <a:lvl1pPr algn="l" defTabSz="609585" rtl="0" eaLnBrk="1" latinLnBrk="0" hangingPunct="1">
        <a:spcBef>
          <a:spcPct val="0"/>
        </a:spcBef>
        <a:buNone/>
        <a:defRPr sz="4800" b="1" kern="1200">
          <a:solidFill>
            <a:schemeClr val="tx1"/>
          </a:solidFill>
          <a:latin typeface="Arial"/>
          <a:ea typeface="+mj-ea"/>
          <a:cs typeface="Arial"/>
        </a:defRPr>
      </a:lvl1pPr>
    </p:titleStyle>
    <p:bodyStyle>
      <a:lvl1pPr marL="0" indent="0" algn="l" defTabSz="609585" rtl="0" eaLnBrk="1" latinLnBrk="0" hangingPunct="1">
        <a:spcBef>
          <a:spcPct val="20000"/>
        </a:spcBef>
        <a:buFont typeface="Arial"/>
        <a:buNone/>
        <a:defRPr sz="3200" b="1"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133"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9000F"/>
        </a:solidFill>
        <a:effectLst/>
      </p:bgPr>
    </p:bg>
    <p:spTree>
      <p:nvGrpSpPr>
        <p:cNvPr id="1" name=""/>
        <p:cNvGrpSpPr/>
        <p:nvPr/>
      </p:nvGrpSpPr>
      <p:grpSpPr>
        <a:xfrm>
          <a:off x="0" y="0"/>
          <a:ext cx="0" cy="0"/>
          <a:chOff x="0" y="0"/>
          <a:chExt cx="0" cy="0"/>
        </a:xfrm>
      </p:grpSpPr>
      <p:pic>
        <p:nvPicPr>
          <p:cNvPr id="5" name="Bildobjekt 4"/>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1111584" y="5758825"/>
            <a:ext cx="835200" cy="883200"/>
          </a:xfrm>
          <a:prstGeom prst="rect">
            <a:avLst/>
          </a:prstGeom>
        </p:spPr>
      </p:pic>
    </p:spTree>
    <p:extLst>
      <p:ext uri="{BB962C8B-B14F-4D97-AF65-F5344CB8AC3E}">
        <p14:creationId xmlns:p14="http://schemas.microsoft.com/office/powerpoint/2010/main" val="1832453045"/>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Lst>
  <p:hf sldNum="0" hdr="0" ftr="0" dt="0"/>
  <p:txStyles>
    <p:titleStyle>
      <a:lvl1pPr algn="l" defTabSz="609585" rtl="0" eaLnBrk="1" latinLnBrk="0" hangingPunct="1">
        <a:spcBef>
          <a:spcPct val="0"/>
        </a:spcBef>
        <a:buNone/>
        <a:defRPr sz="4800" b="1" kern="1200">
          <a:solidFill>
            <a:schemeClr val="tx1"/>
          </a:solidFill>
          <a:latin typeface="Arial"/>
          <a:ea typeface="+mj-ea"/>
          <a:cs typeface="Arial"/>
        </a:defRPr>
      </a:lvl1pPr>
    </p:titleStyle>
    <p:bodyStyle>
      <a:lvl1pPr marL="0" indent="0" algn="l" defTabSz="609585" rtl="0" eaLnBrk="1" latinLnBrk="0" hangingPunct="1">
        <a:spcBef>
          <a:spcPct val="20000"/>
        </a:spcBef>
        <a:buFont typeface="Arial"/>
        <a:buNone/>
        <a:defRPr sz="3200" b="1"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133"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objekt 4"/>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11105939" y="5757064"/>
            <a:ext cx="835200" cy="883200"/>
          </a:xfrm>
          <a:prstGeom prst="rect">
            <a:avLst/>
          </a:prstGeom>
        </p:spPr>
      </p:pic>
    </p:spTree>
    <p:extLst>
      <p:ext uri="{BB962C8B-B14F-4D97-AF65-F5344CB8AC3E}">
        <p14:creationId xmlns:p14="http://schemas.microsoft.com/office/powerpoint/2010/main" val="653045906"/>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Lst>
  <p:hf sldNum="0" hdr="0" ftr="0" dt="0"/>
  <p:txStyles>
    <p:titleStyle>
      <a:lvl1pPr algn="l" defTabSz="609585" rtl="0" eaLnBrk="1" latinLnBrk="0" hangingPunct="1">
        <a:spcBef>
          <a:spcPct val="0"/>
        </a:spcBef>
        <a:buNone/>
        <a:defRPr sz="4800" b="1" kern="1200">
          <a:solidFill>
            <a:schemeClr val="tx1"/>
          </a:solidFill>
          <a:latin typeface="Arial"/>
          <a:ea typeface="+mj-ea"/>
          <a:cs typeface="Arial"/>
        </a:defRPr>
      </a:lvl1pPr>
    </p:titleStyle>
    <p:bodyStyle>
      <a:lvl1pPr marL="0" indent="0" algn="l" defTabSz="609585" rtl="0" eaLnBrk="1" latinLnBrk="0" hangingPunct="1">
        <a:spcBef>
          <a:spcPct val="20000"/>
        </a:spcBef>
        <a:buFont typeface="Arial"/>
        <a:buNone/>
        <a:defRPr sz="3200" b="1"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133"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74713" y="873125"/>
            <a:ext cx="10515600" cy="1325033"/>
          </a:xfrm>
          <a:prstGeom prst="rect">
            <a:avLst/>
          </a:prstGeom>
        </p:spPr>
        <p:txBody>
          <a:bodyPr vert="horz" lIns="0" tIns="0" rIns="0" bIns="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74713" y="2279621"/>
            <a:ext cx="10515600" cy="412118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100750400"/>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51">
          <p15:clr>
            <a:srgbClr val="F26B43"/>
          </p15:clr>
        </p15:guide>
        <p15:guide id="4" orient="horz" pos="550">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hyperlink" Target="https://intranat.helsingborg.se/styrning-och-ekonomi/verksamhetsstyrning/forvaltningens-verksamhetsplan/forvaltningens-nulagesanalys/"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hyperlink" Target="https://intranat.helsingborg.se/styrning-och-ekonomi/verksamhetsstyrning/forvaltningens-verksamhetsplan/forvaltningens-nulagesanalys/" TargetMode="External"/><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hyperlink" Target="https://trendomvarld.helsingborg.se/"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hyperlink" Target="https://intranat.helsingborg.se/styrning-och-ekonomi/verksamhetsstyrning/forvaltningens-verksamhetsplan/forvaltningens-nulagesanalys/" TargetMode="External"/><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hyperlink" Target="https://trendomvarld.helsingborg.se/" TargetMode="External"/><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cary1005\Desktop\HBG_skyline_GRÖN (2).png">
            <a:extLst>
              <a:ext uri="{FF2B5EF4-FFF2-40B4-BE49-F238E27FC236}">
                <a16:creationId xmlns:a16="http://schemas.microsoft.com/office/drawing/2014/main" id="{FF2032CA-15BE-081B-DD94-BAE08D8FDC23}"/>
              </a:ext>
            </a:extLst>
          </p:cNvPr>
          <p:cNvPicPr>
            <a:picLocks noChangeAspect="1" noChangeArrowheads="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0"/>
                    </a14:imgEffect>
                    <a14:imgEffect>
                      <a14:brightnessContrast contrast="100000"/>
                    </a14:imgEffect>
                  </a14:imgLayer>
                </a14:imgProps>
              </a:ext>
              <a:ext uri="{28A0092B-C50C-407E-A947-70E740481C1C}">
                <a14:useLocalDpi xmlns:a14="http://schemas.microsoft.com/office/drawing/2010/main" val="0"/>
              </a:ext>
            </a:extLst>
          </a:blip>
          <a:srcRect l="-4090" t="60417" r="-1631" b="-1"/>
          <a:stretch/>
        </p:blipFill>
        <p:spPr bwMode="auto">
          <a:xfrm>
            <a:off x="-500184" y="4802014"/>
            <a:ext cx="12895384" cy="2056973"/>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7" name="Rubrik 4">
            <a:extLst>
              <a:ext uri="{FF2B5EF4-FFF2-40B4-BE49-F238E27FC236}">
                <a16:creationId xmlns:a16="http://schemas.microsoft.com/office/drawing/2014/main" id="{7C2386F7-3245-5FD7-8225-050ACFBBC759}"/>
              </a:ext>
            </a:extLst>
          </p:cNvPr>
          <p:cNvSpPr>
            <a:spLocks noGrp="1"/>
          </p:cNvSpPr>
          <p:nvPr>
            <p:ph type="ctrTitle"/>
          </p:nvPr>
        </p:nvSpPr>
        <p:spPr>
          <a:xfrm>
            <a:off x="874713" y="518280"/>
            <a:ext cx="9144000" cy="2101973"/>
          </a:xfrm>
        </p:spPr>
        <p:txBody>
          <a:bodyPr/>
          <a:lstStyle/>
          <a:p>
            <a:br>
              <a:rPr lang="sv-SE" dirty="0"/>
            </a:br>
            <a:r>
              <a:rPr lang="sv-SE" sz="3600" b="0" dirty="0"/>
              <a:t>Omvärldsdriven planering</a:t>
            </a:r>
            <a:br>
              <a:rPr lang="sv-SE" dirty="0"/>
            </a:br>
            <a:r>
              <a:rPr lang="sv-SE" dirty="0"/>
              <a:t>Metod att ta in omvärlden</a:t>
            </a:r>
          </a:p>
        </p:txBody>
      </p:sp>
      <p:sp>
        <p:nvSpPr>
          <p:cNvPr id="2" name="textruta 1">
            <a:extLst>
              <a:ext uri="{FF2B5EF4-FFF2-40B4-BE49-F238E27FC236}">
                <a16:creationId xmlns:a16="http://schemas.microsoft.com/office/drawing/2014/main" id="{3F06F3DC-D3BC-518C-1802-DA349DA59D68}"/>
              </a:ext>
            </a:extLst>
          </p:cNvPr>
          <p:cNvSpPr txBox="1"/>
          <p:nvPr/>
        </p:nvSpPr>
        <p:spPr>
          <a:xfrm>
            <a:off x="874713" y="3952240"/>
            <a:ext cx="8622873" cy="830997"/>
          </a:xfrm>
          <a:prstGeom prst="rect">
            <a:avLst/>
          </a:prstGeom>
          <a:noFill/>
        </p:spPr>
        <p:txBody>
          <a:bodyPr wrap="none" rtlCol="0">
            <a:spAutoFit/>
          </a:bodyPr>
          <a:lstStyle/>
          <a:p>
            <a:r>
              <a:rPr lang="sv-SE" sz="2400" dirty="0">
                <a:solidFill>
                  <a:schemeClr val="bg1"/>
                </a:solidFill>
              </a:rPr>
              <a:t>För användning av trend- och omvärldsanalysen som grund för </a:t>
            </a:r>
          </a:p>
          <a:p>
            <a:r>
              <a:rPr lang="sv-SE" sz="2400" dirty="0">
                <a:solidFill>
                  <a:schemeClr val="bg1"/>
                </a:solidFill>
              </a:rPr>
              <a:t>nulägesanalys i affärs- och verksamhetsplanering</a:t>
            </a:r>
          </a:p>
        </p:txBody>
      </p:sp>
    </p:spTree>
    <p:extLst>
      <p:ext uri="{BB962C8B-B14F-4D97-AF65-F5344CB8AC3E}">
        <p14:creationId xmlns:p14="http://schemas.microsoft.com/office/powerpoint/2010/main" val="4242360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00433E9-E55E-2F53-64F4-88EDB6C8A09D}"/>
              </a:ext>
            </a:extLst>
          </p:cNvPr>
          <p:cNvSpPr>
            <a:spLocks noGrp="1"/>
          </p:cNvSpPr>
          <p:nvPr>
            <p:ph type="ctrTitle"/>
          </p:nvPr>
        </p:nvSpPr>
        <p:spPr>
          <a:xfrm>
            <a:off x="864000" y="864000"/>
            <a:ext cx="4419200" cy="1107996"/>
          </a:xfrm>
        </p:spPr>
        <p:txBody>
          <a:bodyPr wrap="square" anchor="t">
            <a:normAutofit/>
          </a:bodyPr>
          <a:lstStyle/>
          <a:p>
            <a:r>
              <a:rPr lang="sv-SE" dirty="0"/>
              <a:t>Hjälpverktyg</a:t>
            </a:r>
          </a:p>
        </p:txBody>
      </p:sp>
      <p:sp>
        <p:nvSpPr>
          <p:cNvPr id="1031" name="Text Placeholder 2">
            <a:extLst>
              <a:ext uri="{FF2B5EF4-FFF2-40B4-BE49-F238E27FC236}">
                <a16:creationId xmlns:a16="http://schemas.microsoft.com/office/drawing/2014/main" id="{A052FBBB-F908-67C1-F73A-2699682B8374}"/>
              </a:ext>
            </a:extLst>
          </p:cNvPr>
          <p:cNvSpPr>
            <a:spLocks noGrp="1"/>
          </p:cNvSpPr>
          <p:nvPr>
            <p:ph type="body" sz="half" idx="2"/>
          </p:nvPr>
        </p:nvSpPr>
        <p:spPr>
          <a:xfrm>
            <a:off x="864000" y="1971996"/>
            <a:ext cx="4419600" cy="3712706"/>
          </a:xfrm>
        </p:spPr>
        <p:txBody>
          <a:bodyPr/>
          <a:lstStyle/>
          <a:p>
            <a:r>
              <a:rPr lang="sv-SE" dirty="0"/>
              <a:t>I följande tre bilder beskrivs ett verktyg </a:t>
            </a:r>
            <a:r>
              <a:rPr lang="sv-SE"/>
              <a:t>för nuläges- </a:t>
            </a:r>
            <a:r>
              <a:rPr lang="sv-SE" dirty="0"/>
              <a:t>och framtidsanalys. Det innehåller frågeställningar som kan användas för att identifiera utmaningar för verksamheten.</a:t>
            </a:r>
            <a:br>
              <a:rPr lang="sv-SE" dirty="0"/>
            </a:br>
            <a:endParaRPr lang="sv-SE" dirty="0"/>
          </a:p>
          <a:p>
            <a:r>
              <a:rPr lang="sv-SE" dirty="0"/>
              <a:t>Fokus bör i detta fall ligga på den del som kallas </a:t>
            </a:r>
            <a:r>
              <a:rPr lang="sv-SE" b="1" dirty="0">
                <a:latin typeface="+mj-lt"/>
              </a:rPr>
              <a:t>”Trycket från nutiden”</a:t>
            </a:r>
            <a:r>
              <a:rPr lang="sv-SE" dirty="0">
                <a:latin typeface="+mj-lt"/>
              </a:rPr>
              <a:t> </a:t>
            </a:r>
          </a:p>
          <a:p>
            <a:r>
              <a:rPr lang="sv-SE" dirty="0"/>
              <a:t> </a:t>
            </a:r>
          </a:p>
          <a:p>
            <a:endParaRPr lang="sv-SE" dirty="0"/>
          </a:p>
          <a:p>
            <a:endParaRPr lang="sv-SE" dirty="0"/>
          </a:p>
        </p:txBody>
      </p:sp>
      <p:pic>
        <p:nvPicPr>
          <p:cNvPr id="1026" name="Picture 2">
            <a:extLst>
              <a:ext uri="{FF2B5EF4-FFF2-40B4-BE49-F238E27FC236}">
                <a16:creationId xmlns:a16="http://schemas.microsoft.com/office/drawing/2014/main" id="{A8BB0854-6343-EE28-F8D7-46F1987AC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3412" r="-2" b="1479"/>
          <a:stretch/>
        </p:blipFill>
        <p:spPr bwMode="auto">
          <a:xfrm>
            <a:off x="6096000" y="10"/>
            <a:ext cx="6096000" cy="594599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a:solidFill>
            <a:srgbClr val="FFFFFF"/>
          </a:solidFill>
        </p:spPr>
      </p:pic>
    </p:spTree>
    <p:extLst>
      <p:ext uri="{BB962C8B-B14F-4D97-AF65-F5344CB8AC3E}">
        <p14:creationId xmlns:p14="http://schemas.microsoft.com/office/powerpoint/2010/main" val="3899715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Framtidstriangeln</a:t>
            </a:r>
          </a:p>
          <a:p>
            <a:endParaRPr lang="sv-SE" dirty="0"/>
          </a:p>
        </p:txBody>
      </p:sp>
      <p:sp>
        <p:nvSpPr>
          <p:cNvPr id="22" name="textruta 21">
            <a:extLst>
              <a:ext uri="{FF2B5EF4-FFF2-40B4-BE49-F238E27FC236}">
                <a16:creationId xmlns:a16="http://schemas.microsoft.com/office/drawing/2014/main" id="{2352FA9B-1032-D84A-01B3-51051A98BFE5}"/>
              </a:ext>
            </a:extLst>
          </p:cNvPr>
          <p:cNvSpPr txBox="1"/>
          <p:nvPr/>
        </p:nvSpPr>
        <p:spPr>
          <a:xfrm>
            <a:off x="6836355" y="976381"/>
            <a:ext cx="2495214" cy="338554"/>
          </a:xfrm>
          <a:prstGeom prst="rect">
            <a:avLst/>
          </a:prstGeom>
          <a:noFill/>
        </p:spPr>
        <p:txBody>
          <a:bodyPr wrap="square">
            <a:spAutoFit/>
          </a:bodyPr>
          <a:lstStyle/>
          <a:p>
            <a:r>
              <a:rPr lang="sv-SE" sz="1600" b="1" dirty="0">
                <a:latin typeface="+mj-lt"/>
              </a:rPr>
              <a:t>FIGUR: </a:t>
            </a:r>
            <a:r>
              <a:rPr lang="sv-SE" sz="1600" dirty="0">
                <a:latin typeface="+mj-lt"/>
              </a:rPr>
              <a:t>Framtidstriangeln</a:t>
            </a:r>
          </a:p>
        </p:txBody>
      </p:sp>
      <p:sp>
        <p:nvSpPr>
          <p:cNvPr id="23" name="Likbent triangel 22">
            <a:extLst>
              <a:ext uri="{FF2B5EF4-FFF2-40B4-BE49-F238E27FC236}">
                <a16:creationId xmlns:a16="http://schemas.microsoft.com/office/drawing/2014/main" id="{5ACDC77B-1A92-2545-E3E3-E78B49D3FE01}"/>
              </a:ext>
            </a:extLst>
          </p:cNvPr>
          <p:cNvSpPr>
            <a:spLocks noChangeAspect="1"/>
          </p:cNvSpPr>
          <p:nvPr/>
        </p:nvSpPr>
        <p:spPr>
          <a:xfrm>
            <a:off x="6836355" y="1440001"/>
            <a:ext cx="4104000" cy="3537925"/>
          </a:xfrm>
          <a:prstGeom prst="triangle">
            <a:avLst/>
          </a:prstGeom>
          <a:solidFill>
            <a:srgbClr val="EEF5FB"/>
          </a:solidFill>
          <a:ln w="82550" cmpd="thickThi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25" name="Rak koppling 24">
            <a:extLst>
              <a:ext uri="{FF2B5EF4-FFF2-40B4-BE49-F238E27FC236}">
                <a16:creationId xmlns:a16="http://schemas.microsoft.com/office/drawing/2014/main" id="{801A0AB6-5294-BC3E-44F9-3E3FC7F10005}"/>
              </a:ext>
            </a:extLst>
          </p:cNvPr>
          <p:cNvCxnSpPr>
            <a:stCxn id="23" idx="1"/>
            <a:endCxn id="23" idx="5"/>
          </p:cNvCxnSpPr>
          <p:nvPr/>
        </p:nvCxnSpPr>
        <p:spPr>
          <a:xfrm>
            <a:off x="7862355" y="3208964"/>
            <a:ext cx="2052000" cy="0"/>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cxnSp>
        <p:nvCxnSpPr>
          <p:cNvPr id="26" name="Rak koppling 25">
            <a:extLst>
              <a:ext uri="{FF2B5EF4-FFF2-40B4-BE49-F238E27FC236}">
                <a16:creationId xmlns:a16="http://schemas.microsoft.com/office/drawing/2014/main" id="{222B23D9-8740-71CB-8E2B-4923BB1EF30D}"/>
              </a:ext>
            </a:extLst>
          </p:cNvPr>
          <p:cNvCxnSpPr>
            <a:cxnSpLocks/>
            <a:stCxn id="23" idx="1"/>
            <a:endCxn id="23" idx="3"/>
          </p:cNvCxnSpPr>
          <p:nvPr/>
        </p:nvCxnSpPr>
        <p:spPr>
          <a:xfrm>
            <a:off x="7862355" y="3208964"/>
            <a:ext cx="1026000" cy="1768962"/>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cxnSp>
        <p:nvCxnSpPr>
          <p:cNvPr id="27" name="Rak koppling 26">
            <a:extLst>
              <a:ext uri="{FF2B5EF4-FFF2-40B4-BE49-F238E27FC236}">
                <a16:creationId xmlns:a16="http://schemas.microsoft.com/office/drawing/2014/main" id="{EA925047-C4BC-39EC-E117-730380D12F9E}"/>
              </a:ext>
            </a:extLst>
          </p:cNvPr>
          <p:cNvCxnSpPr>
            <a:cxnSpLocks/>
            <a:stCxn id="23" idx="3"/>
            <a:endCxn id="23" idx="5"/>
          </p:cNvCxnSpPr>
          <p:nvPr/>
        </p:nvCxnSpPr>
        <p:spPr>
          <a:xfrm flipV="1">
            <a:off x="8888355" y="3208964"/>
            <a:ext cx="1026000" cy="1768962"/>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sp>
        <p:nvSpPr>
          <p:cNvPr id="28" name="textruta 27">
            <a:extLst>
              <a:ext uri="{FF2B5EF4-FFF2-40B4-BE49-F238E27FC236}">
                <a16:creationId xmlns:a16="http://schemas.microsoft.com/office/drawing/2014/main" id="{CD46B4CF-EAE2-F78A-05F0-E52DB6AE73A7}"/>
              </a:ext>
            </a:extLst>
          </p:cNvPr>
          <p:cNvSpPr txBox="1"/>
          <p:nvPr/>
        </p:nvSpPr>
        <p:spPr>
          <a:xfrm>
            <a:off x="8395280" y="3435647"/>
            <a:ext cx="986167" cy="646331"/>
          </a:xfrm>
          <a:prstGeom prst="rect">
            <a:avLst/>
          </a:prstGeom>
          <a:noFill/>
        </p:spPr>
        <p:txBody>
          <a:bodyPr wrap="none" rtlCol="0">
            <a:spAutoFit/>
          </a:bodyPr>
          <a:lstStyle/>
          <a:p>
            <a:pPr algn="ctr"/>
            <a:r>
              <a:rPr lang="sv-SE" sz="1200" dirty="0">
                <a:solidFill>
                  <a:srgbClr val="E35205"/>
                </a:solidFill>
                <a:latin typeface="+mj-lt"/>
              </a:rPr>
              <a:t>Relevanta </a:t>
            </a:r>
            <a:br>
              <a:rPr lang="sv-SE" sz="1200" dirty="0">
                <a:solidFill>
                  <a:srgbClr val="E35205"/>
                </a:solidFill>
                <a:latin typeface="+mj-lt"/>
              </a:rPr>
            </a:br>
            <a:r>
              <a:rPr lang="sv-SE" sz="1200" dirty="0">
                <a:solidFill>
                  <a:srgbClr val="E35205"/>
                </a:solidFill>
                <a:latin typeface="+mj-lt"/>
              </a:rPr>
              <a:t>förändrings-</a:t>
            </a:r>
          </a:p>
          <a:p>
            <a:pPr algn="ctr"/>
            <a:r>
              <a:rPr lang="sv-SE" sz="1200" dirty="0">
                <a:solidFill>
                  <a:srgbClr val="E35205"/>
                </a:solidFill>
                <a:latin typeface="+mj-lt"/>
              </a:rPr>
              <a:t>frågor</a:t>
            </a:r>
          </a:p>
        </p:txBody>
      </p:sp>
      <p:sp>
        <p:nvSpPr>
          <p:cNvPr id="29" name="textruta 28">
            <a:extLst>
              <a:ext uri="{FF2B5EF4-FFF2-40B4-BE49-F238E27FC236}">
                <a16:creationId xmlns:a16="http://schemas.microsoft.com/office/drawing/2014/main" id="{2AE6DC88-FE3A-908B-3701-3B4E67E3DFDD}"/>
              </a:ext>
            </a:extLst>
          </p:cNvPr>
          <p:cNvSpPr txBox="1"/>
          <p:nvPr/>
        </p:nvSpPr>
        <p:spPr>
          <a:xfrm>
            <a:off x="7345227" y="4455558"/>
            <a:ext cx="1034257" cy="461665"/>
          </a:xfrm>
          <a:prstGeom prst="rect">
            <a:avLst/>
          </a:prstGeom>
          <a:noFill/>
        </p:spPr>
        <p:txBody>
          <a:bodyPr wrap="none" rtlCol="0">
            <a:spAutoFit/>
          </a:bodyPr>
          <a:lstStyle/>
          <a:p>
            <a:pPr algn="ctr"/>
            <a:r>
              <a:rPr lang="sv-SE" sz="1200" b="1" dirty="0">
                <a:solidFill>
                  <a:srgbClr val="1A355C"/>
                </a:solidFill>
                <a:latin typeface="+mj-lt"/>
              </a:rPr>
              <a:t>Trycket </a:t>
            </a:r>
          </a:p>
          <a:p>
            <a:pPr algn="ctr"/>
            <a:r>
              <a:rPr lang="sv-SE" sz="1200" b="1" dirty="0">
                <a:solidFill>
                  <a:srgbClr val="1A355C"/>
                </a:solidFill>
                <a:latin typeface="+mj-lt"/>
              </a:rPr>
              <a:t>från nutiden</a:t>
            </a:r>
          </a:p>
        </p:txBody>
      </p:sp>
      <p:sp>
        <p:nvSpPr>
          <p:cNvPr id="31" name="textruta 30">
            <a:extLst>
              <a:ext uri="{FF2B5EF4-FFF2-40B4-BE49-F238E27FC236}">
                <a16:creationId xmlns:a16="http://schemas.microsoft.com/office/drawing/2014/main" id="{9C380D58-8C47-9293-3B71-B122C05B98A1}"/>
              </a:ext>
            </a:extLst>
          </p:cNvPr>
          <p:cNvSpPr txBox="1"/>
          <p:nvPr/>
        </p:nvSpPr>
        <p:spPr>
          <a:xfrm>
            <a:off x="8293481" y="2255281"/>
            <a:ext cx="1189749" cy="461665"/>
          </a:xfrm>
          <a:prstGeom prst="rect">
            <a:avLst/>
          </a:prstGeom>
          <a:noFill/>
        </p:spPr>
        <p:txBody>
          <a:bodyPr wrap="none" rtlCol="0">
            <a:spAutoFit/>
          </a:bodyPr>
          <a:lstStyle/>
          <a:p>
            <a:pPr algn="ctr"/>
            <a:r>
              <a:rPr lang="sv-SE" sz="1200" b="1" dirty="0">
                <a:solidFill>
                  <a:srgbClr val="1A355C"/>
                </a:solidFill>
                <a:latin typeface="+mj-lt"/>
              </a:rPr>
              <a:t>Suget </a:t>
            </a:r>
          </a:p>
          <a:p>
            <a:pPr algn="ctr"/>
            <a:r>
              <a:rPr lang="sv-SE" sz="1200" b="1" dirty="0">
                <a:solidFill>
                  <a:srgbClr val="1A355C"/>
                </a:solidFill>
                <a:latin typeface="+mj-lt"/>
              </a:rPr>
              <a:t>från framtiden</a:t>
            </a:r>
          </a:p>
        </p:txBody>
      </p:sp>
      <p:sp>
        <p:nvSpPr>
          <p:cNvPr id="33" name="textruta 32">
            <a:extLst>
              <a:ext uri="{FF2B5EF4-FFF2-40B4-BE49-F238E27FC236}">
                <a16:creationId xmlns:a16="http://schemas.microsoft.com/office/drawing/2014/main" id="{633C6DAD-3389-DC67-7CD1-C85EDB59C07D}"/>
              </a:ext>
            </a:extLst>
          </p:cNvPr>
          <p:cNvSpPr txBox="1"/>
          <p:nvPr/>
        </p:nvSpPr>
        <p:spPr>
          <a:xfrm>
            <a:off x="9450126" y="4455557"/>
            <a:ext cx="928460" cy="461665"/>
          </a:xfrm>
          <a:prstGeom prst="rect">
            <a:avLst/>
          </a:prstGeom>
          <a:noFill/>
        </p:spPr>
        <p:txBody>
          <a:bodyPr wrap="none" rtlCol="0">
            <a:spAutoFit/>
          </a:bodyPr>
          <a:lstStyle/>
          <a:p>
            <a:pPr algn="ctr"/>
            <a:r>
              <a:rPr lang="sv-SE" sz="1200" b="1" dirty="0">
                <a:solidFill>
                  <a:srgbClr val="1A355C"/>
                </a:solidFill>
                <a:latin typeface="+mj-lt"/>
              </a:rPr>
              <a:t>Historiens </a:t>
            </a:r>
          </a:p>
          <a:p>
            <a:pPr algn="ctr"/>
            <a:r>
              <a:rPr lang="sv-SE" sz="1200" b="1" dirty="0">
                <a:solidFill>
                  <a:srgbClr val="1A355C"/>
                </a:solidFill>
                <a:latin typeface="+mj-lt"/>
              </a:rPr>
              <a:t>tyngd</a:t>
            </a:r>
          </a:p>
        </p:txBody>
      </p:sp>
      <p:sp>
        <p:nvSpPr>
          <p:cNvPr id="35" name="textruta 34">
            <a:extLst>
              <a:ext uri="{FF2B5EF4-FFF2-40B4-BE49-F238E27FC236}">
                <a16:creationId xmlns:a16="http://schemas.microsoft.com/office/drawing/2014/main" id="{FBD96ED6-B067-8E3E-C760-491EFCD37132}"/>
              </a:ext>
            </a:extLst>
          </p:cNvPr>
          <p:cNvSpPr txBox="1"/>
          <p:nvPr/>
        </p:nvSpPr>
        <p:spPr>
          <a:xfrm>
            <a:off x="6685508" y="5141632"/>
            <a:ext cx="2173993" cy="230832"/>
          </a:xfrm>
          <a:prstGeom prst="rect">
            <a:avLst/>
          </a:prstGeom>
          <a:noFill/>
        </p:spPr>
        <p:txBody>
          <a:bodyPr wrap="none" rtlCol="0">
            <a:spAutoFit/>
          </a:bodyPr>
          <a:lstStyle/>
          <a:p>
            <a:r>
              <a:rPr lang="sv-SE" sz="900" dirty="0"/>
              <a:t>Källa: Anpassad efter </a:t>
            </a:r>
            <a:r>
              <a:rPr lang="sv-SE" sz="900" dirty="0" err="1"/>
              <a:t>Sohail</a:t>
            </a:r>
            <a:r>
              <a:rPr lang="sv-SE" sz="900" dirty="0"/>
              <a:t> </a:t>
            </a:r>
            <a:r>
              <a:rPr lang="sv-SE" sz="900" dirty="0" err="1"/>
              <a:t>Inayatullah</a:t>
            </a:r>
            <a:endParaRPr lang="sv-SE" sz="900" dirty="0"/>
          </a:p>
        </p:txBody>
      </p:sp>
      <p:sp>
        <p:nvSpPr>
          <p:cNvPr id="37" name="Platshållare för text 4">
            <a:extLst>
              <a:ext uri="{FF2B5EF4-FFF2-40B4-BE49-F238E27FC236}">
                <a16:creationId xmlns:a16="http://schemas.microsoft.com/office/drawing/2014/main" id="{868CEAB9-B228-432D-0C42-190B144B0CBE}"/>
              </a:ext>
            </a:extLst>
          </p:cNvPr>
          <p:cNvSpPr txBox="1">
            <a:spLocks/>
          </p:cNvSpPr>
          <p:nvPr/>
        </p:nvSpPr>
        <p:spPr>
          <a:xfrm>
            <a:off x="862898" y="1314935"/>
            <a:ext cx="4881496" cy="4788080"/>
          </a:xfrm>
          <a:prstGeom prst="rect">
            <a:avLst/>
          </a:prstGeom>
        </p:spPr>
        <p:txBody>
          <a:bodyPr vert="horz" wrap="square" lIns="0" tIns="324000" rIns="0" bIns="0" rtlCol="0">
            <a:noAutofit/>
          </a:bodyPr>
          <a:lstStyle>
            <a:lvl1pPr lvl="0" indent="0" defTabSz="1219170">
              <a:lnSpc>
                <a:spcPct val="107000"/>
              </a:lnSpc>
              <a:spcBef>
                <a:spcPts val="0"/>
              </a:spcBef>
              <a:spcAft>
                <a:spcPts val="800"/>
              </a:spcAft>
              <a:buFont typeface="Arial" panose="020B0604020202020204" pitchFamily="34" charset="0"/>
              <a:buNone/>
              <a:defRPr sz="1400" b="1" i="0" kern="100" baseline="0">
                <a:solidFill>
                  <a:srgbClr val="1A355D"/>
                </a:solidFill>
                <a:effectLst/>
                <a:latin typeface="+mj-lt"/>
                <a:ea typeface="Calibri" panose="020F0502020204030204" pitchFamily="34" charset="0"/>
                <a:cs typeface="Times New Roman" panose="02020603050405020304" pitchFamily="18" charset="0"/>
              </a:defRPr>
            </a:lvl1pPr>
            <a:lvl2pPr marL="609585" indent="0" defTabSz="1219170">
              <a:lnSpc>
                <a:spcPct val="100000"/>
              </a:lnSpc>
              <a:spcBef>
                <a:spcPts val="667"/>
              </a:spcBef>
              <a:spcAft>
                <a:spcPts val="1200"/>
              </a:spcAft>
              <a:buFont typeface="Arial" panose="020B0604020202020204" pitchFamily="34" charset="0"/>
              <a:buNone/>
              <a:defRPr sz="1867"/>
            </a:lvl2pPr>
            <a:lvl3pPr marL="1219170" indent="0" defTabSz="1219170">
              <a:lnSpc>
                <a:spcPct val="100000"/>
              </a:lnSpc>
              <a:spcBef>
                <a:spcPts val="667"/>
              </a:spcBef>
              <a:spcAft>
                <a:spcPts val="1200"/>
              </a:spcAft>
              <a:buFont typeface="Arial" panose="020B0604020202020204" pitchFamily="34" charset="0"/>
              <a:buNone/>
              <a:defRPr sz="1600"/>
            </a:lvl3pPr>
            <a:lvl4pPr marL="1828754" indent="0" defTabSz="1219170">
              <a:lnSpc>
                <a:spcPct val="100000"/>
              </a:lnSpc>
              <a:spcBef>
                <a:spcPts val="667"/>
              </a:spcBef>
              <a:spcAft>
                <a:spcPts val="1200"/>
              </a:spcAft>
              <a:buFont typeface="Arial" panose="020B0604020202020204" pitchFamily="34" charset="0"/>
              <a:buNone/>
              <a:defRPr sz="1333"/>
            </a:lvl4pPr>
            <a:lvl5pPr marL="2438339" indent="0" defTabSz="1219170">
              <a:lnSpc>
                <a:spcPct val="100000"/>
              </a:lnSpc>
              <a:spcBef>
                <a:spcPts val="667"/>
              </a:spcBef>
              <a:spcAft>
                <a:spcPts val="1200"/>
              </a:spcAft>
              <a:buFont typeface="Arial" panose="020B0604020202020204" pitchFamily="34" charset="0"/>
              <a:buNone/>
              <a:defRPr sz="1333"/>
            </a:lvl5pPr>
            <a:lvl6pPr marL="3047924" indent="0" defTabSz="1219170">
              <a:lnSpc>
                <a:spcPct val="90000"/>
              </a:lnSpc>
              <a:spcBef>
                <a:spcPts val="667"/>
              </a:spcBef>
              <a:buFont typeface="Arial" panose="020B0604020202020204" pitchFamily="34" charset="0"/>
              <a:buNone/>
              <a:defRPr sz="1333"/>
            </a:lvl6pPr>
            <a:lvl7pPr marL="3657509" indent="0" defTabSz="1219170">
              <a:lnSpc>
                <a:spcPct val="90000"/>
              </a:lnSpc>
              <a:spcBef>
                <a:spcPts val="667"/>
              </a:spcBef>
              <a:buFont typeface="Arial" panose="020B0604020202020204" pitchFamily="34" charset="0"/>
              <a:buNone/>
              <a:defRPr sz="1333"/>
            </a:lvl7pPr>
            <a:lvl8pPr marL="4267093" indent="0" defTabSz="1219170">
              <a:lnSpc>
                <a:spcPct val="90000"/>
              </a:lnSpc>
              <a:spcBef>
                <a:spcPts val="667"/>
              </a:spcBef>
              <a:buFont typeface="Arial" panose="020B0604020202020204" pitchFamily="34" charset="0"/>
              <a:buNone/>
              <a:defRPr sz="1333"/>
            </a:lvl8pPr>
            <a:lvl9pPr marL="4876678" indent="0" defTabSz="1219170">
              <a:lnSpc>
                <a:spcPct val="90000"/>
              </a:lnSpc>
              <a:spcBef>
                <a:spcPts val="667"/>
              </a:spcBef>
              <a:buFont typeface="Arial" panose="020B0604020202020204" pitchFamily="34" charset="0"/>
              <a:buNone/>
              <a:defRPr sz="1333"/>
            </a:lvl9pPr>
          </a:lstStyle>
          <a:p>
            <a:r>
              <a:rPr lang="sv-SE" b="0" dirty="0">
                <a:latin typeface="+mn-lt"/>
              </a:rPr>
              <a:t>Framtidstriangeln är ett verktyg för att kartlägga och förstå förändringsdynamik. Det används för att utforska tre dimensioner som påverkar framtida utveckling: </a:t>
            </a:r>
            <a:r>
              <a:rPr lang="sv-SE" b="0" i="1" dirty="0">
                <a:latin typeface="+mn-lt"/>
              </a:rPr>
              <a:t>trycket från nutiden</a:t>
            </a:r>
            <a:r>
              <a:rPr lang="sv-SE" b="0" dirty="0">
                <a:latin typeface="+mn-lt"/>
              </a:rPr>
              <a:t>, </a:t>
            </a:r>
            <a:r>
              <a:rPr lang="sv-SE" b="0" i="1" dirty="0">
                <a:latin typeface="+mn-lt"/>
              </a:rPr>
              <a:t>suget från framtiden </a:t>
            </a:r>
            <a:r>
              <a:rPr lang="sv-SE" b="0" dirty="0">
                <a:latin typeface="+mn-lt"/>
              </a:rPr>
              <a:t>och </a:t>
            </a:r>
            <a:r>
              <a:rPr lang="sv-SE" b="0" i="1" dirty="0">
                <a:latin typeface="+mn-lt"/>
              </a:rPr>
              <a:t>historiens tyngd</a:t>
            </a:r>
            <a:r>
              <a:rPr lang="sv-SE" b="0" dirty="0">
                <a:latin typeface="+mn-lt"/>
              </a:rPr>
              <a:t>. </a:t>
            </a:r>
          </a:p>
          <a:p>
            <a:r>
              <a:rPr lang="sv-SE" b="0" dirty="0">
                <a:latin typeface="+mn-lt"/>
              </a:rPr>
              <a:t>Samspelet och spänningarna mellan dessa tre krafter skapar de dynamiker som driver förändring. Genom att använda en strukturerad kartläggning kan vi analysera framtidsfrågor och göra det lättare att identifiera relevanta utmaningar. </a:t>
            </a:r>
            <a:br>
              <a:rPr lang="sv-SE" b="0" dirty="0">
                <a:latin typeface="+mn-lt"/>
              </a:rPr>
            </a:br>
            <a:endParaRPr lang="sv-SE" b="0" dirty="0">
              <a:latin typeface="+mn-lt"/>
            </a:endParaRPr>
          </a:p>
          <a:p>
            <a:r>
              <a:rPr lang="sv-SE" dirty="0"/>
              <a:t>VARFÖR</a:t>
            </a:r>
          </a:p>
          <a:p>
            <a:pPr marL="171450" indent="-171450">
              <a:buFont typeface="Arial" panose="020B0604020202020204" pitchFamily="34" charset="0"/>
              <a:buChar char="•"/>
            </a:pPr>
            <a:r>
              <a:rPr lang="sv-SE" b="0" dirty="0">
                <a:latin typeface="+mn-lt"/>
              </a:rPr>
              <a:t>För att förstå förändring som ett resultat av spänningen och samspelet mellan olika krafter.</a:t>
            </a:r>
          </a:p>
          <a:p>
            <a:pPr marL="171450" indent="-171450">
              <a:buFont typeface="Arial" panose="020B0604020202020204" pitchFamily="34" charset="0"/>
              <a:buChar char="•"/>
            </a:pPr>
            <a:r>
              <a:rPr lang="sv-SE" b="0" dirty="0">
                <a:latin typeface="+mn-lt"/>
              </a:rPr>
              <a:t>För att erkänna och tydliggöra komplexiteten i hur förändringar sker.</a:t>
            </a:r>
          </a:p>
          <a:p>
            <a:pPr marL="171450" indent="-171450">
              <a:buFont typeface="Arial" panose="020B0604020202020204" pitchFamily="34" charset="0"/>
              <a:buChar char="•"/>
            </a:pPr>
            <a:r>
              <a:rPr lang="sv-SE" b="0" dirty="0">
                <a:latin typeface="+mn-lt"/>
              </a:rPr>
              <a:t>För att stimulera ett tänkande som sträcker sig bortom det som är uppenbart i nuet och identifiera nya utvecklingar och förändringssignaler.</a:t>
            </a:r>
          </a:p>
        </p:txBody>
      </p:sp>
    </p:spTree>
    <p:extLst>
      <p:ext uri="{BB962C8B-B14F-4D97-AF65-F5344CB8AC3E}">
        <p14:creationId xmlns:p14="http://schemas.microsoft.com/office/powerpoint/2010/main" val="1871706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rundade hörn 7">
            <a:extLst>
              <a:ext uri="{FF2B5EF4-FFF2-40B4-BE49-F238E27FC236}">
                <a16:creationId xmlns:a16="http://schemas.microsoft.com/office/drawing/2014/main" id="{5FB57E43-B630-9201-6C2E-14DF172A1FDA}"/>
              </a:ext>
            </a:extLst>
          </p:cNvPr>
          <p:cNvSpPr/>
          <p:nvPr/>
        </p:nvSpPr>
        <p:spPr>
          <a:xfrm>
            <a:off x="710988" y="3819057"/>
            <a:ext cx="2735580" cy="2081490"/>
          </a:xfrm>
          <a:prstGeom prst="roundRect">
            <a:avLst/>
          </a:prstGeom>
          <a:solidFill>
            <a:srgbClr val="1A35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EFFFF"/>
                </a:solidFill>
                <a:effectLst/>
                <a:uLnTx/>
                <a:uFillTx/>
                <a:latin typeface="Roboto Light"/>
                <a:ea typeface="+mn-ea"/>
                <a:cs typeface="+mn-cs"/>
              </a:rPr>
              <a:t>Historiens tyngd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EFFFF"/>
              </a:solidFill>
              <a:effectLst/>
              <a:uLnTx/>
              <a:uFillTx/>
              <a:latin typeface="Robo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Vad håller oss tillbaka eller utgör hinder för förändring?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Vilka är de djupa strukturer som motverkar förändring hos oss?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Vilka är källorna till stabilitet/instabilitet som motstår förändring?</a:t>
            </a:r>
          </a:p>
        </p:txBody>
      </p:sp>
      <p:sp>
        <p:nvSpPr>
          <p:cNvPr id="12" name="Rubrik 3">
            <a:extLst>
              <a:ext uri="{FF2B5EF4-FFF2-40B4-BE49-F238E27FC236}">
                <a16:creationId xmlns:a16="http://schemas.microsoft.com/office/drawing/2014/main" id="{5F7A06FA-8389-576B-0A86-5D8A08D4F296}"/>
              </a:ext>
            </a:extLst>
          </p:cNvPr>
          <p:cNvSpPr>
            <a:spLocks noGrp="1"/>
          </p:cNvSpPr>
          <p:nvPr>
            <p:ph type="ctrTitle"/>
          </p:nvPr>
        </p:nvSpPr>
        <p:spPr>
          <a:xfrm>
            <a:off x="288000" y="108000"/>
            <a:ext cx="10593360" cy="1107996"/>
          </a:xfrm>
        </p:spPr>
        <p:txBody>
          <a:bodyPr/>
          <a:lstStyle/>
          <a:p>
            <a:r>
              <a:rPr lang="sv-SE" dirty="0"/>
              <a:t>Frågeställningar för att identifiera utmaningar</a:t>
            </a:r>
            <a:br>
              <a:rPr lang="sv-SE" dirty="0"/>
            </a:br>
            <a:endParaRPr lang="sv-SE" dirty="0"/>
          </a:p>
        </p:txBody>
      </p:sp>
      <p:sp>
        <p:nvSpPr>
          <p:cNvPr id="3" name="textruta 2">
            <a:extLst>
              <a:ext uri="{FF2B5EF4-FFF2-40B4-BE49-F238E27FC236}">
                <a16:creationId xmlns:a16="http://schemas.microsoft.com/office/drawing/2014/main" id="{3CEFAE9D-2A0F-E475-C269-964C62200B7F}"/>
              </a:ext>
            </a:extLst>
          </p:cNvPr>
          <p:cNvSpPr txBox="1"/>
          <p:nvPr/>
        </p:nvSpPr>
        <p:spPr>
          <a:xfrm>
            <a:off x="3995684" y="2470535"/>
            <a:ext cx="268535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dirty="0">
                <a:ln>
                  <a:noFill/>
                </a:ln>
                <a:solidFill>
                  <a:srgbClr val="1A355C"/>
                </a:solidFill>
                <a:effectLst/>
                <a:uLnTx/>
                <a:uFillTx/>
                <a:latin typeface="Helsingborg Sans"/>
                <a:ea typeface="+mn-ea"/>
                <a:cs typeface="+mn-cs"/>
              </a:rPr>
              <a:t>Megatrender och </a:t>
            </a:r>
            <a:r>
              <a:rPr lang="sv-SE" sz="1400" b="1" dirty="0">
                <a:solidFill>
                  <a:srgbClr val="1A355C"/>
                </a:solidFill>
                <a:latin typeface="Helsingborg Sans"/>
              </a:rPr>
              <a:t>B</a:t>
            </a:r>
            <a:r>
              <a:rPr kumimoji="0" lang="sv-SE" sz="1400" b="1" i="0" u="none" strike="noStrike" kern="1200" cap="none" spc="0" normalizeH="0" baseline="0" noProof="0" dirty="0" err="1">
                <a:ln>
                  <a:noFill/>
                </a:ln>
                <a:solidFill>
                  <a:srgbClr val="1A355C"/>
                </a:solidFill>
                <a:effectLst/>
                <a:uLnTx/>
                <a:uFillTx/>
                <a:latin typeface="Helsingborg Sans"/>
                <a:ea typeface="+mn-ea"/>
                <a:cs typeface="+mn-cs"/>
              </a:rPr>
              <a:t>rännpunkter</a:t>
            </a:r>
            <a:endParaRPr kumimoji="0" lang="sv-SE" sz="1400" b="1" i="0" u="none" strike="noStrike" kern="1200" cap="none" spc="0" normalizeH="0" baseline="0" noProof="0" dirty="0">
              <a:ln>
                <a:noFill/>
              </a:ln>
              <a:solidFill>
                <a:srgbClr val="1A355C"/>
              </a:solidFill>
              <a:effectLst/>
              <a:uLnTx/>
              <a:uFillTx/>
              <a:latin typeface="Helsingborg Sans"/>
              <a:ea typeface="+mn-ea"/>
              <a:cs typeface="+mn-cs"/>
            </a:endParaRPr>
          </a:p>
        </p:txBody>
      </p:sp>
      <p:sp>
        <p:nvSpPr>
          <p:cNvPr id="4" name="textruta 3">
            <a:extLst>
              <a:ext uri="{FF2B5EF4-FFF2-40B4-BE49-F238E27FC236}">
                <a16:creationId xmlns:a16="http://schemas.microsoft.com/office/drawing/2014/main" id="{403BEACD-9B91-9F9E-7DF6-A62D2FB300DC}"/>
              </a:ext>
            </a:extLst>
          </p:cNvPr>
          <p:cNvSpPr txBox="1"/>
          <p:nvPr/>
        </p:nvSpPr>
        <p:spPr>
          <a:xfrm>
            <a:off x="7615019" y="1429790"/>
            <a:ext cx="235673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solidFill>
                  <a:srgbClr val="1A355C"/>
                </a:solidFill>
                <a:latin typeface="Helsingborg Sans"/>
              </a:rPr>
              <a:t>Brännpunkter och</a:t>
            </a:r>
            <a:r>
              <a:rPr lang="sv-SE" sz="1400" b="1" dirty="0">
                <a:solidFill>
                  <a:srgbClr val="1A355C"/>
                </a:solidFill>
                <a:latin typeface="Helsingborg Sans"/>
              </a:rPr>
              <a:t> U</a:t>
            </a:r>
            <a:r>
              <a:rPr kumimoji="0" lang="sv-SE" sz="1400" b="1" i="0" u="none" strike="noStrike" kern="1200" cap="none" spc="0" normalizeH="0" baseline="0" noProof="0" dirty="0" err="1">
                <a:ln>
                  <a:noFill/>
                </a:ln>
                <a:solidFill>
                  <a:srgbClr val="1A355C"/>
                </a:solidFill>
                <a:effectLst/>
                <a:uLnTx/>
                <a:uFillTx/>
                <a:latin typeface="Helsingborg Sans"/>
                <a:ea typeface="+mn-ea"/>
                <a:cs typeface="+mn-cs"/>
              </a:rPr>
              <a:t>tblickar</a:t>
            </a:r>
            <a:endParaRPr kumimoji="0" lang="sv-SE" sz="1400" b="1" i="0" u="none" strike="noStrike" kern="1200" cap="none" spc="0" normalizeH="0" baseline="0" noProof="0" dirty="0">
              <a:ln>
                <a:noFill/>
              </a:ln>
              <a:solidFill>
                <a:srgbClr val="1A355C"/>
              </a:solidFill>
              <a:effectLst/>
              <a:uLnTx/>
              <a:uFillTx/>
              <a:latin typeface="Helsingborg Sans"/>
              <a:ea typeface="+mn-ea"/>
              <a:cs typeface="+mn-cs"/>
            </a:endParaRPr>
          </a:p>
        </p:txBody>
      </p:sp>
      <p:sp>
        <p:nvSpPr>
          <p:cNvPr id="6" name="textruta 5">
            <a:extLst>
              <a:ext uri="{FF2B5EF4-FFF2-40B4-BE49-F238E27FC236}">
                <a16:creationId xmlns:a16="http://schemas.microsoft.com/office/drawing/2014/main" id="{05459DD1-AC27-1B8D-67F6-7F80EDFD0A77}"/>
              </a:ext>
            </a:extLst>
          </p:cNvPr>
          <p:cNvSpPr txBox="1"/>
          <p:nvPr/>
        </p:nvSpPr>
        <p:spPr>
          <a:xfrm>
            <a:off x="4403584" y="5013690"/>
            <a:ext cx="206498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”Omvärldsutmaningar”</a:t>
            </a:r>
          </a:p>
        </p:txBody>
      </p:sp>
      <p:sp>
        <p:nvSpPr>
          <p:cNvPr id="7" name="textruta 6">
            <a:extLst>
              <a:ext uri="{FF2B5EF4-FFF2-40B4-BE49-F238E27FC236}">
                <a16:creationId xmlns:a16="http://schemas.microsoft.com/office/drawing/2014/main" id="{C6CE02CC-4AFE-054C-E4C3-8E63445D111C}"/>
              </a:ext>
            </a:extLst>
          </p:cNvPr>
          <p:cNvSpPr txBox="1"/>
          <p:nvPr/>
        </p:nvSpPr>
        <p:spPr>
          <a:xfrm>
            <a:off x="7793749" y="3972945"/>
            <a:ext cx="199926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”Framtidsutmaningar”</a:t>
            </a:r>
          </a:p>
        </p:txBody>
      </p:sp>
      <p:sp>
        <p:nvSpPr>
          <p:cNvPr id="9" name="textruta 8">
            <a:extLst>
              <a:ext uri="{FF2B5EF4-FFF2-40B4-BE49-F238E27FC236}">
                <a16:creationId xmlns:a16="http://schemas.microsoft.com/office/drawing/2014/main" id="{151D6302-71AC-B960-67BD-539FFE15D062}"/>
              </a:ext>
            </a:extLst>
          </p:cNvPr>
          <p:cNvSpPr txBox="1"/>
          <p:nvPr/>
        </p:nvSpPr>
        <p:spPr>
          <a:xfrm>
            <a:off x="1112006" y="6018778"/>
            <a:ext cx="193354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”Invärldsutmaningar”</a:t>
            </a:r>
          </a:p>
        </p:txBody>
      </p:sp>
      <p:sp>
        <p:nvSpPr>
          <p:cNvPr id="2" name="Rektangel 1">
            <a:extLst>
              <a:ext uri="{FF2B5EF4-FFF2-40B4-BE49-F238E27FC236}">
                <a16:creationId xmlns:a16="http://schemas.microsoft.com/office/drawing/2014/main" id="{67610838-75D8-C9D7-8F14-BEACA3E67DEC}"/>
              </a:ext>
            </a:extLst>
          </p:cNvPr>
          <p:cNvSpPr/>
          <p:nvPr/>
        </p:nvSpPr>
        <p:spPr>
          <a:xfrm>
            <a:off x="3740388" y="1737567"/>
            <a:ext cx="3391382" cy="4164177"/>
          </a:xfrm>
          <a:prstGeom prst="rect">
            <a:avLst/>
          </a:prstGeom>
          <a:no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a:extLst>
              <a:ext uri="{FF2B5EF4-FFF2-40B4-BE49-F238E27FC236}">
                <a16:creationId xmlns:a16="http://schemas.microsoft.com/office/drawing/2014/main" id="{C912B4E4-2146-4375-2959-B885AC2CE3F6}"/>
              </a:ext>
            </a:extLst>
          </p:cNvPr>
          <p:cNvSpPr txBox="1"/>
          <p:nvPr/>
        </p:nvSpPr>
        <p:spPr>
          <a:xfrm>
            <a:off x="3889475" y="1963528"/>
            <a:ext cx="2897769" cy="369332"/>
          </a:xfrm>
          <a:prstGeom prst="rect">
            <a:avLst/>
          </a:prstGeom>
          <a:noFill/>
        </p:spPr>
        <p:txBody>
          <a:bodyPr wrap="square" rtlCol="0">
            <a:spAutoFit/>
          </a:bodyPr>
          <a:lstStyle/>
          <a:p>
            <a:pPr algn="ctr"/>
            <a:r>
              <a:rPr lang="sv-SE" b="1" i="1" dirty="0">
                <a:solidFill>
                  <a:srgbClr val="E35205"/>
                </a:solidFill>
                <a:latin typeface="+mj-lt"/>
              </a:rPr>
              <a:t>Fokusera på dessa frågor</a:t>
            </a:r>
          </a:p>
        </p:txBody>
      </p:sp>
      <p:cxnSp>
        <p:nvCxnSpPr>
          <p:cNvPr id="14" name="Koppling: vinklad 13">
            <a:extLst>
              <a:ext uri="{FF2B5EF4-FFF2-40B4-BE49-F238E27FC236}">
                <a16:creationId xmlns:a16="http://schemas.microsoft.com/office/drawing/2014/main" id="{7B06FFB8-2C40-30CA-726F-2B47093215FC}"/>
              </a:ext>
            </a:extLst>
          </p:cNvPr>
          <p:cNvCxnSpPr>
            <a:cxnSpLocks/>
            <a:stCxn id="3" idx="3"/>
            <a:endCxn id="4" idx="1"/>
          </p:cNvCxnSpPr>
          <p:nvPr/>
        </p:nvCxnSpPr>
        <p:spPr>
          <a:xfrm flipV="1">
            <a:off x="6681036" y="1583679"/>
            <a:ext cx="933983" cy="104074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ktangel: rundade hörn 4">
            <a:extLst>
              <a:ext uri="{FF2B5EF4-FFF2-40B4-BE49-F238E27FC236}">
                <a16:creationId xmlns:a16="http://schemas.microsoft.com/office/drawing/2014/main" id="{15E4771E-09DF-AF35-75E3-F397636E96D2}"/>
              </a:ext>
            </a:extLst>
          </p:cNvPr>
          <p:cNvSpPr/>
          <p:nvPr/>
        </p:nvSpPr>
        <p:spPr>
          <a:xfrm>
            <a:off x="7425592" y="1737567"/>
            <a:ext cx="2735580" cy="2081490"/>
          </a:xfrm>
          <a:prstGeom prst="roundRect">
            <a:avLst/>
          </a:prstGeom>
          <a:gradFill>
            <a:gsLst>
              <a:gs pos="0">
                <a:srgbClr val="1A355C"/>
              </a:gs>
              <a:gs pos="3000">
                <a:srgbClr val="1A355C"/>
              </a:gs>
              <a:gs pos="31000">
                <a:srgbClr val="E35205"/>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EFFFF"/>
                </a:solidFill>
                <a:effectLst/>
                <a:uLnTx/>
                <a:uFillTx/>
                <a:latin typeface="Roboto Light"/>
                <a:ea typeface="+mn-ea"/>
                <a:cs typeface="+mn-cs"/>
              </a:rPr>
              <a:t>Suget från framtiden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EFFFF"/>
              </a:solidFill>
              <a:effectLst/>
              <a:uLnTx/>
              <a:uFillTx/>
              <a:latin typeface="Robo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Vilka osäkra trender i nutiden och svaga signaler om förändring drar oss mot specifika framtider?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Vilka randfenomen i nutiden bör vi hålla ett extra öga på?</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Finns det konkurrerande bilder eller visioner av framtiden?</a:t>
            </a:r>
          </a:p>
        </p:txBody>
      </p:sp>
      <p:sp>
        <p:nvSpPr>
          <p:cNvPr id="15" name="Rektangel: rundade hörn 14">
            <a:extLst>
              <a:ext uri="{FF2B5EF4-FFF2-40B4-BE49-F238E27FC236}">
                <a16:creationId xmlns:a16="http://schemas.microsoft.com/office/drawing/2014/main" id="{8BBC60AA-F736-B3EC-660B-BAC87B7F08D5}"/>
              </a:ext>
            </a:extLst>
          </p:cNvPr>
          <p:cNvSpPr/>
          <p:nvPr/>
        </p:nvSpPr>
        <p:spPr>
          <a:xfrm>
            <a:off x="4068290" y="2778312"/>
            <a:ext cx="2735580" cy="2081490"/>
          </a:xfrm>
          <a:prstGeom prst="roundRect">
            <a:avLst/>
          </a:prstGeom>
          <a:gradFill flip="none" rotWithShape="1">
            <a:gsLst>
              <a:gs pos="43000">
                <a:srgbClr val="1A355C"/>
              </a:gs>
              <a:gs pos="3000">
                <a:srgbClr val="1A355C"/>
              </a:gs>
              <a:gs pos="71000">
                <a:srgbClr val="E35205"/>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b="1" dirty="0">
                <a:solidFill>
                  <a:srgbClr val="FEFFFF"/>
                </a:solidFill>
                <a:latin typeface="Roboto Light"/>
              </a:rPr>
              <a:t>Trycket från nutiden</a:t>
            </a:r>
          </a:p>
          <a:p>
            <a:pPr algn="ctr"/>
            <a:endParaRPr lang="sv-SE" sz="1100" b="1" dirty="0">
              <a:solidFill>
                <a:srgbClr val="FEFFFF"/>
              </a:solidFill>
              <a:latin typeface="Roboto Light"/>
            </a:endParaRPr>
          </a:p>
          <a:p>
            <a:pPr marL="171450" indent="-171450">
              <a:buFont typeface="Arial" panose="020B0604020202020204" pitchFamily="34" charset="0"/>
              <a:buChar char="•"/>
            </a:pPr>
            <a:r>
              <a:rPr lang="sv-SE" sz="1100" dirty="0">
                <a:solidFill>
                  <a:srgbClr val="FEFFFF"/>
                </a:solidFill>
                <a:latin typeface="Roboto Light"/>
              </a:rPr>
              <a:t>Vilka stabila mer långsiktiga trender förändrar tydligt framtiden inom vårt område?</a:t>
            </a:r>
          </a:p>
          <a:p>
            <a:pPr marL="171450" indent="-171450">
              <a:buFont typeface="Arial" panose="020B0604020202020204" pitchFamily="34" charset="0"/>
              <a:buChar char="•"/>
            </a:pPr>
            <a:r>
              <a:rPr lang="sv-SE" sz="1100" dirty="0">
                <a:solidFill>
                  <a:srgbClr val="FEFFFF"/>
                </a:solidFill>
                <a:latin typeface="Roboto Light"/>
              </a:rPr>
              <a:t>Hur snabbt sker förändringarna och på vilket sätt?</a:t>
            </a:r>
          </a:p>
          <a:p>
            <a:pPr marL="171450" indent="-171450">
              <a:buFont typeface="Arial" panose="020B0604020202020204" pitchFamily="34" charset="0"/>
              <a:buChar char="•"/>
            </a:pPr>
            <a:r>
              <a:rPr lang="sv-SE" sz="1100" dirty="0">
                <a:solidFill>
                  <a:srgbClr val="FEFFFF"/>
                </a:solidFill>
                <a:latin typeface="Roboto Light"/>
              </a:rPr>
              <a:t>Vad driver på förändringarna – </a:t>
            </a:r>
            <a:br>
              <a:rPr lang="sv-SE" sz="1100" dirty="0">
                <a:solidFill>
                  <a:srgbClr val="FEFFFF"/>
                </a:solidFill>
                <a:latin typeface="Roboto Light"/>
              </a:rPr>
            </a:br>
            <a:r>
              <a:rPr lang="sv-SE" sz="1100" dirty="0">
                <a:solidFill>
                  <a:srgbClr val="FEFFFF"/>
                </a:solidFill>
                <a:latin typeface="Roboto Light"/>
              </a:rPr>
              <a:t>d v s vad händer i vår nära respektive mer avlägsna omvärld?</a:t>
            </a:r>
          </a:p>
        </p:txBody>
      </p:sp>
    </p:spTree>
    <p:extLst>
      <p:ext uri="{BB962C8B-B14F-4D97-AF65-F5344CB8AC3E}">
        <p14:creationId xmlns:p14="http://schemas.microsoft.com/office/powerpoint/2010/main" val="2720212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Mall enligt framtidstriangeln</a:t>
            </a:r>
          </a:p>
          <a:p>
            <a:endParaRPr lang="sv-SE" dirty="0"/>
          </a:p>
        </p:txBody>
      </p:sp>
      <p:cxnSp>
        <p:nvCxnSpPr>
          <p:cNvPr id="4" name="Rak pilkoppling 3">
            <a:extLst>
              <a:ext uri="{FF2B5EF4-FFF2-40B4-BE49-F238E27FC236}">
                <a16:creationId xmlns:a16="http://schemas.microsoft.com/office/drawing/2014/main" id="{418741E0-710D-F0F5-6E0C-2000DBDD1EAB}"/>
              </a:ext>
            </a:extLst>
          </p:cNvPr>
          <p:cNvCxnSpPr>
            <a:cxnSpLocks/>
          </p:cNvCxnSpPr>
          <p:nvPr/>
        </p:nvCxnSpPr>
        <p:spPr>
          <a:xfrm flipV="1">
            <a:off x="3520287" y="1672683"/>
            <a:ext cx="0" cy="4268883"/>
          </a:xfrm>
          <a:prstGeom prst="straightConnector1">
            <a:avLst/>
          </a:prstGeom>
          <a:noFill/>
          <a:ln w="31750" cap="flat" cmpd="sng" algn="ctr">
            <a:solidFill>
              <a:srgbClr val="1A355C"/>
            </a:solidFill>
            <a:prstDash val="solid"/>
            <a:tailEnd type="none"/>
          </a:ln>
          <a:effectLst/>
        </p:spPr>
      </p:cxnSp>
      <p:cxnSp>
        <p:nvCxnSpPr>
          <p:cNvPr id="7" name="Rak pilkoppling 6">
            <a:extLst>
              <a:ext uri="{FF2B5EF4-FFF2-40B4-BE49-F238E27FC236}">
                <a16:creationId xmlns:a16="http://schemas.microsoft.com/office/drawing/2014/main" id="{3C25C4B2-2335-8649-A9FD-77B1FF31C089}"/>
              </a:ext>
            </a:extLst>
          </p:cNvPr>
          <p:cNvCxnSpPr>
            <a:cxnSpLocks/>
          </p:cNvCxnSpPr>
          <p:nvPr/>
        </p:nvCxnSpPr>
        <p:spPr>
          <a:xfrm flipV="1">
            <a:off x="7468016" y="1672683"/>
            <a:ext cx="0" cy="4268883"/>
          </a:xfrm>
          <a:prstGeom prst="straightConnector1">
            <a:avLst/>
          </a:prstGeom>
          <a:noFill/>
          <a:ln w="31750" cap="flat" cmpd="sng" algn="ctr">
            <a:solidFill>
              <a:srgbClr val="1A355C"/>
            </a:solidFill>
            <a:prstDash val="solid"/>
            <a:tailEnd type="none"/>
          </a:ln>
          <a:effectLst/>
        </p:spPr>
      </p:cxnSp>
      <p:sp>
        <p:nvSpPr>
          <p:cNvPr id="10" name="textruta 9">
            <a:extLst>
              <a:ext uri="{FF2B5EF4-FFF2-40B4-BE49-F238E27FC236}">
                <a16:creationId xmlns:a16="http://schemas.microsoft.com/office/drawing/2014/main" id="{9E43DFA7-200B-C7F0-C10A-01F3BE1885BC}"/>
              </a:ext>
            </a:extLst>
          </p:cNvPr>
          <p:cNvSpPr txBox="1"/>
          <p:nvPr/>
        </p:nvSpPr>
        <p:spPr>
          <a:xfrm>
            <a:off x="3520286" y="1193690"/>
            <a:ext cx="394772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1A355C"/>
                </a:solidFill>
                <a:effectLst/>
                <a:uLnTx/>
                <a:uFillTx/>
                <a:latin typeface="Helsingborg Sans"/>
                <a:ea typeface="+mn-ea"/>
                <a:cs typeface="+mn-cs"/>
              </a:rPr>
              <a:t>Trycket från nutiden</a:t>
            </a:r>
          </a:p>
        </p:txBody>
      </p:sp>
      <p:sp>
        <p:nvSpPr>
          <p:cNvPr id="11" name="textruta 10">
            <a:extLst>
              <a:ext uri="{FF2B5EF4-FFF2-40B4-BE49-F238E27FC236}">
                <a16:creationId xmlns:a16="http://schemas.microsoft.com/office/drawing/2014/main" id="{CA5DEE02-868F-D821-4341-184BE7860B3E}"/>
              </a:ext>
            </a:extLst>
          </p:cNvPr>
          <p:cNvSpPr txBox="1"/>
          <p:nvPr/>
        </p:nvSpPr>
        <p:spPr>
          <a:xfrm>
            <a:off x="867316" y="1215995"/>
            <a:ext cx="172354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1A355C"/>
                </a:solidFill>
                <a:effectLst/>
                <a:uLnTx/>
                <a:uFillTx/>
                <a:latin typeface="Helsingborg Sans"/>
                <a:ea typeface="+mn-ea"/>
                <a:cs typeface="+mn-cs"/>
              </a:rPr>
              <a:t>Historiens tyngd</a:t>
            </a:r>
          </a:p>
        </p:txBody>
      </p:sp>
      <p:sp>
        <p:nvSpPr>
          <p:cNvPr id="12" name="textruta 11">
            <a:extLst>
              <a:ext uri="{FF2B5EF4-FFF2-40B4-BE49-F238E27FC236}">
                <a16:creationId xmlns:a16="http://schemas.microsoft.com/office/drawing/2014/main" id="{85CFE8BB-FA4D-F050-52FE-08E84E2A4F11}"/>
              </a:ext>
            </a:extLst>
          </p:cNvPr>
          <p:cNvSpPr txBox="1"/>
          <p:nvPr/>
        </p:nvSpPr>
        <p:spPr>
          <a:xfrm>
            <a:off x="8127106" y="1193689"/>
            <a:ext cx="212429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1A355C"/>
                </a:solidFill>
                <a:effectLst/>
                <a:uLnTx/>
                <a:uFillTx/>
                <a:latin typeface="Helsingborg Sans"/>
                <a:ea typeface="+mn-ea"/>
                <a:cs typeface="+mn-cs"/>
              </a:rPr>
              <a:t>Suget från framtiden</a:t>
            </a:r>
          </a:p>
        </p:txBody>
      </p:sp>
      <p:sp>
        <p:nvSpPr>
          <p:cNvPr id="15" name="textruta 14">
            <a:extLst>
              <a:ext uri="{FF2B5EF4-FFF2-40B4-BE49-F238E27FC236}">
                <a16:creationId xmlns:a16="http://schemas.microsoft.com/office/drawing/2014/main" id="{FA264AAF-707D-23A0-B19B-FAAD6FBCDEA7}"/>
              </a:ext>
            </a:extLst>
          </p:cNvPr>
          <p:cNvSpPr txBox="1"/>
          <p:nvPr/>
        </p:nvSpPr>
        <p:spPr>
          <a:xfrm>
            <a:off x="4461654" y="5941566"/>
            <a:ext cx="206498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”Omvärldsutmaningar”</a:t>
            </a:r>
          </a:p>
        </p:txBody>
      </p:sp>
      <p:sp>
        <p:nvSpPr>
          <p:cNvPr id="18" name="textruta 17">
            <a:extLst>
              <a:ext uri="{FF2B5EF4-FFF2-40B4-BE49-F238E27FC236}">
                <a16:creationId xmlns:a16="http://schemas.microsoft.com/office/drawing/2014/main" id="{F1C22232-8B00-C9D9-D164-147EFC31E622}"/>
              </a:ext>
            </a:extLst>
          </p:cNvPr>
          <p:cNvSpPr txBox="1"/>
          <p:nvPr/>
        </p:nvSpPr>
        <p:spPr>
          <a:xfrm>
            <a:off x="762318" y="5941565"/>
            <a:ext cx="193354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”Invärldsutmaningar”</a:t>
            </a:r>
          </a:p>
        </p:txBody>
      </p:sp>
      <p:sp>
        <p:nvSpPr>
          <p:cNvPr id="24" name="textruta 23">
            <a:extLst>
              <a:ext uri="{FF2B5EF4-FFF2-40B4-BE49-F238E27FC236}">
                <a16:creationId xmlns:a16="http://schemas.microsoft.com/office/drawing/2014/main" id="{FA8A6740-FADF-5C79-CE95-AC9FD735541C}"/>
              </a:ext>
            </a:extLst>
          </p:cNvPr>
          <p:cNvSpPr txBox="1"/>
          <p:nvPr/>
        </p:nvSpPr>
        <p:spPr>
          <a:xfrm>
            <a:off x="8409390" y="5941564"/>
            <a:ext cx="199926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”Framtidsutmaningar”</a:t>
            </a:r>
          </a:p>
        </p:txBody>
      </p:sp>
      <p:sp>
        <p:nvSpPr>
          <p:cNvPr id="30" name="textruta 29">
            <a:extLst>
              <a:ext uri="{FF2B5EF4-FFF2-40B4-BE49-F238E27FC236}">
                <a16:creationId xmlns:a16="http://schemas.microsoft.com/office/drawing/2014/main" id="{B24F4247-0F6A-090E-7725-889FF814A972}"/>
              </a:ext>
            </a:extLst>
          </p:cNvPr>
          <p:cNvSpPr txBox="1"/>
          <p:nvPr/>
        </p:nvSpPr>
        <p:spPr>
          <a:xfrm>
            <a:off x="4723985" y="3244334"/>
            <a:ext cx="2064989" cy="923330"/>
          </a:xfrm>
          <a:prstGeom prst="rect">
            <a:avLst/>
          </a:prstGeom>
          <a:noFill/>
        </p:spPr>
        <p:txBody>
          <a:bodyPr wrap="square" rtlCol="0">
            <a:spAutoFit/>
          </a:bodyPr>
          <a:lstStyle/>
          <a:p>
            <a:endParaRPr lang="sv-SE" i="1" dirty="0"/>
          </a:p>
          <a:p>
            <a:r>
              <a:rPr lang="sv-SE" i="1" dirty="0"/>
              <a:t>Det som är </a:t>
            </a:r>
          </a:p>
          <a:p>
            <a:r>
              <a:rPr lang="sv-SE" i="1" dirty="0"/>
              <a:t>troligt</a:t>
            </a:r>
          </a:p>
        </p:txBody>
      </p:sp>
      <p:sp>
        <p:nvSpPr>
          <p:cNvPr id="32" name="textruta 31">
            <a:extLst>
              <a:ext uri="{FF2B5EF4-FFF2-40B4-BE49-F238E27FC236}">
                <a16:creationId xmlns:a16="http://schemas.microsoft.com/office/drawing/2014/main" id="{72DD6853-AE8B-F0F6-4D62-1146A2603780}"/>
              </a:ext>
            </a:extLst>
          </p:cNvPr>
          <p:cNvSpPr txBox="1"/>
          <p:nvPr/>
        </p:nvSpPr>
        <p:spPr>
          <a:xfrm>
            <a:off x="8525606" y="3244334"/>
            <a:ext cx="1709764" cy="923330"/>
          </a:xfrm>
          <a:prstGeom prst="rect">
            <a:avLst/>
          </a:prstGeom>
          <a:noFill/>
        </p:spPr>
        <p:txBody>
          <a:bodyPr wrap="square" rtlCol="0">
            <a:spAutoFit/>
          </a:bodyPr>
          <a:lstStyle/>
          <a:p>
            <a:endParaRPr lang="sv-SE" i="1" dirty="0"/>
          </a:p>
          <a:p>
            <a:r>
              <a:rPr lang="sv-SE" i="1" dirty="0"/>
              <a:t>Det som är </a:t>
            </a:r>
          </a:p>
          <a:p>
            <a:r>
              <a:rPr lang="sv-SE" i="1" dirty="0"/>
              <a:t>tänkbart</a:t>
            </a:r>
          </a:p>
        </p:txBody>
      </p:sp>
      <p:sp>
        <p:nvSpPr>
          <p:cNvPr id="34" name="textruta 33">
            <a:extLst>
              <a:ext uri="{FF2B5EF4-FFF2-40B4-BE49-F238E27FC236}">
                <a16:creationId xmlns:a16="http://schemas.microsoft.com/office/drawing/2014/main" id="{5A4B5376-A37B-9368-E3F1-F1242B5594E7}"/>
              </a:ext>
            </a:extLst>
          </p:cNvPr>
          <p:cNvSpPr txBox="1"/>
          <p:nvPr/>
        </p:nvSpPr>
        <p:spPr>
          <a:xfrm>
            <a:off x="1011898" y="3244334"/>
            <a:ext cx="1274708" cy="923330"/>
          </a:xfrm>
          <a:prstGeom prst="rect">
            <a:avLst/>
          </a:prstGeom>
          <a:noFill/>
        </p:spPr>
        <p:txBody>
          <a:bodyPr wrap="none" rtlCol="0">
            <a:spAutoFit/>
          </a:bodyPr>
          <a:lstStyle/>
          <a:p>
            <a:endParaRPr lang="sv-SE" i="1" dirty="0"/>
          </a:p>
          <a:p>
            <a:r>
              <a:rPr lang="sv-SE" i="1" dirty="0"/>
              <a:t>Det som är</a:t>
            </a:r>
            <a:br>
              <a:rPr lang="sv-SE" i="1" dirty="0"/>
            </a:br>
            <a:r>
              <a:rPr lang="sv-SE" i="1" dirty="0"/>
              <a:t>hindrande</a:t>
            </a:r>
          </a:p>
        </p:txBody>
      </p:sp>
      <p:sp>
        <p:nvSpPr>
          <p:cNvPr id="2" name="textruta 1">
            <a:extLst>
              <a:ext uri="{FF2B5EF4-FFF2-40B4-BE49-F238E27FC236}">
                <a16:creationId xmlns:a16="http://schemas.microsoft.com/office/drawing/2014/main" id="{B6BE1129-E3E2-3749-AA57-54091B62D901}"/>
              </a:ext>
            </a:extLst>
          </p:cNvPr>
          <p:cNvSpPr txBox="1"/>
          <p:nvPr/>
        </p:nvSpPr>
        <p:spPr>
          <a:xfrm>
            <a:off x="4045263" y="2065123"/>
            <a:ext cx="2897769" cy="646331"/>
          </a:xfrm>
          <a:prstGeom prst="rect">
            <a:avLst/>
          </a:prstGeom>
          <a:noFill/>
        </p:spPr>
        <p:txBody>
          <a:bodyPr wrap="square" rtlCol="0">
            <a:spAutoFit/>
          </a:bodyPr>
          <a:lstStyle/>
          <a:p>
            <a:pPr algn="ctr"/>
            <a:r>
              <a:rPr lang="sv-SE" b="1" i="1" dirty="0">
                <a:solidFill>
                  <a:srgbClr val="E35205"/>
                </a:solidFill>
                <a:latin typeface="+mj-lt"/>
              </a:rPr>
              <a:t>Håll fokus här men snegla gärna till sidorna!</a:t>
            </a:r>
          </a:p>
        </p:txBody>
      </p:sp>
    </p:spTree>
    <p:extLst>
      <p:ext uri="{BB962C8B-B14F-4D97-AF65-F5344CB8AC3E}">
        <p14:creationId xmlns:p14="http://schemas.microsoft.com/office/powerpoint/2010/main" val="1115006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C5D44F9-E1E0-876D-3FAF-4F48EA1A9361}"/>
              </a:ext>
            </a:extLst>
          </p:cNvPr>
          <p:cNvSpPr>
            <a:spLocks noGrp="1"/>
          </p:cNvSpPr>
          <p:nvPr>
            <p:ph type="ctrTitle"/>
          </p:nvPr>
        </p:nvSpPr>
        <p:spPr/>
        <p:txBody>
          <a:bodyPr/>
          <a:lstStyle/>
          <a:p>
            <a:r>
              <a:rPr lang="sv-SE" dirty="0"/>
              <a:t>Steg 2</a:t>
            </a:r>
          </a:p>
        </p:txBody>
      </p:sp>
      <p:sp>
        <p:nvSpPr>
          <p:cNvPr id="6" name="Underrubrik 5">
            <a:extLst>
              <a:ext uri="{FF2B5EF4-FFF2-40B4-BE49-F238E27FC236}">
                <a16:creationId xmlns:a16="http://schemas.microsoft.com/office/drawing/2014/main" id="{E42B9BFF-00DB-0397-E47D-5961B9B4BCDC}"/>
              </a:ext>
            </a:extLst>
          </p:cNvPr>
          <p:cNvSpPr>
            <a:spLocks noGrp="1"/>
          </p:cNvSpPr>
          <p:nvPr>
            <p:ph type="subTitle" idx="1"/>
          </p:nvPr>
        </p:nvSpPr>
        <p:spPr/>
        <p:txBody>
          <a:bodyPr>
            <a:normAutofit/>
          </a:bodyPr>
          <a:lstStyle/>
          <a:p>
            <a:r>
              <a:rPr lang="sv-SE" sz="5400" b="1" dirty="0">
                <a:latin typeface="+mj-lt"/>
              </a:rPr>
              <a:t>Bedöm relevans och resursbehov</a:t>
            </a:r>
          </a:p>
        </p:txBody>
      </p:sp>
    </p:spTree>
    <p:extLst>
      <p:ext uri="{BB962C8B-B14F-4D97-AF65-F5344CB8AC3E}">
        <p14:creationId xmlns:p14="http://schemas.microsoft.com/office/powerpoint/2010/main" val="2132509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D467A-5317-B073-C922-01D0E5DA7DA3}"/>
            </a:ext>
          </a:extLst>
        </p:cNvPr>
        <p:cNvGrpSpPr/>
        <p:nvPr/>
      </p:nvGrpSpPr>
      <p:grpSpPr>
        <a:xfrm>
          <a:off x="0" y="0"/>
          <a:ext cx="0" cy="0"/>
          <a:chOff x="0" y="0"/>
          <a:chExt cx="0" cy="0"/>
        </a:xfrm>
      </p:grpSpPr>
      <p:sp>
        <p:nvSpPr>
          <p:cNvPr id="8" name="Rubrik 3">
            <a:extLst>
              <a:ext uri="{FF2B5EF4-FFF2-40B4-BE49-F238E27FC236}">
                <a16:creationId xmlns:a16="http://schemas.microsoft.com/office/drawing/2014/main" id="{7DDCF8CC-99B4-AE5F-3A85-95ABE1B4AC6C}"/>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Utgångspunkter</a:t>
            </a:r>
          </a:p>
          <a:p>
            <a:endParaRPr lang="sv-SE" dirty="0"/>
          </a:p>
        </p:txBody>
      </p:sp>
      <p:sp>
        <p:nvSpPr>
          <p:cNvPr id="5" name="Platshållare för text 4">
            <a:extLst>
              <a:ext uri="{FF2B5EF4-FFF2-40B4-BE49-F238E27FC236}">
                <a16:creationId xmlns:a16="http://schemas.microsoft.com/office/drawing/2014/main" id="{3EEA0E6D-CAD0-BAF9-80B5-5F0AC7959BE0}"/>
              </a:ext>
            </a:extLst>
          </p:cNvPr>
          <p:cNvSpPr>
            <a:spLocks noGrp="1"/>
          </p:cNvSpPr>
          <p:nvPr>
            <p:ph idx="11"/>
          </p:nvPr>
        </p:nvSpPr>
        <p:spPr>
          <a:xfrm>
            <a:off x="863184" y="1419830"/>
            <a:ext cx="4881496" cy="4371008"/>
          </a:xfrm>
        </p:spPr>
        <p:txBody>
          <a:bodyPr>
            <a:normAutofit lnSpcReduction="10000"/>
          </a:bodyPr>
          <a:lstStyle/>
          <a:p>
            <a:r>
              <a:rPr lang="sv-SE" dirty="0"/>
              <a:t>Ni har identifierat omvärldsutmaningar utifrån brännpunkterna. Granska nu dessa </a:t>
            </a:r>
            <a:r>
              <a:rPr lang="sv-SE" dirty="0">
                <a:solidFill>
                  <a:srgbClr val="1A355C"/>
                </a:solidFill>
              </a:rPr>
              <a:t>med </a:t>
            </a:r>
            <a:r>
              <a:rPr lang="sv-SE" b="1" dirty="0">
                <a:solidFill>
                  <a:srgbClr val="1A355C"/>
                </a:solidFill>
                <a:latin typeface="+mj-lt"/>
              </a:rPr>
              <a:t>utgångspunkt i </a:t>
            </a:r>
            <a:r>
              <a:rPr lang="sv-SE" dirty="0">
                <a:solidFill>
                  <a:srgbClr val="1A355C"/>
                </a:solidFill>
              </a:rPr>
              <a:t>nämndens eller bolagets </a:t>
            </a:r>
            <a:r>
              <a:rPr lang="sv-SE" b="1" dirty="0">
                <a:solidFill>
                  <a:srgbClr val="1A355C"/>
                </a:solidFill>
                <a:latin typeface="+mj-lt"/>
              </a:rPr>
              <a:t>uppdrag</a:t>
            </a:r>
          </a:p>
          <a:p>
            <a:endParaRPr lang="sv-SE" b="1" dirty="0">
              <a:solidFill>
                <a:srgbClr val="1A355C"/>
              </a:solidFill>
              <a:latin typeface="+mj-lt"/>
            </a:endParaRPr>
          </a:p>
          <a:p>
            <a:r>
              <a:rPr lang="sv-SE" dirty="0"/>
              <a:t>Gör detta genom att bedöma </a:t>
            </a:r>
            <a:r>
              <a:rPr lang="sv-SE" b="1" dirty="0">
                <a:latin typeface="+mj-lt"/>
              </a:rPr>
              <a:t>relevansen för uppdraget </a:t>
            </a:r>
            <a:r>
              <a:rPr lang="sv-SE" dirty="0"/>
              <a:t>och de </a:t>
            </a:r>
            <a:r>
              <a:rPr lang="sv-SE" b="1" dirty="0">
                <a:latin typeface="+mj-lt"/>
              </a:rPr>
              <a:t>resurser som krävs </a:t>
            </a:r>
            <a:r>
              <a:rPr lang="sv-SE" dirty="0"/>
              <a:t>för att möta utmaningarna inom planeringshorisonten</a:t>
            </a:r>
          </a:p>
          <a:p>
            <a:endParaRPr lang="sv-SE" dirty="0"/>
          </a:p>
          <a:p>
            <a:r>
              <a:rPr lang="sv-SE" b="1" dirty="0">
                <a:latin typeface="+mj-lt"/>
              </a:rPr>
              <a:t>Ett sätt att ge styrelsen/nämnden möjlighet att prioritera och fatta beslut. Ger en gemensam lägesbild av de strategiska utmaningar vi står inför. </a:t>
            </a:r>
          </a:p>
        </p:txBody>
      </p:sp>
      <p:cxnSp>
        <p:nvCxnSpPr>
          <p:cNvPr id="2" name="Rak pilkoppling 1">
            <a:extLst>
              <a:ext uri="{FF2B5EF4-FFF2-40B4-BE49-F238E27FC236}">
                <a16:creationId xmlns:a16="http://schemas.microsoft.com/office/drawing/2014/main" id="{CAFCD7C5-FC9C-64B6-EAD5-E603D814D78F}"/>
              </a:ext>
            </a:extLst>
          </p:cNvPr>
          <p:cNvCxnSpPr>
            <a:cxnSpLocks/>
          </p:cNvCxnSpPr>
          <p:nvPr/>
        </p:nvCxnSpPr>
        <p:spPr>
          <a:xfrm flipV="1">
            <a:off x="7088677" y="1486837"/>
            <a:ext cx="0" cy="3569851"/>
          </a:xfrm>
          <a:prstGeom prst="straightConnector1">
            <a:avLst/>
          </a:prstGeom>
          <a:noFill/>
          <a:ln w="31750" cap="flat" cmpd="sng" algn="ctr">
            <a:solidFill>
              <a:srgbClr val="1A355C"/>
            </a:solidFill>
            <a:prstDash val="solid"/>
            <a:tailEnd type="triangle"/>
          </a:ln>
          <a:effectLst/>
        </p:spPr>
      </p:cxnSp>
      <p:cxnSp>
        <p:nvCxnSpPr>
          <p:cNvPr id="3" name="Rak pilkoppling 2">
            <a:extLst>
              <a:ext uri="{FF2B5EF4-FFF2-40B4-BE49-F238E27FC236}">
                <a16:creationId xmlns:a16="http://schemas.microsoft.com/office/drawing/2014/main" id="{124425C5-164C-3A2A-2E28-F86C28F88B44}"/>
              </a:ext>
            </a:extLst>
          </p:cNvPr>
          <p:cNvCxnSpPr>
            <a:cxnSpLocks/>
          </p:cNvCxnSpPr>
          <p:nvPr/>
        </p:nvCxnSpPr>
        <p:spPr>
          <a:xfrm rot="5400000" flipV="1">
            <a:off x="8872060" y="3259843"/>
            <a:ext cx="0" cy="3569851"/>
          </a:xfrm>
          <a:prstGeom prst="straightConnector1">
            <a:avLst/>
          </a:prstGeom>
          <a:noFill/>
          <a:ln w="31750" cap="flat" cmpd="sng" algn="ctr">
            <a:solidFill>
              <a:srgbClr val="1A355C"/>
            </a:solidFill>
            <a:prstDash val="solid"/>
            <a:tailEnd type="triangle"/>
          </a:ln>
          <a:effectLst/>
        </p:spPr>
      </p:cxnSp>
      <p:sp>
        <p:nvSpPr>
          <p:cNvPr id="4" name="Rektangel: rundade hörn 3">
            <a:extLst>
              <a:ext uri="{FF2B5EF4-FFF2-40B4-BE49-F238E27FC236}">
                <a16:creationId xmlns:a16="http://schemas.microsoft.com/office/drawing/2014/main" id="{DE663E31-FCD8-B5F6-A0BC-5674BEA61DB7}"/>
              </a:ext>
            </a:extLst>
          </p:cNvPr>
          <p:cNvSpPr/>
          <p:nvPr/>
        </p:nvSpPr>
        <p:spPr>
          <a:xfrm>
            <a:off x="7399446" y="1976722"/>
            <a:ext cx="1188000" cy="1188948"/>
          </a:xfrm>
          <a:prstGeom prst="roundRect">
            <a:avLst/>
          </a:prstGeom>
          <a:noFill/>
          <a:ln w="31750" cap="flat" cmpd="sng" algn="ctr">
            <a:solidFill>
              <a:srgbClr val="E35205"/>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ktangel: vikt hörn 5">
            <a:extLst>
              <a:ext uri="{FF2B5EF4-FFF2-40B4-BE49-F238E27FC236}">
                <a16:creationId xmlns:a16="http://schemas.microsoft.com/office/drawing/2014/main" id="{2C499E56-5B49-2D37-9E3E-B352E307EDF1}"/>
              </a:ext>
            </a:extLst>
          </p:cNvPr>
          <p:cNvSpPr/>
          <p:nvPr/>
        </p:nvSpPr>
        <p:spPr>
          <a:xfrm>
            <a:off x="7667956" y="2257121"/>
            <a:ext cx="180000" cy="252000"/>
          </a:xfrm>
          <a:prstGeom prst="foldedCorner">
            <a:avLst/>
          </a:prstGeom>
          <a:solidFill>
            <a:srgbClr val="E35205"/>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ktangel: vikt hörn 8">
            <a:extLst>
              <a:ext uri="{FF2B5EF4-FFF2-40B4-BE49-F238E27FC236}">
                <a16:creationId xmlns:a16="http://schemas.microsoft.com/office/drawing/2014/main" id="{5D4E415F-941E-50B6-1A09-42C50D8DD7F9}"/>
              </a:ext>
            </a:extLst>
          </p:cNvPr>
          <p:cNvSpPr/>
          <p:nvPr/>
        </p:nvSpPr>
        <p:spPr>
          <a:xfrm>
            <a:off x="8063757" y="2600334"/>
            <a:ext cx="180000" cy="252000"/>
          </a:xfrm>
          <a:prstGeom prst="foldedCorner">
            <a:avLst/>
          </a:prstGeom>
          <a:solidFill>
            <a:srgbClr val="E35205"/>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Rektangel: rundade hörn 9">
            <a:extLst>
              <a:ext uri="{FF2B5EF4-FFF2-40B4-BE49-F238E27FC236}">
                <a16:creationId xmlns:a16="http://schemas.microsoft.com/office/drawing/2014/main" id="{348465CF-4936-997D-9BB3-86E734D4072F}"/>
              </a:ext>
            </a:extLst>
          </p:cNvPr>
          <p:cNvSpPr/>
          <p:nvPr/>
        </p:nvSpPr>
        <p:spPr>
          <a:xfrm>
            <a:off x="9158217" y="1976722"/>
            <a:ext cx="1188000" cy="1188948"/>
          </a:xfrm>
          <a:prstGeom prst="roundRect">
            <a:avLst/>
          </a:prstGeom>
          <a:noFill/>
          <a:ln w="31750" cap="flat" cmpd="sng" algn="ctr">
            <a:solidFill>
              <a:srgbClr val="1A355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Rektangel: vikt hörn 11">
            <a:extLst>
              <a:ext uri="{FF2B5EF4-FFF2-40B4-BE49-F238E27FC236}">
                <a16:creationId xmlns:a16="http://schemas.microsoft.com/office/drawing/2014/main" id="{6DF0E667-411F-DB23-CD73-D3301CB7687A}"/>
              </a:ext>
            </a:extLst>
          </p:cNvPr>
          <p:cNvSpPr/>
          <p:nvPr/>
        </p:nvSpPr>
        <p:spPr>
          <a:xfrm>
            <a:off x="9411855" y="2172837"/>
            <a:ext cx="180000" cy="252000"/>
          </a:xfrm>
          <a:prstGeom prst="foldedCorner">
            <a:avLst/>
          </a:prstGeom>
          <a:solidFill>
            <a:srgbClr val="1A355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Rektangel: vikt hörn 12">
            <a:extLst>
              <a:ext uri="{FF2B5EF4-FFF2-40B4-BE49-F238E27FC236}">
                <a16:creationId xmlns:a16="http://schemas.microsoft.com/office/drawing/2014/main" id="{7FC89C21-300B-4914-4A5E-FC507FA44BAA}"/>
              </a:ext>
            </a:extLst>
          </p:cNvPr>
          <p:cNvSpPr/>
          <p:nvPr/>
        </p:nvSpPr>
        <p:spPr>
          <a:xfrm>
            <a:off x="9995163" y="2226355"/>
            <a:ext cx="180000" cy="252000"/>
          </a:xfrm>
          <a:prstGeom prst="foldedCorner">
            <a:avLst/>
          </a:prstGeom>
          <a:solidFill>
            <a:srgbClr val="1A355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ektangel: vikt hörn 13">
            <a:extLst>
              <a:ext uri="{FF2B5EF4-FFF2-40B4-BE49-F238E27FC236}">
                <a16:creationId xmlns:a16="http://schemas.microsoft.com/office/drawing/2014/main" id="{BFC75494-0CA0-941C-A6A7-A6E83F02DC6A}"/>
              </a:ext>
            </a:extLst>
          </p:cNvPr>
          <p:cNvSpPr/>
          <p:nvPr/>
        </p:nvSpPr>
        <p:spPr>
          <a:xfrm>
            <a:off x="9554393" y="2796270"/>
            <a:ext cx="180000" cy="252000"/>
          </a:xfrm>
          <a:prstGeom prst="foldedCorner">
            <a:avLst/>
          </a:prstGeom>
          <a:solidFill>
            <a:srgbClr val="1A355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ektangel: rundade hörn 14">
            <a:extLst>
              <a:ext uri="{FF2B5EF4-FFF2-40B4-BE49-F238E27FC236}">
                <a16:creationId xmlns:a16="http://schemas.microsoft.com/office/drawing/2014/main" id="{23B7EF51-F91E-6430-A562-965135909B7B}"/>
              </a:ext>
            </a:extLst>
          </p:cNvPr>
          <p:cNvSpPr/>
          <p:nvPr/>
        </p:nvSpPr>
        <p:spPr>
          <a:xfrm>
            <a:off x="7399446" y="3686016"/>
            <a:ext cx="2946771" cy="1188948"/>
          </a:xfrm>
          <a:prstGeom prst="roundRect">
            <a:avLst/>
          </a:prstGeom>
          <a:noFill/>
          <a:ln w="31750" cap="flat" cmpd="sng" algn="ctr">
            <a:solidFill>
              <a:srgbClr val="A6A6A6"/>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Rektangel: vikt hörn 15">
            <a:extLst>
              <a:ext uri="{FF2B5EF4-FFF2-40B4-BE49-F238E27FC236}">
                <a16:creationId xmlns:a16="http://schemas.microsoft.com/office/drawing/2014/main" id="{2D954653-D433-6A0D-2F5D-1BD66E403E01}"/>
              </a:ext>
            </a:extLst>
          </p:cNvPr>
          <p:cNvSpPr/>
          <p:nvPr/>
        </p:nvSpPr>
        <p:spPr>
          <a:xfrm>
            <a:off x="7757956" y="4367629"/>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Rektangel: vikt hörn 16">
            <a:extLst>
              <a:ext uri="{FF2B5EF4-FFF2-40B4-BE49-F238E27FC236}">
                <a16:creationId xmlns:a16="http://schemas.microsoft.com/office/drawing/2014/main" id="{D2386728-CAD4-EA12-3109-FB0111190365}"/>
              </a:ext>
            </a:extLst>
          </p:cNvPr>
          <p:cNvSpPr/>
          <p:nvPr/>
        </p:nvSpPr>
        <p:spPr>
          <a:xfrm>
            <a:off x="8243757" y="3967497"/>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Rektangel: vikt hörn 17">
            <a:extLst>
              <a:ext uri="{FF2B5EF4-FFF2-40B4-BE49-F238E27FC236}">
                <a16:creationId xmlns:a16="http://schemas.microsoft.com/office/drawing/2014/main" id="{37001349-0447-2EA9-D67F-3891ABF2E202}"/>
              </a:ext>
            </a:extLst>
          </p:cNvPr>
          <p:cNvSpPr/>
          <p:nvPr/>
        </p:nvSpPr>
        <p:spPr>
          <a:xfrm>
            <a:off x="8700417" y="4363471"/>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Rektangel: vikt hörn 18">
            <a:extLst>
              <a:ext uri="{FF2B5EF4-FFF2-40B4-BE49-F238E27FC236}">
                <a16:creationId xmlns:a16="http://schemas.microsoft.com/office/drawing/2014/main" id="{075A9A33-1EB0-61FA-9682-EE6663EB3918}"/>
              </a:ext>
            </a:extLst>
          </p:cNvPr>
          <p:cNvSpPr/>
          <p:nvPr/>
        </p:nvSpPr>
        <p:spPr>
          <a:xfrm>
            <a:off x="9242164" y="3841497"/>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Rektangel: vikt hörn 19">
            <a:extLst>
              <a:ext uri="{FF2B5EF4-FFF2-40B4-BE49-F238E27FC236}">
                <a16:creationId xmlns:a16="http://schemas.microsoft.com/office/drawing/2014/main" id="{477A16F1-B73D-E33E-A730-C988CF95CB20}"/>
              </a:ext>
            </a:extLst>
          </p:cNvPr>
          <p:cNvSpPr/>
          <p:nvPr/>
        </p:nvSpPr>
        <p:spPr>
          <a:xfrm>
            <a:off x="9888317" y="4219497"/>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21" name="textruta 20">
            <a:extLst>
              <a:ext uri="{FF2B5EF4-FFF2-40B4-BE49-F238E27FC236}">
                <a16:creationId xmlns:a16="http://schemas.microsoft.com/office/drawing/2014/main" id="{B8529713-EAC3-4B92-0B43-E2F6F32434CF}"/>
              </a:ext>
            </a:extLst>
          </p:cNvPr>
          <p:cNvSpPr txBox="1"/>
          <p:nvPr/>
        </p:nvSpPr>
        <p:spPr>
          <a:xfrm>
            <a:off x="8117687" y="5265462"/>
            <a:ext cx="1508746" cy="307777"/>
          </a:xfrm>
          <a:prstGeom prst="rect">
            <a:avLst/>
          </a:prstGeom>
          <a:noFill/>
        </p:spPr>
        <p:txBody>
          <a:bodyPr wrap="none" rtlCol="0">
            <a:spAutoFit/>
          </a:bodyPr>
          <a:lstStyle/>
          <a:p>
            <a:pPr algn="ctr"/>
            <a:r>
              <a:rPr lang="sv-SE" sz="1400" b="1" dirty="0">
                <a:solidFill>
                  <a:srgbClr val="1A355C"/>
                </a:solidFill>
                <a:latin typeface="+mj-lt"/>
              </a:rPr>
              <a:t>RESURSBEHOV</a:t>
            </a:r>
          </a:p>
        </p:txBody>
      </p:sp>
      <p:sp>
        <p:nvSpPr>
          <p:cNvPr id="22" name="textruta 21">
            <a:extLst>
              <a:ext uri="{FF2B5EF4-FFF2-40B4-BE49-F238E27FC236}">
                <a16:creationId xmlns:a16="http://schemas.microsoft.com/office/drawing/2014/main" id="{417BC9F6-3203-5858-11A9-2D17654028BC}"/>
              </a:ext>
            </a:extLst>
          </p:cNvPr>
          <p:cNvSpPr txBox="1"/>
          <p:nvPr/>
        </p:nvSpPr>
        <p:spPr>
          <a:xfrm rot="16200000">
            <a:off x="6040800" y="3153600"/>
            <a:ext cx="1120820" cy="307777"/>
          </a:xfrm>
          <a:prstGeom prst="rect">
            <a:avLst/>
          </a:prstGeom>
          <a:noFill/>
        </p:spPr>
        <p:txBody>
          <a:bodyPr wrap="none" rtlCol="0">
            <a:spAutoFit/>
          </a:bodyPr>
          <a:lstStyle/>
          <a:p>
            <a:r>
              <a:rPr lang="sv-SE" sz="1400" b="1" dirty="0">
                <a:solidFill>
                  <a:srgbClr val="1A355C"/>
                </a:solidFill>
                <a:latin typeface="+mj-lt"/>
              </a:rPr>
              <a:t>RELEVANS</a:t>
            </a:r>
          </a:p>
        </p:txBody>
      </p:sp>
      <p:sp>
        <p:nvSpPr>
          <p:cNvPr id="23" name="Rektangel: rundade hörn 22">
            <a:extLst>
              <a:ext uri="{FF2B5EF4-FFF2-40B4-BE49-F238E27FC236}">
                <a16:creationId xmlns:a16="http://schemas.microsoft.com/office/drawing/2014/main" id="{F46EF0DE-B3B1-2850-7EB3-3A2F505FD09D}"/>
              </a:ext>
            </a:extLst>
          </p:cNvPr>
          <p:cNvSpPr/>
          <p:nvPr/>
        </p:nvSpPr>
        <p:spPr>
          <a:xfrm>
            <a:off x="5936973" y="2044931"/>
            <a:ext cx="1044000" cy="640402"/>
          </a:xfrm>
          <a:prstGeom prst="roundRect">
            <a:avLst/>
          </a:prstGeom>
          <a:noFill/>
          <a:ln w="9525">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OPERATIVA UTMANINGAR</a:t>
            </a:r>
            <a:br>
              <a:rPr lang="sv-SE" sz="800" dirty="0">
                <a:solidFill>
                  <a:srgbClr val="1A355C"/>
                </a:solidFill>
                <a:latin typeface="+mj-lt"/>
              </a:rPr>
            </a:br>
            <a:r>
              <a:rPr lang="sv-SE" sz="800" dirty="0">
                <a:solidFill>
                  <a:srgbClr val="1A355C"/>
                </a:solidFill>
                <a:latin typeface="+mj-lt"/>
              </a:rPr>
              <a:t>Ingår som regel i planeringen</a:t>
            </a:r>
          </a:p>
        </p:txBody>
      </p:sp>
      <p:cxnSp>
        <p:nvCxnSpPr>
          <p:cNvPr id="24" name="Rak koppling 23">
            <a:extLst>
              <a:ext uri="{FF2B5EF4-FFF2-40B4-BE49-F238E27FC236}">
                <a16:creationId xmlns:a16="http://schemas.microsoft.com/office/drawing/2014/main" id="{8EF1C7E3-549B-F632-A3B9-C98D9555AFDF}"/>
              </a:ext>
            </a:extLst>
          </p:cNvPr>
          <p:cNvCxnSpPr>
            <a:cxnSpLocks/>
            <a:stCxn id="23" idx="3"/>
            <a:endCxn id="4" idx="1"/>
          </p:cNvCxnSpPr>
          <p:nvPr/>
        </p:nvCxnSpPr>
        <p:spPr>
          <a:xfrm>
            <a:off x="6980973" y="2365132"/>
            <a:ext cx="418473" cy="206064"/>
          </a:xfrm>
          <a:prstGeom prst="line">
            <a:avLst/>
          </a:prstGeom>
          <a:ln w="12700">
            <a:solidFill>
              <a:srgbClr val="E35205"/>
            </a:solidFill>
            <a:prstDash val="dash"/>
          </a:ln>
        </p:spPr>
        <p:style>
          <a:lnRef idx="1">
            <a:schemeClr val="accent1"/>
          </a:lnRef>
          <a:fillRef idx="0">
            <a:schemeClr val="accent1"/>
          </a:fillRef>
          <a:effectRef idx="0">
            <a:schemeClr val="accent1"/>
          </a:effectRef>
          <a:fontRef idx="minor">
            <a:schemeClr val="tx1"/>
          </a:fontRef>
        </p:style>
      </p:cxnSp>
      <p:sp>
        <p:nvSpPr>
          <p:cNvPr id="25" name="textruta 24">
            <a:extLst>
              <a:ext uri="{FF2B5EF4-FFF2-40B4-BE49-F238E27FC236}">
                <a16:creationId xmlns:a16="http://schemas.microsoft.com/office/drawing/2014/main" id="{2C9CD33D-4B94-5574-98A8-1660D7AEEF24}"/>
              </a:ext>
            </a:extLst>
          </p:cNvPr>
          <p:cNvSpPr txBox="1"/>
          <p:nvPr/>
        </p:nvSpPr>
        <p:spPr>
          <a:xfrm rot="16200000">
            <a:off x="6690278" y="1634545"/>
            <a:ext cx="486030" cy="261610"/>
          </a:xfrm>
          <a:prstGeom prst="rect">
            <a:avLst/>
          </a:prstGeom>
          <a:noFill/>
        </p:spPr>
        <p:txBody>
          <a:bodyPr wrap="none" rtlCol="0">
            <a:spAutoFit/>
          </a:bodyPr>
          <a:lstStyle/>
          <a:p>
            <a:r>
              <a:rPr lang="sv-SE" sz="1100" dirty="0">
                <a:solidFill>
                  <a:srgbClr val="1A355C"/>
                </a:solidFill>
                <a:latin typeface="+mj-lt"/>
              </a:rPr>
              <a:t>HÖG</a:t>
            </a:r>
          </a:p>
        </p:txBody>
      </p:sp>
      <p:sp>
        <p:nvSpPr>
          <p:cNvPr id="26" name="textruta 25">
            <a:extLst>
              <a:ext uri="{FF2B5EF4-FFF2-40B4-BE49-F238E27FC236}">
                <a16:creationId xmlns:a16="http://schemas.microsoft.com/office/drawing/2014/main" id="{1B61CAFB-D041-C8B4-618B-DAC28D23BD4A}"/>
              </a:ext>
            </a:extLst>
          </p:cNvPr>
          <p:cNvSpPr txBox="1"/>
          <p:nvPr/>
        </p:nvSpPr>
        <p:spPr>
          <a:xfrm>
            <a:off x="6990244" y="5067145"/>
            <a:ext cx="822661" cy="261610"/>
          </a:xfrm>
          <a:prstGeom prst="rect">
            <a:avLst/>
          </a:prstGeom>
          <a:noFill/>
        </p:spPr>
        <p:txBody>
          <a:bodyPr wrap="none" rtlCol="0">
            <a:spAutoFit/>
          </a:bodyPr>
          <a:lstStyle/>
          <a:p>
            <a:r>
              <a:rPr lang="sv-SE" sz="1100" dirty="0">
                <a:solidFill>
                  <a:srgbClr val="1A355C"/>
                </a:solidFill>
                <a:latin typeface="+mj-lt"/>
              </a:rPr>
              <a:t>MINIMALT</a:t>
            </a:r>
          </a:p>
        </p:txBody>
      </p:sp>
      <p:sp>
        <p:nvSpPr>
          <p:cNvPr id="27" name="textruta 26">
            <a:extLst>
              <a:ext uri="{FF2B5EF4-FFF2-40B4-BE49-F238E27FC236}">
                <a16:creationId xmlns:a16="http://schemas.microsoft.com/office/drawing/2014/main" id="{32BFA207-04C2-C4E3-094B-0F5F70B9153E}"/>
              </a:ext>
            </a:extLst>
          </p:cNvPr>
          <p:cNvSpPr txBox="1"/>
          <p:nvPr/>
        </p:nvSpPr>
        <p:spPr>
          <a:xfrm rot="16200000">
            <a:off x="6710315" y="4781471"/>
            <a:ext cx="445956" cy="261610"/>
          </a:xfrm>
          <a:prstGeom prst="rect">
            <a:avLst/>
          </a:prstGeom>
          <a:noFill/>
        </p:spPr>
        <p:txBody>
          <a:bodyPr wrap="none" rtlCol="0">
            <a:spAutoFit/>
          </a:bodyPr>
          <a:lstStyle/>
          <a:p>
            <a:r>
              <a:rPr lang="sv-SE" sz="1100" dirty="0">
                <a:solidFill>
                  <a:srgbClr val="1A355C"/>
                </a:solidFill>
                <a:latin typeface="+mj-lt"/>
              </a:rPr>
              <a:t>LÅG</a:t>
            </a:r>
          </a:p>
        </p:txBody>
      </p:sp>
      <p:sp>
        <p:nvSpPr>
          <p:cNvPr id="28" name="textruta 27">
            <a:extLst>
              <a:ext uri="{FF2B5EF4-FFF2-40B4-BE49-F238E27FC236}">
                <a16:creationId xmlns:a16="http://schemas.microsoft.com/office/drawing/2014/main" id="{D7A4172A-6537-15D1-7BD6-D0A93F86A575}"/>
              </a:ext>
            </a:extLst>
          </p:cNvPr>
          <p:cNvSpPr txBox="1"/>
          <p:nvPr/>
        </p:nvSpPr>
        <p:spPr>
          <a:xfrm>
            <a:off x="9793020" y="5068529"/>
            <a:ext cx="1106393" cy="261610"/>
          </a:xfrm>
          <a:prstGeom prst="rect">
            <a:avLst/>
          </a:prstGeom>
          <a:noFill/>
        </p:spPr>
        <p:txBody>
          <a:bodyPr wrap="none" rtlCol="0">
            <a:spAutoFit/>
          </a:bodyPr>
          <a:lstStyle/>
          <a:p>
            <a:r>
              <a:rPr lang="sv-SE" sz="1100" dirty="0">
                <a:solidFill>
                  <a:srgbClr val="1A355C"/>
                </a:solidFill>
                <a:latin typeface="+mj-lt"/>
              </a:rPr>
              <a:t>OMFATTANDE</a:t>
            </a:r>
          </a:p>
        </p:txBody>
      </p:sp>
      <p:sp>
        <p:nvSpPr>
          <p:cNvPr id="29" name="Rektangel: rundade hörn 28">
            <a:extLst>
              <a:ext uri="{FF2B5EF4-FFF2-40B4-BE49-F238E27FC236}">
                <a16:creationId xmlns:a16="http://schemas.microsoft.com/office/drawing/2014/main" id="{AACE08A7-10A4-7F2E-E312-0C0A62AC7118}"/>
              </a:ext>
            </a:extLst>
          </p:cNvPr>
          <p:cNvSpPr/>
          <p:nvPr/>
        </p:nvSpPr>
        <p:spPr>
          <a:xfrm>
            <a:off x="10669938" y="2347615"/>
            <a:ext cx="1044000" cy="640402"/>
          </a:xfrm>
          <a:prstGeom prst="roundRect">
            <a:avLst/>
          </a:prstGeom>
          <a:noFill/>
          <a:ln w="9525">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STRATEGISKA UTMANINGAR</a:t>
            </a:r>
          </a:p>
          <a:p>
            <a:pPr algn="ctr"/>
            <a:r>
              <a:rPr lang="sv-SE" sz="800" dirty="0">
                <a:solidFill>
                  <a:srgbClr val="1A355C"/>
                </a:solidFill>
                <a:latin typeface="+mj-lt"/>
              </a:rPr>
              <a:t>Bör ingå i planeringen</a:t>
            </a:r>
          </a:p>
        </p:txBody>
      </p:sp>
      <p:cxnSp>
        <p:nvCxnSpPr>
          <p:cNvPr id="30" name="Rak koppling 29">
            <a:extLst>
              <a:ext uri="{FF2B5EF4-FFF2-40B4-BE49-F238E27FC236}">
                <a16:creationId xmlns:a16="http://schemas.microsoft.com/office/drawing/2014/main" id="{9C676997-78C9-41DC-0669-385862B73014}"/>
              </a:ext>
            </a:extLst>
          </p:cNvPr>
          <p:cNvCxnSpPr>
            <a:cxnSpLocks/>
            <a:stCxn id="10" idx="3"/>
            <a:endCxn id="29" idx="1"/>
          </p:cNvCxnSpPr>
          <p:nvPr/>
        </p:nvCxnSpPr>
        <p:spPr>
          <a:xfrm>
            <a:off x="10346217" y="2571196"/>
            <a:ext cx="323721" cy="96620"/>
          </a:xfrm>
          <a:prstGeom prst="line">
            <a:avLst/>
          </a:prstGeom>
          <a:ln w="12700">
            <a:solidFill>
              <a:srgbClr val="1A355C"/>
            </a:solidFill>
            <a:prstDash val="dash"/>
          </a:ln>
        </p:spPr>
        <p:style>
          <a:lnRef idx="1">
            <a:schemeClr val="accent1"/>
          </a:lnRef>
          <a:fillRef idx="0">
            <a:schemeClr val="accent1"/>
          </a:fillRef>
          <a:effectRef idx="0">
            <a:schemeClr val="accent1"/>
          </a:effectRef>
          <a:fontRef idx="minor">
            <a:schemeClr val="tx1"/>
          </a:fontRef>
        </p:style>
      </p:cxnSp>
      <p:sp>
        <p:nvSpPr>
          <p:cNvPr id="31" name="Rektangel: rundade hörn 30">
            <a:extLst>
              <a:ext uri="{FF2B5EF4-FFF2-40B4-BE49-F238E27FC236}">
                <a16:creationId xmlns:a16="http://schemas.microsoft.com/office/drawing/2014/main" id="{25B1D746-EFB5-3025-6836-BAF5D6BB3FA3}"/>
              </a:ext>
            </a:extLst>
          </p:cNvPr>
          <p:cNvSpPr/>
          <p:nvPr/>
        </p:nvSpPr>
        <p:spPr>
          <a:xfrm>
            <a:off x="10656985" y="4025451"/>
            <a:ext cx="1044000" cy="640402"/>
          </a:xfrm>
          <a:prstGeom prst="roundRect">
            <a:avLst/>
          </a:prstGeom>
          <a:noFill/>
          <a:ln w="9525">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LÅG RELEVANS</a:t>
            </a:r>
          </a:p>
          <a:p>
            <a:pPr algn="ctr"/>
            <a:r>
              <a:rPr lang="sv-SE" sz="800" dirty="0">
                <a:solidFill>
                  <a:srgbClr val="1A355C"/>
                </a:solidFill>
                <a:latin typeface="+mj-lt"/>
              </a:rPr>
              <a:t>Bör sällan lyftas i planeringen</a:t>
            </a:r>
          </a:p>
        </p:txBody>
      </p:sp>
      <p:cxnSp>
        <p:nvCxnSpPr>
          <p:cNvPr id="32" name="Rak koppling 31">
            <a:extLst>
              <a:ext uri="{FF2B5EF4-FFF2-40B4-BE49-F238E27FC236}">
                <a16:creationId xmlns:a16="http://schemas.microsoft.com/office/drawing/2014/main" id="{296F20AB-7AF6-3CF1-0241-C8A5E11F0DA1}"/>
              </a:ext>
            </a:extLst>
          </p:cNvPr>
          <p:cNvCxnSpPr>
            <a:cxnSpLocks/>
            <a:stCxn id="15" idx="3"/>
            <a:endCxn id="31" idx="1"/>
          </p:cNvCxnSpPr>
          <p:nvPr/>
        </p:nvCxnSpPr>
        <p:spPr>
          <a:xfrm>
            <a:off x="10346217" y="4280490"/>
            <a:ext cx="310768" cy="65162"/>
          </a:xfrm>
          <a:prstGeom prst="line">
            <a:avLst/>
          </a:prstGeom>
          <a:ln w="12700">
            <a:solidFill>
              <a:srgbClr val="A6A6A6"/>
            </a:solidFill>
            <a:prstDash val="dash"/>
          </a:ln>
        </p:spPr>
        <p:style>
          <a:lnRef idx="1">
            <a:schemeClr val="accent1"/>
          </a:lnRef>
          <a:fillRef idx="0">
            <a:schemeClr val="accent1"/>
          </a:fillRef>
          <a:effectRef idx="0">
            <a:schemeClr val="accent1"/>
          </a:effectRef>
          <a:fontRef idx="minor">
            <a:schemeClr val="tx1"/>
          </a:fontRef>
        </p:style>
      </p:cxnSp>
      <p:sp>
        <p:nvSpPr>
          <p:cNvPr id="33" name="textruta 32">
            <a:extLst>
              <a:ext uri="{FF2B5EF4-FFF2-40B4-BE49-F238E27FC236}">
                <a16:creationId xmlns:a16="http://schemas.microsoft.com/office/drawing/2014/main" id="{756692AA-5F47-1793-CFFD-BF2C463CAC2C}"/>
              </a:ext>
            </a:extLst>
          </p:cNvPr>
          <p:cNvSpPr txBox="1"/>
          <p:nvPr/>
        </p:nvSpPr>
        <p:spPr>
          <a:xfrm>
            <a:off x="6836355" y="1046719"/>
            <a:ext cx="4864630" cy="338554"/>
          </a:xfrm>
          <a:prstGeom prst="rect">
            <a:avLst/>
          </a:prstGeom>
          <a:noFill/>
        </p:spPr>
        <p:txBody>
          <a:bodyPr wrap="square">
            <a:spAutoFit/>
          </a:bodyPr>
          <a:lstStyle/>
          <a:p>
            <a:r>
              <a:rPr lang="sv-SE" sz="1600" b="1" dirty="0">
                <a:latin typeface="+mj-lt"/>
              </a:rPr>
              <a:t>FIGUR: </a:t>
            </a:r>
            <a:r>
              <a:rPr lang="sv-SE" sz="1600" dirty="0">
                <a:latin typeface="+mj-lt"/>
              </a:rPr>
              <a:t>Bedömningsmall för relevans/resurser</a:t>
            </a:r>
          </a:p>
        </p:txBody>
      </p:sp>
      <p:sp>
        <p:nvSpPr>
          <p:cNvPr id="34" name="textruta 33">
            <a:extLst>
              <a:ext uri="{FF2B5EF4-FFF2-40B4-BE49-F238E27FC236}">
                <a16:creationId xmlns:a16="http://schemas.microsoft.com/office/drawing/2014/main" id="{CF7515A5-5545-89C6-BE6C-82B787BDA71C}"/>
              </a:ext>
            </a:extLst>
          </p:cNvPr>
          <p:cNvSpPr txBox="1"/>
          <p:nvPr/>
        </p:nvSpPr>
        <p:spPr>
          <a:xfrm>
            <a:off x="6980973" y="5730468"/>
            <a:ext cx="2953053" cy="230832"/>
          </a:xfrm>
          <a:prstGeom prst="rect">
            <a:avLst/>
          </a:prstGeom>
          <a:noFill/>
        </p:spPr>
        <p:txBody>
          <a:bodyPr wrap="none" rtlCol="0">
            <a:spAutoFit/>
          </a:bodyPr>
          <a:lstStyle/>
          <a:p>
            <a:r>
              <a:rPr lang="sv-SE" sz="900" dirty="0"/>
              <a:t>Källa: Utarbetad med inspiration från Helsingborgshem</a:t>
            </a:r>
          </a:p>
        </p:txBody>
      </p:sp>
    </p:spTree>
    <p:extLst>
      <p:ext uri="{BB962C8B-B14F-4D97-AF65-F5344CB8AC3E}">
        <p14:creationId xmlns:p14="http://schemas.microsoft.com/office/powerpoint/2010/main" val="2235002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830997"/>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Bedöm relevans och resursbehov</a:t>
            </a:r>
          </a:p>
          <a:p>
            <a:r>
              <a:rPr lang="sv-SE" sz="2000" dirty="0"/>
              <a:t>Vilka utmaningar bör vi prioritera?</a:t>
            </a:r>
          </a:p>
        </p:txBody>
      </p:sp>
      <p:sp>
        <p:nvSpPr>
          <p:cNvPr id="5" name="Platshållare för text 4"/>
          <p:cNvSpPr>
            <a:spLocks noGrp="1"/>
          </p:cNvSpPr>
          <p:nvPr>
            <p:ph type="body" sz="half" idx="2"/>
          </p:nvPr>
        </p:nvSpPr>
        <p:spPr>
          <a:xfrm>
            <a:off x="478800" y="1064959"/>
            <a:ext cx="10335600" cy="5172287"/>
          </a:xfrm>
        </p:spPr>
        <p:txBody>
          <a:bodyPr>
            <a:noAutofit/>
          </a:bodyPr>
          <a:lstStyle/>
          <a:p>
            <a:pPr lvl="0">
              <a:lnSpc>
                <a:spcPct val="107000"/>
              </a:lnSpc>
              <a:spcAft>
                <a:spcPts val="800"/>
              </a:spcAft>
            </a:pPr>
            <a:r>
              <a:rPr lang="sv-SE" sz="1400" b="1" kern="100" dirty="0">
                <a:effectLst/>
                <a:latin typeface="+mj-lt"/>
                <a:ea typeface="Calibri" panose="020F0502020204030204" pitchFamily="34" charset="0"/>
                <a:cs typeface="Times New Roman" panose="02020603050405020304" pitchFamily="18" charset="0"/>
              </a:rPr>
              <a:t>Uppgift:</a:t>
            </a:r>
            <a:br>
              <a:rPr lang="sv-SE" sz="1400" b="1" kern="100" dirty="0">
                <a:effectLst/>
                <a:latin typeface="+mj-lt"/>
                <a:ea typeface="Calibri" panose="020F0502020204030204" pitchFamily="34" charset="0"/>
                <a:cs typeface="Times New Roman" panose="02020603050405020304" pitchFamily="18" charset="0"/>
              </a:rPr>
            </a:br>
            <a:r>
              <a:rPr lang="sv-SE" sz="1400" kern="100" dirty="0">
                <a:cs typeface="Times New Roman" panose="02020603050405020304" pitchFamily="18" charset="0"/>
              </a:rPr>
              <a:t>Granska de identifierade omvärldsutmaningarna och bedöm deras relevans utifrån nämndens eller bolagets uppdrag samt de politiska prioriteringarna. Värdera sedan vilka resurser som krävs för att möta utmaningarna inom de närmaste åren. Resurser kan var kopplade till budget/kostnader i form av pengar, kompetens/rekrytering, arbetstid osv. </a:t>
            </a:r>
            <a:br>
              <a:rPr lang="sv-SE" sz="1400" b="1" kern="100" dirty="0">
                <a:effectLst/>
                <a:latin typeface="+mj-lt"/>
                <a:ea typeface="Calibri" panose="020F0502020204030204" pitchFamily="34" charset="0"/>
                <a:cs typeface="Times New Roman" panose="02020603050405020304" pitchFamily="18" charset="0"/>
              </a:rPr>
            </a:br>
            <a:br>
              <a:rPr lang="sv-SE" sz="1400" b="1" kern="100" dirty="0">
                <a:effectLs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Vem: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Arbetsgruppen gör den initiala bedömningen. Processledaren tar därefter underlaget till förvaltningens eller bolagets ledningsgrupp som eventuellt justerar bedömningarna. Styrelse/nämnd beslutar.</a:t>
            </a:r>
            <a:br>
              <a:rPr lang="sv-SE" sz="1400" b="1" kern="100" dirty="0">
                <a:latin typeface="+mj-lt"/>
                <a:ea typeface="Calibri" panose="020F0502020204030204" pitchFamily="34" charset="0"/>
                <a:cs typeface="Times New Roman" panose="02020603050405020304" pitchFamily="18" charset="0"/>
              </a:rPr>
            </a:br>
            <a:br>
              <a:rPr lang="sv-SE" sz="1400" b="1" kern="100" dirty="0">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Hur:</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Workshop i respektive grupp.</a:t>
            </a:r>
            <a:br>
              <a:rPr lang="sv-SE" sz="1400" b="1" kern="100" dirty="0">
                <a:effectLst/>
                <a:latin typeface="+mj-lt"/>
                <a:ea typeface="Calibri" panose="020F0502020204030204" pitchFamily="34" charset="0"/>
                <a:cs typeface="Times New Roman" panose="02020603050405020304" pitchFamily="18" charset="0"/>
              </a:rPr>
            </a:br>
            <a:br>
              <a:rPr lang="sv-SE" sz="1400" b="1" kern="100" dirty="0">
                <a:effectLs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Varför: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För att ge styrelsen/nämnden möjlighet att prioritera och fatta beslut. Ger en gemensam lägesbild över strategiska och operativa omvärldsutmaningar.</a:t>
            </a:r>
            <a:br>
              <a:rPr lang="sv-SE" sz="1400" b="1" kern="100" dirty="0">
                <a:effectLst/>
                <a:latin typeface="+mj-lt"/>
                <a:ea typeface="Calibri" panose="020F0502020204030204" pitchFamily="34" charset="0"/>
                <a:cs typeface="Times New Roman" panose="02020603050405020304" pitchFamily="18" charset="0"/>
              </a:rPr>
            </a:br>
            <a:br>
              <a:rPr lang="sv-SE" sz="1400" b="1" kern="100" dirty="0">
                <a:effectLs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Resultat: </a:t>
            </a:r>
            <a:br>
              <a:rPr lang="sv-SE" sz="1400" b="1" kern="100" dirty="0">
                <a:effectLst/>
                <a:latin typeface="+mj-lt"/>
                <a:ea typeface="Calibri" panose="020F0502020204030204" pitchFamily="34" charset="0"/>
                <a:cs typeface="Times New Roman" panose="02020603050405020304" pitchFamily="18" charset="0"/>
              </a:rPr>
            </a:br>
            <a:r>
              <a:rPr lang="sv-SE" sz="1400" kern="100" dirty="0">
                <a:ea typeface="Calibri" panose="020F0502020204030204" pitchFamily="34" charset="0"/>
                <a:cs typeface="Times New Roman" panose="02020603050405020304" pitchFamily="18" charset="0"/>
              </a:rPr>
              <a:t>Ett genomtänkt och avstämt underlag inför uppdateringen av förvaltningens eller bolagets nulägesanalys till underlag för</a:t>
            </a:r>
            <a:r>
              <a:rPr lang="sv-SE" sz="1400" kern="100" dirty="0">
                <a:effectLst/>
                <a:ea typeface="Calibri" panose="020F0502020204030204" pitchFamily="34" charset="0"/>
                <a:cs typeface="Times New Roman" panose="02020603050405020304" pitchFamily="18" charset="0"/>
              </a:rPr>
              <a:t> bolagets affärsplan eller förvaltningens verksamhetsplan.</a:t>
            </a:r>
            <a:br>
              <a:rPr lang="sv-SE" sz="1400" kern="100" dirty="0">
                <a:effectLst/>
                <a:ea typeface="Calibri" panose="020F0502020204030204" pitchFamily="34" charset="0"/>
                <a:cs typeface="Times New Roman" panose="02020603050405020304" pitchFamily="18" charset="0"/>
              </a:rPr>
            </a:br>
            <a:br>
              <a:rPr lang="sv-SE" sz="1400" kern="100" dirty="0">
                <a:effectLs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Målgrupp:</a:t>
            </a:r>
            <a:r>
              <a:rPr lang="sv-SE" sz="1400" b="1" kern="100" dirty="0">
                <a:latin typeface="+mj-lt"/>
                <a:ea typeface="Calibri" panose="020F0502020204030204" pitchFamily="34" charset="0"/>
                <a:cs typeface="Times New Roman" panose="02020603050405020304" pitchFamily="18" charset="0"/>
              </a:rPr>
              <a:t> </a:t>
            </a:r>
            <a:br>
              <a:rPr lang="sv-SE" sz="1400" b="1" kern="100" dirty="0">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I första hand styrelsen/nämnden, men kan även omfatta förvaltnings/bolagsledningen</a:t>
            </a:r>
          </a:p>
          <a:p>
            <a:pPr lvl="0">
              <a:lnSpc>
                <a:spcPct val="107000"/>
              </a:lnSpc>
              <a:spcAft>
                <a:spcPts val="800"/>
              </a:spcAft>
            </a:pPr>
            <a:br>
              <a:rPr lang="sv-SE" sz="1400" kern="100" dirty="0">
                <a:effectLst/>
                <a:ea typeface="Calibri" panose="020F0502020204030204" pitchFamily="34" charset="0"/>
                <a:cs typeface="Times New Roman" panose="02020603050405020304" pitchFamily="18" charset="0"/>
              </a:rPr>
            </a:br>
            <a:endParaRPr lang="sv-SE" sz="1050" dirty="0"/>
          </a:p>
        </p:txBody>
      </p:sp>
    </p:spTree>
    <p:extLst>
      <p:ext uri="{BB962C8B-B14F-4D97-AF65-F5344CB8AC3E}">
        <p14:creationId xmlns:p14="http://schemas.microsoft.com/office/powerpoint/2010/main" val="1339689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1"/>
          <p:cNvSpPr txBox="1">
            <a:spLocks/>
          </p:cNvSpPr>
          <p:nvPr/>
        </p:nvSpPr>
        <p:spPr>
          <a:xfrm>
            <a:off x="478800" y="1306800"/>
            <a:ext cx="9326480" cy="5013957"/>
          </a:xfrm>
          <a:prstGeom prst="rect">
            <a:avLst/>
          </a:prstGeom>
        </p:spPr>
        <p:txBody>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buNone/>
              <a:defRPr/>
            </a:pPr>
            <a:r>
              <a:rPr lang="sv-SE" sz="1600" b="1" dirty="0">
                <a:solidFill>
                  <a:srgbClr val="1A355C"/>
                </a:solidFill>
                <a:latin typeface="+mj-lt"/>
              </a:rPr>
              <a:t>Relevans:</a:t>
            </a:r>
            <a:br>
              <a:rPr lang="sv-SE" sz="1600" b="1" dirty="0">
                <a:solidFill>
                  <a:srgbClr val="1A355C"/>
                </a:solidFill>
                <a:latin typeface="+mj-lt"/>
              </a:rPr>
            </a:br>
            <a:br>
              <a:rPr lang="sv-SE" sz="1600" b="1" dirty="0">
                <a:solidFill>
                  <a:srgbClr val="1A355C"/>
                </a:solidFill>
                <a:latin typeface="+mj-lt"/>
              </a:rPr>
            </a:br>
            <a:r>
              <a:rPr lang="sv-SE" sz="1600" dirty="0">
                <a:solidFill>
                  <a:srgbClr val="1A355C"/>
                </a:solidFill>
              </a:rPr>
              <a:t>Bedömningen av relevansen bör utgå från </a:t>
            </a:r>
            <a:r>
              <a:rPr lang="sv-SE" sz="1600" dirty="0">
                <a:solidFill>
                  <a:srgbClr val="1A355C"/>
                </a:solidFill>
                <a:latin typeface="Roboto Light"/>
              </a:rPr>
              <a:t>förvaltningens eller bolagets uppdrag samt politiska inriktningar och mål. Stödfrågor: </a:t>
            </a:r>
          </a:p>
          <a:p>
            <a:pPr>
              <a:defRPr/>
            </a:pPr>
            <a:r>
              <a:rPr lang="sv-SE" sz="1600" dirty="0">
                <a:solidFill>
                  <a:srgbClr val="1A355C"/>
                </a:solidFill>
                <a:latin typeface="Roboto Light"/>
              </a:rPr>
              <a:t>Hur relevant är utmaningen för uppdraget?</a:t>
            </a:r>
          </a:p>
          <a:p>
            <a:pPr>
              <a:defRPr/>
            </a:pPr>
            <a:r>
              <a:rPr lang="sv-SE" sz="1600" dirty="0">
                <a:solidFill>
                  <a:srgbClr val="1A355C"/>
                </a:solidFill>
                <a:latin typeface="Roboto Light"/>
              </a:rPr>
              <a:t>På vilket sätt påverkar utmaningen verksamhetens möjlighet att fullföra sitt uppdrag?</a:t>
            </a:r>
          </a:p>
          <a:p>
            <a:pPr>
              <a:defRPr/>
            </a:pPr>
            <a:r>
              <a:rPr lang="sv-SE" sz="1600" dirty="0">
                <a:solidFill>
                  <a:srgbClr val="1A355C"/>
                </a:solidFill>
                <a:latin typeface="Roboto Light"/>
              </a:rPr>
              <a:t>Påverkar utmaningen möjligheterna att förverkliga våra inriktningar och mål?</a:t>
            </a:r>
          </a:p>
          <a:p>
            <a:pPr marL="0" marR="0" lvl="0" indent="0" algn="l"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sz="1600" b="1" dirty="0">
                <a:solidFill>
                  <a:srgbClr val="1A355C"/>
                </a:solidFill>
                <a:latin typeface="+mj-lt"/>
              </a:rPr>
              <a:t>Resurser:</a:t>
            </a:r>
            <a:br>
              <a:rPr lang="sv-SE" sz="1600" b="1" dirty="0">
                <a:solidFill>
                  <a:srgbClr val="1A355C"/>
                </a:solidFill>
                <a:latin typeface="+mj-lt"/>
              </a:rPr>
            </a:br>
            <a:br>
              <a:rPr lang="sv-SE" sz="1600" b="1" dirty="0">
                <a:solidFill>
                  <a:srgbClr val="1A355C"/>
                </a:solidFill>
                <a:latin typeface="+mj-lt"/>
              </a:rPr>
            </a:br>
            <a:r>
              <a:rPr lang="sv-SE" sz="1600" dirty="0">
                <a:solidFill>
                  <a:srgbClr val="1A355C"/>
                </a:solidFill>
              </a:rPr>
              <a:t>Resurser omfattas i den mån de påverkar möjligheten att möta en omvärldsutmaning. Det kan till exempel handla om finansiella resurser (intäkter och budget m m), mänskliga resurser (personal och kompetens), fysiska resurser (lokaler och utrustning), teknologiska resurser (IT-system och digital infrastruktur) och sociala resurser (nätverk och samarbetsrelationer). </a:t>
            </a:r>
          </a:p>
        </p:txBody>
      </p:sp>
      <p:sp>
        <p:nvSpPr>
          <p:cNvPr id="5" name="Rubrik 3"/>
          <p:cNvSpPr>
            <a:spLocks noGrp="1"/>
          </p:cNvSpPr>
          <p:nvPr>
            <p:ph type="ctrTitle"/>
          </p:nvPr>
        </p:nvSpPr>
        <p:spPr>
          <a:xfrm>
            <a:off x="288000" y="108000"/>
            <a:ext cx="10052580" cy="1107996"/>
          </a:xfrm>
        </p:spPr>
        <p:txBody>
          <a:bodyPr/>
          <a:lstStyle/>
          <a:p>
            <a:r>
              <a:rPr lang="sv-SE" dirty="0"/>
              <a:t>Om relevans och resurser</a:t>
            </a:r>
            <a:br>
              <a:rPr lang="sv-SE" dirty="0"/>
            </a:br>
            <a:endParaRPr lang="sv-SE" dirty="0"/>
          </a:p>
        </p:txBody>
      </p:sp>
    </p:spTree>
    <p:extLst>
      <p:ext uri="{BB962C8B-B14F-4D97-AF65-F5344CB8AC3E}">
        <p14:creationId xmlns:p14="http://schemas.microsoft.com/office/powerpoint/2010/main" val="1997753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10275922"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Bedömningsmall för relevans/resurser</a:t>
            </a:r>
          </a:p>
          <a:p>
            <a:endParaRPr lang="sv-SE" dirty="0"/>
          </a:p>
        </p:txBody>
      </p:sp>
      <p:cxnSp>
        <p:nvCxnSpPr>
          <p:cNvPr id="2" name="Rak pilkoppling 1">
            <a:extLst>
              <a:ext uri="{FF2B5EF4-FFF2-40B4-BE49-F238E27FC236}">
                <a16:creationId xmlns:a16="http://schemas.microsoft.com/office/drawing/2014/main" id="{189D1473-8A26-4428-9F8B-F7D50EE19AF7}"/>
              </a:ext>
            </a:extLst>
          </p:cNvPr>
          <p:cNvCxnSpPr>
            <a:cxnSpLocks/>
          </p:cNvCxnSpPr>
          <p:nvPr/>
        </p:nvCxnSpPr>
        <p:spPr>
          <a:xfrm flipV="1">
            <a:off x="812953" y="1323544"/>
            <a:ext cx="0" cy="4834540"/>
          </a:xfrm>
          <a:prstGeom prst="straightConnector1">
            <a:avLst/>
          </a:prstGeom>
          <a:noFill/>
          <a:ln w="31750" cap="flat" cmpd="sng" algn="ctr">
            <a:solidFill>
              <a:srgbClr val="1A355C"/>
            </a:solidFill>
            <a:prstDash val="solid"/>
            <a:tailEnd type="triangle"/>
          </a:ln>
          <a:effectLst/>
        </p:spPr>
      </p:cxnSp>
      <p:cxnSp>
        <p:nvCxnSpPr>
          <p:cNvPr id="3" name="Rak pilkoppling 2">
            <a:extLst>
              <a:ext uri="{FF2B5EF4-FFF2-40B4-BE49-F238E27FC236}">
                <a16:creationId xmlns:a16="http://schemas.microsoft.com/office/drawing/2014/main" id="{176B016A-591A-758E-ED12-3748E00004E2}"/>
              </a:ext>
            </a:extLst>
          </p:cNvPr>
          <p:cNvCxnSpPr>
            <a:cxnSpLocks/>
          </p:cNvCxnSpPr>
          <p:nvPr/>
        </p:nvCxnSpPr>
        <p:spPr>
          <a:xfrm>
            <a:off x="805519" y="6150650"/>
            <a:ext cx="8292117" cy="0"/>
          </a:xfrm>
          <a:prstGeom prst="straightConnector1">
            <a:avLst/>
          </a:prstGeom>
          <a:noFill/>
          <a:ln w="31750" cap="flat" cmpd="sng" algn="ctr">
            <a:solidFill>
              <a:srgbClr val="1A355C"/>
            </a:solidFill>
            <a:prstDash val="solid"/>
            <a:tailEnd type="triangle"/>
          </a:ln>
          <a:effectLst/>
        </p:spPr>
      </p:cxnSp>
      <p:sp>
        <p:nvSpPr>
          <p:cNvPr id="21" name="textruta 20">
            <a:extLst>
              <a:ext uri="{FF2B5EF4-FFF2-40B4-BE49-F238E27FC236}">
                <a16:creationId xmlns:a16="http://schemas.microsoft.com/office/drawing/2014/main" id="{C45033E0-3061-69CC-E5C6-31A83DE9D012}"/>
              </a:ext>
            </a:extLst>
          </p:cNvPr>
          <p:cNvSpPr txBox="1"/>
          <p:nvPr/>
        </p:nvSpPr>
        <p:spPr>
          <a:xfrm>
            <a:off x="3324680" y="6335802"/>
            <a:ext cx="3991798" cy="338554"/>
          </a:xfrm>
          <a:prstGeom prst="rect">
            <a:avLst/>
          </a:prstGeom>
          <a:noFill/>
        </p:spPr>
        <p:txBody>
          <a:bodyPr wrap="none" rtlCol="0">
            <a:spAutoFit/>
          </a:bodyPr>
          <a:lstStyle/>
          <a:p>
            <a:r>
              <a:rPr lang="sv-SE" sz="1600" b="1" dirty="0">
                <a:solidFill>
                  <a:srgbClr val="1A355C"/>
                </a:solidFill>
                <a:latin typeface="+mj-lt"/>
              </a:rPr>
              <a:t>RESURSBEHOV </a:t>
            </a:r>
            <a:r>
              <a:rPr lang="sv-SE" sz="1600" dirty="0">
                <a:solidFill>
                  <a:srgbClr val="1A355C"/>
                </a:solidFill>
                <a:latin typeface="+mj-lt"/>
              </a:rPr>
              <a:t>(för att möta utmaningen)</a:t>
            </a:r>
          </a:p>
        </p:txBody>
      </p:sp>
      <p:sp>
        <p:nvSpPr>
          <p:cNvPr id="22" name="textruta 21">
            <a:extLst>
              <a:ext uri="{FF2B5EF4-FFF2-40B4-BE49-F238E27FC236}">
                <a16:creationId xmlns:a16="http://schemas.microsoft.com/office/drawing/2014/main" id="{17953179-2606-DC3B-0DD6-28EEEC24A99B}"/>
              </a:ext>
            </a:extLst>
          </p:cNvPr>
          <p:cNvSpPr txBox="1"/>
          <p:nvPr/>
        </p:nvSpPr>
        <p:spPr>
          <a:xfrm rot="16200000">
            <a:off x="-1084228" y="3348959"/>
            <a:ext cx="3009157" cy="338554"/>
          </a:xfrm>
          <a:prstGeom prst="rect">
            <a:avLst/>
          </a:prstGeom>
          <a:noFill/>
        </p:spPr>
        <p:txBody>
          <a:bodyPr wrap="square" rtlCol="0">
            <a:spAutoFit/>
          </a:bodyPr>
          <a:lstStyle/>
          <a:p>
            <a:r>
              <a:rPr lang="sv-SE" sz="1600" b="1" dirty="0">
                <a:solidFill>
                  <a:srgbClr val="1A355C"/>
                </a:solidFill>
                <a:latin typeface="+mj-lt"/>
              </a:rPr>
              <a:t>RELEVANS </a:t>
            </a:r>
            <a:r>
              <a:rPr lang="sv-SE" sz="1600" dirty="0">
                <a:solidFill>
                  <a:srgbClr val="1A355C"/>
                </a:solidFill>
                <a:latin typeface="+mj-lt"/>
              </a:rPr>
              <a:t>(för kärnuppdraget)</a:t>
            </a:r>
          </a:p>
        </p:txBody>
      </p:sp>
      <p:sp>
        <p:nvSpPr>
          <p:cNvPr id="25" name="textruta 24">
            <a:extLst>
              <a:ext uri="{FF2B5EF4-FFF2-40B4-BE49-F238E27FC236}">
                <a16:creationId xmlns:a16="http://schemas.microsoft.com/office/drawing/2014/main" id="{CF9BB39B-9ED4-7FBE-986B-DF1F4272F3A8}"/>
              </a:ext>
            </a:extLst>
          </p:cNvPr>
          <p:cNvSpPr txBox="1"/>
          <p:nvPr/>
        </p:nvSpPr>
        <p:spPr>
          <a:xfrm rot="16200000">
            <a:off x="398140" y="1680013"/>
            <a:ext cx="486030" cy="261610"/>
          </a:xfrm>
          <a:prstGeom prst="rect">
            <a:avLst/>
          </a:prstGeom>
          <a:noFill/>
        </p:spPr>
        <p:txBody>
          <a:bodyPr wrap="square" rtlCol="0">
            <a:spAutoFit/>
          </a:bodyPr>
          <a:lstStyle/>
          <a:p>
            <a:r>
              <a:rPr lang="sv-SE" sz="1100" dirty="0">
                <a:solidFill>
                  <a:srgbClr val="1A355C"/>
                </a:solidFill>
                <a:latin typeface="+mj-lt"/>
              </a:rPr>
              <a:t>HÖG</a:t>
            </a:r>
          </a:p>
        </p:txBody>
      </p:sp>
      <p:sp>
        <p:nvSpPr>
          <p:cNvPr id="26" name="textruta 25">
            <a:extLst>
              <a:ext uri="{FF2B5EF4-FFF2-40B4-BE49-F238E27FC236}">
                <a16:creationId xmlns:a16="http://schemas.microsoft.com/office/drawing/2014/main" id="{A5F8E898-0ACD-3E22-7DDB-2B866CDC7C5F}"/>
              </a:ext>
            </a:extLst>
          </p:cNvPr>
          <p:cNvSpPr txBox="1"/>
          <p:nvPr/>
        </p:nvSpPr>
        <p:spPr>
          <a:xfrm>
            <a:off x="910969" y="6204997"/>
            <a:ext cx="822661" cy="261610"/>
          </a:xfrm>
          <a:prstGeom prst="rect">
            <a:avLst/>
          </a:prstGeom>
          <a:noFill/>
        </p:spPr>
        <p:txBody>
          <a:bodyPr wrap="none" rtlCol="0">
            <a:spAutoFit/>
          </a:bodyPr>
          <a:lstStyle/>
          <a:p>
            <a:r>
              <a:rPr lang="sv-SE" sz="1100" dirty="0">
                <a:solidFill>
                  <a:srgbClr val="1A355C"/>
                </a:solidFill>
                <a:latin typeface="+mj-lt"/>
              </a:rPr>
              <a:t>MINIMALT</a:t>
            </a:r>
          </a:p>
        </p:txBody>
      </p:sp>
      <p:sp>
        <p:nvSpPr>
          <p:cNvPr id="27" name="textruta 26">
            <a:extLst>
              <a:ext uri="{FF2B5EF4-FFF2-40B4-BE49-F238E27FC236}">
                <a16:creationId xmlns:a16="http://schemas.microsoft.com/office/drawing/2014/main" id="{0B8680F8-72A8-F373-BB62-6D50816FA1CB}"/>
              </a:ext>
            </a:extLst>
          </p:cNvPr>
          <p:cNvSpPr txBox="1"/>
          <p:nvPr/>
        </p:nvSpPr>
        <p:spPr>
          <a:xfrm rot="16200000">
            <a:off x="418177" y="5535624"/>
            <a:ext cx="445956" cy="261610"/>
          </a:xfrm>
          <a:prstGeom prst="rect">
            <a:avLst/>
          </a:prstGeom>
          <a:noFill/>
        </p:spPr>
        <p:txBody>
          <a:bodyPr wrap="square" rtlCol="0">
            <a:spAutoFit/>
          </a:bodyPr>
          <a:lstStyle/>
          <a:p>
            <a:r>
              <a:rPr lang="sv-SE" sz="1100" dirty="0">
                <a:solidFill>
                  <a:srgbClr val="1A355C"/>
                </a:solidFill>
                <a:latin typeface="+mj-lt"/>
              </a:rPr>
              <a:t>LÅG</a:t>
            </a:r>
          </a:p>
        </p:txBody>
      </p:sp>
      <p:sp>
        <p:nvSpPr>
          <p:cNvPr id="28" name="textruta 27">
            <a:extLst>
              <a:ext uri="{FF2B5EF4-FFF2-40B4-BE49-F238E27FC236}">
                <a16:creationId xmlns:a16="http://schemas.microsoft.com/office/drawing/2014/main" id="{E0D0D33A-45B7-6AF9-B24A-07EDEC29D089}"/>
              </a:ext>
            </a:extLst>
          </p:cNvPr>
          <p:cNvSpPr txBox="1"/>
          <p:nvPr/>
        </p:nvSpPr>
        <p:spPr>
          <a:xfrm>
            <a:off x="7657056" y="6205547"/>
            <a:ext cx="1106393" cy="261610"/>
          </a:xfrm>
          <a:prstGeom prst="rect">
            <a:avLst/>
          </a:prstGeom>
          <a:noFill/>
        </p:spPr>
        <p:txBody>
          <a:bodyPr wrap="none" rtlCol="0">
            <a:spAutoFit/>
          </a:bodyPr>
          <a:lstStyle/>
          <a:p>
            <a:r>
              <a:rPr lang="sv-SE" sz="1100" dirty="0">
                <a:solidFill>
                  <a:srgbClr val="1A355C"/>
                </a:solidFill>
                <a:latin typeface="+mj-lt"/>
              </a:rPr>
              <a:t>OMFATTANDE</a:t>
            </a:r>
          </a:p>
        </p:txBody>
      </p:sp>
      <p:sp>
        <p:nvSpPr>
          <p:cNvPr id="4" name="Rektangel: rundade hörn 3">
            <a:extLst>
              <a:ext uri="{FF2B5EF4-FFF2-40B4-BE49-F238E27FC236}">
                <a16:creationId xmlns:a16="http://schemas.microsoft.com/office/drawing/2014/main" id="{52B4A4BA-BA17-DB8F-9A6A-FA41B0B6E14C}"/>
              </a:ext>
            </a:extLst>
          </p:cNvPr>
          <p:cNvSpPr/>
          <p:nvPr/>
        </p:nvSpPr>
        <p:spPr>
          <a:xfrm>
            <a:off x="1031238" y="1323544"/>
            <a:ext cx="1044000" cy="640402"/>
          </a:xfrm>
          <a:prstGeom prst="roundRect">
            <a:avLst/>
          </a:prstGeom>
          <a:noFill/>
          <a:ln w="9525">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OPERATIVA UTMANINGAR</a:t>
            </a:r>
            <a:br>
              <a:rPr lang="sv-SE" sz="800" dirty="0">
                <a:solidFill>
                  <a:srgbClr val="1A355C"/>
                </a:solidFill>
                <a:latin typeface="+mj-lt"/>
              </a:rPr>
            </a:br>
            <a:r>
              <a:rPr lang="sv-SE" sz="800" dirty="0">
                <a:solidFill>
                  <a:srgbClr val="1A355C"/>
                </a:solidFill>
                <a:latin typeface="+mj-lt"/>
              </a:rPr>
              <a:t>Ingår som regel i planeringen</a:t>
            </a:r>
          </a:p>
        </p:txBody>
      </p:sp>
      <p:sp>
        <p:nvSpPr>
          <p:cNvPr id="5" name="Rektangel: rundade hörn 4">
            <a:extLst>
              <a:ext uri="{FF2B5EF4-FFF2-40B4-BE49-F238E27FC236}">
                <a16:creationId xmlns:a16="http://schemas.microsoft.com/office/drawing/2014/main" id="{A6AE17FD-C633-8156-3A82-0F7B6AC693AE}"/>
              </a:ext>
            </a:extLst>
          </p:cNvPr>
          <p:cNvSpPr/>
          <p:nvPr/>
        </p:nvSpPr>
        <p:spPr>
          <a:xfrm>
            <a:off x="8460036" y="1319502"/>
            <a:ext cx="1044000" cy="640402"/>
          </a:xfrm>
          <a:prstGeom prst="roundRect">
            <a:avLst/>
          </a:prstGeom>
          <a:noFill/>
          <a:ln w="9525">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STRATEGISKA UTMANINGAR</a:t>
            </a:r>
          </a:p>
          <a:p>
            <a:pPr algn="ctr"/>
            <a:r>
              <a:rPr lang="sv-SE" sz="800" dirty="0">
                <a:solidFill>
                  <a:srgbClr val="1A355C"/>
                </a:solidFill>
                <a:latin typeface="+mj-lt"/>
              </a:rPr>
              <a:t>Bör ingå i planeringen</a:t>
            </a:r>
          </a:p>
        </p:txBody>
      </p:sp>
      <p:sp>
        <p:nvSpPr>
          <p:cNvPr id="7" name="Rektangel: rundade hörn 6">
            <a:extLst>
              <a:ext uri="{FF2B5EF4-FFF2-40B4-BE49-F238E27FC236}">
                <a16:creationId xmlns:a16="http://schemas.microsoft.com/office/drawing/2014/main" id="{C2B96CB8-8EB9-242E-5BE2-C58C4205BD5C}"/>
              </a:ext>
            </a:extLst>
          </p:cNvPr>
          <p:cNvSpPr/>
          <p:nvPr/>
        </p:nvSpPr>
        <p:spPr>
          <a:xfrm>
            <a:off x="8460036" y="5297288"/>
            <a:ext cx="1044000" cy="640402"/>
          </a:xfrm>
          <a:prstGeom prst="roundRect">
            <a:avLst/>
          </a:prstGeom>
          <a:noFill/>
          <a:ln w="9525">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LÅG RELEVANS</a:t>
            </a:r>
          </a:p>
          <a:p>
            <a:pPr algn="ctr"/>
            <a:r>
              <a:rPr lang="sv-SE" sz="800" dirty="0">
                <a:solidFill>
                  <a:srgbClr val="1A355C"/>
                </a:solidFill>
                <a:latin typeface="+mj-lt"/>
              </a:rPr>
              <a:t>Bör sällan lyftas i planeringen</a:t>
            </a:r>
          </a:p>
        </p:txBody>
      </p:sp>
      <p:sp>
        <p:nvSpPr>
          <p:cNvPr id="10" name="Rektangel: vikt hörn 9">
            <a:extLst>
              <a:ext uri="{FF2B5EF4-FFF2-40B4-BE49-F238E27FC236}">
                <a16:creationId xmlns:a16="http://schemas.microsoft.com/office/drawing/2014/main" id="{7F4B3405-55E0-53D5-F1D0-3D7C54F2BEDE}"/>
              </a:ext>
            </a:extLst>
          </p:cNvPr>
          <p:cNvSpPr/>
          <p:nvPr/>
        </p:nvSpPr>
        <p:spPr>
          <a:xfrm>
            <a:off x="9242261" y="2759280"/>
            <a:ext cx="180000" cy="252000"/>
          </a:xfrm>
          <a:prstGeom prst="foldedCorner">
            <a:avLst/>
          </a:prstGeom>
          <a:solidFill>
            <a:srgbClr val="1A355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ektangel: vikt hörn 10">
            <a:extLst>
              <a:ext uri="{FF2B5EF4-FFF2-40B4-BE49-F238E27FC236}">
                <a16:creationId xmlns:a16="http://schemas.microsoft.com/office/drawing/2014/main" id="{AC0FFC34-D7F1-7C70-5D85-7865600B957D}"/>
              </a:ext>
            </a:extLst>
          </p:cNvPr>
          <p:cNvSpPr/>
          <p:nvPr/>
        </p:nvSpPr>
        <p:spPr>
          <a:xfrm>
            <a:off x="9242261" y="3194132"/>
            <a:ext cx="180000" cy="252000"/>
          </a:xfrm>
          <a:prstGeom prst="foldedCorner">
            <a:avLst/>
          </a:prstGeom>
          <a:solidFill>
            <a:srgbClr val="E35205"/>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ektangel: vikt hörn 14">
            <a:extLst>
              <a:ext uri="{FF2B5EF4-FFF2-40B4-BE49-F238E27FC236}">
                <a16:creationId xmlns:a16="http://schemas.microsoft.com/office/drawing/2014/main" id="{BC4E7E28-0BD9-489D-8A9F-442FF31D1EE1}"/>
              </a:ext>
            </a:extLst>
          </p:cNvPr>
          <p:cNvSpPr/>
          <p:nvPr/>
        </p:nvSpPr>
        <p:spPr>
          <a:xfrm>
            <a:off x="9242261" y="3628984"/>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9" name="textruta 8">
            <a:extLst>
              <a:ext uri="{FF2B5EF4-FFF2-40B4-BE49-F238E27FC236}">
                <a16:creationId xmlns:a16="http://schemas.microsoft.com/office/drawing/2014/main" id="{63C2857C-4038-6D49-B5FD-4607E5B34670}"/>
              </a:ext>
            </a:extLst>
          </p:cNvPr>
          <p:cNvSpPr txBox="1"/>
          <p:nvPr/>
        </p:nvSpPr>
        <p:spPr>
          <a:xfrm>
            <a:off x="9422261" y="2759280"/>
            <a:ext cx="1370888" cy="253916"/>
          </a:xfrm>
          <a:prstGeom prst="rect">
            <a:avLst/>
          </a:prstGeom>
          <a:noFill/>
        </p:spPr>
        <p:txBody>
          <a:bodyPr wrap="none" rtlCol="0">
            <a:spAutoFit/>
          </a:bodyPr>
          <a:lstStyle/>
          <a:p>
            <a:r>
              <a:rPr lang="sv-SE" sz="1050" dirty="0"/>
              <a:t>Strategisk utmaning</a:t>
            </a:r>
          </a:p>
        </p:txBody>
      </p:sp>
      <p:sp>
        <p:nvSpPr>
          <p:cNvPr id="13" name="textruta 12">
            <a:extLst>
              <a:ext uri="{FF2B5EF4-FFF2-40B4-BE49-F238E27FC236}">
                <a16:creationId xmlns:a16="http://schemas.microsoft.com/office/drawing/2014/main" id="{498BD5AB-F0A2-9A7F-6E5C-F7A7837AEDC6}"/>
              </a:ext>
            </a:extLst>
          </p:cNvPr>
          <p:cNvSpPr txBox="1"/>
          <p:nvPr/>
        </p:nvSpPr>
        <p:spPr>
          <a:xfrm>
            <a:off x="9422261" y="3193174"/>
            <a:ext cx="1268296" cy="253916"/>
          </a:xfrm>
          <a:prstGeom prst="rect">
            <a:avLst/>
          </a:prstGeom>
          <a:noFill/>
        </p:spPr>
        <p:txBody>
          <a:bodyPr wrap="none" rtlCol="0">
            <a:spAutoFit/>
          </a:bodyPr>
          <a:lstStyle/>
          <a:p>
            <a:r>
              <a:rPr lang="sv-SE" sz="1050" dirty="0"/>
              <a:t>Operativ utmaning</a:t>
            </a:r>
          </a:p>
        </p:txBody>
      </p:sp>
      <p:sp>
        <p:nvSpPr>
          <p:cNvPr id="14" name="textruta 13">
            <a:extLst>
              <a:ext uri="{FF2B5EF4-FFF2-40B4-BE49-F238E27FC236}">
                <a16:creationId xmlns:a16="http://schemas.microsoft.com/office/drawing/2014/main" id="{86BBD067-CD32-D6A2-3359-25CAA7EA76AD}"/>
              </a:ext>
            </a:extLst>
          </p:cNvPr>
          <p:cNvSpPr txBox="1"/>
          <p:nvPr/>
        </p:nvSpPr>
        <p:spPr>
          <a:xfrm>
            <a:off x="9422261" y="3627068"/>
            <a:ext cx="926857" cy="253916"/>
          </a:xfrm>
          <a:prstGeom prst="rect">
            <a:avLst/>
          </a:prstGeom>
          <a:noFill/>
        </p:spPr>
        <p:txBody>
          <a:bodyPr wrap="none" rtlCol="0">
            <a:spAutoFit/>
          </a:bodyPr>
          <a:lstStyle/>
          <a:p>
            <a:r>
              <a:rPr lang="sv-SE" sz="1050" dirty="0"/>
              <a:t>Låg relevans</a:t>
            </a:r>
          </a:p>
        </p:txBody>
      </p:sp>
    </p:spTree>
    <p:extLst>
      <p:ext uri="{BB962C8B-B14F-4D97-AF65-F5344CB8AC3E}">
        <p14:creationId xmlns:p14="http://schemas.microsoft.com/office/powerpoint/2010/main" val="4291521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3"/>
          <p:cNvSpPr>
            <a:spLocks noGrp="1"/>
          </p:cNvSpPr>
          <p:nvPr>
            <p:ph type="ctrTitle"/>
          </p:nvPr>
        </p:nvSpPr>
        <p:spPr>
          <a:xfrm>
            <a:off x="864000" y="864000"/>
            <a:ext cx="4419200" cy="1107996"/>
          </a:xfrm>
        </p:spPr>
        <p:txBody>
          <a:bodyPr vert="horz" wrap="square" lIns="0" tIns="0" rIns="0" bIns="0" rtlCol="0" anchor="t" anchorCtr="0">
            <a:normAutofit/>
          </a:bodyPr>
          <a:lstStyle/>
          <a:p>
            <a:r>
              <a:rPr lang="sv-SE" b="1" kern="1200" baseline="0" dirty="0">
                <a:latin typeface="+mj-lt"/>
                <a:ea typeface="+mj-ea"/>
                <a:cs typeface="+mj-cs"/>
              </a:rPr>
              <a:t>Avrundande frågor</a:t>
            </a:r>
            <a:br>
              <a:rPr lang="sv-SE" b="1" kern="1200" baseline="0" dirty="0">
                <a:latin typeface="+mj-lt"/>
                <a:ea typeface="+mj-ea"/>
                <a:cs typeface="+mj-cs"/>
              </a:rPr>
            </a:br>
            <a:endParaRPr lang="sv-SE" b="1" kern="1200" baseline="0" dirty="0">
              <a:latin typeface="+mj-lt"/>
              <a:ea typeface="+mj-ea"/>
              <a:cs typeface="+mj-cs"/>
            </a:endParaRPr>
          </a:p>
        </p:txBody>
      </p:sp>
      <p:sp>
        <p:nvSpPr>
          <p:cNvPr id="4" name="Platshållare för innehåll 1"/>
          <p:cNvSpPr txBox="1">
            <a:spLocks/>
          </p:cNvSpPr>
          <p:nvPr/>
        </p:nvSpPr>
        <p:spPr>
          <a:xfrm>
            <a:off x="864000" y="1971996"/>
            <a:ext cx="4419600" cy="3514725"/>
          </a:xfrm>
          <a:prstGeom prst="rect">
            <a:avLst/>
          </a:prstGeom>
        </p:spPr>
        <p:txBody>
          <a:bodyPr vert="horz" wrap="square" lIns="0" tIns="324000" rIns="0" bIns="0" rtlCol="0">
            <a:normAutofit/>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spcBef>
                <a:spcPts val="0"/>
              </a:spcBef>
              <a:defRPr/>
            </a:pPr>
            <a:r>
              <a:rPr lang="sv-SE" sz="1800" b="0" i="0" kern="1200" baseline="0" dirty="0">
                <a:solidFill>
                  <a:srgbClr val="1A355D"/>
                </a:solidFill>
                <a:latin typeface="+mn-lt"/>
                <a:ea typeface="Roboto Light" panose="02000000000000000000" pitchFamily="2" charset="0"/>
                <a:cs typeface="Roboto Light" panose="02000000000000000000" pitchFamily="2" charset="0"/>
              </a:rPr>
              <a:t>Vilka insikter får du när du ser på utmaningarna utifrån relevans och resurs? </a:t>
            </a:r>
          </a:p>
          <a:p>
            <a:pPr>
              <a:spcBef>
                <a:spcPts val="0"/>
              </a:spcBef>
              <a:defRPr/>
            </a:pPr>
            <a:r>
              <a:rPr lang="sv-SE" sz="1800" b="0" i="0" kern="1200" baseline="0" dirty="0">
                <a:solidFill>
                  <a:srgbClr val="1A355D"/>
                </a:solidFill>
                <a:latin typeface="+mn-lt"/>
                <a:ea typeface="Roboto Light" panose="02000000000000000000" pitchFamily="2" charset="0"/>
                <a:cs typeface="Roboto Light" panose="02000000000000000000" pitchFamily="2" charset="0"/>
              </a:rPr>
              <a:t>Vilka är våra mest strategiska utmaningar och vilka är våra mest operativa? </a:t>
            </a:r>
          </a:p>
          <a:p>
            <a:pPr>
              <a:spcBef>
                <a:spcPts val="0"/>
              </a:spcBef>
              <a:defRPr/>
            </a:pPr>
            <a:r>
              <a:rPr lang="sv-SE" sz="1800" b="0" i="0" kern="1200" baseline="0" dirty="0">
                <a:solidFill>
                  <a:srgbClr val="1A355D"/>
                </a:solidFill>
                <a:latin typeface="+mn-lt"/>
                <a:ea typeface="Roboto Light" panose="02000000000000000000" pitchFamily="2" charset="0"/>
                <a:cs typeface="Roboto Light" panose="02000000000000000000" pitchFamily="2" charset="0"/>
              </a:rPr>
              <a:t>Vilka utmaningar bör vi prioritera och varför? </a:t>
            </a:r>
          </a:p>
          <a:p>
            <a:pPr marL="0" marR="0" indent="0" fontAlgn="auto">
              <a:spcBef>
                <a:spcPts val="0"/>
              </a:spcBef>
              <a:buClrTx/>
              <a:buSzTx/>
              <a:buNone/>
              <a:tabLst/>
              <a:defRPr/>
            </a:pPr>
            <a:endParaRPr lang="sv-SE" sz="1800" b="0" i="0" kern="1200" baseline="0" dirty="0">
              <a:solidFill>
                <a:srgbClr val="1A355D"/>
              </a:solidFill>
              <a:latin typeface="+mn-lt"/>
              <a:ea typeface="Roboto Light" panose="02000000000000000000" pitchFamily="2" charset="0"/>
              <a:cs typeface="Roboto Light" panose="02000000000000000000" pitchFamily="2" charset="0"/>
            </a:endParaRPr>
          </a:p>
          <a:p>
            <a:pPr marL="0" marR="0" indent="0" fontAlgn="auto">
              <a:spcBef>
                <a:spcPts val="0"/>
              </a:spcBef>
              <a:buClrTx/>
              <a:buSzTx/>
              <a:buNone/>
              <a:tabLst/>
              <a:defRPr/>
            </a:pPr>
            <a:endParaRPr kumimoji="0" lang="sv-SE" sz="1800" b="0" i="0" u="none" strike="noStrike" kern="1200" cap="none" spc="0" normalizeH="0" baseline="0" noProof="0" dirty="0">
              <a:ln>
                <a:noFill/>
              </a:ln>
              <a:solidFill>
                <a:srgbClr val="1A355D"/>
              </a:solidFill>
              <a:effectLst/>
              <a:uLnTx/>
              <a:uFillTx/>
              <a:latin typeface="+mn-lt"/>
              <a:ea typeface="Roboto Light" panose="02000000000000000000" pitchFamily="2" charset="0"/>
              <a:cs typeface="Roboto Light" panose="02000000000000000000" pitchFamily="2" charset="0"/>
            </a:endParaRPr>
          </a:p>
          <a:p>
            <a:pPr marL="0" marR="0" indent="0" fontAlgn="auto">
              <a:spcBef>
                <a:spcPts val="0"/>
              </a:spcBef>
              <a:buClrTx/>
              <a:buSzTx/>
              <a:buNone/>
              <a:tabLst/>
              <a:defRPr/>
            </a:pPr>
            <a:endParaRPr kumimoji="0" lang="sv-SE" sz="1800" b="0" i="0" u="none" strike="noStrike" kern="1200" cap="none" spc="0" normalizeH="0" baseline="0" noProof="0" dirty="0">
              <a:ln>
                <a:noFill/>
              </a:ln>
              <a:solidFill>
                <a:srgbClr val="1A355D"/>
              </a:solidFill>
              <a:effectLst/>
              <a:uLnTx/>
              <a:uFillTx/>
              <a:latin typeface="+mn-lt"/>
              <a:ea typeface="Roboto Light" panose="02000000000000000000" pitchFamily="2" charset="0"/>
              <a:cs typeface="Roboto Light" panose="02000000000000000000" pitchFamily="2" charset="0"/>
            </a:endParaRPr>
          </a:p>
          <a:p>
            <a:pPr marL="0" marR="0" indent="0" fontAlgn="auto">
              <a:spcBef>
                <a:spcPts val="0"/>
              </a:spcBef>
              <a:buClrTx/>
              <a:buSzTx/>
              <a:buNone/>
              <a:tabLst/>
              <a:defRPr/>
            </a:pPr>
            <a:endParaRPr kumimoji="0" lang="sv-SE" sz="1800" b="0" i="0" u="none" strike="noStrike" kern="1200" cap="none" spc="0" normalizeH="0" baseline="0" noProof="0" dirty="0">
              <a:ln>
                <a:noFill/>
              </a:ln>
              <a:solidFill>
                <a:srgbClr val="1A355D"/>
              </a:solidFill>
              <a:effectLst/>
              <a:uLnTx/>
              <a:uFillTx/>
              <a:latin typeface="+mn-lt"/>
              <a:ea typeface="Roboto Light" panose="02000000000000000000" pitchFamily="2" charset="0"/>
              <a:cs typeface="Roboto Light" panose="02000000000000000000" pitchFamily="2" charset="0"/>
            </a:endParaRPr>
          </a:p>
          <a:p>
            <a:pPr marL="0" marR="0" indent="0" fontAlgn="auto">
              <a:spcBef>
                <a:spcPts val="0"/>
              </a:spcBef>
              <a:buClrTx/>
              <a:buSzTx/>
              <a:buNone/>
              <a:tabLst/>
              <a:defRPr/>
            </a:pPr>
            <a:endParaRPr kumimoji="0" lang="sv-SE" sz="1800" b="0" i="0" u="none" strike="noStrike" kern="1200" cap="none" spc="0" normalizeH="0" baseline="0" noProof="0" dirty="0">
              <a:ln>
                <a:noFill/>
              </a:ln>
              <a:solidFill>
                <a:srgbClr val="1A355D"/>
              </a:solidFill>
              <a:effectLst/>
              <a:uLnTx/>
              <a:uFillTx/>
              <a:latin typeface="+mn-lt"/>
              <a:ea typeface="Roboto Light" panose="02000000000000000000" pitchFamily="2" charset="0"/>
              <a:cs typeface="Roboto Light" panose="02000000000000000000" pitchFamily="2" charset="0"/>
            </a:endParaRPr>
          </a:p>
        </p:txBody>
      </p:sp>
      <p:pic>
        <p:nvPicPr>
          <p:cNvPr id="2" name="Platshållare för bild 4">
            <a:extLst>
              <a:ext uri="{FF2B5EF4-FFF2-40B4-BE49-F238E27FC236}">
                <a16:creationId xmlns:a16="http://schemas.microsoft.com/office/drawing/2014/main" id="{8BBC0115-8C96-A66A-3C4C-85244AA3DB3B}"/>
              </a:ext>
            </a:extLst>
          </p:cNvPr>
          <p:cNvPicPr>
            <a:picLocks noChangeAspect="1"/>
          </p:cNvPicPr>
          <p:nvPr/>
        </p:nvPicPr>
        <p:blipFill>
          <a:blip r:embed="rId3">
            <a:extLst>
              <a:ext uri="{28A0092B-C50C-407E-A947-70E740481C1C}">
                <a14:useLocalDpi xmlns:a14="http://schemas.microsoft.com/office/drawing/2010/main" val="0"/>
              </a:ext>
            </a:extLst>
          </a:blip>
          <a:srcRect l="15782" r="15785" b="2"/>
          <a:stretch/>
        </p:blipFill>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a:noFill/>
        </p:spPr>
      </p:pic>
    </p:spTree>
    <p:extLst>
      <p:ext uri="{BB962C8B-B14F-4D97-AF65-F5344CB8AC3E}">
        <p14:creationId xmlns:p14="http://schemas.microsoft.com/office/powerpoint/2010/main" val="2043168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half" idx="2"/>
          </p:nvPr>
        </p:nvSpPr>
        <p:spPr>
          <a:xfrm>
            <a:off x="864000" y="1440000"/>
            <a:ext cx="10464000" cy="3251041"/>
          </a:xfrm>
        </p:spPr>
        <p:txBody>
          <a:bodyPr/>
          <a:lstStyle/>
          <a:p>
            <a:pPr marL="342900" indent="-342900">
              <a:buFont typeface="Arial" panose="020B0604020202020204" pitchFamily="34" charset="0"/>
              <a:buChar char="•"/>
            </a:pPr>
            <a:r>
              <a:rPr lang="sv-SE" sz="2400" dirty="0"/>
              <a:t>Till </a:t>
            </a:r>
            <a:r>
              <a:rPr lang="sv-SE" sz="2400" dirty="0">
                <a:hlinkClick r:id="rId3"/>
              </a:rPr>
              <a:t>nulägesanalys</a:t>
            </a:r>
            <a:r>
              <a:rPr lang="sv-SE" sz="2400" dirty="0"/>
              <a:t> som grund för affärs- och verksamhetsplaner </a:t>
            </a:r>
          </a:p>
          <a:p>
            <a:pPr marL="342900" indent="-342900">
              <a:buFont typeface="Arial" panose="020B0604020202020204" pitchFamily="34" charset="0"/>
              <a:buChar char="•"/>
            </a:pPr>
            <a:endParaRPr lang="sv-SE" sz="2400" dirty="0"/>
          </a:p>
          <a:p>
            <a:pPr marL="342900" indent="-342900">
              <a:buFont typeface="Arial" panose="020B0604020202020204" pitchFamily="34" charset="0"/>
              <a:buChar char="•"/>
            </a:pPr>
            <a:r>
              <a:rPr lang="sv-SE" sz="2400" dirty="0"/>
              <a:t>Till förstudier inför större utvecklingsprojekt och fördjupade riskanalyser</a:t>
            </a:r>
          </a:p>
          <a:p>
            <a:endParaRPr lang="sv-SE" sz="2000" dirty="0"/>
          </a:p>
          <a:p>
            <a:endParaRPr lang="sv-SE" sz="2400" dirty="0"/>
          </a:p>
          <a:p>
            <a:endParaRPr lang="sv-SE" sz="2400" dirty="0"/>
          </a:p>
        </p:txBody>
      </p:sp>
      <p:sp>
        <p:nvSpPr>
          <p:cNvPr id="6" name="Rubrik 3">
            <a:extLst>
              <a:ext uri="{FF2B5EF4-FFF2-40B4-BE49-F238E27FC236}">
                <a16:creationId xmlns:a16="http://schemas.microsoft.com/office/drawing/2014/main" id="{80223E69-3191-9911-74B8-188F3E952700}"/>
              </a:ext>
            </a:extLst>
          </p:cNvPr>
          <p:cNvSpPr txBox="1">
            <a:spLocks/>
          </p:cNvSpPr>
          <p:nvPr/>
        </p:nvSpPr>
        <p:spPr>
          <a:xfrm>
            <a:off x="288000" y="108000"/>
            <a:ext cx="9576883"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Användningsområden</a:t>
            </a:r>
          </a:p>
          <a:p>
            <a:endParaRPr lang="sv-SE" dirty="0"/>
          </a:p>
        </p:txBody>
      </p:sp>
    </p:spTree>
    <p:extLst>
      <p:ext uri="{BB962C8B-B14F-4D97-AF65-F5344CB8AC3E}">
        <p14:creationId xmlns:p14="http://schemas.microsoft.com/office/powerpoint/2010/main" val="3474367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A4ED2-960D-5F5A-566C-D38880E9802F}"/>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D47CA476-5C27-96DA-27AD-46C7A9E52EF6}"/>
              </a:ext>
            </a:extLst>
          </p:cNvPr>
          <p:cNvSpPr>
            <a:spLocks noGrp="1"/>
          </p:cNvSpPr>
          <p:nvPr>
            <p:ph type="ctrTitle"/>
          </p:nvPr>
        </p:nvSpPr>
        <p:spPr/>
        <p:txBody>
          <a:bodyPr/>
          <a:lstStyle/>
          <a:p>
            <a:r>
              <a:rPr lang="sv-SE" dirty="0"/>
              <a:t>Steg 3</a:t>
            </a:r>
          </a:p>
        </p:txBody>
      </p:sp>
      <p:sp>
        <p:nvSpPr>
          <p:cNvPr id="6" name="Underrubrik 5">
            <a:extLst>
              <a:ext uri="{FF2B5EF4-FFF2-40B4-BE49-F238E27FC236}">
                <a16:creationId xmlns:a16="http://schemas.microsoft.com/office/drawing/2014/main" id="{212D997F-67AC-008C-6AFF-3D3AA6183286}"/>
              </a:ext>
            </a:extLst>
          </p:cNvPr>
          <p:cNvSpPr>
            <a:spLocks noGrp="1"/>
          </p:cNvSpPr>
          <p:nvPr>
            <p:ph type="subTitle" idx="1"/>
          </p:nvPr>
        </p:nvSpPr>
        <p:spPr>
          <a:xfrm>
            <a:off x="864000" y="3885897"/>
            <a:ext cx="9869164" cy="1655233"/>
          </a:xfrm>
        </p:spPr>
        <p:txBody>
          <a:bodyPr>
            <a:normAutofit/>
          </a:bodyPr>
          <a:lstStyle/>
          <a:p>
            <a:r>
              <a:rPr lang="sv-SE" sz="5400" b="1" dirty="0">
                <a:latin typeface="+mj-lt"/>
              </a:rPr>
              <a:t>Omsätt insikter i nulägesanalysen</a:t>
            </a:r>
          </a:p>
        </p:txBody>
      </p:sp>
    </p:spTree>
    <p:extLst>
      <p:ext uri="{BB962C8B-B14F-4D97-AF65-F5344CB8AC3E}">
        <p14:creationId xmlns:p14="http://schemas.microsoft.com/office/powerpoint/2010/main" val="1032576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5EF89-B630-E4E4-C024-795FE9CC79BD}"/>
            </a:ext>
          </a:extLst>
        </p:cNvPr>
        <p:cNvGrpSpPr/>
        <p:nvPr/>
      </p:nvGrpSpPr>
      <p:grpSpPr>
        <a:xfrm>
          <a:off x="0" y="0"/>
          <a:ext cx="0" cy="0"/>
          <a:chOff x="0" y="0"/>
          <a:chExt cx="0" cy="0"/>
        </a:xfrm>
      </p:grpSpPr>
      <p:sp>
        <p:nvSpPr>
          <p:cNvPr id="8" name="Rubrik 3">
            <a:extLst>
              <a:ext uri="{FF2B5EF4-FFF2-40B4-BE49-F238E27FC236}">
                <a16:creationId xmlns:a16="http://schemas.microsoft.com/office/drawing/2014/main" id="{D92EC4D6-BC4B-0D04-617C-4055D840EFC4}"/>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Utgångspunkter</a:t>
            </a:r>
          </a:p>
          <a:p>
            <a:endParaRPr lang="sv-SE" dirty="0"/>
          </a:p>
        </p:txBody>
      </p:sp>
      <p:sp>
        <p:nvSpPr>
          <p:cNvPr id="5" name="Platshållare för text 4">
            <a:extLst>
              <a:ext uri="{FF2B5EF4-FFF2-40B4-BE49-F238E27FC236}">
                <a16:creationId xmlns:a16="http://schemas.microsoft.com/office/drawing/2014/main" id="{890A56B0-8B26-3B50-51E8-F0B0E35ABC80}"/>
              </a:ext>
            </a:extLst>
          </p:cNvPr>
          <p:cNvSpPr>
            <a:spLocks noGrp="1"/>
          </p:cNvSpPr>
          <p:nvPr>
            <p:ph idx="11"/>
          </p:nvPr>
        </p:nvSpPr>
        <p:spPr>
          <a:xfrm>
            <a:off x="864000" y="1440000"/>
            <a:ext cx="4881496" cy="4371008"/>
          </a:xfrm>
        </p:spPr>
        <p:txBody>
          <a:bodyPr>
            <a:normAutofit fontScale="92500" lnSpcReduction="20000"/>
          </a:bodyPr>
          <a:lstStyle/>
          <a:p>
            <a:r>
              <a:rPr lang="sv-SE" dirty="0"/>
              <a:t>Ni har identifierat omvärldsutmaningar utifrån brännpunkterna och värderat dessa tillsammans med ledningen. </a:t>
            </a:r>
            <a:r>
              <a:rPr lang="sv-SE" b="1" dirty="0">
                <a:latin typeface="+mj-lt"/>
              </a:rPr>
              <a:t>Nu ska ni omsätta de insikter ni har fått utifrån hur de påverkar er här och nu. </a:t>
            </a:r>
          </a:p>
          <a:p>
            <a:endParaRPr lang="sv-SE" dirty="0"/>
          </a:p>
          <a:p>
            <a:r>
              <a:rPr lang="sv-SE" dirty="0"/>
              <a:t>Gör detta genom att </a:t>
            </a:r>
            <a:r>
              <a:rPr lang="sv-SE" b="1" dirty="0">
                <a:latin typeface="+mj-lt"/>
              </a:rPr>
              <a:t>arbeta in de avstämda utmaningarna i </a:t>
            </a:r>
            <a:r>
              <a:rPr lang="sv-SE" dirty="0"/>
              <a:t>förvaltningens eller bolagets </a:t>
            </a:r>
            <a:r>
              <a:rPr lang="sv-SE" b="1" dirty="0">
                <a:latin typeface="+mj-lt"/>
              </a:rPr>
              <a:t>nulägesanalys.</a:t>
            </a:r>
          </a:p>
          <a:p>
            <a:endParaRPr lang="sv-SE" b="1" dirty="0">
              <a:latin typeface="+mj-lt"/>
            </a:endParaRPr>
          </a:p>
          <a:p>
            <a:r>
              <a:rPr lang="sv-SE" b="1" dirty="0">
                <a:latin typeface="+mj-lt"/>
              </a:rPr>
              <a:t>Ett sätt att få med avstämda omvärldsutmaningar i förvaltningens/bolagets nulägesanalys. </a:t>
            </a:r>
            <a:r>
              <a:rPr lang="sv-SE" dirty="0"/>
              <a:t>För att kunna </a:t>
            </a:r>
            <a:r>
              <a:rPr lang="sv-SE" b="1" dirty="0">
                <a:latin typeface="+mj-lt"/>
              </a:rPr>
              <a:t>omsätta relevanta omvärldsutmaningar i prioriterade områden </a:t>
            </a:r>
            <a:r>
              <a:rPr lang="sv-SE" dirty="0"/>
              <a:t>med utgångspunkt i nämndens uppdrag och politiska mål eller bolagets ägardirektiv.</a:t>
            </a:r>
          </a:p>
          <a:p>
            <a:endParaRPr lang="sv-SE" dirty="0"/>
          </a:p>
        </p:txBody>
      </p:sp>
      <p:pic>
        <p:nvPicPr>
          <p:cNvPr id="2" name="Bildobjekt 1">
            <a:extLst>
              <a:ext uri="{FF2B5EF4-FFF2-40B4-BE49-F238E27FC236}">
                <a16:creationId xmlns:a16="http://schemas.microsoft.com/office/drawing/2014/main" id="{0BB3C532-B26B-3CEC-CEA7-58C7F7536C9D}"/>
              </a:ext>
            </a:extLst>
          </p:cNvPr>
          <p:cNvPicPr>
            <a:picLocks noChangeAspect="1"/>
          </p:cNvPicPr>
          <p:nvPr/>
        </p:nvPicPr>
        <p:blipFill>
          <a:blip r:embed="rId3"/>
          <a:srcRect l="-2" t="3201" b="13623"/>
          <a:stretch>
            <a:fillRect/>
          </a:stretch>
        </p:blipFill>
        <p:spPr>
          <a:xfrm>
            <a:off x="6775369" y="541684"/>
            <a:ext cx="4263632" cy="4808359"/>
          </a:xfrm>
          <a:prstGeom prst="rect">
            <a:avLst/>
          </a:prstGeom>
          <a:noFill/>
        </p:spPr>
      </p:pic>
    </p:spTree>
    <p:extLst>
      <p:ext uri="{BB962C8B-B14F-4D97-AF65-F5344CB8AC3E}">
        <p14:creationId xmlns:p14="http://schemas.microsoft.com/office/powerpoint/2010/main" val="1672659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44C71-6D58-40DE-7D60-143C7E085728}"/>
            </a:ext>
          </a:extLst>
        </p:cNvPr>
        <p:cNvGrpSpPr/>
        <p:nvPr/>
      </p:nvGrpSpPr>
      <p:grpSpPr>
        <a:xfrm>
          <a:off x="0" y="0"/>
          <a:ext cx="0" cy="0"/>
          <a:chOff x="0" y="0"/>
          <a:chExt cx="0" cy="0"/>
        </a:xfrm>
      </p:grpSpPr>
      <p:sp>
        <p:nvSpPr>
          <p:cNvPr id="8" name="Rubrik 3">
            <a:extLst>
              <a:ext uri="{FF2B5EF4-FFF2-40B4-BE49-F238E27FC236}">
                <a16:creationId xmlns:a16="http://schemas.microsoft.com/office/drawing/2014/main" id="{BC8BCF7A-4471-81C8-C09B-26803B5AFD2F}"/>
              </a:ext>
            </a:extLst>
          </p:cNvPr>
          <p:cNvSpPr txBox="1">
            <a:spLocks/>
          </p:cNvSpPr>
          <p:nvPr/>
        </p:nvSpPr>
        <p:spPr>
          <a:xfrm>
            <a:off x="288000" y="108000"/>
            <a:ext cx="9576883" cy="830997"/>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Omsätt insikter i nulägesanalysen</a:t>
            </a:r>
          </a:p>
          <a:p>
            <a:r>
              <a:rPr lang="sv-SE" sz="2000" dirty="0"/>
              <a:t>Hur omsätter vi omvärldsutmaningar i handling?</a:t>
            </a:r>
          </a:p>
        </p:txBody>
      </p:sp>
      <p:sp>
        <p:nvSpPr>
          <p:cNvPr id="5" name="Platshållare för text 4">
            <a:extLst>
              <a:ext uri="{FF2B5EF4-FFF2-40B4-BE49-F238E27FC236}">
                <a16:creationId xmlns:a16="http://schemas.microsoft.com/office/drawing/2014/main" id="{3EC914A5-A3D3-2995-6295-5E7ED55E789B}"/>
              </a:ext>
            </a:extLst>
          </p:cNvPr>
          <p:cNvSpPr>
            <a:spLocks noGrp="1"/>
          </p:cNvSpPr>
          <p:nvPr>
            <p:ph type="body" sz="half" idx="2"/>
          </p:nvPr>
        </p:nvSpPr>
        <p:spPr>
          <a:xfrm>
            <a:off x="478800" y="1064959"/>
            <a:ext cx="10335600" cy="5172287"/>
          </a:xfrm>
        </p:spPr>
        <p:txBody>
          <a:bodyPr>
            <a:noAutofit/>
          </a:bodyPr>
          <a:lstStyle/>
          <a:p>
            <a:pPr lvl="0">
              <a:lnSpc>
                <a:spcPct val="107000"/>
              </a:lnSpc>
              <a:spcAft>
                <a:spcPts val="800"/>
              </a:spcAft>
            </a:pPr>
            <a:r>
              <a:rPr lang="sv-SE" sz="1400" b="1" kern="100" dirty="0">
                <a:latin typeface="+mj-lt"/>
                <a:ea typeface="Calibri" panose="020F0502020204030204" pitchFamily="34" charset="0"/>
                <a:cs typeface="Times New Roman" panose="02020603050405020304" pitchFamily="18" charset="0"/>
              </a:rPr>
              <a:t>Uppgift:</a:t>
            </a:r>
            <a:br>
              <a:rPr lang="sv-SE" sz="1400" b="1" kern="100" dirty="0">
                <a:effectLst/>
                <a:highlight>
                  <a:srgbClr val="FFFF00"/>
                </a:highlight>
                <a:latin typeface="+mj-lt"/>
                <a:ea typeface="Calibri" panose="020F0502020204030204" pitchFamily="34" charset="0"/>
                <a:cs typeface="Times New Roman" panose="02020603050405020304" pitchFamily="18" charset="0"/>
              </a:rPr>
            </a:br>
            <a:r>
              <a:rPr lang="sv-SE" sz="1400" kern="100" dirty="0">
                <a:ea typeface="Calibri" panose="020F0502020204030204" pitchFamily="34" charset="0"/>
                <a:cs typeface="Times New Roman" panose="02020603050405020304" pitchFamily="18" charset="0"/>
              </a:rPr>
              <a:t>Arbeta in de avstämda omvärldsutmaningarna med hög relevans för uppdraget och de politiska prioriteringarna i förvaltningens eller bolagets nulägesanalys. Lägg särskild vikt vid de strategiska utmaningarna, som kräver mer omfattande resurser att möta. Ta vid behov del av </a:t>
            </a:r>
            <a:r>
              <a:rPr lang="sv-SE" sz="1400" kern="100" dirty="0">
                <a:ea typeface="Calibri" panose="020F0502020204030204" pitchFamily="34" charset="0"/>
                <a:cs typeface="Times New Roman" panose="02020603050405020304" pitchFamily="18" charset="0"/>
                <a:hlinkClick r:id="rId3"/>
              </a:rPr>
              <a:t>stödmaterialet om nulägesanalys </a:t>
            </a:r>
            <a:r>
              <a:rPr lang="sv-SE" sz="1400" kern="100" dirty="0">
                <a:ea typeface="Calibri" panose="020F0502020204030204" pitchFamily="34" charset="0"/>
                <a:cs typeface="Times New Roman" panose="02020603050405020304" pitchFamily="18" charset="0"/>
              </a:rPr>
              <a:t>på stadens intranät eller motsvarande material i ett enskilt bolag. </a:t>
            </a:r>
            <a:br>
              <a:rPr lang="sv-SE" sz="1400" b="1" kern="100" dirty="0">
                <a:effectLst/>
                <a:highlight>
                  <a:srgbClr val="FFFF00"/>
                </a:highlight>
                <a:latin typeface="+mj-lt"/>
                <a:ea typeface="Calibri" panose="020F0502020204030204" pitchFamily="34" charset="0"/>
                <a:cs typeface="Times New Roman" panose="02020603050405020304" pitchFamily="18" charset="0"/>
              </a:rPr>
            </a:br>
            <a:br>
              <a:rPr lang="sv-SE" sz="1400" b="1" kern="100" dirty="0">
                <a:effectLst/>
                <a:highlight>
                  <a:srgbClr val="FFFF00"/>
                </a:highligh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Vem: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Processledaren arbetar in underlaget i nulägesanalysen till förvaltningens verksamhetsplan eller bolagets affärsplan.</a:t>
            </a:r>
            <a:br>
              <a:rPr lang="sv-SE" sz="1400" b="1" kern="100" dirty="0">
                <a:highlight>
                  <a:srgbClr val="FFFF00"/>
                </a:highlight>
                <a:latin typeface="+mj-lt"/>
                <a:ea typeface="Calibri" panose="020F0502020204030204" pitchFamily="34" charset="0"/>
                <a:cs typeface="Times New Roman" panose="02020603050405020304" pitchFamily="18" charset="0"/>
              </a:rPr>
            </a:br>
            <a:br>
              <a:rPr lang="sv-SE" sz="1400" b="1" kern="100" dirty="0">
                <a:highlight>
                  <a:srgbClr val="FFFF00"/>
                </a:highligh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Hur:</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Skrivbordsarbete enskilt och i dialog med ledningen.</a:t>
            </a:r>
            <a:br>
              <a:rPr lang="sv-SE" sz="1400" b="1" kern="100" dirty="0">
                <a:effectLst/>
                <a:highlight>
                  <a:srgbClr val="FFFF00"/>
                </a:highlight>
                <a:latin typeface="+mj-lt"/>
                <a:ea typeface="Calibri" panose="020F0502020204030204" pitchFamily="34" charset="0"/>
                <a:cs typeface="Times New Roman" panose="02020603050405020304" pitchFamily="18" charset="0"/>
              </a:rPr>
            </a:br>
            <a:br>
              <a:rPr lang="sv-SE" sz="1400" b="1" kern="100" dirty="0">
                <a:effectLst/>
                <a:highlight>
                  <a:srgbClr val="FFFF00"/>
                </a:highligh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Varför: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För att i nästa led kunna omsätta relevanta omvärldsutmaningar i prioriterade områden med utgångspunkt i nämndens uppdrag och politiska prioriteringar eller bolagets ägardirektiv. </a:t>
            </a:r>
          </a:p>
          <a:p>
            <a:pPr lvl="0">
              <a:lnSpc>
                <a:spcPct val="107000"/>
              </a:lnSpc>
              <a:spcAft>
                <a:spcPts val="800"/>
              </a:spcAft>
            </a:pPr>
            <a:br>
              <a:rPr lang="sv-SE" sz="1400" b="1" kern="100" dirty="0">
                <a:effectLst/>
                <a:highlight>
                  <a:srgbClr val="FFFF00"/>
                </a:highligh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Resultat: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En delmängd av nulägesanalysen, och ett underlag till beskrivningen av prioriterade områden i förvaltningens verksamhetsplan eller bolagets affärsplan.</a:t>
            </a:r>
            <a:br>
              <a:rPr lang="sv-SE" sz="1400" kern="100" dirty="0">
                <a:effectLst/>
                <a:highlight>
                  <a:srgbClr val="FFFF00"/>
                </a:highlight>
                <a:ea typeface="Calibri" panose="020F0502020204030204" pitchFamily="34" charset="0"/>
                <a:cs typeface="Times New Roman" panose="02020603050405020304" pitchFamily="18" charset="0"/>
              </a:rPr>
            </a:br>
            <a:br>
              <a:rPr lang="sv-SE" sz="1400" kern="100" dirty="0">
                <a:effectLst/>
                <a:highlight>
                  <a:srgbClr val="FFFF00"/>
                </a:highligh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Målgrupp:</a:t>
            </a:r>
            <a:r>
              <a:rPr lang="sv-SE" sz="1400" b="1" kern="100" dirty="0">
                <a:latin typeface="+mj-lt"/>
                <a:ea typeface="Calibri" panose="020F0502020204030204" pitchFamily="34" charset="0"/>
                <a:cs typeface="Times New Roman" panose="02020603050405020304" pitchFamily="18" charset="0"/>
              </a:rPr>
              <a:t> </a:t>
            </a:r>
            <a:br>
              <a:rPr lang="sv-SE" sz="1400" b="1" kern="100" dirty="0">
                <a:latin typeface="+mj-lt"/>
                <a:ea typeface="Calibri" panose="020F0502020204030204" pitchFamily="34" charset="0"/>
                <a:cs typeface="Times New Roman" panose="02020603050405020304" pitchFamily="18" charset="0"/>
              </a:rPr>
            </a:br>
            <a:r>
              <a:rPr lang="sv-SE" sz="1400" kern="100" dirty="0">
                <a:ea typeface="Calibri" panose="020F0502020204030204" pitchFamily="34" charset="0"/>
                <a:cs typeface="Times New Roman" panose="02020603050405020304" pitchFamily="18" charset="0"/>
              </a:rPr>
              <a:t>Förvaltni</a:t>
            </a:r>
            <a:r>
              <a:rPr lang="sv-SE" sz="1400" kern="100" dirty="0">
                <a:effectLst/>
                <a:ea typeface="Calibri" panose="020F0502020204030204" pitchFamily="34" charset="0"/>
                <a:cs typeface="Times New Roman" panose="02020603050405020304" pitchFamily="18" charset="0"/>
              </a:rPr>
              <a:t>ngs-</a:t>
            </a:r>
            <a:r>
              <a:rPr lang="sv-SE" sz="1400" kern="100" dirty="0">
                <a:ea typeface="Calibri" panose="020F0502020204030204" pitchFamily="34" charset="0"/>
                <a:cs typeface="Times New Roman" panose="02020603050405020304" pitchFamily="18" charset="0"/>
              </a:rPr>
              <a:t> eller </a:t>
            </a:r>
            <a:r>
              <a:rPr lang="sv-SE" sz="1400" kern="100" dirty="0">
                <a:effectLst/>
                <a:ea typeface="Calibri" panose="020F0502020204030204" pitchFamily="34" charset="0"/>
                <a:cs typeface="Times New Roman" panose="02020603050405020304" pitchFamily="18" charset="0"/>
              </a:rPr>
              <a:t>bolagsledningen.</a:t>
            </a:r>
          </a:p>
          <a:p>
            <a:pPr lvl="0">
              <a:lnSpc>
                <a:spcPct val="107000"/>
              </a:lnSpc>
              <a:spcAft>
                <a:spcPts val="800"/>
              </a:spcAft>
            </a:pPr>
            <a:br>
              <a:rPr lang="sv-SE" sz="1400" kern="100" dirty="0">
                <a:effectLst/>
                <a:highlight>
                  <a:srgbClr val="FFFF00"/>
                </a:highlight>
                <a:ea typeface="Calibri" panose="020F0502020204030204" pitchFamily="34" charset="0"/>
                <a:cs typeface="Times New Roman" panose="02020603050405020304" pitchFamily="18" charset="0"/>
              </a:rPr>
            </a:br>
            <a:endParaRPr lang="sv-SE" sz="1050" dirty="0">
              <a:highlight>
                <a:srgbClr val="FFFF00"/>
              </a:highlight>
            </a:endParaRPr>
          </a:p>
        </p:txBody>
      </p:sp>
    </p:spTree>
    <p:extLst>
      <p:ext uri="{BB962C8B-B14F-4D97-AF65-F5344CB8AC3E}">
        <p14:creationId xmlns:p14="http://schemas.microsoft.com/office/powerpoint/2010/main" val="2394697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a:extLst>
              <a:ext uri="{FF2B5EF4-FFF2-40B4-BE49-F238E27FC236}">
                <a16:creationId xmlns:a16="http://schemas.microsoft.com/office/drawing/2014/main" id="{CEFDF119-C58A-E8A5-4312-7861DA688086}"/>
              </a:ext>
            </a:extLst>
          </p:cNvPr>
          <p:cNvGraphicFramePr>
            <a:graphicFrameLocks noGrp="1"/>
          </p:cNvGraphicFramePr>
          <p:nvPr>
            <p:extLst>
              <p:ext uri="{D42A27DB-BD31-4B8C-83A1-F6EECF244321}">
                <p14:modId xmlns:p14="http://schemas.microsoft.com/office/powerpoint/2010/main" val="1934524298"/>
              </p:ext>
            </p:extLst>
          </p:nvPr>
        </p:nvGraphicFramePr>
        <p:xfrm>
          <a:off x="396688" y="975360"/>
          <a:ext cx="10313895" cy="5516880"/>
        </p:xfrm>
        <a:graphic>
          <a:graphicData uri="http://schemas.openxmlformats.org/drawingml/2006/table">
            <a:tbl>
              <a:tblPr firstRow="1" bandRow="1">
                <a:tableStyleId>{72833802-FEF1-4C79-8D5D-14CF1EAF98D9}</a:tableStyleId>
              </a:tblPr>
              <a:tblGrid>
                <a:gridCol w="3437965">
                  <a:extLst>
                    <a:ext uri="{9D8B030D-6E8A-4147-A177-3AD203B41FA5}">
                      <a16:colId xmlns:a16="http://schemas.microsoft.com/office/drawing/2014/main" val="3443786635"/>
                    </a:ext>
                  </a:extLst>
                </a:gridCol>
                <a:gridCol w="3437965">
                  <a:extLst>
                    <a:ext uri="{9D8B030D-6E8A-4147-A177-3AD203B41FA5}">
                      <a16:colId xmlns:a16="http://schemas.microsoft.com/office/drawing/2014/main" val="2011489345"/>
                    </a:ext>
                  </a:extLst>
                </a:gridCol>
                <a:gridCol w="3437965">
                  <a:extLst>
                    <a:ext uri="{9D8B030D-6E8A-4147-A177-3AD203B41FA5}">
                      <a16:colId xmlns:a16="http://schemas.microsoft.com/office/drawing/2014/main" val="1493805849"/>
                    </a:ext>
                  </a:extLst>
                </a:gridCol>
              </a:tblGrid>
              <a:tr h="370840">
                <a:tc>
                  <a:txBody>
                    <a:bodyPr/>
                    <a:lstStyle/>
                    <a:p>
                      <a:r>
                        <a:rPr lang="sv-SE" dirty="0">
                          <a:latin typeface="+mj-lt"/>
                        </a:rPr>
                        <a:t>Vilken utmaning?</a:t>
                      </a:r>
                    </a:p>
                  </a:txBody>
                  <a:tcPr/>
                </a:tc>
                <a:tc>
                  <a:txBody>
                    <a:bodyPr/>
                    <a:lstStyle/>
                    <a:p>
                      <a:r>
                        <a:rPr lang="sv-SE" dirty="0">
                          <a:latin typeface="+mj-lt"/>
                        </a:rPr>
                        <a:t>Varför är den relevant för oss?</a:t>
                      </a:r>
                    </a:p>
                  </a:txBody>
                  <a:tcPr/>
                </a:tc>
                <a:tc>
                  <a:txBody>
                    <a:bodyPr/>
                    <a:lstStyle/>
                    <a:p>
                      <a:r>
                        <a:rPr lang="sv-SE" dirty="0">
                          <a:latin typeface="+mj-lt"/>
                        </a:rPr>
                        <a:t>Varför är eller blir resursbehovet stort?</a:t>
                      </a:r>
                    </a:p>
                  </a:txBody>
                  <a:tcPr/>
                </a:tc>
                <a:extLst>
                  <a:ext uri="{0D108BD9-81ED-4DB2-BD59-A6C34878D82A}">
                    <a16:rowId xmlns:a16="http://schemas.microsoft.com/office/drawing/2014/main" val="2109584745"/>
                  </a:ext>
                </a:extLst>
              </a:tr>
              <a:tr h="370840">
                <a:tc>
                  <a:txBody>
                    <a:bodyPr/>
                    <a:lstStyle/>
                    <a:p>
                      <a:r>
                        <a:rPr lang="sv-SE" dirty="0"/>
                        <a:t>”AI-utmaning…”</a:t>
                      </a:r>
                    </a:p>
                  </a:txBody>
                  <a:tcPr/>
                </a:tc>
                <a:tc>
                  <a:txBody>
                    <a:bodyPr/>
                    <a:lstStyle/>
                    <a:p>
                      <a:r>
                        <a:rPr lang="sv-SE" sz="1400" dirty="0"/>
                        <a:t>Lorem ipsum dolor sit amet, consectetuer adipiscing elit. Maecenas porttitor congue massa. Fusce posuere, magna sed pulvinar ultricies, purus lectus malesuada libero, sit amet commodo magna eros quis urna.</a:t>
                      </a:r>
                    </a:p>
                    <a:p>
                      <a:endParaRPr lang="sv-SE" sz="1400" dirty="0"/>
                    </a:p>
                    <a:p>
                      <a:r>
                        <a:rPr lang="sv-SE" sz="1400" dirty="0" err="1"/>
                        <a:t>Pellentesque</a:t>
                      </a:r>
                      <a:r>
                        <a:rPr lang="sv-SE" sz="1400" dirty="0"/>
                        <a:t> </a:t>
                      </a:r>
                      <a:r>
                        <a:rPr lang="sv-SE" sz="1400" dirty="0" err="1"/>
                        <a:t>habitant</a:t>
                      </a:r>
                      <a:r>
                        <a:rPr lang="sv-SE" sz="1400" dirty="0"/>
                        <a:t> </a:t>
                      </a:r>
                      <a:r>
                        <a:rPr lang="sv-SE" sz="1400" dirty="0" err="1"/>
                        <a:t>morbi</a:t>
                      </a:r>
                      <a:r>
                        <a:rPr lang="sv-SE" sz="1400" dirty="0"/>
                        <a:t> </a:t>
                      </a:r>
                      <a:r>
                        <a:rPr lang="sv-SE" sz="1400" dirty="0" err="1"/>
                        <a:t>tristique</a:t>
                      </a:r>
                      <a:r>
                        <a:rPr lang="sv-SE" sz="1400" dirty="0"/>
                        <a:t> </a:t>
                      </a:r>
                      <a:r>
                        <a:rPr lang="sv-SE" sz="1400" dirty="0" err="1"/>
                        <a:t>senectus</a:t>
                      </a:r>
                      <a:r>
                        <a:rPr lang="sv-SE" sz="1400" dirty="0"/>
                        <a:t> et </a:t>
                      </a:r>
                      <a:r>
                        <a:rPr lang="sv-SE" sz="1400" dirty="0" err="1"/>
                        <a:t>netus</a:t>
                      </a:r>
                      <a:r>
                        <a:rPr lang="sv-SE" sz="1400" dirty="0"/>
                        <a:t> et </a:t>
                      </a:r>
                      <a:r>
                        <a:rPr lang="sv-SE" sz="1400" dirty="0" err="1"/>
                        <a:t>malesuada</a:t>
                      </a:r>
                      <a:r>
                        <a:rPr lang="sv-SE" sz="1400" dirty="0"/>
                        <a:t> </a:t>
                      </a:r>
                      <a:r>
                        <a:rPr lang="sv-SE" sz="1400" dirty="0" err="1"/>
                        <a:t>fames</a:t>
                      </a:r>
                      <a:r>
                        <a:rPr lang="sv-SE" sz="1400" dirty="0"/>
                        <a:t> </a:t>
                      </a:r>
                      <a:r>
                        <a:rPr lang="sv-SE" sz="1400" dirty="0" err="1"/>
                        <a:t>ac</a:t>
                      </a:r>
                      <a:r>
                        <a:rPr lang="sv-SE" sz="1400" dirty="0"/>
                        <a:t> </a:t>
                      </a:r>
                      <a:r>
                        <a:rPr lang="sv-SE" sz="1400" dirty="0" err="1"/>
                        <a:t>turpis</a:t>
                      </a:r>
                      <a:r>
                        <a:rPr lang="sv-SE" sz="1400" dirty="0"/>
                        <a:t> </a:t>
                      </a:r>
                      <a:r>
                        <a:rPr lang="sv-SE" sz="1400" dirty="0" err="1"/>
                        <a:t>egestas</a:t>
                      </a:r>
                      <a:r>
                        <a:rPr lang="sv-SE" sz="1400" dirty="0"/>
                        <a:t>. </a:t>
                      </a:r>
                      <a:r>
                        <a:rPr lang="sv-SE" sz="1400" dirty="0" err="1"/>
                        <a:t>Proin</a:t>
                      </a:r>
                      <a:r>
                        <a:rPr lang="sv-SE" sz="1400" dirty="0"/>
                        <a:t> </a:t>
                      </a:r>
                      <a:r>
                        <a:rPr lang="sv-SE" sz="1400" dirty="0" err="1"/>
                        <a:t>pharetra</a:t>
                      </a:r>
                      <a:r>
                        <a:rPr lang="sv-SE" sz="1400" dirty="0"/>
                        <a:t> </a:t>
                      </a:r>
                      <a:r>
                        <a:rPr lang="sv-SE" sz="1400" dirty="0" err="1"/>
                        <a:t>nonummy</a:t>
                      </a:r>
                      <a:r>
                        <a:rPr lang="sv-SE" sz="1400" dirty="0"/>
                        <a:t> </a:t>
                      </a:r>
                      <a:r>
                        <a:rPr lang="sv-SE" sz="1400" dirty="0" err="1"/>
                        <a:t>pede</a:t>
                      </a:r>
                      <a:r>
                        <a:rPr lang="sv-SE" sz="1400" dirty="0"/>
                        <a:t>. Mauris et </a:t>
                      </a:r>
                      <a:r>
                        <a:rPr lang="sv-SE" sz="1400" dirty="0" err="1"/>
                        <a:t>orci</a:t>
                      </a:r>
                      <a:r>
                        <a:rPr lang="sv-SE" sz="1400" dirty="0"/>
                        <a:t>.</a:t>
                      </a:r>
                    </a:p>
                    <a:p>
                      <a:endParaRPr lang="sv-SE" sz="1400" dirty="0"/>
                    </a:p>
                    <a:p>
                      <a:endParaRPr lang="sv-SE" sz="1400" dirty="0"/>
                    </a:p>
                  </a:txBody>
                  <a:tcPr/>
                </a:tc>
                <a:tc>
                  <a:txBody>
                    <a:bodyPr/>
                    <a:lstStyle/>
                    <a:p>
                      <a:r>
                        <a:rPr lang="sv-SE" sz="1400" dirty="0" err="1"/>
                        <a:t>Lorem</a:t>
                      </a:r>
                      <a:r>
                        <a:rPr lang="sv-SE" sz="1400" dirty="0"/>
                        <a:t> </a:t>
                      </a:r>
                      <a:r>
                        <a:rPr lang="sv-SE" sz="1400" dirty="0" err="1"/>
                        <a:t>ipsum</a:t>
                      </a:r>
                      <a:r>
                        <a:rPr lang="sv-SE" sz="1400" dirty="0"/>
                        <a:t> </a:t>
                      </a:r>
                      <a:r>
                        <a:rPr lang="sv-SE" sz="1400" dirty="0" err="1"/>
                        <a:t>dolor</a:t>
                      </a:r>
                      <a:r>
                        <a:rPr lang="sv-SE" sz="1400" dirty="0"/>
                        <a:t> </a:t>
                      </a:r>
                      <a:r>
                        <a:rPr lang="sv-SE" sz="1400" dirty="0" err="1"/>
                        <a:t>sit</a:t>
                      </a:r>
                      <a:r>
                        <a:rPr lang="sv-SE" sz="1400" dirty="0"/>
                        <a:t> </a:t>
                      </a:r>
                      <a:r>
                        <a:rPr lang="sv-SE" sz="1400" dirty="0" err="1"/>
                        <a:t>amet</a:t>
                      </a:r>
                      <a:r>
                        <a:rPr lang="sv-SE" sz="1400" dirty="0"/>
                        <a:t>, </a:t>
                      </a:r>
                      <a:r>
                        <a:rPr lang="sv-SE" sz="1400" dirty="0" err="1"/>
                        <a:t>consectetuer</a:t>
                      </a:r>
                      <a:r>
                        <a:rPr lang="sv-SE" sz="1400" dirty="0"/>
                        <a:t> </a:t>
                      </a:r>
                      <a:r>
                        <a:rPr lang="sv-SE" sz="1400" dirty="0" err="1"/>
                        <a:t>adipiscing</a:t>
                      </a:r>
                      <a:r>
                        <a:rPr lang="sv-SE" sz="1400" dirty="0"/>
                        <a:t> elit. </a:t>
                      </a:r>
                      <a:r>
                        <a:rPr lang="sv-SE" sz="1400" dirty="0" err="1"/>
                        <a:t>Maecenas</a:t>
                      </a:r>
                      <a:r>
                        <a:rPr lang="sv-SE" sz="1400" dirty="0"/>
                        <a:t> porttitor </a:t>
                      </a:r>
                      <a:r>
                        <a:rPr lang="sv-SE" sz="1400" dirty="0" err="1"/>
                        <a:t>congue</a:t>
                      </a:r>
                      <a:r>
                        <a:rPr lang="sv-SE" sz="1400" dirty="0"/>
                        <a:t> massa. </a:t>
                      </a:r>
                      <a:r>
                        <a:rPr lang="sv-SE" sz="1400" dirty="0" err="1"/>
                        <a:t>Fusce</a:t>
                      </a:r>
                      <a:r>
                        <a:rPr lang="sv-SE" sz="1400" dirty="0"/>
                        <a:t> </a:t>
                      </a:r>
                      <a:r>
                        <a:rPr lang="sv-SE" sz="1400" dirty="0" err="1"/>
                        <a:t>posuere</a:t>
                      </a:r>
                      <a:r>
                        <a:rPr lang="sv-SE" sz="1400" dirty="0"/>
                        <a:t>, </a:t>
                      </a:r>
                      <a:r>
                        <a:rPr lang="sv-SE" sz="1400" dirty="0" err="1"/>
                        <a:t>magna</a:t>
                      </a:r>
                      <a:r>
                        <a:rPr lang="sv-SE" sz="1400" dirty="0"/>
                        <a:t> sed </a:t>
                      </a:r>
                      <a:r>
                        <a:rPr lang="sv-SE" sz="1400" dirty="0" err="1"/>
                        <a:t>pulvinar</a:t>
                      </a:r>
                      <a:r>
                        <a:rPr lang="sv-SE" sz="1400" dirty="0"/>
                        <a:t> </a:t>
                      </a:r>
                      <a:r>
                        <a:rPr lang="sv-SE" sz="1400" dirty="0" err="1"/>
                        <a:t>ultricies</a:t>
                      </a:r>
                      <a:r>
                        <a:rPr lang="sv-SE" sz="1400" dirty="0"/>
                        <a:t>, </a:t>
                      </a:r>
                      <a:r>
                        <a:rPr lang="sv-SE" sz="1400" dirty="0" err="1"/>
                        <a:t>purus</a:t>
                      </a:r>
                      <a:r>
                        <a:rPr lang="sv-SE" sz="1400" dirty="0"/>
                        <a:t> </a:t>
                      </a:r>
                      <a:r>
                        <a:rPr lang="sv-SE" sz="1400" dirty="0" err="1"/>
                        <a:t>lectus</a:t>
                      </a:r>
                      <a:r>
                        <a:rPr lang="sv-SE" sz="1400" dirty="0"/>
                        <a:t> </a:t>
                      </a:r>
                      <a:r>
                        <a:rPr lang="sv-SE" sz="1400" dirty="0" err="1"/>
                        <a:t>malesuada</a:t>
                      </a:r>
                      <a:r>
                        <a:rPr lang="sv-SE" sz="1400" dirty="0"/>
                        <a:t> libero, </a:t>
                      </a:r>
                      <a:r>
                        <a:rPr lang="sv-SE" sz="1400" dirty="0" err="1"/>
                        <a:t>sit</a:t>
                      </a:r>
                      <a:r>
                        <a:rPr lang="sv-SE" sz="1400" dirty="0"/>
                        <a:t> </a:t>
                      </a:r>
                      <a:r>
                        <a:rPr lang="sv-SE" sz="1400" dirty="0" err="1"/>
                        <a:t>amet</a:t>
                      </a:r>
                      <a:r>
                        <a:rPr lang="sv-SE" sz="1400" dirty="0"/>
                        <a:t> </a:t>
                      </a:r>
                      <a:r>
                        <a:rPr lang="sv-SE" sz="1400" dirty="0" err="1"/>
                        <a:t>commodo</a:t>
                      </a:r>
                      <a:r>
                        <a:rPr lang="sv-SE" sz="1400" dirty="0"/>
                        <a:t> </a:t>
                      </a:r>
                      <a:r>
                        <a:rPr lang="sv-SE" sz="1400" dirty="0" err="1"/>
                        <a:t>magna</a:t>
                      </a:r>
                      <a:r>
                        <a:rPr lang="sv-SE" sz="1400" dirty="0"/>
                        <a:t> eros </a:t>
                      </a:r>
                      <a:r>
                        <a:rPr lang="sv-SE" sz="1400" dirty="0" err="1"/>
                        <a:t>quis</a:t>
                      </a:r>
                      <a:r>
                        <a:rPr lang="sv-SE" sz="1400" dirty="0"/>
                        <a:t> urna.</a:t>
                      </a:r>
                    </a:p>
                    <a:p>
                      <a:endParaRPr lang="sv-SE" sz="1400" dirty="0"/>
                    </a:p>
                    <a:p>
                      <a:r>
                        <a:rPr lang="sv-SE" sz="1400" dirty="0" err="1"/>
                        <a:t>Pellentesque</a:t>
                      </a:r>
                      <a:r>
                        <a:rPr lang="sv-SE" sz="1400" dirty="0"/>
                        <a:t> </a:t>
                      </a:r>
                      <a:r>
                        <a:rPr lang="sv-SE" sz="1400" dirty="0" err="1"/>
                        <a:t>habitant</a:t>
                      </a:r>
                      <a:r>
                        <a:rPr lang="sv-SE" sz="1400" dirty="0"/>
                        <a:t> </a:t>
                      </a:r>
                      <a:r>
                        <a:rPr lang="sv-SE" sz="1400" dirty="0" err="1"/>
                        <a:t>morbi</a:t>
                      </a:r>
                      <a:r>
                        <a:rPr lang="sv-SE" sz="1400" dirty="0"/>
                        <a:t> </a:t>
                      </a:r>
                      <a:r>
                        <a:rPr lang="sv-SE" sz="1400" dirty="0" err="1"/>
                        <a:t>tristique</a:t>
                      </a:r>
                      <a:r>
                        <a:rPr lang="sv-SE" sz="1400" dirty="0"/>
                        <a:t> </a:t>
                      </a:r>
                      <a:r>
                        <a:rPr lang="sv-SE" sz="1400" dirty="0" err="1"/>
                        <a:t>senectus</a:t>
                      </a:r>
                      <a:r>
                        <a:rPr lang="sv-SE" sz="1400" dirty="0"/>
                        <a:t> et </a:t>
                      </a:r>
                      <a:r>
                        <a:rPr lang="sv-SE" sz="1400" dirty="0" err="1"/>
                        <a:t>netus</a:t>
                      </a:r>
                      <a:r>
                        <a:rPr lang="sv-SE" sz="1400" dirty="0"/>
                        <a:t> et </a:t>
                      </a:r>
                      <a:r>
                        <a:rPr lang="sv-SE" sz="1400" dirty="0" err="1"/>
                        <a:t>malesuada</a:t>
                      </a:r>
                      <a:r>
                        <a:rPr lang="sv-SE" sz="1400" dirty="0"/>
                        <a:t> </a:t>
                      </a:r>
                      <a:r>
                        <a:rPr lang="sv-SE" sz="1400" dirty="0" err="1"/>
                        <a:t>fames</a:t>
                      </a:r>
                      <a:r>
                        <a:rPr lang="sv-SE" sz="1400" dirty="0"/>
                        <a:t> </a:t>
                      </a:r>
                      <a:r>
                        <a:rPr lang="sv-SE" sz="1400" dirty="0" err="1"/>
                        <a:t>ac</a:t>
                      </a:r>
                      <a:r>
                        <a:rPr lang="sv-SE" sz="1400" dirty="0"/>
                        <a:t> </a:t>
                      </a:r>
                      <a:r>
                        <a:rPr lang="sv-SE" sz="1400" dirty="0" err="1"/>
                        <a:t>turpis</a:t>
                      </a:r>
                      <a:r>
                        <a:rPr lang="sv-SE" sz="1400" dirty="0"/>
                        <a:t> </a:t>
                      </a:r>
                      <a:r>
                        <a:rPr lang="sv-SE" sz="1400" dirty="0" err="1"/>
                        <a:t>egestas</a:t>
                      </a:r>
                      <a:r>
                        <a:rPr lang="sv-SE" sz="1400" dirty="0"/>
                        <a:t>. </a:t>
                      </a:r>
                      <a:r>
                        <a:rPr lang="sv-SE" sz="1400" dirty="0" err="1"/>
                        <a:t>Proin</a:t>
                      </a:r>
                      <a:r>
                        <a:rPr lang="sv-SE" sz="1400" dirty="0"/>
                        <a:t> </a:t>
                      </a:r>
                      <a:r>
                        <a:rPr lang="sv-SE" sz="1400" dirty="0" err="1"/>
                        <a:t>pharetra</a:t>
                      </a:r>
                      <a:r>
                        <a:rPr lang="sv-SE" sz="1400" dirty="0"/>
                        <a:t> </a:t>
                      </a:r>
                      <a:r>
                        <a:rPr lang="sv-SE" sz="1400" dirty="0" err="1"/>
                        <a:t>nonummy</a:t>
                      </a:r>
                      <a:r>
                        <a:rPr lang="sv-SE" sz="1400" dirty="0"/>
                        <a:t> </a:t>
                      </a:r>
                      <a:r>
                        <a:rPr lang="sv-SE" sz="1400" dirty="0" err="1"/>
                        <a:t>pede</a:t>
                      </a:r>
                      <a:r>
                        <a:rPr lang="sv-SE" sz="1400" dirty="0"/>
                        <a:t>. Mauris et </a:t>
                      </a:r>
                      <a:r>
                        <a:rPr lang="sv-SE" sz="1400" dirty="0" err="1"/>
                        <a:t>orci</a:t>
                      </a:r>
                      <a:r>
                        <a:rPr lang="sv-SE" sz="1400" dirty="0"/>
                        <a:t>.</a:t>
                      </a:r>
                    </a:p>
                    <a:p>
                      <a:endParaRPr lang="sv-SE" sz="1400" dirty="0"/>
                    </a:p>
                  </a:txBody>
                  <a:tcPr/>
                </a:tc>
                <a:extLst>
                  <a:ext uri="{0D108BD9-81ED-4DB2-BD59-A6C34878D82A}">
                    <a16:rowId xmlns:a16="http://schemas.microsoft.com/office/drawing/2014/main" val="905630623"/>
                  </a:ext>
                </a:extLst>
              </a:tr>
              <a:tr h="370840">
                <a:tc>
                  <a:txBody>
                    <a:bodyPr/>
                    <a:lstStyle/>
                    <a:p>
                      <a:endParaRPr lang="sv-SE" dirty="0"/>
                    </a:p>
                  </a:txBody>
                  <a:tcPr/>
                </a:tc>
                <a:tc>
                  <a:txBody>
                    <a:bodyPr/>
                    <a:lstStyle/>
                    <a:p>
                      <a:endParaRPr lang="sv-SE" dirty="0"/>
                    </a:p>
                  </a:txBody>
                  <a:tcPr/>
                </a:tc>
                <a:tc>
                  <a:txBody>
                    <a:bodyPr/>
                    <a:lstStyle/>
                    <a:p>
                      <a:endParaRPr lang="sv-SE" dirty="0"/>
                    </a:p>
                  </a:txBody>
                  <a:tcPr/>
                </a:tc>
                <a:extLst>
                  <a:ext uri="{0D108BD9-81ED-4DB2-BD59-A6C34878D82A}">
                    <a16:rowId xmlns:a16="http://schemas.microsoft.com/office/drawing/2014/main" val="310379759"/>
                  </a:ext>
                </a:extLst>
              </a:tr>
              <a:tr h="370840">
                <a:tc>
                  <a:txBody>
                    <a:bodyPr/>
                    <a:lstStyle/>
                    <a:p>
                      <a:endParaRPr lang="sv-SE" dirty="0"/>
                    </a:p>
                  </a:txBody>
                  <a:tcPr/>
                </a:tc>
                <a:tc>
                  <a:txBody>
                    <a:bodyPr/>
                    <a:lstStyle/>
                    <a:p>
                      <a:endParaRPr lang="sv-SE" dirty="0"/>
                    </a:p>
                  </a:txBody>
                  <a:tcPr/>
                </a:tc>
                <a:tc>
                  <a:txBody>
                    <a:bodyPr/>
                    <a:lstStyle/>
                    <a:p>
                      <a:endParaRPr lang="sv-SE" dirty="0"/>
                    </a:p>
                  </a:txBody>
                  <a:tcPr/>
                </a:tc>
                <a:extLst>
                  <a:ext uri="{0D108BD9-81ED-4DB2-BD59-A6C34878D82A}">
                    <a16:rowId xmlns:a16="http://schemas.microsoft.com/office/drawing/2014/main" val="4294286879"/>
                  </a:ext>
                </a:extLst>
              </a:tr>
              <a:tr h="370840">
                <a:tc>
                  <a:txBody>
                    <a:bodyPr/>
                    <a:lstStyle/>
                    <a:p>
                      <a:endParaRPr lang="sv-SE" dirty="0"/>
                    </a:p>
                  </a:txBody>
                  <a:tcPr/>
                </a:tc>
                <a:tc>
                  <a:txBody>
                    <a:bodyPr/>
                    <a:lstStyle/>
                    <a:p>
                      <a:endParaRPr lang="sv-SE" dirty="0"/>
                    </a:p>
                  </a:txBody>
                  <a:tcPr/>
                </a:tc>
                <a:tc>
                  <a:txBody>
                    <a:bodyPr/>
                    <a:lstStyle/>
                    <a:p>
                      <a:endParaRPr lang="sv-SE" dirty="0"/>
                    </a:p>
                  </a:txBody>
                  <a:tcPr/>
                </a:tc>
                <a:extLst>
                  <a:ext uri="{0D108BD9-81ED-4DB2-BD59-A6C34878D82A}">
                    <a16:rowId xmlns:a16="http://schemas.microsoft.com/office/drawing/2014/main" val="3582499248"/>
                  </a:ext>
                </a:extLst>
              </a:tr>
              <a:tr h="370840">
                <a:tc>
                  <a:txBody>
                    <a:bodyPr/>
                    <a:lstStyle/>
                    <a:p>
                      <a:endParaRPr lang="sv-SE"/>
                    </a:p>
                  </a:txBody>
                  <a:tcPr/>
                </a:tc>
                <a:tc>
                  <a:txBody>
                    <a:bodyPr/>
                    <a:lstStyle/>
                    <a:p>
                      <a:endParaRPr lang="sv-SE" dirty="0"/>
                    </a:p>
                  </a:txBody>
                  <a:tcPr/>
                </a:tc>
                <a:tc>
                  <a:txBody>
                    <a:bodyPr/>
                    <a:lstStyle/>
                    <a:p>
                      <a:endParaRPr lang="sv-SE" dirty="0"/>
                    </a:p>
                  </a:txBody>
                  <a:tcPr/>
                </a:tc>
                <a:extLst>
                  <a:ext uri="{0D108BD9-81ED-4DB2-BD59-A6C34878D82A}">
                    <a16:rowId xmlns:a16="http://schemas.microsoft.com/office/drawing/2014/main" val="706112091"/>
                  </a:ext>
                </a:extLst>
              </a:tr>
            </a:tbl>
          </a:graphicData>
        </a:graphic>
      </p:graphicFrame>
      <p:sp>
        <p:nvSpPr>
          <p:cNvPr id="5" name="Rektangel: rundade hörn 4">
            <a:extLst>
              <a:ext uri="{FF2B5EF4-FFF2-40B4-BE49-F238E27FC236}">
                <a16:creationId xmlns:a16="http://schemas.microsoft.com/office/drawing/2014/main" id="{2F981B97-56F6-8434-E89D-13BE6379043C}"/>
              </a:ext>
            </a:extLst>
          </p:cNvPr>
          <p:cNvSpPr/>
          <p:nvPr/>
        </p:nvSpPr>
        <p:spPr>
          <a:xfrm>
            <a:off x="10076962" y="203297"/>
            <a:ext cx="1044000" cy="640402"/>
          </a:xfrm>
          <a:prstGeom prst="roundRect">
            <a:avLst/>
          </a:prstGeom>
          <a:noFill/>
          <a:ln w="9525">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STRATEGISKA UTMANINGAR</a:t>
            </a:r>
          </a:p>
          <a:p>
            <a:pPr algn="ctr"/>
            <a:r>
              <a:rPr lang="sv-SE" sz="800" dirty="0">
                <a:solidFill>
                  <a:srgbClr val="1A355C"/>
                </a:solidFill>
                <a:latin typeface="+mj-lt"/>
              </a:rPr>
              <a:t>Bör ingå i planeringen</a:t>
            </a:r>
          </a:p>
        </p:txBody>
      </p:sp>
      <p:sp>
        <p:nvSpPr>
          <p:cNvPr id="3" name="Rubrik 3">
            <a:extLst>
              <a:ext uri="{FF2B5EF4-FFF2-40B4-BE49-F238E27FC236}">
                <a16:creationId xmlns:a16="http://schemas.microsoft.com/office/drawing/2014/main" id="{FBBC899B-89FE-F143-0511-432AA7B1DBB1}"/>
              </a:ext>
            </a:extLst>
          </p:cNvPr>
          <p:cNvSpPr txBox="1">
            <a:spLocks/>
          </p:cNvSpPr>
          <p:nvPr/>
        </p:nvSpPr>
        <p:spPr>
          <a:xfrm>
            <a:off x="288000" y="108000"/>
            <a:ext cx="9576883" cy="830997"/>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Strategiska omvärldsdrivna utmaningar</a:t>
            </a:r>
            <a:br>
              <a:rPr lang="sv-SE" dirty="0"/>
            </a:br>
            <a:endParaRPr lang="sv-SE" sz="2000" dirty="0"/>
          </a:p>
        </p:txBody>
      </p:sp>
    </p:spTree>
    <p:extLst>
      <p:ext uri="{BB962C8B-B14F-4D97-AF65-F5344CB8AC3E}">
        <p14:creationId xmlns:p14="http://schemas.microsoft.com/office/powerpoint/2010/main" val="1974961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D3427-D5A5-1F94-B223-10C5DC3B2942}"/>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D10DA9B0-2FF9-C44D-0FEF-C7AE3F915434}"/>
              </a:ext>
            </a:extLst>
          </p:cNvPr>
          <p:cNvSpPr>
            <a:spLocks noGrp="1"/>
          </p:cNvSpPr>
          <p:nvPr>
            <p:ph type="ctrTitle"/>
          </p:nvPr>
        </p:nvSpPr>
        <p:spPr/>
        <p:txBody>
          <a:bodyPr/>
          <a:lstStyle/>
          <a:p>
            <a:r>
              <a:rPr lang="sv-SE" sz="4400" b="0" dirty="0"/>
              <a:t>Inspiration från</a:t>
            </a:r>
          </a:p>
        </p:txBody>
      </p:sp>
      <p:sp>
        <p:nvSpPr>
          <p:cNvPr id="6" name="Underrubrik 5">
            <a:extLst>
              <a:ext uri="{FF2B5EF4-FFF2-40B4-BE49-F238E27FC236}">
                <a16:creationId xmlns:a16="http://schemas.microsoft.com/office/drawing/2014/main" id="{6B998527-289E-3387-5D9E-480966865D66}"/>
              </a:ext>
            </a:extLst>
          </p:cNvPr>
          <p:cNvSpPr>
            <a:spLocks noGrp="1"/>
          </p:cNvSpPr>
          <p:nvPr>
            <p:ph type="subTitle" idx="1"/>
          </p:nvPr>
        </p:nvSpPr>
        <p:spPr>
          <a:xfrm>
            <a:off x="864000" y="3885897"/>
            <a:ext cx="10546122" cy="1655233"/>
          </a:xfrm>
        </p:spPr>
        <p:txBody>
          <a:bodyPr>
            <a:normAutofit/>
          </a:bodyPr>
          <a:lstStyle/>
          <a:p>
            <a:r>
              <a:rPr lang="sv-SE" sz="5400" b="1" dirty="0">
                <a:latin typeface="+mj-lt"/>
              </a:rPr>
              <a:t>Helsingborgshems process</a:t>
            </a:r>
          </a:p>
        </p:txBody>
      </p:sp>
    </p:spTree>
    <p:extLst>
      <p:ext uri="{BB962C8B-B14F-4D97-AF65-F5344CB8AC3E}">
        <p14:creationId xmlns:p14="http://schemas.microsoft.com/office/powerpoint/2010/main" val="2398077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79668CFD-A733-447A-5BF7-9AB2E82BDE3D}"/>
              </a:ext>
            </a:extLst>
          </p:cNvPr>
          <p:cNvSpPr>
            <a:spLocks noGrp="1"/>
          </p:cNvSpPr>
          <p:nvPr>
            <p:ph type="ctrTitle"/>
          </p:nvPr>
        </p:nvSpPr>
        <p:spPr>
          <a:xfrm>
            <a:off x="864000" y="864000"/>
            <a:ext cx="4419200" cy="1107996"/>
          </a:xfrm>
        </p:spPr>
        <p:txBody>
          <a:bodyPr vert="horz" wrap="square" lIns="0" tIns="0" rIns="0" bIns="0" rtlCol="0" anchor="t" anchorCtr="0">
            <a:normAutofit/>
          </a:bodyPr>
          <a:lstStyle/>
          <a:p>
            <a:r>
              <a:rPr lang="sv-SE" b="1" kern="1200" baseline="0" dirty="0">
                <a:latin typeface="+mj-lt"/>
                <a:ea typeface="+mj-ea"/>
                <a:cs typeface="+mj-cs"/>
              </a:rPr>
              <a:t>Helsingborgshems process</a:t>
            </a:r>
          </a:p>
        </p:txBody>
      </p:sp>
      <p:sp>
        <p:nvSpPr>
          <p:cNvPr id="5" name="textruta 4">
            <a:extLst>
              <a:ext uri="{FF2B5EF4-FFF2-40B4-BE49-F238E27FC236}">
                <a16:creationId xmlns:a16="http://schemas.microsoft.com/office/drawing/2014/main" id="{2061FA19-AE18-FE47-3967-D9CD0958B924}"/>
              </a:ext>
            </a:extLst>
          </p:cNvPr>
          <p:cNvSpPr txBox="1"/>
          <p:nvPr/>
        </p:nvSpPr>
        <p:spPr>
          <a:xfrm>
            <a:off x="864000" y="1971996"/>
            <a:ext cx="4419200" cy="3749296"/>
          </a:xfrm>
          <a:prstGeom prst="rect">
            <a:avLst/>
          </a:prstGeom>
        </p:spPr>
        <p:txBody>
          <a:bodyPr vert="horz" wrap="square" lIns="0" tIns="324000" rIns="0" bIns="0" rtlCol="0">
            <a:noAutofit/>
          </a:bodyPr>
          <a:lstStyle/>
          <a:p>
            <a:pPr defTabSz="1219170">
              <a:lnSpc>
                <a:spcPct val="90000"/>
              </a:lnSpc>
              <a:spcAft>
                <a:spcPts val="1200"/>
              </a:spcAft>
            </a:pPr>
            <a:r>
              <a:rPr lang="sv-SE" sz="1400" b="0" i="0" kern="1200" dirty="0">
                <a:solidFill>
                  <a:schemeClr val="bg1"/>
                </a:solidFill>
                <a:latin typeface="+mn-lt"/>
                <a:ea typeface="Roboto Light" panose="02000000000000000000" pitchFamily="2" charset="0"/>
                <a:cs typeface="Roboto Light" panose="02000000000000000000" pitchFamily="2" charset="0"/>
              </a:rPr>
              <a:t>En ny affärsplan tas fram var fjärde år. T</a:t>
            </a:r>
            <a:r>
              <a:rPr lang="sv-SE" sz="1400" dirty="0">
                <a:solidFill>
                  <a:schemeClr val="bg1"/>
                </a:solidFill>
                <a:ea typeface="Roboto Light" panose="02000000000000000000" pitchFamily="2" charset="0"/>
                <a:cs typeface="Roboto Light" panose="02000000000000000000" pitchFamily="2" charset="0"/>
              </a:rPr>
              <a:t>rend- och omvärldsanalysen används då för att analysera hur omvärlden påverkar verksamheten och </a:t>
            </a:r>
            <a:r>
              <a:rPr lang="sv-SE" sz="1400" b="1" dirty="0">
                <a:solidFill>
                  <a:schemeClr val="bg1"/>
                </a:solidFill>
                <a:latin typeface="+mj-lt"/>
                <a:ea typeface="Roboto Light" panose="02000000000000000000" pitchFamily="2" charset="0"/>
                <a:cs typeface="Roboto Light" panose="02000000000000000000" pitchFamily="2" charset="0"/>
              </a:rPr>
              <a:t>vilka utmaningar det för med sig</a:t>
            </a:r>
            <a:r>
              <a:rPr lang="sv-SE" sz="1400" dirty="0">
                <a:solidFill>
                  <a:schemeClr val="bg1"/>
                </a:solidFill>
                <a:ea typeface="Roboto Light" panose="02000000000000000000" pitchFamily="2" charset="0"/>
                <a:cs typeface="Roboto Light" panose="02000000000000000000" pitchFamily="2" charset="0"/>
              </a:rPr>
              <a:t> för bolaget. </a:t>
            </a:r>
          </a:p>
          <a:p>
            <a:pPr defTabSz="1219170">
              <a:lnSpc>
                <a:spcPct val="90000"/>
              </a:lnSpc>
              <a:spcAft>
                <a:spcPts val="1200"/>
              </a:spcAft>
            </a:pPr>
            <a:r>
              <a:rPr lang="sv-SE" sz="1400" dirty="0">
                <a:solidFill>
                  <a:schemeClr val="bg1"/>
                </a:solidFill>
                <a:ea typeface="Roboto Light" panose="02000000000000000000" pitchFamily="2" charset="0"/>
                <a:cs typeface="Roboto Light" panose="02000000000000000000" pitchFamily="2" charset="0"/>
              </a:rPr>
              <a:t>Delar av affärsplanen, främst </a:t>
            </a:r>
            <a:r>
              <a:rPr lang="sv-SE" sz="1400" b="1" dirty="0">
                <a:solidFill>
                  <a:schemeClr val="bg1"/>
                </a:solidFill>
                <a:latin typeface="+mj-lt"/>
                <a:ea typeface="Roboto Light" panose="02000000000000000000" pitchFamily="2" charset="0"/>
                <a:cs typeface="Roboto Light" panose="02000000000000000000" pitchFamily="2" charset="0"/>
              </a:rPr>
              <a:t>mål</a:t>
            </a:r>
            <a:r>
              <a:rPr lang="sv-SE" sz="1400" dirty="0">
                <a:solidFill>
                  <a:schemeClr val="bg1"/>
                </a:solidFill>
                <a:ea typeface="Roboto Light" panose="02000000000000000000" pitchFamily="2" charset="0"/>
                <a:cs typeface="Roboto Light" panose="02000000000000000000" pitchFamily="2" charset="0"/>
              </a:rPr>
              <a:t> och  f</a:t>
            </a:r>
            <a:r>
              <a:rPr lang="sv-SE" sz="1400" b="1" dirty="0">
                <a:solidFill>
                  <a:schemeClr val="bg1"/>
                </a:solidFill>
                <a:latin typeface="+mj-lt"/>
                <a:ea typeface="Roboto Light" panose="02000000000000000000" pitchFamily="2" charset="0"/>
                <a:cs typeface="Roboto Light" panose="02000000000000000000" pitchFamily="2" charset="0"/>
              </a:rPr>
              <a:t>örflyttningsområden</a:t>
            </a:r>
            <a:r>
              <a:rPr lang="sv-SE" sz="1400" dirty="0">
                <a:solidFill>
                  <a:schemeClr val="bg1"/>
                </a:solidFill>
                <a:ea typeface="Roboto Light" panose="02000000000000000000" pitchFamily="2" charset="0"/>
                <a:cs typeface="Roboto Light" panose="02000000000000000000" pitchFamily="2" charset="0"/>
              </a:rPr>
              <a:t>, ses över årligen och uppdateras vid behov, exempelvis om förändringar i omvärlden så kräver.</a:t>
            </a:r>
          </a:p>
          <a:p>
            <a:pPr defTabSz="1219170">
              <a:lnSpc>
                <a:spcPct val="90000"/>
              </a:lnSpc>
              <a:spcAft>
                <a:spcPts val="1200"/>
              </a:spcAft>
            </a:pPr>
            <a:r>
              <a:rPr lang="sv-SE" sz="1400" dirty="0">
                <a:solidFill>
                  <a:schemeClr val="bg1"/>
                </a:solidFill>
                <a:ea typeface="Roboto Light" panose="02000000000000000000" pitchFamily="2" charset="0"/>
                <a:cs typeface="Roboto Light" panose="02000000000000000000" pitchFamily="2" charset="0"/>
              </a:rPr>
              <a:t>I båda fallen används brännpunkterna och megatrenderna som analysunderlag. </a:t>
            </a:r>
            <a:endParaRPr lang="sv-SE" sz="1400" b="0" i="0" kern="1200" dirty="0">
              <a:solidFill>
                <a:schemeClr val="bg1"/>
              </a:solidFill>
              <a:latin typeface="+mn-lt"/>
              <a:ea typeface="Roboto Light" panose="02000000000000000000" pitchFamily="2" charset="0"/>
              <a:cs typeface="Roboto Light" panose="02000000000000000000" pitchFamily="2" charset="0"/>
            </a:endParaRPr>
          </a:p>
          <a:p>
            <a:pPr defTabSz="1219170">
              <a:lnSpc>
                <a:spcPct val="90000"/>
              </a:lnSpc>
              <a:spcAft>
                <a:spcPts val="1200"/>
              </a:spcAft>
            </a:pPr>
            <a:endParaRPr lang="sv-SE" sz="1400" b="0" i="0" kern="1200" dirty="0">
              <a:solidFill>
                <a:schemeClr val="bg1"/>
              </a:solidFill>
              <a:latin typeface="+mn-lt"/>
              <a:ea typeface="Roboto Light" panose="02000000000000000000" pitchFamily="2" charset="0"/>
              <a:cs typeface="Roboto Light" panose="02000000000000000000" pitchFamily="2" charset="0"/>
            </a:endParaRPr>
          </a:p>
          <a:p>
            <a:pPr defTabSz="1219170">
              <a:lnSpc>
                <a:spcPct val="90000"/>
              </a:lnSpc>
              <a:spcAft>
                <a:spcPts val="1200"/>
              </a:spcAft>
            </a:pPr>
            <a:r>
              <a:rPr lang="sv-SE" sz="1400" b="0" i="0" kern="1200" dirty="0">
                <a:solidFill>
                  <a:schemeClr val="bg1"/>
                </a:solidFill>
                <a:latin typeface="+mn-lt"/>
                <a:ea typeface="Roboto Light" panose="02000000000000000000" pitchFamily="2" charset="0"/>
                <a:cs typeface="Roboto Light" panose="02000000000000000000" pitchFamily="2" charset="0"/>
              </a:rPr>
              <a:t>Output</a:t>
            </a:r>
            <a:r>
              <a:rPr lang="sv-SE" sz="1400" dirty="0">
                <a:solidFill>
                  <a:schemeClr val="bg1"/>
                </a:solidFill>
                <a:ea typeface="Roboto Light" panose="02000000000000000000" pitchFamily="2" charset="0"/>
                <a:cs typeface="Roboto Light" panose="02000000000000000000" pitchFamily="2" charset="0"/>
              </a:rPr>
              <a:t>: Utmaningar för den egna verksamheten som kan identifieras utifrån de brännpunkter och megatrender som beskrivs i stadens trend- och omvärldsanalys.</a:t>
            </a:r>
            <a:endParaRPr lang="sv-SE" sz="1400" b="0" i="0" kern="1200" dirty="0">
              <a:solidFill>
                <a:schemeClr val="bg1"/>
              </a:solidFill>
              <a:latin typeface="+mn-lt"/>
              <a:ea typeface="Roboto Light" panose="02000000000000000000" pitchFamily="2" charset="0"/>
              <a:cs typeface="Roboto Light" panose="02000000000000000000" pitchFamily="2" charset="0"/>
            </a:endParaRPr>
          </a:p>
          <a:p>
            <a:pPr defTabSz="1219170">
              <a:lnSpc>
                <a:spcPct val="90000"/>
              </a:lnSpc>
              <a:spcAft>
                <a:spcPts val="1200"/>
              </a:spcAft>
            </a:pPr>
            <a:endParaRPr lang="sv-SE" sz="1400" b="0" i="0" kern="1200" dirty="0">
              <a:solidFill>
                <a:schemeClr val="bg1"/>
              </a:solidFill>
              <a:latin typeface="+mn-lt"/>
              <a:ea typeface="Roboto Light" panose="02000000000000000000" pitchFamily="2" charset="0"/>
              <a:cs typeface="Roboto Light" panose="02000000000000000000" pitchFamily="2" charset="0"/>
            </a:endParaRPr>
          </a:p>
          <a:p>
            <a:pPr defTabSz="1219170">
              <a:lnSpc>
                <a:spcPct val="90000"/>
              </a:lnSpc>
              <a:spcAft>
                <a:spcPts val="1200"/>
              </a:spcAft>
            </a:pPr>
            <a:endParaRPr lang="sv-SE" sz="1400" b="0" i="0" kern="1200" dirty="0">
              <a:solidFill>
                <a:schemeClr val="bg1"/>
              </a:solidFill>
              <a:latin typeface="+mn-lt"/>
              <a:ea typeface="Roboto Light" panose="02000000000000000000" pitchFamily="2" charset="0"/>
              <a:cs typeface="Roboto Light" panose="02000000000000000000" pitchFamily="2" charset="0"/>
            </a:endParaRPr>
          </a:p>
          <a:p>
            <a:pPr defTabSz="1219170">
              <a:lnSpc>
                <a:spcPct val="90000"/>
              </a:lnSpc>
              <a:spcAft>
                <a:spcPts val="1200"/>
              </a:spcAft>
            </a:pPr>
            <a:endParaRPr lang="sv-SE" sz="1400" b="0" i="0" kern="1200" dirty="0">
              <a:solidFill>
                <a:schemeClr val="bg1"/>
              </a:solidFill>
              <a:latin typeface="+mn-lt"/>
              <a:ea typeface="Roboto Light" panose="02000000000000000000" pitchFamily="2" charset="0"/>
              <a:cs typeface="Roboto Light" panose="02000000000000000000" pitchFamily="2" charset="0"/>
            </a:endParaRPr>
          </a:p>
          <a:p>
            <a:pPr defTabSz="1219170">
              <a:lnSpc>
                <a:spcPct val="90000"/>
              </a:lnSpc>
              <a:spcAft>
                <a:spcPts val="1200"/>
              </a:spcAft>
            </a:pPr>
            <a:endParaRPr lang="sv-SE" sz="1400" b="0" i="0" kern="1200" dirty="0">
              <a:solidFill>
                <a:schemeClr val="bg1"/>
              </a:solidFill>
              <a:latin typeface="+mn-lt"/>
              <a:ea typeface="Roboto Light" panose="02000000000000000000" pitchFamily="2" charset="0"/>
              <a:cs typeface="Roboto Light" panose="02000000000000000000" pitchFamily="2" charset="0"/>
            </a:endParaRPr>
          </a:p>
          <a:p>
            <a:pPr defTabSz="1219170">
              <a:lnSpc>
                <a:spcPct val="90000"/>
              </a:lnSpc>
              <a:spcAft>
                <a:spcPts val="1200"/>
              </a:spcAft>
            </a:pPr>
            <a:endParaRPr lang="sv-SE" sz="1400" b="0" i="0" kern="1200" dirty="0">
              <a:solidFill>
                <a:schemeClr val="bg1"/>
              </a:solidFill>
              <a:latin typeface="+mn-lt"/>
              <a:ea typeface="Roboto Light" panose="02000000000000000000" pitchFamily="2" charset="0"/>
              <a:cs typeface="Roboto Light" panose="02000000000000000000" pitchFamily="2" charset="0"/>
            </a:endParaRPr>
          </a:p>
        </p:txBody>
      </p:sp>
      <p:pic>
        <p:nvPicPr>
          <p:cNvPr id="8" name="Bildobjekt 7">
            <a:extLst>
              <a:ext uri="{FF2B5EF4-FFF2-40B4-BE49-F238E27FC236}">
                <a16:creationId xmlns:a16="http://schemas.microsoft.com/office/drawing/2014/main" id="{1CA67C0E-AE4B-1C3B-F0CC-75EAD295DE9D}"/>
              </a:ext>
            </a:extLst>
          </p:cNvPr>
          <p:cNvPicPr>
            <a:picLocks noChangeAspect="1"/>
          </p:cNvPicPr>
          <p:nvPr/>
        </p:nvPicPr>
        <p:blipFill>
          <a:blip r:embed="rId3"/>
          <a:stretch>
            <a:fillRect/>
          </a:stretch>
        </p:blipFill>
        <p:spPr>
          <a:xfrm>
            <a:off x="6318120" y="1901952"/>
            <a:ext cx="5596701" cy="3212377"/>
          </a:xfrm>
          <a:prstGeom prst="rect">
            <a:avLst/>
          </a:prstGeom>
        </p:spPr>
      </p:pic>
    </p:spTree>
    <p:extLst>
      <p:ext uri="{BB962C8B-B14F-4D97-AF65-F5344CB8AC3E}">
        <p14:creationId xmlns:p14="http://schemas.microsoft.com/office/powerpoint/2010/main" val="2457673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CCBC9F0-ADD6-F588-C27B-414E1ACCCDED}"/>
              </a:ext>
            </a:extLst>
          </p:cNvPr>
          <p:cNvSpPr>
            <a:spLocks noGrp="1"/>
          </p:cNvSpPr>
          <p:nvPr>
            <p:ph type="ctrTitle"/>
          </p:nvPr>
        </p:nvSpPr>
        <p:spPr>
          <a:xfrm>
            <a:off x="288000" y="108000"/>
            <a:ext cx="10052580" cy="1107996"/>
          </a:xfrm>
        </p:spPr>
        <p:txBody>
          <a:bodyPr/>
          <a:lstStyle/>
          <a:p>
            <a:r>
              <a:rPr lang="sv-SE" dirty="0"/>
              <a:t>Praktiskt exempel: Helsingborgshem 2021</a:t>
            </a:r>
            <a:br>
              <a:rPr lang="sv-SE" dirty="0"/>
            </a:br>
            <a:endParaRPr lang="sv-SE" dirty="0"/>
          </a:p>
        </p:txBody>
      </p:sp>
      <p:sp>
        <p:nvSpPr>
          <p:cNvPr id="5" name="textruta 4">
            <a:extLst>
              <a:ext uri="{FF2B5EF4-FFF2-40B4-BE49-F238E27FC236}">
                <a16:creationId xmlns:a16="http://schemas.microsoft.com/office/drawing/2014/main" id="{20549A67-21E3-EA4F-F7DF-19E39CD265BD}"/>
              </a:ext>
            </a:extLst>
          </p:cNvPr>
          <p:cNvSpPr txBox="1"/>
          <p:nvPr/>
        </p:nvSpPr>
        <p:spPr>
          <a:xfrm>
            <a:off x="533327" y="1448999"/>
            <a:ext cx="5235571" cy="3780000"/>
          </a:xfrm>
          <a:prstGeom prst="rect">
            <a:avLst/>
          </a:prstGeom>
          <a:noFill/>
          <a:ln>
            <a:solidFill>
              <a:srgbClr val="1A355C"/>
            </a:solidFill>
          </a:ln>
        </p:spPr>
        <p:txBody>
          <a:bodyPr wrap="square" numCol="2">
            <a:spAutoFit/>
          </a:bodyPr>
          <a:lstStyle/>
          <a:p>
            <a:r>
              <a:rPr lang="sv-SE" sz="800" b="1" dirty="0"/>
              <a:t>B1: Ökade välfärdskostnader</a:t>
            </a:r>
            <a:endParaRPr lang="sv-SE" sz="800" dirty="0"/>
          </a:p>
          <a:p>
            <a:pPr>
              <a:buFont typeface="+mj-lt"/>
              <a:buAutoNum type="arabicPeriod"/>
            </a:pPr>
            <a:r>
              <a:rPr lang="sv-SE" sz="800" dirty="0"/>
              <a:t> Ekonomiska utmaningar</a:t>
            </a:r>
          </a:p>
          <a:p>
            <a:pPr>
              <a:buFont typeface="+mj-lt"/>
              <a:buAutoNum type="arabicPeriod"/>
            </a:pPr>
            <a:r>
              <a:rPr lang="sv-SE" sz="800" dirty="0"/>
              <a:t> Ökade kostnader kopplade till socioekonomisk utsatthet</a:t>
            </a:r>
          </a:p>
          <a:p>
            <a:endParaRPr lang="sv-SE" sz="800" b="1" dirty="0"/>
          </a:p>
          <a:p>
            <a:r>
              <a:rPr lang="sv-SE" sz="800" b="1" dirty="0"/>
              <a:t>B2: Allt fler unga och äldre</a:t>
            </a:r>
            <a:br>
              <a:rPr lang="sv-SE" sz="800" dirty="0"/>
            </a:br>
            <a:r>
              <a:rPr lang="sv-SE" sz="800" dirty="0"/>
              <a:t>3. Ökat och förändrat behov av bostäder</a:t>
            </a:r>
            <a:br>
              <a:rPr lang="sv-SE" sz="800" dirty="0"/>
            </a:br>
            <a:r>
              <a:rPr lang="sv-SE" sz="800" dirty="0"/>
              <a:t>4. Ökade problem kopplade till bristen på bostäder</a:t>
            </a:r>
            <a:br>
              <a:rPr lang="sv-SE" sz="800" dirty="0"/>
            </a:br>
            <a:r>
              <a:rPr lang="sv-SE" sz="800" dirty="0"/>
              <a:t>5. Ökat behov av boendeformer för äldre</a:t>
            </a:r>
            <a:br>
              <a:rPr lang="sv-SE" sz="800" dirty="0"/>
            </a:br>
            <a:r>
              <a:rPr lang="sv-SE" sz="800" dirty="0"/>
              <a:t>6. Fler barn och unga</a:t>
            </a:r>
          </a:p>
          <a:p>
            <a:endParaRPr lang="sv-SE" sz="800" b="1" dirty="0"/>
          </a:p>
          <a:p>
            <a:r>
              <a:rPr lang="sv-SE" sz="800" b="1" dirty="0"/>
              <a:t>B3: Ökade förväntningar</a:t>
            </a:r>
            <a:br>
              <a:rPr lang="sv-SE" sz="800" dirty="0"/>
            </a:br>
            <a:r>
              <a:rPr lang="sv-SE" sz="800" dirty="0"/>
              <a:t>7. Högre krav på tillgänglighet och snabba svar</a:t>
            </a:r>
            <a:br>
              <a:rPr lang="sv-SE" sz="800" dirty="0"/>
            </a:br>
            <a:r>
              <a:rPr lang="sv-SE" sz="800" dirty="0"/>
              <a:t>8. Högre krav på information och transparens</a:t>
            </a:r>
            <a:br>
              <a:rPr lang="sv-SE" sz="800" dirty="0"/>
            </a:br>
            <a:r>
              <a:rPr lang="sv-SE" sz="800" dirty="0"/>
              <a:t>9. Högre krav på individuella lösningar</a:t>
            </a:r>
            <a:br>
              <a:rPr lang="sv-SE" sz="800" dirty="0"/>
            </a:br>
            <a:r>
              <a:rPr lang="sv-SE" sz="800" dirty="0"/>
              <a:t>10. Nya krav på framtidens bostäder</a:t>
            </a:r>
          </a:p>
          <a:p>
            <a:endParaRPr lang="sv-SE" sz="800" b="1" dirty="0"/>
          </a:p>
          <a:p>
            <a:r>
              <a:rPr lang="sv-SE" sz="800" b="1" dirty="0"/>
              <a:t>B4: Rätt förmåga på rätt plats</a:t>
            </a:r>
            <a:br>
              <a:rPr lang="sv-SE" sz="800" dirty="0"/>
            </a:br>
            <a:r>
              <a:rPr lang="sv-SE" sz="800" dirty="0"/>
              <a:t>11. Högre krav på servicekompetens och flexibilitet</a:t>
            </a:r>
            <a:br>
              <a:rPr lang="sv-SE" sz="800" dirty="0"/>
            </a:br>
            <a:r>
              <a:rPr lang="sv-SE" sz="800" dirty="0"/>
              <a:t>12. Ökat behov av specialkompetens</a:t>
            </a:r>
            <a:br>
              <a:rPr lang="sv-SE" sz="800" dirty="0"/>
            </a:br>
            <a:r>
              <a:rPr lang="sv-SE" sz="800" dirty="0"/>
              <a:t>13. Ökat behov av flexibel arbetstid</a:t>
            </a:r>
          </a:p>
          <a:p>
            <a:endParaRPr lang="sv-SE" sz="800" b="1" dirty="0"/>
          </a:p>
          <a:p>
            <a:r>
              <a:rPr lang="sv-SE" sz="800" b="1" dirty="0"/>
              <a:t>B5: Integrationsutmaningar</a:t>
            </a:r>
            <a:br>
              <a:rPr lang="sv-SE" sz="800" dirty="0"/>
            </a:br>
            <a:r>
              <a:rPr lang="sv-SE" sz="800" dirty="0"/>
              <a:t>14. Många lever i utanförskap</a:t>
            </a:r>
            <a:br>
              <a:rPr lang="sv-SE" sz="800" dirty="0"/>
            </a:br>
            <a:r>
              <a:rPr lang="sv-SE" sz="800" dirty="0"/>
              <a:t>15. Fastighetsägare med annat uppdrag</a:t>
            </a:r>
          </a:p>
          <a:p>
            <a:endParaRPr lang="sv-SE" sz="800" b="1" dirty="0"/>
          </a:p>
          <a:p>
            <a:r>
              <a:rPr lang="sv-SE" sz="800" b="1" dirty="0"/>
              <a:t>B6: Ökat fokus på trygghet</a:t>
            </a:r>
            <a:br>
              <a:rPr lang="sv-SE" sz="800" dirty="0"/>
            </a:br>
            <a:r>
              <a:rPr lang="sv-SE" sz="800" dirty="0"/>
              <a:t>16. Otrygghet i våra stadsdelar</a:t>
            </a:r>
            <a:br>
              <a:rPr lang="sv-SE" sz="800" dirty="0"/>
            </a:br>
            <a:r>
              <a:rPr lang="sv-SE" sz="800" dirty="0"/>
              <a:t>17. Ökade risker i arbetsmiljön</a:t>
            </a:r>
          </a:p>
          <a:p>
            <a:endParaRPr lang="sv-SE" sz="800" b="1" dirty="0"/>
          </a:p>
          <a:p>
            <a:r>
              <a:rPr lang="sv-SE" sz="800" b="1" dirty="0"/>
              <a:t>B7: Invånarna i skilda världar</a:t>
            </a:r>
            <a:br>
              <a:rPr lang="sv-SE" sz="800" dirty="0"/>
            </a:br>
            <a:r>
              <a:rPr lang="sv-SE" sz="800" dirty="0"/>
              <a:t>18. Vi bor på olika sätt</a:t>
            </a:r>
            <a:br>
              <a:rPr lang="sv-SE" sz="800" dirty="0"/>
            </a:br>
            <a:r>
              <a:rPr lang="sv-SE" sz="800" dirty="0"/>
              <a:t>19. Tilltron till olika samhällsaktörer minskar</a:t>
            </a:r>
          </a:p>
          <a:p>
            <a:endParaRPr lang="sv-SE" sz="800" b="1" dirty="0"/>
          </a:p>
          <a:p>
            <a:r>
              <a:rPr lang="sv-SE" sz="800" b="1" dirty="0"/>
              <a:t>B8: Nya krav på kommunikation</a:t>
            </a:r>
            <a:br>
              <a:rPr lang="sv-SE" sz="800" dirty="0"/>
            </a:br>
            <a:r>
              <a:rPr lang="sv-SE" sz="800" dirty="0"/>
              <a:t>20. Hitta fungerande kanaler</a:t>
            </a:r>
            <a:br>
              <a:rPr lang="sv-SE" sz="800" dirty="0"/>
            </a:br>
            <a:r>
              <a:rPr lang="sv-SE" sz="800" dirty="0"/>
              <a:t>21. Identifiera nya former för dialog och samverkan</a:t>
            </a:r>
          </a:p>
          <a:p>
            <a:endParaRPr lang="sv-SE" sz="800" b="1" dirty="0"/>
          </a:p>
          <a:p>
            <a:r>
              <a:rPr lang="sv-SE" sz="800" b="1" dirty="0"/>
              <a:t>B9: Omställning mot ett grönare samhälle</a:t>
            </a:r>
            <a:br>
              <a:rPr lang="sv-SE" sz="800" dirty="0"/>
            </a:br>
            <a:r>
              <a:rPr lang="sv-SE" sz="800" dirty="0"/>
              <a:t>22. Ökade krav och regler</a:t>
            </a:r>
            <a:br>
              <a:rPr lang="sv-SE" sz="800" dirty="0"/>
            </a:br>
            <a:r>
              <a:rPr lang="sv-SE" sz="800" dirty="0"/>
              <a:t>23. Hållbart byggande</a:t>
            </a:r>
            <a:br>
              <a:rPr lang="sv-SE" sz="800" dirty="0"/>
            </a:br>
            <a:r>
              <a:rPr lang="sv-SE" sz="800" dirty="0"/>
              <a:t>24. Lyfta fram den klimatsmarta hyresrätten</a:t>
            </a:r>
            <a:br>
              <a:rPr lang="sv-SE" sz="800" dirty="0"/>
            </a:br>
            <a:r>
              <a:rPr lang="sv-SE" sz="800" dirty="0"/>
              <a:t>25. Lätt att göra rätt</a:t>
            </a:r>
          </a:p>
          <a:p>
            <a:endParaRPr lang="sv-SE" sz="800" b="1" dirty="0"/>
          </a:p>
          <a:p>
            <a:r>
              <a:rPr lang="sv-SE" sz="800" b="1" dirty="0"/>
              <a:t>B10: Ökad konkurrens om mark</a:t>
            </a:r>
            <a:br>
              <a:rPr lang="sv-SE" sz="800" dirty="0"/>
            </a:br>
            <a:r>
              <a:rPr lang="sv-SE" sz="800" dirty="0"/>
              <a:t>26. Svårare att hitta byggbar mark</a:t>
            </a:r>
            <a:br>
              <a:rPr lang="sv-SE" sz="800" dirty="0"/>
            </a:br>
            <a:r>
              <a:rPr lang="sv-SE" sz="800" dirty="0"/>
              <a:t>27. Högre markkostnader</a:t>
            </a:r>
          </a:p>
          <a:p>
            <a:endParaRPr lang="sv-SE" sz="800" b="1" dirty="0"/>
          </a:p>
          <a:p>
            <a:r>
              <a:rPr lang="sv-SE" sz="800" b="1" dirty="0"/>
              <a:t>B11: Konkreta klimatkänningar</a:t>
            </a:r>
            <a:br>
              <a:rPr lang="sv-SE" sz="800" dirty="0"/>
            </a:br>
            <a:r>
              <a:rPr lang="sv-SE" sz="800" dirty="0"/>
              <a:t>28. Hantera extrema klimat- och vädereffekter</a:t>
            </a:r>
          </a:p>
          <a:p>
            <a:endParaRPr lang="sv-SE" sz="800" b="1" dirty="0"/>
          </a:p>
          <a:p>
            <a:r>
              <a:rPr lang="sv-SE" sz="800" b="1" dirty="0"/>
              <a:t>B12: Ett samhälle med större sårbarhet</a:t>
            </a:r>
            <a:br>
              <a:rPr lang="sv-SE" sz="800" dirty="0"/>
            </a:br>
            <a:r>
              <a:rPr lang="sv-SE" sz="800" dirty="0"/>
              <a:t>29. IT-säkerhet</a:t>
            </a:r>
            <a:br>
              <a:rPr lang="sv-SE" sz="800" dirty="0"/>
            </a:br>
            <a:r>
              <a:rPr lang="sv-SE" sz="800" dirty="0"/>
              <a:t>30. Ökat elberoende</a:t>
            </a:r>
          </a:p>
        </p:txBody>
      </p:sp>
      <p:sp>
        <p:nvSpPr>
          <p:cNvPr id="6" name="textruta 5">
            <a:extLst>
              <a:ext uri="{FF2B5EF4-FFF2-40B4-BE49-F238E27FC236}">
                <a16:creationId xmlns:a16="http://schemas.microsoft.com/office/drawing/2014/main" id="{BCC3D1CF-D3F5-6BDE-FDC6-79E6DF30CBB4}"/>
              </a:ext>
            </a:extLst>
          </p:cNvPr>
          <p:cNvSpPr txBox="1"/>
          <p:nvPr/>
        </p:nvSpPr>
        <p:spPr>
          <a:xfrm>
            <a:off x="6096000" y="1448999"/>
            <a:ext cx="5235571" cy="3784177"/>
          </a:xfrm>
          <a:prstGeom prst="rect">
            <a:avLst/>
          </a:prstGeom>
          <a:noFill/>
          <a:ln>
            <a:solidFill>
              <a:srgbClr val="1A355C"/>
            </a:solidFill>
          </a:ln>
        </p:spPr>
        <p:txBody>
          <a:bodyPr wrap="square">
            <a:spAutoFit/>
          </a:bodyPr>
          <a:lstStyle/>
          <a:p>
            <a:pPr marR="269240" lvl="0">
              <a:lnSpc>
                <a:spcPct val="115000"/>
              </a:lnSpc>
              <a:spcAft>
                <a:spcPts val="800"/>
              </a:spcAft>
            </a:pPr>
            <a:r>
              <a:rPr lang="sv-SE" sz="1100" b="1" dirty="0">
                <a:effectLst/>
                <a:latin typeface="Century Gothic" panose="020B0502020202020204" pitchFamily="34" charset="0"/>
                <a:ea typeface="Calibri" panose="020F0502020204030204" pitchFamily="34" charset="0"/>
                <a:cs typeface="Roboto-Regular"/>
              </a:rPr>
              <a:t>Brännpunkt 3: Ökade förväntningar </a:t>
            </a:r>
            <a:br>
              <a:rPr lang="sv-SE" sz="1100" dirty="0">
                <a:effectLst/>
                <a:latin typeface="Century Gothic" panose="020B0502020202020204" pitchFamily="34" charset="0"/>
                <a:ea typeface="Calibri" panose="020F0502020204030204" pitchFamily="34" charset="0"/>
                <a:cs typeface="Roboto-Regular"/>
              </a:rPr>
            </a:br>
            <a:endParaRPr lang="sv-SE" sz="1100" dirty="0">
              <a:effectLst/>
              <a:latin typeface="Century Gothic" panose="020B0502020202020204" pitchFamily="34" charset="0"/>
              <a:ea typeface="Calibri" panose="020F0502020204030204" pitchFamily="34" charset="0"/>
              <a:cs typeface="Arial" panose="020B0604020202020204" pitchFamily="34" charset="0"/>
            </a:endParaRPr>
          </a:p>
          <a:p>
            <a:pPr marR="269240">
              <a:lnSpc>
                <a:spcPct val="115000"/>
              </a:lnSpc>
              <a:spcAft>
                <a:spcPts val="800"/>
              </a:spcAft>
            </a:pPr>
            <a:r>
              <a:rPr lang="sv-SE" sz="1100" dirty="0">
                <a:effectLst/>
                <a:latin typeface="Century Gothic" panose="020B0502020202020204" pitchFamily="34" charset="0"/>
                <a:ea typeface="Calibri" panose="020F0502020204030204" pitchFamily="34" charset="0"/>
                <a:cs typeface="Roboto-Regular"/>
              </a:rPr>
              <a:t>Förändrade värderingar i kombination med en snabb teknikutveckling har bidragit till att människors förväntningar generellt har ökat under senare år. Enskilda personer förväntar sig i allt högre grad enkla, omedelbara, friktionsfria och individuella lösningar, oavsett var eller när behovet uppstår. I många fall betyder det att enkel självservice eller automatiserad service upplevs som bättre än medelmåttig personlig service. Detta får konsekvenser såväl för kundens förväntningar på Helsingborgshem som för hela upplevelsen av att leva och bo. </a:t>
            </a:r>
            <a:br>
              <a:rPr lang="sv-SE" sz="1100" dirty="0">
                <a:effectLst/>
                <a:latin typeface="Century Gothic" panose="020B0502020202020204" pitchFamily="34" charset="0"/>
                <a:ea typeface="Calibri" panose="020F0502020204030204" pitchFamily="34" charset="0"/>
                <a:cs typeface="Roboto-Regular"/>
              </a:rPr>
            </a:br>
            <a:br>
              <a:rPr lang="sv-SE" sz="1100" dirty="0">
                <a:effectLst/>
                <a:latin typeface="Century Gothic" panose="020B0502020202020204" pitchFamily="34" charset="0"/>
                <a:ea typeface="Calibri" panose="020F0502020204030204" pitchFamily="34" charset="0"/>
                <a:cs typeface="Roboto-Regular"/>
              </a:rPr>
            </a:br>
            <a:r>
              <a:rPr lang="sv-SE" sz="1100" dirty="0">
                <a:effectLst/>
                <a:latin typeface="Century Gothic" panose="020B0502020202020204" pitchFamily="34" charset="0"/>
                <a:ea typeface="Calibri" panose="020F0502020204030204" pitchFamily="34" charset="0"/>
                <a:cs typeface="Roboto-Regular"/>
              </a:rPr>
              <a:t>Identifierade utmaningar:</a:t>
            </a:r>
            <a:br>
              <a:rPr lang="sv-SE" sz="1100" dirty="0">
                <a:effectLst/>
                <a:latin typeface="Century Gothic" panose="020B0502020202020204" pitchFamily="34" charset="0"/>
                <a:ea typeface="Calibri" panose="020F0502020204030204" pitchFamily="34" charset="0"/>
                <a:cs typeface="Roboto-Regular"/>
              </a:rPr>
            </a:br>
            <a:r>
              <a:rPr lang="sv-SE" sz="1100" dirty="0">
                <a:effectLst/>
                <a:latin typeface="Century Gothic" panose="020B0502020202020204" pitchFamily="34" charset="0"/>
                <a:ea typeface="Calibri" panose="020F0502020204030204" pitchFamily="34" charset="0"/>
                <a:cs typeface="Roboto-Regular"/>
              </a:rPr>
              <a:t>7. Högre krav på tillgänglighet och snabba svar</a:t>
            </a:r>
            <a:br>
              <a:rPr lang="sv-SE" sz="1100" dirty="0">
                <a:effectLst/>
                <a:latin typeface="Century Gothic" panose="020B0502020202020204" pitchFamily="34" charset="0"/>
                <a:ea typeface="Calibri" panose="020F0502020204030204" pitchFamily="34" charset="0"/>
                <a:cs typeface="Roboto-Regular"/>
              </a:rPr>
            </a:br>
            <a:r>
              <a:rPr lang="sv-SE" sz="1100" dirty="0">
                <a:effectLst/>
                <a:latin typeface="Century Gothic" panose="020B0502020202020204" pitchFamily="34" charset="0"/>
                <a:ea typeface="Calibri" panose="020F0502020204030204" pitchFamily="34" charset="0"/>
                <a:cs typeface="Roboto-Regular"/>
              </a:rPr>
              <a:t>8. Högre krav på information och transparens</a:t>
            </a:r>
            <a:br>
              <a:rPr lang="sv-SE" sz="1100" dirty="0">
                <a:effectLst/>
                <a:latin typeface="Century Gothic" panose="020B0502020202020204" pitchFamily="34" charset="0"/>
                <a:ea typeface="Calibri" panose="020F0502020204030204" pitchFamily="34" charset="0"/>
                <a:cs typeface="Roboto-Regular"/>
              </a:rPr>
            </a:br>
            <a:r>
              <a:rPr lang="sv-SE" sz="1100" dirty="0">
                <a:effectLst/>
                <a:latin typeface="Century Gothic" panose="020B0502020202020204" pitchFamily="34" charset="0"/>
                <a:ea typeface="Calibri" panose="020F0502020204030204" pitchFamily="34" charset="0"/>
                <a:cs typeface="Roboto-Regular"/>
              </a:rPr>
              <a:t>9. Högre krav på individuella lösningar</a:t>
            </a:r>
            <a:br>
              <a:rPr lang="sv-SE" sz="1100" dirty="0">
                <a:effectLst/>
                <a:latin typeface="Century Gothic" panose="020B0502020202020204" pitchFamily="34" charset="0"/>
                <a:ea typeface="Calibri" panose="020F0502020204030204" pitchFamily="34" charset="0"/>
                <a:cs typeface="Roboto-Regular"/>
              </a:rPr>
            </a:br>
            <a:r>
              <a:rPr lang="sv-SE" sz="1100" dirty="0">
                <a:effectLst/>
                <a:latin typeface="Century Gothic" panose="020B0502020202020204" pitchFamily="34" charset="0"/>
                <a:ea typeface="Calibri" panose="020F0502020204030204" pitchFamily="34" charset="0"/>
                <a:cs typeface="Roboto-Regular"/>
              </a:rPr>
              <a:t>10. Nya krav på framtidens bostäder</a:t>
            </a:r>
          </a:p>
          <a:p>
            <a:pPr marR="269240">
              <a:lnSpc>
                <a:spcPct val="115000"/>
              </a:lnSpc>
              <a:spcAft>
                <a:spcPts val="800"/>
              </a:spcAft>
            </a:pPr>
            <a:endParaRPr lang="sv-SE" sz="1100" dirty="0">
              <a:effectLst/>
              <a:latin typeface="Century Gothic" panose="020B0502020202020204" pitchFamily="34" charset="0"/>
              <a:ea typeface="Calibri" panose="020F0502020204030204" pitchFamily="34" charset="0"/>
              <a:cs typeface="Roboto-Regular"/>
            </a:endParaRPr>
          </a:p>
        </p:txBody>
      </p:sp>
      <p:sp>
        <p:nvSpPr>
          <p:cNvPr id="2" name="textruta 1">
            <a:extLst>
              <a:ext uri="{FF2B5EF4-FFF2-40B4-BE49-F238E27FC236}">
                <a16:creationId xmlns:a16="http://schemas.microsoft.com/office/drawing/2014/main" id="{43DF771D-20F8-9284-BBAC-7DBF360A7B0F}"/>
              </a:ext>
            </a:extLst>
          </p:cNvPr>
          <p:cNvSpPr txBox="1"/>
          <p:nvPr/>
        </p:nvSpPr>
        <p:spPr>
          <a:xfrm>
            <a:off x="533327" y="1076463"/>
            <a:ext cx="3453189" cy="338554"/>
          </a:xfrm>
          <a:prstGeom prst="rect">
            <a:avLst/>
          </a:prstGeom>
          <a:noFill/>
        </p:spPr>
        <p:txBody>
          <a:bodyPr wrap="none" rtlCol="0">
            <a:spAutoFit/>
          </a:bodyPr>
          <a:lstStyle/>
          <a:p>
            <a:r>
              <a:rPr lang="sv-SE" sz="1600" b="1" dirty="0">
                <a:latin typeface="+mj-lt"/>
              </a:rPr>
              <a:t>Identifierade omvärldsutmaningar*</a:t>
            </a:r>
          </a:p>
        </p:txBody>
      </p:sp>
      <p:sp>
        <p:nvSpPr>
          <p:cNvPr id="3" name="textruta 2">
            <a:extLst>
              <a:ext uri="{FF2B5EF4-FFF2-40B4-BE49-F238E27FC236}">
                <a16:creationId xmlns:a16="http://schemas.microsoft.com/office/drawing/2014/main" id="{16F5486E-3DBE-2815-50C8-C056794DE0FF}"/>
              </a:ext>
            </a:extLst>
          </p:cNvPr>
          <p:cNvSpPr txBox="1"/>
          <p:nvPr/>
        </p:nvSpPr>
        <p:spPr>
          <a:xfrm>
            <a:off x="6096000" y="1076463"/>
            <a:ext cx="4551246" cy="338554"/>
          </a:xfrm>
          <a:prstGeom prst="rect">
            <a:avLst/>
          </a:prstGeom>
          <a:noFill/>
        </p:spPr>
        <p:txBody>
          <a:bodyPr wrap="none" rtlCol="0">
            <a:spAutoFit/>
          </a:bodyPr>
          <a:lstStyle/>
          <a:p>
            <a:r>
              <a:rPr lang="sv-SE" sz="1600" b="1" dirty="0">
                <a:latin typeface="+mj-lt"/>
              </a:rPr>
              <a:t>Exempel på beskrivning av en enskild utmaning</a:t>
            </a:r>
          </a:p>
        </p:txBody>
      </p:sp>
      <p:sp>
        <p:nvSpPr>
          <p:cNvPr id="7" name="textruta 6">
            <a:extLst>
              <a:ext uri="{FF2B5EF4-FFF2-40B4-BE49-F238E27FC236}">
                <a16:creationId xmlns:a16="http://schemas.microsoft.com/office/drawing/2014/main" id="{9869CE5A-809A-7FC9-325B-22A753540422}"/>
              </a:ext>
            </a:extLst>
          </p:cNvPr>
          <p:cNvSpPr txBox="1"/>
          <p:nvPr/>
        </p:nvSpPr>
        <p:spPr>
          <a:xfrm>
            <a:off x="533327" y="5270501"/>
            <a:ext cx="5482591" cy="276999"/>
          </a:xfrm>
          <a:prstGeom prst="rect">
            <a:avLst/>
          </a:prstGeom>
          <a:noFill/>
        </p:spPr>
        <p:txBody>
          <a:bodyPr wrap="none" rtlCol="0">
            <a:spAutoFit/>
          </a:bodyPr>
          <a:lstStyle/>
          <a:p>
            <a:r>
              <a:rPr lang="sv-SE" sz="1200" dirty="0"/>
              <a:t>*baserat på brännpunkterna i stadens trend- och omvärldsanalys 2021 (B1-B12)</a:t>
            </a:r>
          </a:p>
        </p:txBody>
      </p:sp>
    </p:spTree>
    <p:extLst>
      <p:ext uri="{BB962C8B-B14F-4D97-AF65-F5344CB8AC3E}">
        <p14:creationId xmlns:p14="http://schemas.microsoft.com/office/powerpoint/2010/main" val="2454044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F93C1DB-2FAC-0BB3-C5DF-E5A13B0CEA35}"/>
              </a:ext>
            </a:extLst>
          </p:cNvPr>
          <p:cNvSpPr>
            <a:spLocks noGrp="1"/>
          </p:cNvSpPr>
          <p:nvPr>
            <p:ph type="ctrTitle"/>
          </p:nvPr>
        </p:nvSpPr>
        <p:spPr>
          <a:xfrm>
            <a:off x="288000" y="108000"/>
            <a:ext cx="10464000" cy="1107996"/>
          </a:xfrm>
        </p:spPr>
        <p:txBody>
          <a:bodyPr/>
          <a:lstStyle/>
          <a:p>
            <a:r>
              <a:rPr lang="sv-SE" dirty="0"/>
              <a:t>Praktiskt exempel: Helsingborgshem 2021</a:t>
            </a:r>
            <a:br>
              <a:rPr lang="sv-SE" dirty="0"/>
            </a:br>
            <a:endParaRPr lang="sv-SE" dirty="0"/>
          </a:p>
        </p:txBody>
      </p:sp>
      <p:sp>
        <p:nvSpPr>
          <p:cNvPr id="3" name="textruta 2">
            <a:extLst>
              <a:ext uri="{FF2B5EF4-FFF2-40B4-BE49-F238E27FC236}">
                <a16:creationId xmlns:a16="http://schemas.microsoft.com/office/drawing/2014/main" id="{C2D8212D-8FAB-021A-8FFB-0499C2BAB79C}"/>
              </a:ext>
            </a:extLst>
          </p:cNvPr>
          <p:cNvSpPr txBox="1"/>
          <p:nvPr/>
        </p:nvSpPr>
        <p:spPr>
          <a:xfrm>
            <a:off x="533327" y="1076463"/>
            <a:ext cx="5080237" cy="338554"/>
          </a:xfrm>
          <a:prstGeom prst="rect">
            <a:avLst/>
          </a:prstGeom>
          <a:noFill/>
        </p:spPr>
        <p:txBody>
          <a:bodyPr wrap="none" rtlCol="0">
            <a:spAutoFit/>
          </a:bodyPr>
          <a:lstStyle/>
          <a:p>
            <a:r>
              <a:rPr lang="sv-SE" sz="1600" b="1" dirty="0">
                <a:latin typeface="+mj-lt"/>
              </a:rPr>
              <a:t>Enskilda utmaningar efter relevans och resursbehov</a:t>
            </a:r>
          </a:p>
        </p:txBody>
      </p:sp>
      <p:pic>
        <p:nvPicPr>
          <p:cNvPr id="7" name="Bildobjekt 6">
            <a:extLst>
              <a:ext uri="{FF2B5EF4-FFF2-40B4-BE49-F238E27FC236}">
                <a16:creationId xmlns:a16="http://schemas.microsoft.com/office/drawing/2014/main" id="{DE5F0803-0199-340C-902B-F19637903CB0}"/>
              </a:ext>
            </a:extLst>
          </p:cNvPr>
          <p:cNvPicPr>
            <a:picLocks noChangeAspect="1"/>
          </p:cNvPicPr>
          <p:nvPr/>
        </p:nvPicPr>
        <p:blipFill>
          <a:blip r:embed="rId3"/>
          <a:stretch>
            <a:fillRect/>
          </a:stretch>
        </p:blipFill>
        <p:spPr>
          <a:xfrm>
            <a:off x="533327" y="1415017"/>
            <a:ext cx="6582582" cy="4088470"/>
          </a:xfrm>
          <a:prstGeom prst="rect">
            <a:avLst/>
          </a:prstGeom>
          <a:solidFill>
            <a:schemeClr val="bg1"/>
          </a:solidFill>
          <a:ln>
            <a:solidFill>
              <a:srgbClr val="1A355C"/>
            </a:solidFill>
          </a:ln>
        </p:spPr>
      </p:pic>
    </p:spTree>
    <p:extLst>
      <p:ext uri="{BB962C8B-B14F-4D97-AF65-F5344CB8AC3E}">
        <p14:creationId xmlns:p14="http://schemas.microsoft.com/office/powerpoint/2010/main" val="980212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cary1005\Desktop\HBG_skyline_GRÖN (2).png">
            <a:extLst>
              <a:ext uri="{FF2B5EF4-FFF2-40B4-BE49-F238E27FC236}">
                <a16:creationId xmlns:a16="http://schemas.microsoft.com/office/drawing/2014/main" id="{FF2032CA-15BE-081B-DD94-BAE08D8FDC23}"/>
              </a:ext>
            </a:extLst>
          </p:cNvPr>
          <p:cNvPicPr>
            <a:picLocks noChangeAspect="1" noChangeArrowheads="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0"/>
                    </a14:imgEffect>
                    <a14:imgEffect>
                      <a14:brightnessContrast contrast="100000"/>
                    </a14:imgEffect>
                  </a14:imgLayer>
                </a14:imgProps>
              </a:ext>
              <a:ext uri="{28A0092B-C50C-407E-A947-70E740481C1C}">
                <a14:useLocalDpi xmlns:a14="http://schemas.microsoft.com/office/drawing/2010/main" val="0"/>
              </a:ext>
            </a:extLst>
          </a:blip>
          <a:srcRect l="-4090" t="60417" r="-1631" b="-1"/>
          <a:stretch/>
        </p:blipFill>
        <p:spPr bwMode="auto">
          <a:xfrm>
            <a:off x="-500184" y="4802014"/>
            <a:ext cx="12895384" cy="2056973"/>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05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half" idx="2"/>
          </p:nvPr>
        </p:nvSpPr>
        <p:spPr>
          <a:xfrm>
            <a:off x="864000" y="1440000"/>
            <a:ext cx="10464000" cy="4266704"/>
          </a:xfrm>
        </p:spPr>
        <p:txBody>
          <a:bodyPr/>
          <a:lstStyle/>
          <a:p>
            <a:r>
              <a:rPr lang="sv-SE" sz="2400" dirty="0"/>
              <a:t>Metoden ska underlätta för </a:t>
            </a:r>
            <a:r>
              <a:rPr lang="sv-SE" sz="2400" dirty="0">
                <a:solidFill>
                  <a:srgbClr val="1A355C"/>
                </a:solidFill>
              </a:rPr>
              <a:t>förvaltningar och bolag </a:t>
            </a:r>
            <a:r>
              <a:rPr lang="sv-SE" sz="2400" dirty="0"/>
              <a:t>att ligga steget före och både hantera och dra nytta av </a:t>
            </a:r>
            <a:r>
              <a:rPr lang="sv-SE" sz="2400" b="1" dirty="0">
                <a:latin typeface="+mj-lt"/>
              </a:rPr>
              <a:t>omvärldsutmaningar</a:t>
            </a:r>
            <a:r>
              <a:rPr lang="sv-SE" sz="2400" dirty="0"/>
              <a:t>, samt skapa beredskap och kraft att påverka framtiden.</a:t>
            </a:r>
          </a:p>
          <a:p>
            <a:endParaRPr lang="sv-SE" sz="2400" dirty="0"/>
          </a:p>
          <a:p>
            <a:r>
              <a:rPr lang="sv-SE" sz="2400" dirty="0"/>
              <a:t>Målet är att metoden ska göra det enkelt att dra nytta av </a:t>
            </a:r>
            <a:r>
              <a:rPr lang="sv-SE" sz="2400" dirty="0">
                <a:hlinkClick r:id="rId3"/>
              </a:rPr>
              <a:t>stadens trend- och omvärldsanalys</a:t>
            </a:r>
            <a:r>
              <a:rPr lang="sv-SE" sz="2400" dirty="0"/>
              <a:t> för att få en objektiv och faktabaserad bild av </a:t>
            </a:r>
            <a:r>
              <a:rPr lang="sv-SE" sz="2400" b="1" dirty="0">
                <a:latin typeface="+mj-lt"/>
              </a:rPr>
              <a:t>vad som är troligt på 0 till 4 års sikt</a:t>
            </a:r>
            <a:r>
              <a:rPr lang="sv-SE" sz="2400" dirty="0"/>
              <a:t>.</a:t>
            </a:r>
          </a:p>
          <a:p>
            <a:endParaRPr lang="sv-SE" sz="2400" dirty="0"/>
          </a:p>
          <a:p>
            <a:endParaRPr lang="sv-SE" sz="2400" dirty="0"/>
          </a:p>
        </p:txBody>
      </p:sp>
      <p:sp>
        <p:nvSpPr>
          <p:cNvPr id="6" name="Rubrik 3">
            <a:extLst>
              <a:ext uri="{FF2B5EF4-FFF2-40B4-BE49-F238E27FC236}">
                <a16:creationId xmlns:a16="http://schemas.microsoft.com/office/drawing/2014/main" id="{80223E69-3191-9911-74B8-188F3E952700}"/>
              </a:ext>
            </a:extLst>
          </p:cNvPr>
          <p:cNvSpPr txBox="1">
            <a:spLocks/>
          </p:cNvSpPr>
          <p:nvPr/>
        </p:nvSpPr>
        <p:spPr>
          <a:xfrm>
            <a:off x="288000" y="108000"/>
            <a:ext cx="9576883"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Syfte och mål</a:t>
            </a:r>
          </a:p>
          <a:p>
            <a:endParaRPr lang="sv-SE" dirty="0"/>
          </a:p>
        </p:txBody>
      </p:sp>
    </p:spTree>
    <p:extLst>
      <p:ext uri="{BB962C8B-B14F-4D97-AF65-F5344CB8AC3E}">
        <p14:creationId xmlns:p14="http://schemas.microsoft.com/office/powerpoint/2010/main" val="1758984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01899-0CF6-4273-23A9-577CC326E8CA}"/>
            </a:ext>
          </a:extLst>
        </p:cNvPr>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76B66F97-BD33-A393-49D7-DEC905ADCA2F}"/>
              </a:ext>
            </a:extLst>
          </p:cNvPr>
          <p:cNvSpPr>
            <a:spLocks noGrp="1"/>
          </p:cNvSpPr>
          <p:nvPr>
            <p:ph type="body" sz="half" idx="2"/>
          </p:nvPr>
        </p:nvSpPr>
        <p:spPr>
          <a:xfrm>
            <a:off x="896261" y="1566480"/>
            <a:ext cx="4419200" cy="4738904"/>
          </a:xfrm>
        </p:spPr>
        <p:txBody>
          <a:bodyPr>
            <a:noAutofit/>
          </a:bodyPr>
          <a:lstStyle/>
          <a:p>
            <a:r>
              <a:rPr lang="sv-SE" dirty="0"/>
              <a:t>Trend- och omvärldsanalysen är ett </a:t>
            </a:r>
            <a:r>
              <a:rPr lang="sv-SE" b="1" dirty="0">
                <a:latin typeface="+mj-lt"/>
              </a:rPr>
              <a:t>utforskande underlag </a:t>
            </a:r>
            <a:r>
              <a:rPr lang="sv-SE" dirty="0"/>
              <a:t>för nulägesanalys i verksamhets- och affärsplanering.</a:t>
            </a:r>
          </a:p>
          <a:p>
            <a:r>
              <a:rPr lang="sv-SE" dirty="0"/>
              <a:t>Den ska möjliggöra att:</a:t>
            </a:r>
            <a:br>
              <a:rPr lang="sv-SE" dirty="0"/>
            </a:br>
            <a:endParaRPr lang="sv-SE" i="1" dirty="0"/>
          </a:p>
          <a:p>
            <a:pPr marL="285750" indent="-285750">
              <a:buFont typeface="Arial" panose="020B0604020202020204" pitchFamily="34" charset="0"/>
              <a:buChar char="•"/>
            </a:pPr>
            <a:r>
              <a:rPr lang="sv-SE" dirty="0"/>
              <a:t>ta in </a:t>
            </a:r>
            <a:r>
              <a:rPr lang="sv-SE" b="1" dirty="0">
                <a:latin typeface="+mj-lt"/>
              </a:rPr>
              <a:t>omvärlden</a:t>
            </a:r>
            <a:r>
              <a:rPr lang="sv-SE" dirty="0"/>
              <a:t> i planering som sträcker sig 0 till 4 år fram i tiden. </a:t>
            </a:r>
            <a:br>
              <a:rPr lang="sv-SE" dirty="0"/>
            </a:br>
            <a:r>
              <a:rPr lang="sv-SE" dirty="0"/>
              <a:t>Fokus: </a:t>
            </a:r>
            <a:r>
              <a:rPr lang="sv-SE" i="1" dirty="0"/>
              <a:t>Det som är troligt</a:t>
            </a:r>
            <a:endParaRPr lang="sv-SE" dirty="0"/>
          </a:p>
          <a:p>
            <a:pPr marL="285750" indent="-285750">
              <a:buFont typeface="Arial" panose="020B0604020202020204" pitchFamily="34" charset="0"/>
              <a:buChar char="•"/>
            </a:pPr>
            <a:r>
              <a:rPr lang="sv-SE" dirty="0"/>
              <a:t>ta in </a:t>
            </a:r>
            <a:r>
              <a:rPr lang="sv-SE" b="1" dirty="0">
                <a:latin typeface="+mj-lt"/>
              </a:rPr>
              <a:t>framtiden </a:t>
            </a:r>
            <a:r>
              <a:rPr lang="sv-SE" dirty="0"/>
              <a:t>i planering som sträcker sig 5 till 10 år fram i tiden.</a:t>
            </a:r>
            <a:br>
              <a:rPr lang="sv-SE" dirty="0"/>
            </a:br>
            <a:r>
              <a:rPr lang="sv-SE" dirty="0"/>
              <a:t>Fokus: </a:t>
            </a:r>
            <a:r>
              <a:rPr lang="sv-SE" i="1" dirty="0"/>
              <a:t>Det som är troligt och tänkbart</a:t>
            </a:r>
          </a:p>
        </p:txBody>
      </p:sp>
      <p:sp>
        <p:nvSpPr>
          <p:cNvPr id="8" name="Rubrik 3">
            <a:extLst>
              <a:ext uri="{FF2B5EF4-FFF2-40B4-BE49-F238E27FC236}">
                <a16:creationId xmlns:a16="http://schemas.microsoft.com/office/drawing/2014/main" id="{F189EB9B-DB9E-55A4-AD6E-B1DBB837B4B8}"/>
              </a:ext>
            </a:extLst>
          </p:cNvPr>
          <p:cNvSpPr txBox="1">
            <a:spLocks/>
          </p:cNvSpPr>
          <p:nvPr/>
        </p:nvSpPr>
        <p:spPr>
          <a:xfrm>
            <a:off x="288000" y="329600"/>
            <a:ext cx="5635722" cy="886397"/>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sz="3200" dirty="0">
                <a:solidFill>
                  <a:schemeClr val="bg1"/>
                </a:solidFill>
              </a:rPr>
              <a:t>Trend- och omvärldsanalysen som underlag</a:t>
            </a:r>
          </a:p>
        </p:txBody>
      </p:sp>
      <p:pic>
        <p:nvPicPr>
          <p:cNvPr id="2" name="Bildobjekt 1">
            <a:extLst>
              <a:ext uri="{FF2B5EF4-FFF2-40B4-BE49-F238E27FC236}">
                <a16:creationId xmlns:a16="http://schemas.microsoft.com/office/drawing/2014/main" id="{191C62B7-F07A-E7B6-89E1-8800F634F314}"/>
              </a:ext>
            </a:extLst>
          </p:cNvPr>
          <p:cNvPicPr>
            <a:picLocks noChangeAspect="1"/>
          </p:cNvPicPr>
          <p:nvPr/>
        </p:nvPicPr>
        <p:blipFill>
          <a:blip r:embed="rId3"/>
          <a:stretch>
            <a:fillRect/>
          </a:stretch>
        </p:blipFill>
        <p:spPr>
          <a:xfrm>
            <a:off x="6472361" y="167766"/>
            <a:ext cx="5311471" cy="6294555"/>
          </a:xfrm>
          <a:prstGeom prst="rect">
            <a:avLst/>
          </a:prstGeom>
        </p:spPr>
      </p:pic>
    </p:spTree>
    <p:extLst>
      <p:ext uri="{BB962C8B-B14F-4D97-AF65-F5344CB8AC3E}">
        <p14:creationId xmlns:p14="http://schemas.microsoft.com/office/powerpoint/2010/main" val="2464094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Metod i tre steg</a:t>
            </a:r>
          </a:p>
          <a:p>
            <a:endParaRPr lang="sv-SE" dirty="0"/>
          </a:p>
        </p:txBody>
      </p:sp>
      <p:sp>
        <p:nvSpPr>
          <p:cNvPr id="5" name="Platshållare för text 4"/>
          <p:cNvSpPr>
            <a:spLocks noGrp="1"/>
          </p:cNvSpPr>
          <p:nvPr>
            <p:ph type="body" sz="half" idx="2"/>
          </p:nvPr>
        </p:nvSpPr>
        <p:spPr>
          <a:xfrm>
            <a:off x="874800" y="1216800"/>
            <a:ext cx="9576883" cy="4909632"/>
          </a:xfrm>
        </p:spPr>
        <p:txBody>
          <a:bodyPr>
            <a:noAutofit/>
          </a:bodyPr>
          <a:lstStyle/>
          <a:p>
            <a:pPr marL="457200" indent="-457200">
              <a:buAutoNum type="arabicPeriod"/>
            </a:pPr>
            <a:r>
              <a:rPr lang="sv-SE" sz="2800" b="1" dirty="0">
                <a:latin typeface="+mj-lt"/>
              </a:rPr>
              <a:t>Identifiera omvärldsutmaningar</a:t>
            </a:r>
            <a:br>
              <a:rPr lang="sv-SE" sz="2800" dirty="0"/>
            </a:br>
            <a:r>
              <a:rPr lang="sv-SE" dirty="0"/>
              <a:t>Fundera över vilka brännpunkter som berör vår verksamhet och analysera hur. Vilka troliga utmaningar för verksamheten går att identifiera på 0-4 års sikt?</a:t>
            </a:r>
            <a:br>
              <a:rPr lang="sv-SE" dirty="0"/>
            </a:br>
            <a:endParaRPr lang="sv-SE" sz="2800" dirty="0"/>
          </a:p>
          <a:p>
            <a:pPr marL="457200" indent="-457200">
              <a:buAutoNum type="arabicPeriod"/>
            </a:pPr>
            <a:r>
              <a:rPr kumimoji="0" lang="sv-SE" sz="2800" b="1" i="0" u="none" strike="noStrike" kern="1200" cap="none" spc="0" normalizeH="0" baseline="0" noProof="0" dirty="0">
                <a:ln>
                  <a:noFill/>
                </a:ln>
                <a:solidFill>
                  <a:srgbClr val="1A355D"/>
                </a:solidFill>
                <a:effectLst/>
                <a:uLnTx/>
                <a:uFillTx/>
                <a:latin typeface="Helsingborg Sans"/>
                <a:ea typeface="+mn-ea"/>
                <a:cs typeface="+mn-cs"/>
              </a:rPr>
              <a:t>Bedöm relevans och resursbehov </a:t>
            </a:r>
            <a:br>
              <a:rPr kumimoji="0" lang="sv-SE" sz="2800" b="0" i="0" u="none" strike="noStrike" kern="1200" cap="none" spc="0" normalizeH="0" baseline="0" noProof="0" dirty="0">
                <a:ln>
                  <a:noFill/>
                </a:ln>
                <a:solidFill>
                  <a:srgbClr val="1A355D"/>
                </a:solidFill>
                <a:effectLst/>
                <a:uLnTx/>
                <a:uFillTx/>
                <a:latin typeface="Roboto Light"/>
                <a:ea typeface="+mn-ea"/>
                <a:cs typeface="+mn-cs"/>
              </a:rPr>
            </a:br>
            <a:r>
              <a:rPr kumimoji="0" lang="sv-SE" sz="1800" b="0" i="0" u="none" strike="noStrike" kern="1200" cap="none" spc="0" normalizeH="0" baseline="0" noProof="0" dirty="0">
                <a:ln>
                  <a:noFill/>
                </a:ln>
                <a:solidFill>
                  <a:srgbClr val="1A355D"/>
                </a:solidFill>
                <a:effectLst/>
                <a:uLnTx/>
                <a:uFillTx/>
                <a:latin typeface="Roboto Light"/>
                <a:ea typeface="+mn-ea"/>
                <a:cs typeface="+mn-cs"/>
              </a:rPr>
              <a:t>Bedöm </a:t>
            </a:r>
            <a:r>
              <a:rPr lang="sv-SE" dirty="0">
                <a:latin typeface="Roboto Light"/>
              </a:rPr>
              <a:t>utmaningarnas relevans utifrån nämndens eller bolagets uppdrag samt behovet av resurser för att hantera dem. </a:t>
            </a:r>
            <a:r>
              <a:rPr kumimoji="0" lang="sv-SE" sz="1800" b="0" u="none" strike="noStrike" kern="1200" cap="none" spc="0" normalizeH="0" baseline="0" noProof="0" dirty="0">
                <a:ln>
                  <a:noFill/>
                </a:ln>
                <a:solidFill>
                  <a:srgbClr val="1A355D"/>
                </a:solidFill>
                <a:effectLst/>
                <a:uLnTx/>
                <a:uFillTx/>
                <a:latin typeface="Roboto Light"/>
                <a:ea typeface="+mn-ea"/>
                <a:cs typeface="+mn-cs"/>
              </a:rPr>
              <a:t>Vilka utmaningar bör </a:t>
            </a:r>
            <a:r>
              <a:rPr lang="sv-SE" dirty="0">
                <a:latin typeface="Roboto Light"/>
              </a:rPr>
              <a:t>v</a:t>
            </a:r>
            <a:r>
              <a:rPr kumimoji="0" lang="sv-SE" sz="1800" b="0" u="none" strike="noStrike" kern="1200" cap="none" spc="0" normalizeH="0" baseline="0" noProof="0" dirty="0">
                <a:ln>
                  <a:noFill/>
                </a:ln>
                <a:solidFill>
                  <a:srgbClr val="1A355D"/>
                </a:solidFill>
                <a:effectLst/>
                <a:uLnTx/>
                <a:uFillTx/>
                <a:latin typeface="Roboto Light"/>
                <a:ea typeface="+mn-ea"/>
                <a:cs typeface="+mn-cs"/>
              </a:rPr>
              <a:t>i prioritera?</a:t>
            </a:r>
            <a:r>
              <a:rPr kumimoji="0" lang="sv-SE" sz="1800" b="0" i="0" u="none" strike="noStrike" kern="1200" cap="none" spc="0" normalizeH="0" baseline="0" noProof="0" dirty="0">
                <a:ln>
                  <a:noFill/>
                </a:ln>
                <a:solidFill>
                  <a:srgbClr val="1A355D"/>
                </a:solidFill>
                <a:effectLst/>
                <a:uLnTx/>
                <a:uFillTx/>
                <a:latin typeface="Roboto Light"/>
                <a:ea typeface="+mn-ea"/>
                <a:cs typeface="+mn-cs"/>
              </a:rPr>
              <a:t> </a:t>
            </a:r>
            <a:br>
              <a:rPr kumimoji="0" lang="sv-SE" sz="1800" b="0" i="0" u="none" strike="noStrike" kern="1200" cap="none" spc="0" normalizeH="0" baseline="0" noProof="0" dirty="0">
                <a:ln>
                  <a:noFill/>
                </a:ln>
                <a:solidFill>
                  <a:srgbClr val="1A355D"/>
                </a:solidFill>
                <a:effectLst/>
                <a:uLnTx/>
                <a:uFillTx/>
                <a:latin typeface="Roboto Light"/>
                <a:ea typeface="+mn-ea"/>
                <a:cs typeface="+mn-cs"/>
              </a:rPr>
            </a:br>
            <a:endParaRPr lang="sv-SE" sz="2800" dirty="0"/>
          </a:p>
          <a:p>
            <a:pPr marL="457200" indent="-457200">
              <a:buAutoNum type="arabicPeriod"/>
            </a:pPr>
            <a:r>
              <a:rPr lang="sv-SE" sz="2800" b="1" dirty="0">
                <a:latin typeface="+mj-lt"/>
              </a:rPr>
              <a:t>Omsätt insikter i nulägesanalysen</a:t>
            </a:r>
            <a:br>
              <a:rPr lang="sv-SE" sz="2800" b="1" dirty="0">
                <a:latin typeface="+mj-lt"/>
              </a:rPr>
            </a:br>
            <a:r>
              <a:rPr lang="sv-SE" dirty="0">
                <a:latin typeface="Roboto Light"/>
              </a:rPr>
              <a:t>Arbeta in insikter i nulägesanalysen som underlag till prioriterade områden. Hur omsätter vi insikterna i prioriterade områden när de tas fram?</a:t>
            </a:r>
            <a:endParaRPr lang="sv-SE" sz="2400" dirty="0"/>
          </a:p>
        </p:txBody>
      </p:sp>
    </p:spTree>
    <p:extLst>
      <p:ext uri="{BB962C8B-B14F-4D97-AF65-F5344CB8AC3E}">
        <p14:creationId xmlns:p14="http://schemas.microsoft.com/office/powerpoint/2010/main" val="1165718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69D2D-A2C2-82E2-57B5-29CB53881B4D}"/>
            </a:ext>
          </a:extLst>
        </p:cNvPr>
        <p:cNvGrpSpPr/>
        <p:nvPr/>
      </p:nvGrpSpPr>
      <p:grpSpPr>
        <a:xfrm>
          <a:off x="0" y="0"/>
          <a:ext cx="0" cy="0"/>
          <a:chOff x="0" y="0"/>
          <a:chExt cx="0" cy="0"/>
        </a:xfrm>
      </p:grpSpPr>
      <p:sp>
        <p:nvSpPr>
          <p:cNvPr id="8" name="Rubrik 3">
            <a:extLst>
              <a:ext uri="{FF2B5EF4-FFF2-40B4-BE49-F238E27FC236}">
                <a16:creationId xmlns:a16="http://schemas.microsoft.com/office/drawing/2014/main" id="{8B059313-F6D8-7202-C55E-DF8FF03B4694}"/>
              </a:ext>
            </a:extLst>
          </p:cNvPr>
          <p:cNvSpPr txBox="1">
            <a:spLocks/>
          </p:cNvSpPr>
          <p:nvPr/>
        </p:nvSpPr>
        <p:spPr>
          <a:xfrm>
            <a:off x="288000" y="108000"/>
            <a:ext cx="9576883"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Detaljerad översikt av metoden</a:t>
            </a:r>
          </a:p>
          <a:p>
            <a:endParaRPr lang="sv-SE" dirty="0"/>
          </a:p>
        </p:txBody>
      </p:sp>
      <p:sp>
        <p:nvSpPr>
          <p:cNvPr id="5" name="Platshållare för text 4">
            <a:extLst>
              <a:ext uri="{FF2B5EF4-FFF2-40B4-BE49-F238E27FC236}">
                <a16:creationId xmlns:a16="http://schemas.microsoft.com/office/drawing/2014/main" id="{856CA849-B35D-C319-C267-40E3FF58AE7B}"/>
              </a:ext>
            </a:extLst>
          </p:cNvPr>
          <p:cNvSpPr>
            <a:spLocks noGrp="1"/>
          </p:cNvSpPr>
          <p:nvPr>
            <p:ph type="body" sz="half" idx="2"/>
          </p:nvPr>
        </p:nvSpPr>
        <p:spPr>
          <a:xfrm>
            <a:off x="637200" y="914400"/>
            <a:ext cx="9576883" cy="5602156"/>
          </a:xfrm>
        </p:spPr>
        <p:txBody>
          <a:bodyPr>
            <a:noAutofit/>
          </a:bodyPr>
          <a:lstStyle/>
          <a:p>
            <a:pPr marL="342900" lvl="0" indent="-342900">
              <a:lnSpc>
                <a:spcPct val="107000"/>
              </a:lnSpc>
              <a:spcAft>
                <a:spcPts val="800"/>
              </a:spcAft>
              <a:buFont typeface="+mj-lt"/>
              <a:buAutoNum type="arabicPeriod"/>
            </a:pPr>
            <a:r>
              <a:rPr lang="sv-SE" sz="1200" b="1" kern="100" dirty="0">
                <a:effectLst/>
                <a:latin typeface="+mj-lt"/>
                <a:ea typeface="Calibri" panose="020F0502020204030204" pitchFamily="34" charset="0"/>
                <a:cs typeface="Times New Roman" panose="02020603050405020304" pitchFamily="18" charset="0"/>
              </a:rPr>
              <a:t>Identifiera omvärldsutmaningar – ”vilka brännpunkter berör vår verksamhet och hur?”</a:t>
            </a:r>
            <a:br>
              <a:rPr lang="sv-SE" sz="1050" kern="100" dirty="0">
                <a:effectLst/>
                <a:ea typeface="Calibri" panose="020F0502020204030204" pitchFamily="34" charset="0"/>
                <a:cs typeface="Times New Roman" panose="02020603050405020304" pitchFamily="18" charset="0"/>
              </a:rPr>
            </a:br>
            <a:r>
              <a:rPr lang="sv-SE" sz="1050" kern="100" dirty="0">
                <a:ea typeface="Calibri" panose="020F0502020204030204" pitchFamily="34" charset="0"/>
                <a:cs typeface="Times New Roman" panose="02020603050405020304" pitchFamily="18" charset="0"/>
              </a:rPr>
              <a:t>Fundera över vilka brännpunkter som berör vår verksamhet, analysera hur de påverkar oss på 0-4 års sikt och identifiera troliga utmaningar.</a:t>
            </a:r>
            <a:br>
              <a:rPr lang="sv-SE" sz="1050" kern="100" dirty="0">
                <a:ea typeface="Calibri" panose="020F0502020204030204" pitchFamily="34" charset="0"/>
                <a:cs typeface="Times New Roman" panose="02020603050405020304" pitchFamily="18" charset="0"/>
              </a:rPr>
            </a:br>
            <a:br>
              <a:rPr lang="sv-SE" sz="1050" kern="100" dirty="0">
                <a:ea typeface="Calibri" panose="020F0502020204030204" pitchFamily="34" charset="0"/>
                <a:cs typeface="Times New Roman" panose="02020603050405020304" pitchFamily="18" charset="0"/>
              </a:rPr>
            </a:br>
            <a:r>
              <a:rPr lang="sv-SE" sz="1050" b="1" kern="100" dirty="0">
                <a:effectLst/>
                <a:ea typeface="Calibri" panose="020F0502020204030204" pitchFamily="34" charset="0"/>
                <a:cs typeface="Times New Roman" panose="02020603050405020304" pitchFamily="18" charset="0"/>
              </a:rPr>
              <a:t>Vem: </a:t>
            </a:r>
            <a:r>
              <a:rPr lang="sv-SE" sz="1050" kern="100" dirty="0">
                <a:effectLst/>
                <a:ea typeface="Calibri" panose="020F0502020204030204" pitchFamily="34" charset="0"/>
                <a:cs typeface="Times New Roman" panose="02020603050405020304" pitchFamily="18" charset="0"/>
              </a:rPr>
              <a:t>En arbetsgrupp bestående av processledare och andra i verksamheten som täcker in olika ämnesområden kopplade till brännpunkterna (specialister, controllers, verksamhetsplanerare, affärsutvecklare osv nära ledningen).</a:t>
            </a:r>
            <a:br>
              <a:rPr lang="sv-SE" sz="1050" kern="100" dirty="0">
                <a:effectLst/>
                <a:ea typeface="Calibri" panose="020F0502020204030204" pitchFamily="34" charset="0"/>
                <a:cs typeface="Times New Roman" panose="02020603050405020304" pitchFamily="18" charset="0"/>
              </a:rPr>
            </a:br>
            <a:r>
              <a:rPr lang="sv-SE" sz="1050" b="1" kern="100" dirty="0">
                <a:effectLst/>
                <a:ea typeface="Calibri" panose="020F0502020204030204" pitchFamily="34" charset="0"/>
                <a:cs typeface="Times New Roman" panose="02020603050405020304" pitchFamily="18" charset="0"/>
              </a:rPr>
              <a:t>Hur: </a:t>
            </a:r>
            <a:r>
              <a:rPr lang="sv-SE" sz="1050" kern="100" dirty="0">
                <a:effectLst/>
                <a:ea typeface="Calibri" panose="020F0502020204030204" pitchFamily="34" charset="0"/>
                <a:cs typeface="Times New Roman" panose="02020603050405020304" pitchFamily="18" charset="0"/>
              </a:rPr>
              <a:t>Skrivbordsanalys enskilt samt diskussion i grupp. </a:t>
            </a:r>
            <a:br>
              <a:rPr lang="sv-SE" sz="1050" kern="100" dirty="0">
                <a:effectLst/>
                <a:ea typeface="Calibri" panose="020F0502020204030204" pitchFamily="34" charset="0"/>
                <a:cs typeface="Times New Roman" panose="02020603050405020304" pitchFamily="18" charset="0"/>
              </a:rPr>
            </a:br>
            <a:r>
              <a:rPr lang="sv-SE" sz="1050" b="1" kern="100" dirty="0">
                <a:effectLst/>
                <a:ea typeface="Calibri" panose="020F0502020204030204" pitchFamily="34" charset="0"/>
                <a:cs typeface="Times New Roman" panose="02020603050405020304" pitchFamily="18" charset="0"/>
              </a:rPr>
              <a:t>Varför:</a:t>
            </a:r>
            <a:r>
              <a:rPr lang="sv-SE" sz="1050" kern="100" dirty="0">
                <a:effectLst/>
                <a:ea typeface="Calibri" panose="020F0502020204030204" pitchFamily="34" charset="0"/>
                <a:cs typeface="Times New Roman" panose="02020603050405020304" pitchFamily="18" charset="0"/>
              </a:rPr>
              <a:t> För att få en tydlig bild av hur omvärlden förändras och påverkar bolaget eller förvaltningen inom planhorisonten.</a:t>
            </a:r>
            <a:br>
              <a:rPr lang="sv-SE" sz="1050" kern="100" dirty="0">
                <a:effectLst/>
                <a:ea typeface="Calibri" panose="020F0502020204030204" pitchFamily="34" charset="0"/>
                <a:cs typeface="Times New Roman" panose="02020603050405020304" pitchFamily="18" charset="0"/>
              </a:rPr>
            </a:br>
            <a:r>
              <a:rPr lang="sv-SE" sz="1050" b="1" kern="100" dirty="0">
                <a:effectLst/>
                <a:ea typeface="Calibri" panose="020F0502020204030204" pitchFamily="34" charset="0"/>
                <a:cs typeface="Times New Roman" panose="02020603050405020304" pitchFamily="18" charset="0"/>
              </a:rPr>
              <a:t>Resultat: </a:t>
            </a:r>
            <a:r>
              <a:rPr lang="sv-SE" sz="1050" kern="100" dirty="0">
                <a:effectLst/>
                <a:ea typeface="Calibri" panose="020F0502020204030204" pitchFamily="34" charset="0"/>
                <a:cs typeface="Times New Roman" panose="02020603050405020304" pitchFamily="18" charset="0"/>
              </a:rPr>
              <a:t>Ett underlag som beskriver omvärldsutmaningar för verksamheten. Ska beskriva nuläget och blicka några år framåt. </a:t>
            </a:r>
            <a:br>
              <a:rPr lang="sv-SE" sz="1050" kern="100" dirty="0">
                <a:effectLst/>
                <a:ea typeface="Calibri" panose="020F0502020204030204" pitchFamily="34" charset="0"/>
                <a:cs typeface="Times New Roman" panose="02020603050405020304" pitchFamily="18" charset="0"/>
              </a:rPr>
            </a:br>
            <a:endParaRPr lang="sv-SE" sz="1050" kern="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sv-SE" sz="1200" b="1" kern="100" dirty="0">
                <a:effectLst/>
                <a:latin typeface="+mj-lt"/>
                <a:ea typeface="Calibri" panose="020F0502020204030204" pitchFamily="34" charset="0"/>
                <a:cs typeface="Times New Roman" panose="02020603050405020304" pitchFamily="18" charset="0"/>
              </a:rPr>
              <a:t>Bedöm relevans och resursbehov – ”</a:t>
            </a:r>
            <a:r>
              <a:rPr lang="sv-SE" sz="1200" b="1" kern="100" dirty="0">
                <a:latin typeface="+mj-lt"/>
                <a:ea typeface="Calibri" panose="020F0502020204030204" pitchFamily="34" charset="0"/>
                <a:cs typeface="Times New Roman" panose="02020603050405020304" pitchFamily="18" charset="0"/>
              </a:rPr>
              <a:t>vilka utmaningar bör vi prioritera</a:t>
            </a:r>
            <a:r>
              <a:rPr lang="sv-SE" sz="1200" b="1" kern="100" dirty="0">
                <a:effectLst/>
                <a:latin typeface="+mj-lt"/>
                <a:ea typeface="Calibri" panose="020F0502020204030204" pitchFamily="34" charset="0"/>
                <a:cs typeface="Times New Roman" panose="02020603050405020304" pitchFamily="18" charset="0"/>
              </a:rPr>
              <a:t>?”</a:t>
            </a:r>
            <a:br>
              <a:rPr lang="sv-SE" sz="1200" b="1" kern="100" dirty="0">
                <a:effectLst/>
                <a:latin typeface="+mj-lt"/>
                <a:ea typeface="Calibri" panose="020F0502020204030204" pitchFamily="34" charset="0"/>
                <a:cs typeface="Times New Roman" panose="02020603050405020304" pitchFamily="18" charset="0"/>
              </a:rPr>
            </a:br>
            <a:r>
              <a:rPr lang="sv-SE" sz="1050" kern="100" dirty="0">
                <a:ea typeface="Calibri" panose="020F0502020204030204" pitchFamily="34" charset="0"/>
                <a:cs typeface="Times New Roman" panose="02020603050405020304" pitchFamily="18" charset="0"/>
              </a:rPr>
              <a:t>Bedöm relevansen för bolagets och nämndens uppdrag och vilka resurser som behövs för att möta utmaningarna inom de närmaste åren. </a:t>
            </a:r>
            <a:br>
              <a:rPr lang="sv-SE" sz="1200" b="1" kern="100" dirty="0">
                <a:effectLst/>
                <a:latin typeface="+mj-lt"/>
                <a:ea typeface="Calibri" panose="020F0502020204030204" pitchFamily="34" charset="0"/>
                <a:cs typeface="Times New Roman" panose="02020603050405020304" pitchFamily="18" charset="0"/>
              </a:rPr>
            </a:br>
            <a:br>
              <a:rPr lang="sv-SE" sz="1200" b="1" kern="100" dirty="0">
                <a:effectLst/>
                <a:latin typeface="+mj-lt"/>
                <a:ea typeface="Calibri" panose="020F0502020204030204" pitchFamily="34" charset="0"/>
                <a:cs typeface="Times New Roman" panose="02020603050405020304" pitchFamily="18" charset="0"/>
              </a:rPr>
            </a:br>
            <a:r>
              <a:rPr lang="sv-SE" sz="1050" b="1" kern="100" dirty="0">
                <a:ea typeface="Calibri" panose="020F0502020204030204" pitchFamily="34" charset="0"/>
                <a:cs typeface="Times New Roman" panose="02020603050405020304" pitchFamily="18" charset="0"/>
              </a:rPr>
              <a:t>Vem</a:t>
            </a:r>
            <a:r>
              <a:rPr lang="sv-SE" sz="1050" kern="100" dirty="0">
                <a:ea typeface="Calibri" panose="020F0502020204030204" pitchFamily="34" charset="0"/>
                <a:cs typeface="Times New Roman" panose="02020603050405020304" pitchFamily="18" charset="0"/>
              </a:rPr>
              <a:t>: Arbetsgruppen gör den initiala bedömningen. Processledaren tar därefter underlaget till förvaltningens eller bolaget ledningsgrupp. Styrelse/nämnd beslutar.</a:t>
            </a:r>
            <a:br>
              <a:rPr lang="sv-SE" sz="1050" kern="100" dirty="0">
                <a:ea typeface="Calibri" panose="020F0502020204030204" pitchFamily="34" charset="0"/>
                <a:cs typeface="Times New Roman" panose="02020603050405020304" pitchFamily="18" charset="0"/>
              </a:rPr>
            </a:br>
            <a:r>
              <a:rPr lang="sv-SE" sz="1050" b="1" kern="100" dirty="0">
                <a:ea typeface="Calibri" panose="020F0502020204030204" pitchFamily="34" charset="0"/>
                <a:cs typeface="Times New Roman" panose="02020603050405020304" pitchFamily="18" charset="0"/>
              </a:rPr>
              <a:t>Hur: </a:t>
            </a:r>
            <a:r>
              <a:rPr lang="sv-SE" sz="1050" kern="100" dirty="0">
                <a:ea typeface="Calibri" panose="020F0502020204030204" pitchFamily="34" charset="0"/>
                <a:cs typeface="Times New Roman" panose="02020603050405020304" pitchFamily="18" charset="0"/>
              </a:rPr>
              <a:t>Workshop i respektive grupp.</a:t>
            </a:r>
            <a:br>
              <a:rPr lang="sv-SE" sz="1050" kern="100" dirty="0">
                <a:ea typeface="Calibri" panose="020F0502020204030204" pitchFamily="34" charset="0"/>
                <a:cs typeface="Times New Roman" panose="02020603050405020304" pitchFamily="18" charset="0"/>
              </a:rPr>
            </a:br>
            <a:r>
              <a:rPr lang="sv-SE" sz="1050" b="1" kern="100" dirty="0">
                <a:ea typeface="Calibri" panose="020F0502020204030204" pitchFamily="34" charset="0"/>
                <a:cs typeface="Times New Roman" panose="02020603050405020304" pitchFamily="18" charset="0"/>
              </a:rPr>
              <a:t>Varför</a:t>
            </a:r>
            <a:r>
              <a:rPr lang="sv-SE" sz="1050" kern="100" dirty="0">
                <a:ea typeface="Calibri" panose="020F0502020204030204" pitchFamily="34" charset="0"/>
                <a:cs typeface="Times New Roman" panose="02020603050405020304" pitchFamily="18" charset="0"/>
              </a:rPr>
              <a:t>: För att ge styrelsen/nämnden möjlighet att prioritera och fatta beslut. Ger en gemensam lägesbild över strategiska och operativa omvärldsutmaningar.     </a:t>
            </a:r>
            <a:br>
              <a:rPr lang="sv-SE" sz="1050" kern="100" dirty="0">
                <a:ea typeface="Calibri" panose="020F0502020204030204" pitchFamily="34" charset="0"/>
                <a:cs typeface="Times New Roman" panose="02020603050405020304" pitchFamily="18" charset="0"/>
              </a:rPr>
            </a:br>
            <a:r>
              <a:rPr lang="sv-SE" sz="1050" b="1" kern="100" dirty="0">
                <a:ea typeface="Calibri" panose="020F0502020204030204" pitchFamily="34" charset="0"/>
                <a:cs typeface="Times New Roman" panose="02020603050405020304" pitchFamily="18" charset="0"/>
              </a:rPr>
              <a:t>Resultat</a:t>
            </a:r>
            <a:r>
              <a:rPr lang="sv-SE" sz="1050" kern="100" dirty="0">
                <a:ea typeface="Calibri" panose="020F0502020204030204" pitchFamily="34" charset="0"/>
                <a:cs typeface="Times New Roman" panose="02020603050405020304" pitchFamily="18" charset="0"/>
              </a:rPr>
              <a:t>: Ett genomtänkt och avstämt underlag inför uppdateringen av förvaltningens eller bolagets </a:t>
            </a:r>
            <a:r>
              <a:rPr lang="sv-SE" sz="1050" kern="100" dirty="0">
                <a:ea typeface="Calibri" panose="020F0502020204030204" pitchFamily="34" charset="0"/>
                <a:cs typeface="Times New Roman" panose="02020603050405020304" pitchFamily="18" charset="0"/>
                <a:hlinkClick r:id="rId3"/>
              </a:rPr>
              <a:t>nulägesanalys</a:t>
            </a:r>
            <a:br>
              <a:rPr lang="sv-SE" sz="1050" kern="100" dirty="0">
                <a:effectLst/>
                <a:ea typeface="Calibri" panose="020F0502020204030204" pitchFamily="34" charset="0"/>
                <a:cs typeface="Times New Roman" panose="02020603050405020304" pitchFamily="18" charset="0"/>
              </a:rPr>
            </a:br>
            <a:endParaRPr lang="sv-SE" sz="1050" kern="100"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sv-SE" sz="1200" b="1" dirty="0">
                <a:effectLst/>
                <a:latin typeface="+mj-lt"/>
                <a:ea typeface="Calibri" panose="020F0502020204030204" pitchFamily="34" charset="0"/>
                <a:cs typeface="Times New Roman" panose="02020603050405020304" pitchFamily="18" charset="0"/>
              </a:rPr>
              <a:t>Omsätt insikter </a:t>
            </a:r>
            <a:r>
              <a:rPr lang="sv-SE" sz="1200" b="1" dirty="0">
                <a:latin typeface="+mj-lt"/>
                <a:ea typeface="Calibri" panose="020F0502020204030204" pitchFamily="34" charset="0"/>
                <a:cs typeface="Times New Roman" panose="02020603050405020304" pitchFamily="18" charset="0"/>
              </a:rPr>
              <a:t>i</a:t>
            </a:r>
            <a:r>
              <a:rPr lang="sv-SE" sz="1200" b="1" dirty="0">
                <a:effectLst/>
                <a:latin typeface="+mj-lt"/>
                <a:ea typeface="Calibri" panose="020F0502020204030204" pitchFamily="34" charset="0"/>
                <a:cs typeface="Times New Roman" panose="02020603050405020304" pitchFamily="18" charset="0"/>
              </a:rPr>
              <a:t> nulägesanalysen </a:t>
            </a:r>
            <a:r>
              <a:rPr lang="sv-SE" sz="1200" b="1" dirty="0">
                <a:latin typeface="+mj-lt"/>
                <a:cs typeface="Times New Roman" panose="02020603050405020304" pitchFamily="18" charset="0"/>
              </a:rPr>
              <a:t>– ”</a:t>
            </a:r>
            <a:r>
              <a:rPr lang="sv-SE" sz="1200" b="1" dirty="0">
                <a:solidFill>
                  <a:srgbClr val="1A355C"/>
                </a:solidFill>
                <a:latin typeface="+mj-lt"/>
                <a:cs typeface="Times New Roman" panose="02020603050405020304" pitchFamily="18" charset="0"/>
              </a:rPr>
              <a:t>hur omsätter vi omvärldsutmaningar i handling?”</a:t>
            </a:r>
            <a:br>
              <a:rPr lang="sv-SE" sz="1200" b="1" dirty="0">
                <a:latin typeface="+mj-lt"/>
                <a:cs typeface="Times New Roman" panose="02020603050405020304" pitchFamily="18" charset="0"/>
              </a:rPr>
            </a:br>
            <a:r>
              <a:rPr lang="sv-SE" sz="1050" dirty="0">
                <a:effectLst/>
                <a:ea typeface="Calibri" panose="020F0502020204030204" pitchFamily="34" charset="0"/>
                <a:cs typeface="Times New Roman" panose="02020603050405020304" pitchFamily="18" charset="0"/>
              </a:rPr>
              <a:t>Arbeta in de avstämda utmaningarna i förvaltningens eller bolagets nulägesanalys, så att de blir en del av underlaget till prioriterade områden i verksamhets/affärsplan.</a:t>
            </a:r>
            <a:br>
              <a:rPr lang="sv-SE" sz="1050" dirty="0">
                <a:effectLst/>
                <a:ea typeface="Calibri" panose="020F0502020204030204" pitchFamily="34" charset="0"/>
                <a:cs typeface="Times New Roman" panose="02020603050405020304" pitchFamily="18" charset="0"/>
              </a:rPr>
            </a:br>
            <a:br>
              <a:rPr lang="sv-SE" sz="1050" dirty="0">
                <a:effectLst/>
                <a:ea typeface="Calibri" panose="020F0502020204030204" pitchFamily="34" charset="0"/>
                <a:cs typeface="Times New Roman" panose="02020603050405020304" pitchFamily="18" charset="0"/>
              </a:rPr>
            </a:br>
            <a:r>
              <a:rPr lang="sv-SE" sz="1050" b="1" dirty="0">
                <a:effectLst/>
                <a:ea typeface="Calibri" panose="020F0502020204030204" pitchFamily="34" charset="0"/>
                <a:cs typeface="Times New Roman" panose="02020603050405020304" pitchFamily="18" charset="0"/>
              </a:rPr>
              <a:t>Vem: </a:t>
            </a:r>
            <a:r>
              <a:rPr lang="sv-SE" sz="1050" dirty="0">
                <a:effectLst/>
                <a:ea typeface="Calibri" panose="020F0502020204030204" pitchFamily="34" charset="0"/>
                <a:cs typeface="Times New Roman" panose="02020603050405020304" pitchFamily="18" charset="0"/>
              </a:rPr>
              <a:t>Processledaren arbetar in underlaget i nulägesanalysen till förvaltningens verksamhetsplan eller bolagets affärsplan.</a:t>
            </a:r>
            <a:br>
              <a:rPr lang="sv-SE" sz="1050" dirty="0">
                <a:effectLst/>
                <a:ea typeface="Calibri" panose="020F0502020204030204" pitchFamily="34" charset="0"/>
                <a:cs typeface="Times New Roman" panose="02020603050405020304" pitchFamily="18" charset="0"/>
              </a:rPr>
            </a:br>
            <a:r>
              <a:rPr lang="sv-SE" sz="1050" b="1" dirty="0">
                <a:effectLst/>
                <a:ea typeface="Calibri" panose="020F0502020204030204" pitchFamily="34" charset="0"/>
                <a:cs typeface="Times New Roman" panose="02020603050405020304" pitchFamily="18" charset="0"/>
              </a:rPr>
              <a:t>Hur: </a:t>
            </a:r>
            <a:r>
              <a:rPr lang="sv-SE" sz="1050" dirty="0">
                <a:effectLst/>
                <a:ea typeface="Calibri" panose="020F0502020204030204" pitchFamily="34" charset="0"/>
                <a:cs typeface="Times New Roman" panose="02020603050405020304" pitchFamily="18" charset="0"/>
              </a:rPr>
              <a:t>Skrivbordsarbete enskilt och i dialog med ledningen.</a:t>
            </a:r>
            <a:br>
              <a:rPr lang="sv-SE" sz="1050" dirty="0">
                <a:effectLst/>
                <a:ea typeface="Calibri" panose="020F0502020204030204" pitchFamily="34" charset="0"/>
                <a:cs typeface="Times New Roman" panose="02020603050405020304" pitchFamily="18" charset="0"/>
              </a:rPr>
            </a:br>
            <a:r>
              <a:rPr lang="sv-SE" sz="1050" b="1" dirty="0">
                <a:effectLst/>
                <a:ea typeface="Calibri" panose="020F0502020204030204" pitchFamily="34" charset="0"/>
                <a:cs typeface="Times New Roman" panose="02020603050405020304" pitchFamily="18" charset="0"/>
              </a:rPr>
              <a:t>Varför:</a:t>
            </a:r>
            <a:r>
              <a:rPr lang="sv-SE" sz="1050" b="1" dirty="0">
                <a:ea typeface="Calibri" panose="020F0502020204030204" pitchFamily="34" charset="0"/>
                <a:cs typeface="Times New Roman" panose="02020603050405020304" pitchFamily="18" charset="0"/>
              </a:rPr>
              <a:t> </a:t>
            </a:r>
            <a:r>
              <a:rPr lang="sv-SE" sz="1050" dirty="0">
                <a:ea typeface="Calibri" panose="020F0502020204030204" pitchFamily="34" charset="0"/>
                <a:cs typeface="Times New Roman" panose="02020603050405020304" pitchFamily="18" charset="0"/>
              </a:rPr>
              <a:t>För att kunna omsätta relevanta omvärldsutmaningar i prioriterade områden med utgångspunkt i nämndens uppdrag och politiska prioriteringar eller bolagets ägardirektiv. </a:t>
            </a:r>
            <a:br>
              <a:rPr lang="sv-SE" sz="1050" dirty="0">
                <a:effectLst/>
                <a:ea typeface="Calibri" panose="020F0502020204030204" pitchFamily="34" charset="0"/>
                <a:cs typeface="Times New Roman" panose="02020603050405020304" pitchFamily="18" charset="0"/>
              </a:rPr>
            </a:br>
            <a:r>
              <a:rPr lang="sv-SE" sz="1050" b="1" dirty="0">
                <a:effectLst/>
                <a:ea typeface="Calibri" panose="020F0502020204030204" pitchFamily="34" charset="0"/>
                <a:cs typeface="Times New Roman" panose="02020603050405020304" pitchFamily="18" charset="0"/>
              </a:rPr>
              <a:t>Resultat:</a:t>
            </a:r>
            <a:r>
              <a:rPr lang="sv-SE" sz="1050" b="1" dirty="0">
                <a:ea typeface="Calibri" panose="020F0502020204030204" pitchFamily="34" charset="0"/>
                <a:cs typeface="Times New Roman" panose="02020603050405020304" pitchFamily="18" charset="0"/>
              </a:rPr>
              <a:t> </a:t>
            </a:r>
            <a:r>
              <a:rPr lang="sv-SE" sz="1050" dirty="0">
                <a:ea typeface="Calibri" panose="020F0502020204030204" pitchFamily="34" charset="0"/>
                <a:cs typeface="Times New Roman" panose="02020603050405020304" pitchFamily="18" charset="0"/>
              </a:rPr>
              <a:t>En delmängd av </a:t>
            </a:r>
            <a:r>
              <a:rPr lang="sv-SE" sz="1050" dirty="0">
                <a:ea typeface="Calibri" panose="020F0502020204030204" pitchFamily="34" charset="0"/>
                <a:cs typeface="Times New Roman" panose="02020603050405020304" pitchFamily="18" charset="0"/>
                <a:hlinkClick r:id="rId3"/>
              </a:rPr>
              <a:t>nulägesanalysen</a:t>
            </a:r>
            <a:r>
              <a:rPr lang="sv-SE" sz="1050" dirty="0">
                <a:ea typeface="Calibri" panose="020F0502020204030204" pitchFamily="34" charset="0"/>
                <a:cs typeface="Times New Roman" panose="02020603050405020304" pitchFamily="18" charset="0"/>
              </a:rPr>
              <a:t>, och ett underlag till beskrivningen av prioriterade områden i förvaltningens verksamhetsplan eller bolagets affärsplan.</a:t>
            </a:r>
          </a:p>
        </p:txBody>
      </p:sp>
    </p:spTree>
    <p:extLst>
      <p:ext uri="{BB962C8B-B14F-4D97-AF65-F5344CB8AC3E}">
        <p14:creationId xmlns:p14="http://schemas.microsoft.com/office/powerpoint/2010/main" val="3242492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C5D44F9-E1E0-876D-3FAF-4F48EA1A9361}"/>
              </a:ext>
            </a:extLst>
          </p:cNvPr>
          <p:cNvSpPr>
            <a:spLocks noGrp="1"/>
          </p:cNvSpPr>
          <p:nvPr>
            <p:ph type="ctrTitle"/>
          </p:nvPr>
        </p:nvSpPr>
        <p:spPr/>
        <p:txBody>
          <a:bodyPr/>
          <a:lstStyle/>
          <a:p>
            <a:r>
              <a:rPr lang="sv-SE" dirty="0"/>
              <a:t>Steg 1</a:t>
            </a:r>
          </a:p>
        </p:txBody>
      </p:sp>
      <p:sp>
        <p:nvSpPr>
          <p:cNvPr id="6" name="Underrubrik 5">
            <a:extLst>
              <a:ext uri="{FF2B5EF4-FFF2-40B4-BE49-F238E27FC236}">
                <a16:creationId xmlns:a16="http://schemas.microsoft.com/office/drawing/2014/main" id="{E42B9BFF-00DB-0397-E47D-5961B9B4BCDC}"/>
              </a:ext>
            </a:extLst>
          </p:cNvPr>
          <p:cNvSpPr>
            <a:spLocks noGrp="1"/>
          </p:cNvSpPr>
          <p:nvPr>
            <p:ph type="subTitle" idx="1"/>
          </p:nvPr>
        </p:nvSpPr>
        <p:spPr/>
        <p:txBody>
          <a:bodyPr>
            <a:normAutofit/>
          </a:bodyPr>
          <a:lstStyle/>
          <a:p>
            <a:r>
              <a:rPr lang="sv-SE" sz="5400" b="1" dirty="0">
                <a:latin typeface="+mj-lt"/>
              </a:rPr>
              <a:t>Identifiera omvärldsutmaningar</a:t>
            </a:r>
          </a:p>
        </p:txBody>
      </p:sp>
    </p:spTree>
    <p:extLst>
      <p:ext uri="{BB962C8B-B14F-4D97-AF65-F5344CB8AC3E}">
        <p14:creationId xmlns:p14="http://schemas.microsoft.com/office/powerpoint/2010/main" val="962073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2B0DD-BF8A-782E-DC68-F661BDA48C65}"/>
            </a:ext>
          </a:extLst>
        </p:cNvPr>
        <p:cNvGrpSpPr/>
        <p:nvPr/>
      </p:nvGrpSpPr>
      <p:grpSpPr>
        <a:xfrm>
          <a:off x="0" y="0"/>
          <a:ext cx="0" cy="0"/>
          <a:chOff x="0" y="0"/>
          <a:chExt cx="0" cy="0"/>
        </a:xfrm>
      </p:grpSpPr>
      <p:sp>
        <p:nvSpPr>
          <p:cNvPr id="8" name="Rubrik 3">
            <a:extLst>
              <a:ext uri="{FF2B5EF4-FFF2-40B4-BE49-F238E27FC236}">
                <a16:creationId xmlns:a16="http://schemas.microsoft.com/office/drawing/2014/main" id="{13D87737-653E-03F5-0A5E-E821897C7762}"/>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Utgångspunkter</a:t>
            </a:r>
          </a:p>
          <a:p>
            <a:endParaRPr lang="sv-SE" dirty="0"/>
          </a:p>
        </p:txBody>
      </p:sp>
      <p:sp>
        <p:nvSpPr>
          <p:cNvPr id="5" name="Platshållare för text 4">
            <a:extLst>
              <a:ext uri="{FF2B5EF4-FFF2-40B4-BE49-F238E27FC236}">
                <a16:creationId xmlns:a16="http://schemas.microsoft.com/office/drawing/2014/main" id="{CED5E26E-96B7-4FA0-4C86-B58C0A8F37C2}"/>
              </a:ext>
            </a:extLst>
          </p:cNvPr>
          <p:cNvSpPr>
            <a:spLocks noGrp="1"/>
          </p:cNvSpPr>
          <p:nvPr>
            <p:ph idx="11"/>
          </p:nvPr>
        </p:nvSpPr>
        <p:spPr>
          <a:xfrm>
            <a:off x="864000" y="1440000"/>
            <a:ext cx="4881496" cy="4371008"/>
          </a:xfrm>
        </p:spPr>
        <p:txBody>
          <a:bodyPr>
            <a:normAutofit fontScale="92500"/>
          </a:bodyPr>
          <a:lstStyle/>
          <a:p>
            <a:r>
              <a:rPr lang="sv-SE" dirty="0"/>
              <a:t>Analysera hur det som beskrivs i </a:t>
            </a:r>
            <a:r>
              <a:rPr lang="sv-SE" b="1" dirty="0">
                <a:latin typeface="+mj-lt"/>
              </a:rPr>
              <a:t>brännpunkterna </a:t>
            </a:r>
            <a:r>
              <a:rPr lang="sv-SE" dirty="0"/>
              <a:t>påverkar bolagets eller förvaltningens verksamhet och </a:t>
            </a:r>
            <a:r>
              <a:rPr lang="sv-SE" b="1" dirty="0">
                <a:latin typeface="+mj-lt"/>
              </a:rPr>
              <a:t>identifiera omvärldsutmaningar</a:t>
            </a:r>
          </a:p>
          <a:p>
            <a:endParaRPr lang="sv-SE" b="1" dirty="0">
              <a:latin typeface="+mj-lt"/>
            </a:endParaRPr>
          </a:p>
          <a:p>
            <a:r>
              <a:rPr lang="sv-SE" dirty="0"/>
              <a:t>Gör detta genom att fundera över </a:t>
            </a:r>
            <a:r>
              <a:rPr lang="sv-SE" b="1" dirty="0">
                <a:latin typeface="+mj-lt"/>
              </a:rPr>
              <a:t>vad i brännpunkterna som påverkar vår verksamhet i nutiden och tydligt förändrar framtiden, samt på vilket sätt och varför.</a:t>
            </a:r>
          </a:p>
          <a:p>
            <a:r>
              <a:rPr lang="sv-SE" dirty="0"/>
              <a:t> </a:t>
            </a:r>
          </a:p>
          <a:p>
            <a:r>
              <a:rPr lang="sv-SE" b="1" dirty="0">
                <a:latin typeface="+mj-lt"/>
              </a:rPr>
              <a:t>Ett effektivt sätt att översätta trend- och omvärldsanalysen till den egna kontexten. Ger en tydlig bild av hur omvärlden påverkar bolaget eller förvaltningen inom planhorisonten. </a:t>
            </a:r>
          </a:p>
        </p:txBody>
      </p:sp>
      <p:sp>
        <p:nvSpPr>
          <p:cNvPr id="33" name="textruta 32">
            <a:extLst>
              <a:ext uri="{FF2B5EF4-FFF2-40B4-BE49-F238E27FC236}">
                <a16:creationId xmlns:a16="http://schemas.microsoft.com/office/drawing/2014/main" id="{76CC3A3E-BB75-C50F-454F-C038CEC96DD3}"/>
              </a:ext>
            </a:extLst>
          </p:cNvPr>
          <p:cNvSpPr txBox="1"/>
          <p:nvPr/>
        </p:nvSpPr>
        <p:spPr>
          <a:xfrm>
            <a:off x="6836354" y="976381"/>
            <a:ext cx="2788291" cy="338554"/>
          </a:xfrm>
          <a:prstGeom prst="rect">
            <a:avLst/>
          </a:prstGeom>
          <a:noFill/>
        </p:spPr>
        <p:txBody>
          <a:bodyPr wrap="square">
            <a:spAutoFit/>
          </a:bodyPr>
          <a:lstStyle/>
          <a:p>
            <a:r>
              <a:rPr lang="sv-SE" sz="1600" b="1" dirty="0">
                <a:latin typeface="+mj-lt"/>
              </a:rPr>
              <a:t>FIGUR: </a:t>
            </a:r>
            <a:r>
              <a:rPr lang="sv-SE" sz="1600" dirty="0">
                <a:latin typeface="+mj-lt"/>
              </a:rPr>
              <a:t>Framtidstriangeln*</a:t>
            </a:r>
          </a:p>
        </p:txBody>
      </p:sp>
      <p:sp>
        <p:nvSpPr>
          <p:cNvPr id="10" name="Likbent triangel 9">
            <a:extLst>
              <a:ext uri="{FF2B5EF4-FFF2-40B4-BE49-F238E27FC236}">
                <a16:creationId xmlns:a16="http://schemas.microsoft.com/office/drawing/2014/main" id="{0239282B-A555-D02F-4D05-856FBD2776A9}"/>
              </a:ext>
            </a:extLst>
          </p:cNvPr>
          <p:cNvSpPr>
            <a:spLocks noChangeAspect="1"/>
          </p:cNvSpPr>
          <p:nvPr/>
        </p:nvSpPr>
        <p:spPr>
          <a:xfrm>
            <a:off x="6836355" y="1440001"/>
            <a:ext cx="4104000" cy="3537925"/>
          </a:xfrm>
          <a:prstGeom prst="triangle">
            <a:avLst/>
          </a:prstGeom>
          <a:solidFill>
            <a:srgbClr val="EEF5FB"/>
          </a:solidFill>
          <a:ln w="82550" cmpd="thickThi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15" name="Rak koppling 14">
            <a:extLst>
              <a:ext uri="{FF2B5EF4-FFF2-40B4-BE49-F238E27FC236}">
                <a16:creationId xmlns:a16="http://schemas.microsoft.com/office/drawing/2014/main" id="{BA3F0BF3-78BC-DCCD-80B2-7E7AEF297F02}"/>
              </a:ext>
            </a:extLst>
          </p:cNvPr>
          <p:cNvCxnSpPr>
            <a:stCxn id="10" idx="1"/>
            <a:endCxn id="10" idx="5"/>
          </p:cNvCxnSpPr>
          <p:nvPr/>
        </p:nvCxnSpPr>
        <p:spPr>
          <a:xfrm>
            <a:off x="7862355" y="3208964"/>
            <a:ext cx="2052000" cy="0"/>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F29559A7-0185-F029-9EDD-A5BDADB81A29}"/>
              </a:ext>
            </a:extLst>
          </p:cNvPr>
          <p:cNvCxnSpPr>
            <a:cxnSpLocks/>
            <a:stCxn id="10" idx="1"/>
            <a:endCxn id="10" idx="3"/>
          </p:cNvCxnSpPr>
          <p:nvPr/>
        </p:nvCxnSpPr>
        <p:spPr>
          <a:xfrm>
            <a:off x="7862355" y="3208964"/>
            <a:ext cx="1026000" cy="1768962"/>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cxnSp>
        <p:nvCxnSpPr>
          <p:cNvPr id="35" name="Rak koppling 34">
            <a:extLst>
              <a:ext uri="{FF2B5EF4-FFF2-40B4-BE49-F238E27FC236}">
                <a16:creationId xmlns:a16="http://schemas.microsoft.com/office/drawing/2014/main" id="{2470DA29-1709-89D0-229F-477035713B8A}"/>
              </a:ext>
            </a:extLst>
          </p:cNvPr>
          <p:cNvCxnSpPr>
            <a:cxnSpLocks/>
            <a:stCxn id="10" idx="3"/>
            <a:endCxn id="10" idx="5"/>
          </p:cNvCxnSpPr>
          <p:nvPr/>
        </p:nvCxnSpPr>
        <p:spPr>
          <a:xfrm flipV="1">
            <a:off x="8888355" y="3208964"/>
            <a:ext cx="1026000" cy="1768962"/>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sp>
        <p:nvSpPr>
          <p:cNvPr id="38" name="textruta 37">
            <a:extLst>
              <a:ext uri="{FF2B5EF4-FFF2-40B4-BE49-F238E27FC236}">
                <a16:creationId xmlns:a16="http://schemas.microsoft.com/office/drawing/2014/main" id="{53A18354-4CAB-0592-E974-98BA46FE351B}"/>
              </a:ext>
            </a:extLst>
          </p:cNvPr>
          <p:cNvSpPr txBox="1"/>
          <p:nvPr/>
        </p:nvSpPr>
        <p:spPr>
          <a:xfrm>
            <a:off x="8395280" y="3435647"/>
            <a:ext cx="986167" cy="646331"/>
          </a:xfrm>
          <a:prstGeom prst="rect">
            <a:avLst/>
          </a:prstGeom>
          <a:noFill/>
        </p:spPr>
        <p:txBody>
          <a:bodyPr wrap="none" rtlCol="0">
            <a:spAutoFit/>
          </a:bodyPr>
          <a:lstStyle/>
          <a:p>
            <a:pPr algn="ctr"/>
            <a:r>
              <a:rPr lang="sv-SE" sz="1200" dirty="0">
                <a:solidFill>
                  <a:srgbClr val="E35205"/>
                </a:solidFill>
                <a:latin typeface="+mj-lt"/>
              </a:rPr>
              <a:t>Relevanta </a:t>
            </a:r>
            <a:br>
              <a:rPr lang="sv-SE" sz="1200" dirty="0">
                <a:solidFill>
                  <a:srgbClr val="E35205"/>
                </a:solidFill>
                <a:latin typeface="+mj-lt"/>
              </a:rPr>
            </a:br>
            <a:r>
              <a:rPr lang="sv-SE" sz="1200" dirty="0">
                <a:solidFill>
                  <a:srgbClr val="E35205"/>
                </a:solidFill>
                <a:latin typeface="+mj-lt"/>
              </a:rPr>
              <a:t>förändrings-</a:t>
            </a:r>
          </a:p>
          <a:p>
            <a:pPr algn="ctr"/>
            <a:r>
              <a:rPr lang="sv-SE" sz="1200" dirty="0">
                <a:solidFill>
                  <a:srgbClr val="E35205"/>
                </a:solidFill>
                <a:latin typeface="+mj-lt"/>
              </a:rPr>
              <a:t>frågor</a:t>
            </a:r>
          </a:p>
        </p:txBody>
      </p:sp>
      <p:sp>
        <p:nvSpPr>
          <p:cNvPr id="41" name="textruta 40">
            <a:extLst>
              <a:ext uri="{FF2B5EF4-FFF2-40B4-BE49-F238E27FC236}">
                <a16:creationId xmlns:a16="http://schemas.microsoft.com/office/drawing/2014/main" id="{272D19EC-A167-15F3-BAE9-E986147823AB}"/>
              </a:ext>
            </a:extLst>
          </p:cNvPr>
          <p:cNvSpPr txBox="1"/>
          <p:nvPr/>
        </p:nvSpPr>
        <p:spPr>
          <a:xfrm>
            <a:off x="7345227" y="4455558"/>
            <a:ext cx="1034257" cy="461665"/>
          </a:xfrm>
          <a:prstGeom prst="rect">
            <a:avLst/>
          </a:prstGeom>
          <a:noFill/>
        </p:spPr>
        <p:txBody>
          <a:bodyPr wrap="none" rtlCol="0">
            <a:spAutoFit/>
          </a:bodyPr>
          <a:lstStyle/>
          <a:p>
            <a:pPr algn="ctr"/>
            <a:r>
              <a:rPr lang="sv-SE" sz="1200" b="1" dirty="0">
                <a:solidFill>
                  <a:srgbClr val="1A355C"/>
                </a:solidFill>
                <a:latin typeface="+mj-lt"/>
              </a:rPr>
              <a:t>Trycket </a:t>
            </a:r>
          </a:p>
          <a:p>
            <a:pPr algn="ctr"/>
            <a:r>
              <a:rPr lang="sv-SE" sz="1200" b="1" dirty="0">
                <a:solidFill>
                  <a:srgbClr val="1A355C"/>
                </a:solidFill>
                <a:latin typeface="+mj-lt"/>
              </a:rPr>
              <a:t>från nutiden</a:t>
            </a:r>
          </a:p>
        </p:txBody>
      </p:sp>
      <p:sp>
        <p:nvSpPr>
          <p:cNvPr id="42" name="textruta 41">
            <a:extLst>
              <a:ext uri="{FF2B5EF4-FFF2-40B4-BE49-F238E27FC236}">
                <a16:creationId xmlns:a16="http://schemas.microsoft.com/office/drawing/2014/main" id="{FAE4A35C-AA2F-FE2D-2E64-7324A1BCF24B}"/>
              </a:ext>
            </a:extLst>
          </p:cNvPr>
          <p:cNvSpPr txBox="1"/>
          <p:nvPr/>
        </p:nvSpPr>
        <p:spPr>
          <a:xfrm>
            <a:off x="8293481" y="2255281"/>
            <a:ext cx="1189749" cy="461665"/>
          </a:xfrm>
          <a:prstGeom prst="rect">
            <a:avLst/>
          </a:prstGeom>
          <a:noFill/>
        </p:spPr>
        <p:txBody>
          <a:bodyPr wrap="none" rtlCol="0">
            <a:spAutoFit/>
          </a:bodyPr>
          <a:lstStyle/>
          <a:p>
            <a:pPr algn="ctr"/>
            <a:r>
              <a:rPr lang="sv-SE" sz="1200" b="1" dirty="0">
                <a:solidFill>
                  <a:srgbClr val="1A355C"/>
                </a:solidFill>
                <a:latin typeface="+mj-lt"/>
              </a:rPr>
              <a:t>Suget </a:t>
            </a:r>
          </a:p>
          <a:p>
            <a:pPr algn="ctr"/>
            <a:r>
              <a:rPr lang="sv-SE" sz="1200" b="1" dirty="0">
                <a:solidFill>
                  <a:srgbClr val="1A355C"/>
                </a:solidFill>
                <a:latin typeface="+mj-lt"/>
              </a:rPr>
              <a:t>från framtiden</a:t>
            </a:r>
          </a:p>
        </p:txBody>
      </p:sp>
      <p:sp>
        <p:nvSpPr>
          <p:cNvPr id="51" name="textruta 50">
            <a:extLst>
              <a:ext uri="{FF2B5EF4-FFF2-40B4-BE49-F238E27FC236}">
                <a16:creationId xmlns:a16="http://schemas.microsoft.com/office/drawing/2014/main" id="{107FEC99-F260-8DE5-D8E5-9F13E1AB49C7}"/>
              </a:ext>
            </a:extLst>
          </p:cNvPr>
          <p:cNvSpPr txBox="1"/>
          <p:nvPr/>
        </p:nvSpPr>
        <p:spPr>
          <a:xfrm>
            <a:off x="9450126" y="4455557"/>
            <a:ext cx="928460" cy="461665"/>
          </a:xfrm>
          <a:prstGeom prst="rect">
            <a:avLst/>
          </a:prstGeom>
          <a:noFill/>
        </p:spPr>
        <p:txBody>
          <a:bodyPr wrap="none" rtlCol="0">
            <a:spAutoFit/>
          </a:bodyPr>
          <a:lstStyle/>
          <a:p>
            <a:pPr algn="ctr"/>
            <a:r>
              <a:rPr lang="sv-SE" sz="1200" b="1" dirty="0">
                <a:solidFill>
                  <a:srgbClr val="1A355C"/>
                </a:solidFill>
                <a:latin typeface="+mj-lt"/>
              </a:rPr>
              <a:t>Historiens </a:t>
            </a:r>
          </a:p>
          <a:p>
            <a:pPr algn="ctr"/>
            <a:r>
              <a:rPr lang="sv-SE" sz="1200" b="1" dirty="0">
                <a:solidFill>
                  <a:srgbClr val="1A355C"/>
                </a:solidFill>
                <a:latin typeface="+mj-lt"/>
              </a:rPr>
              <a:t>tyngd</a:t>
            </a:r>
          </a:p>
        </p:txBody>
      </p:sp>
      <p:sp>
        <p:nvSpPr>
          <p:cNvPr id="56" name="textruta 55">
            <a:extLst>
              <a:ext uri="{FF2B5EF4-FFF2-40B4-BE49-F238E27FC236}">
                <a16:creationId xmlns:a16="http://schemas.microsoft.com/office/drawing/2014/main" id="{29A5A85B-AC0A-FF40-59C9-1A645127483D}"/>
              </a:ext>
            </a:extLst>
          </p:cNvPr>
          <p:cNvSpPr txBox="1"/>
          <p:nvPr/>
        </p:nvSpPr>
        <p:spPr>
          <a:xfrm>
            <a:off x="6685508" y="5141632"/>
            <a:ext cx="2173993" cy="230832"/>
          </a:xfrm>
          <a:prstGeom prst="rect">
            <a:avLst/>
          </a:prstGeom>
          <a:noFill/>
        </p:spPr>
        <p:txBody>
          <a:bodyPr wrap="none" rtlCol="0">
            <a:spAutoFit/>
          </a:bodyPr>
          <a:lstStyle/>
          <a:p>
            <a:r>
              <a:rPr lang="sv-SE" sz="900" dirty="0"/>
              <a:t>Källa: Anpassad efter </a:t>
            </a:r>
            <a:r>
              <a:rPr lang="sv-SE" sz="900" dirty="0" err="1"/>
              <a:t>Sohail</a:t>
            </a:r>
            <a:r>
              <a:rPr lang="sv-SE" sz="900" dirty="0"/>
              <a:t> </a:t>
            </a:r>
            <a:r>
              <a:rPr lang="sv-SE" sz="900" dirty="0" err="1"/>
              <a:t>Inayatullah</a:t>
            </a:r>
            <a:endParaRPr lang="sv-SE" sz="900" dirty="0"/>
          </a:p>
        </p:txBody>
      </p:sp>
      <p:sp>
        <p:nvSpPr>
          <p:cNvPr id="3" name="textruta 2">
            <a:extLst>
              <a:ext uri="{FF2B5EF4-FFF2-40B4-BE49-F238E27FC236}">
                <a16:creationId xmlns:a16="http://schemas.microsoft.com/office/drawing/2014/main" id="{4A9B0BC8-45B5-061F-3BC6-C4B085A016B6}"/>
              </a:ext>
            </a:extLst>
          </p:cNvPr>
          <p:cNvSpPr txBox="1"/>
          <p:nvPr/>
        </p:nvSpPr>
        <p:spPr>
          <a:xfrm>
            <a:off x="6685508" y="5302583"/>
            <a:ext cx="4716356" cy="230832"/>
          </a:xfrm>
          <a:prstGeom prst="rect">
            <a:avLst/>
          </a:prstGeom>
          <a:noFill/>
        </p:spPr>
        <p:txBody>
          <a:bodyPr wrap="none" rtlCol="0">
            <a:spAutoFit/>
          </a:bodyPr>
          <a:lstStyle/>
          <a:p>
            <a:r>
              <a:rPr lang="sv-SE" sz="900" dirty="0"/>
              <a:t>*Exempel på verktyg som kan användas som stöd för att identifiera omvärldsutmaningar  </a:t>
            </a:r>
          </a:p>
        </p:txBody>
      </p:sp>
    </p:spTree>
    <p:extLst>
      <p:ext uri="{BB962C8B-B14F-4D97-AF65-F5344CB8AC3E}">
        <p14:creationId xmlns:p14="http://schemas.microsoft.com/office/powerpoint/2010/main" val="2995612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830997"/>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Identifiera omvärldsutmaningar</a:t>
            </a:r>
            <a:br>
              <a:rPr lang="sv-SE" dirty="0"/>
            </a:br>
            <a:r>
              <a:rPr lang="sv-SE" sz="2000" dirty="0"/>
              <a:t>Vilka brännpunkter berör vår verksamhet och hur? </a:t>
            </a:r>
            <a:endParaRPr lang="sv-SE" dirty="0"/>
          </a:p>
        </p:txBody>
      </p:sp>
      <p:sp>
        <p:nvSpPr>
          <p:cNvPr id="5" name="Platshållare för text 4"/>
          <p:cNvSpPr>
            <a:spLocks noGrp="1"/>
          </p:cNvSpPr>
          <p:nvPr>
            <p:ph type="body" sz="half" idx="2"/>
          </p:nvPr>
        </p:nvSpPr>
        <p:spPr>
          <a:xfrm>
            <a:off x="479372" y="1064959"/>
            <a:ext cx="10333771" cy="5172287"/>
          </a:xfrm>
        </p:spPr>
        <p:txBody>
          <a:bodyPr>
            <a:noAutofit/>
          </a:bodyPr>
          <a:lstStyle/>
          <a:p>
            <a:pPr lvl="0">
              <a:lnSpc>
                <a:spcPct val="107000"/>
              </a:lnSpc>
              <a:spcAft>
                <a:spcPts val="800"/>
              </a:spcAft>
            </a:pPr>
            <a:r>
              <a:rPr lang="sv-SE" sz="1400" b="1" kern="100" dirty="0">
                <a:effectLst/>
                <a:latin typeface="+mj-lt"/>
                <a:ea typeface="Calibri" panose="020F0502020204030204" pitchFamily="34" charset="0"/>
                <a:cs typeface="Times New Roman" panose="02020603050405020304" pitchFamily="18" charset="0"/>
              </a:rPr>
              <a:t>Uppgift: </a:t>
            </a:r>
            <a:br>
              <a:rPr lang="sv-SE" sz="1400" b="1" kern="100" dirty="0">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Fundera över hur det som beskrivs i brännpunkterna berör er verksamhet och identifiera utmaningar</a:t>
            </a:r>
            <a:r>
              <a:rPr lang="sv-SE" sz="1400" kern="100" dirty="0">
                <a:ea typeface="Calibri" panose="020F0502020204030204" pitchFamily="34" charset="0"/>
                <a:cs typeface="Times New Roman" panose="02020603050405020304" pitchFamily="18" charset="0"/>
              </a:rPr>
              <a:t>. Utgå från förvaltningens eller bolagets uppdrag. Det </a:t>
            </a:r>
            <a:r>
              <a:rPr lang="sv-SE" sz="1400" kern="100" dirty="0">
                <a:effectLst/>
                <a:ea typeface="Calibri" panose="020F0502020204030204" pitchFamily="34" charset="0"/>
                <a:cs typeface="Times New Roman" panose="02020603050405020304" pitchFamily="18" charset="0"/>
              </a:rPr>
              <a:t>ska vara troligt att utmaningarna påverkar verksamheten under de närmaste åren. Tänk även på att omvärldsutmaningar ofta både innehåller hot och möjligheter. Till exempel ger digitaliseringen många nya möjligheter, men det kan vara en utmaning att ta tillvara dem. Ta utgångspunkt i stadens </a:t>
            </a:r>
            <a:r>
              <a:rPr lang="sv-SE" sz="1400" kern="100" dirty="0">
                <a:effectLst/>
                <a:ea typeface="Calibri" panose="020F0502020204030204" pitchFamily="34" charset="0"/>
                <a:cs typeface="Times New Roman" panose="02020603050405020304" pitchFamily="18" charset="0"/>
                <a:hlinkClick r:id="rId3"/>
              </a:rPr>
              <a:t>trend- och omvärldsanalys</a:t>
            </a:r>
            <a:r>
              <a:rPr lang="sv-SE" sz="1400" kern="100" dirty="0">
                <a:effectLst/>
                <a:ea typeface="Calibri" panose="020F0502020204030204" pitchFamily="34" charset="0"/>
                <a:cs typeface="Times New Roman" panose="02020603050405020304" pitchFamily="18" charset="0"/>
              </a:rPr>
              <a:t>, men även andra relevanta källor vid behov.</a:t>
            </a:r>
            <a:br>
              <a:rPr lang="sv-SE" sz="1400" kern="100" dirty="0">
                <a:effectLst/>
                <a:ea typeface="Calibri" panose="020F0502020204030204" pitchFamily="34" charset="0"/>
                <a:cs typeface="Times New Roman" panose="02020603050405020304" pitchFamily="18" charset="0"/>
              </a:rPr>
            </a:br>
            <a:br>
              <a:rPr lang="sv-SE" sz="1600" b="1" kern="100" dirty="0">
                <a:effectLs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Vem: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En arbetsgrupp bestående av processledare och andra i verksamheten som täcker in olika ämnesområden kopplade till brännpunkterna (specialister, controllers, verksamhetsplanerare, affärsutvecklare osv nära ledningen).</a:t>
            </a:r>
            <a:br>
              <a:rPr lang="sv-SE" sz="1400" kern="100" dirty="0">
                <a:effectLst/>
                <a:ea typeface="Calibri" panose="020F0502020204030204" pitchFamily="34" charset="0"/>
                <a:cs typeface="Times New Roman" panose="02020603050405020304" pitchFamily="18" charset="0"/>
              </a:rPr>
            </a:br>
            <a:br>
              <a:rPr lang="sv-SE" sz="1400" kern="100" dirty="0">
                <a:effectLs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Hur:</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Skrivbordsanalys enskilt samt diskussion i grupp. Var och en tilldelas olika brännpunkter som de fördjupar sig i, identifierar hur dessa påverkar verksamheten och presenterar för gruppen. Använd eventuellt </a:t>
            </a:r>
            <a:r>
              <a:rPr lang="sv-SE" sz="1400" i="1" kern="100" dirty="0">
                <a:effectLst/>
                <a:ea typeface="Calibri" panose="020F0502020204030204" pitchFamily="34" charset="0"/>
                <a:cs typeface="Times New Roman" panose="02020603050405020304" pitchFamily="18" charset="0"/>
              </a:rPr>
              <a:t>Framtidstriangeln</a:t>
            </a:r>
            <a:r>
              <a:rPr lang="sv-SE" sz="1400" kern="100" dirty="0">
                <a:effectLst/>
                <a:ea typeface="Calibri" panose="020F0502020204030204" pitchFamily="34" charset="0"/>
                <a:cs typeface="Times New Roman" panose="02020603050405020304" pitchFamily="18" charset="0"/>
              </a:rPr>
              <a:t> som hjälpverktyg.</a:t>
            </a:r>
            <a:br>
              <a:rPr lang="sv-SE" sz="1400" kern="100" dirty="0">
                <a:effectLst/>
                <a:ea typeface="Calibri" panose="020F0502020204030204" pitchFamily="34" charset="0"/>
                <a:cs typeface="Times New Roman" panose="02020603050405020304" pitchFamily="18" charset="0"/>
              </a:rPr>
            </a:br>
            <a:br>
              <a:rPr lang="sv-SE" sz="1400" kern="100" dirty="0">
                <a:effectLs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Varför:</a:t>
            </a:r>
            <a:r>
              <a:rPr lang="sv-SE" sz="1400" kern="100" dirty="0">
                <a:effectLst/>
                <a:latin typeface="+mj-lt"/>
                <a:ea typeface="Calibri" panose="020F0502020204030204" pitchFamily="34" charset="0"/>
                <a:cs typeface="Times New Roman" panose="02020603050405020304" pitchFamily="18" charset="0"/>
              </a:rPr>
              <a:t> </a:t>
            </a:r>
            <a:br>
              <a:rPr lang="sv-SE" sz="1400"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För att få en tydlig bild av hur omvärlden förändras och påverkar bolaget eller förvaltningen inom planhorisonten.</a:t>
            </a:r>
            <a:br>
              <a:rPr lang="sv-SE" sz="1400" kern="100" dirty="0">
                <a:ea typeface="Calibri" panose="020F0502020204030204" pitchFamily="34" charset="0"/>
                <a:cs typeface="Times New Roman" panose="02020603050405020304" pitchFamily="18" charset="0"/>
              </a:rPr>
            </a:br>
            <a:br>
              <a:rPr lang="sv-SE" sz="1400" kern="100" dirty="0">
                <a:ea typeface="Calibri" panose="020F0502020204030204" pitchFamily="34" charset="0"/>
                <a:cs typeface="Times New Roman" panose="02020603050405020304" pitchFamily="18" charset="0"/>
              </a:rPr>
            </a:br>
            <a:r>
              <a:rPr lang="sv-SE" sz="1400" b="1" kern="100" dirty="0">
                <a:latin typeface="+mj-lt"/>
                <a:ea typeface="Calibri" panose="020F0502020204030204" pitchFamily="34" charset="0"/>
                <a:cs typeface="Times New Roman" panose="02020603050405020304" pitchFamily="18" charset="0"/>
              </a:rPr>
              <a:t>Resultat: </a:t>
            </a:r>
            <a:br>
              <a:rPr lang="sv-SE" sz="1400" b="1" kern="100" dirty="0">
                <a:latin typeface="+mj-lt"/>
                <a:ea typeface="Calibri" panose="020F0502020204030204" pitchFamily="34" charset="0"/>
                <a:cs typeface="Times New Roman" panose="02020603050405020304" pitchFamily="18" charset="0"/>
              </a:rPr>
            </a:br>
            <a:r>
              <a:rPr lang="sv-SE" sz="1400" kern="100" dirty="0">
                <a:ea typeface="Calibri" panose="020F0502020204030204" pitchFamily="34" charset="0"/>
                <a:cs typeface="Times New Roman" panose="02020603050405020304" pitchFamily="18" charset="0"/>
              </a:rPr>
              <a:t>Ett underlag som beskriver omvärldsutmaningar för verksamheten. Ska beskriva nuläget och blicka några år framåt. </a:t>
            </a:r>
            <a:br>
              <a:rPr lang="sv-SE" sz="1400" kern="100" dirty="0">
                <a:ea typeface="Calibri" panose="020F0502020204030204" pitchFamily="34" charset="0"/>
                <a:cs typeface="Times New Roman" panose="02020603050405020304" pitchFamily="18" charset="0"/>
              </a:rPr>
            </a:br>
            <a:br>
              <a:rPr lang="sv-SE" sz="1400" kern="100" dirty="0">
                <a:ea typeface="Calibri" panose="020F0502020204030204" pitchFamily="34" charset="0"/>
                <a:cs typeface="Times New Roman" panose="02020603050405020304" pitchFamily="18" charset="0"/>
              </a:rPr>
            </a:br>
            <a:r>
              <a:rPr lang="sv-SE" sz="1400" b="1" kern="100" dirty="0">
                <a:latin typeface="+mj-lt"/>
                <a:ea typeface="Calibri" panose="020F0502020204030204" pitchFamily="34" charset="0"/>
                <a:cs typeface="Times New Roman" panose="02020603050405020304" pitchFamily="18" charset="0"/>
              </a:rPr>
              <a:t>Målgrupp: </a:t>
            </a:r>
            <a:br>
              <a:rPr lang="sv-SE" sz="1400" b="1" kern="100" dirty="0">
                <a:latin typeface="+mj-lt"/>
                <a:ea typeface="Calibri" panose="020F0502020204030204" pitchFamily="34" charset="0"/>
                <a:cs typeface="Times New Roman" panose="02020603050405020304" pitchFamily="18" charset="0"/>
              </a:rPr>
            </a:br>
            <a:r>
              <a:rPr lang="sv-SE" sz="1400" kern="100" dirty="0">
                <a:ea typeface="Calibri" panose="020F0502020204030204" pitchFamily="34" charset="0"/>
                <a:cs typeface="Times New Roman" panose="02020603050405020304" pitchFamily="18" charset="0"/>
              </a:rPr>
              <a:t>I första hand förvaltnings/bolagsledningen. </a:t>
            </a:r>
            <a:endParaRPr lang="sv-SE" sz="1400" kern="100" dirty="0">
              <a:effectLst/>
              <a:ea typeface="Calibri" panose="020F0502020204030204" pitchFamily="34" charset="0"/>
              <a:cs typeface="Times New Roman" panose="02020603050405020304" pitchFamily="18" charset="0"/>
            </a:endParaRPr>
          </a:p>
          <a:p>
            <a:pPr lvl="0">
              <a:lnSpc>
                <a:spcPct val="107000"/>
              </a:lnSpc>
              <a:spcAft>
                <a:spcPts val="800"/>
              </a:spcAft>
            </a:pPr>
            <a:br>
              <a:rPr lang="sv-SE" sz="1600" kern="100" dirty="0">
                <a:effectLst/>
                <a:ea typeface="Calibri" panose="020F0502020204030204" pitchFamily="34" charset="0"/>
                <a:cs typeface="Times New Roman" panose="02020603050405020304" pitchFamily="18" charset="0"/>
              </a:rPr>
            </a:br>
            <a:endParaRPr lang="sv-SE" sz="1100" dirty="0"/>
          </a:p>
        </p:txBody>
      </p:sp>
    </p:spTree>
    <p:extLst>
      <p:ext uri="{BB962C8B-B14F-4D97-AF65-F5344CB8AC3E}">
        <p14:creationId xmlns:p14="http://schemas.microsoft.com/office/powerpoint/2010/main" val="756968125"/>
      </p:ext>
    </p:extLst>
  </p:cSld>
  <p:clrMapOvr>
    <a:masterClrMapping/>
  </p:clrMapOvr>
</p:sld>
</file>

<file path=ppt/theme/theme1.xml><?xml version="1.0" encoding="utf-8"?>
<a:theme xmlns:a="http://schemas.openxmlformats.org/drawingml/2006/main" name="HBG-Helsingborgstegel">
  <a:themeElements>
    <a:clrScheme name="Helsingborgstegel">
      <a:dk1>
        <a:srgbClr val="1A355C"/>
      </a:dk1>
      <a:lt1>
        <a:srgbClr val="FEFFFF"/>
      </a:lt1>
      <a:dk2>
        <a:srgbClr val="75222E"/>
      </a:dk2>
      <a:lt2>
        <a:srgbClr val="FCDDE5"/>
      </a:lt2>
      <a:accent1>
        <a:srgbClr val="00BFB3"/>
      </a:accent1>
      <a:accent2>
        <a:srgbClr val="1A355C"/>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2D5D2EE0-0EB7-2E44-9E24-18DCDC75CA81}"/>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BG-Pålsjö">
  <a:themeElements>
    <a:clrScheme name="Palsjo">
      <a:dk1>
        <a:srgbClr val="1A355C"/>
      </a:dk1>
      <a:lt1>
        <a:srgbClr val="FEFFFF"/>
      </a:lt1>
      <a:dk2>
        <a:srgbClr val="00833D"/>
      </a:dk2>
      <a:lt2>
        <a:srgbClr val="EAE8E1"/>
      </a:lt2>
      <a:accent1>
        <a:srgbClr val="0071CD"/>
      </a:accent1>
      <a:accent2>
        <a:srgbClr val="00BFB3"/>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1FB1F32C-29A3-F84E-AB36-56EF3C0E52D5}"/>
    </a:ext>
  </a:extLst>
</a:theme>
</file>

<file path=ppt/theme/theme3.xml><?xml version="1.0" encoding="utf-8"?>
<a:theme xmlns:a="http://schemas.openxmlformats.org/drawingml/2006/main" name="HBG-Vintersund">
  <a:themeElements>
    <a:clrScheme name="HBG_Blå">
      <a:dk1>
        <a:srgbClr val="1A355C"/>
      </a:dk1>
      <a:lt1>
        <a:srgbClr val="FEFFFF"/>
      </a:lt1>
      <a:dk2>
        <a:srgbClr val="1A355C"/>
      </a:dk2>
      <a:lt2>
        <a:srgbClr val="EEF5FB"/>
      </a:lt2>
      <a:accent1>
        <a:srgbClr val="E25103"/>
      </a:accent1>
      <a:accent2>
        <a:srgbClr val="1A355C"/>
      </a:accent2>
      <a:accent3>
        <a:srgbClr val="EFB323"/>
      </a:accent3>
      <a:accent4>
        <a:srgbClr val="00BFB3"/>
      </a:accent4>
      <a:accent5>
        <a:srgbClr val="D4EB8E"/>
      </a:accent5>
      <a:accent6>
        <a:srgbClr val="D5D2C3"/>
      </a:accent6>
      <a:hlink>
        <a:srgbClr val="75222E"/>
      </a:hlink>
      <a:folHlink>
        <a:srgbClr val="1A355C"/>
      </a:folHlink>
    </a:clrScheme>
    <a:fontScheme name="Helsingborg Sans - Roboto Light">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0CED7DC9-F604-404C-BF1E-FA46ECD6AC8D}"/>
    </a:ext>
  </a:extLst>
</a:theme>
</file>

<file path=ppt/theme/theme4.xml><?xml version="1.0" encoding="utf-8"?>
<a:theme xmlns:a="http://schemas.openxmlformats.org/drawingml/2006/main" name="HBG-Raps">
  <a:themeElements>
    <a:clrScheme name="Raps">
      <a:dk1>
        <a:srgbClr val="1A355C"/>
      </a:dk1>
      <a:lt1>
        <a:srgbClr val="FEFFFF"/>
      </a:lt1>
      <a:dk2>
        <a:srgbClr val="EFB323"/>
      </a:dk2>
      <a:lt2>
        <a:srgbClr val="EAE8E1"/>
      </a:lt2>
      <a:accent1>
        <a:srgbClr val="E25103"/>
      </a:accent1>
      <a:accent2>
        <a:srgbClr val="1A355C"/>
      </a:accent2>
      <a:accent3>
        <a:srgbClr val="D9281C"/>
      </a:accent3>
      <a:accent4>
        <a:srgbClr val="75222E"/>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A4E0B890-6B5B-8B48-8C83-0617A08EA4BC}"/>
    </a:ext>
  </a:extLst>
</a:theme>
</file>

<file path=ppt/theme/theme5.xml><?xml version="1.0" encoding="utf-8"?>
<a:theme xmlns:a="http://schemas.openxmlformats.org/drawingml/2006/main" name="2_Följande sidor">
  <a:themeElements>
    <a:clrScheme name="Persson">
      <a:dk1>
        <a:sysClr val="windowText" lastClr="000000"/>
      </a:dk1>
      <a:lt1>
        <a:sysClr val="window" lastClr="FFFFFF"/>
      </a:lt1>
      <a:dk2>
        <a:srgbClr val="595959"/>
      </a:dk2>
      <a:lt2>
        <a:srgbClr val="E7E6E6"/>
      </a:lt2>
      <a:accent1>
        <a:srgbClr val="E3000F"/>
      </a:accent1>
      <a:accent2>
        <a:srgbClr val="0095DB"/>
      </a:accent2>
      <a:accent3>
        <a:srgbClr val="A6A6A6"/>
      </a:accent3>
      <a:accent4>
        <a:srgbClr val="A61380"/>
      </a:accent4>
      <a:accent5>
        <a:srgbClr val="76B828"/>
      </a:accent5>
      <a:accent6>
        <a:srgbClr val="595959"/>
      </a:accent6>
      <a:hlink>
        <a:srgbClr val="0563C1"/>
      </a:hlink>
      <a:folHlink>
        <a:srgbClr val="954F72"/>
      </a:folHlink>
    </a:clrScheme>
    <a:fontScheme name="_Pers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Följande sidor med färgad bakgrund">
  <a:themeElements>
    <a:clrScheme name="Persson">
      <a:dk1>
        <a:sysClr val="windowText" lastClr="000000"/>
      </a:dk1>
      <a:lt1>
        <a:sysClr val="window" lastClr="FFFFFF"/>
      </a:lt1>
      <a:dk2>
        <a:srgbClr val="595959"/>
      </a:dk2>
      <a:lt2>
        <a:srgbClr val="E7E6E6"/>
      </a:lt2>
      <a:accent1>
        <a:srgbClr val="E3000F"/>
      </a:accent1>
      <a:accent2>
        <a:srgbClr val="0095DB"/>
      </a:accent2>
      <a:accent3>
        <a:srgbClr val="A6A6A6"/>
      </a:accent3>
      <a:accent4>
        <a:srgbClr val="A61380"/>
      </a:accent4>
      <a:accent5>
        <a:srgbClr val="76B828"/>
      </a:accent5>
      <a:accent6>
        <a:srgbClr val="595959"/>
      </a:accent6>
      <a:hlink>
        <a:srgbClr val="0563C1"/>
      </a:hlink>
      <a:folHlink>
        <a:srgbClr val="954F72"/>
      </a:folHlink>
    </a:clrScheme>
    <a:fontScheme name="_Pers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Följande sidor">
  <a:themeElements>
    <a:clrScheme name="Persson">
      <a:dk1>
        <a:sysClr val="windowText" lastClr="000000"/>
      </a:dk1>
      <a:lt1>
        <a:sysClr val="window" lastClr="FFFFFF"/>
      </a:lt1>
      <a:dk2>
        <a:srgbClr val="595959"/>
      </a:dk2>
      <a:lt2>
        <a:srgbClr val="E7E6E6"/>
      </a:lt2>
      <a:accent1>
        <a:srgbClr val="E3000F"/>
      </a:accent1>
      <a:accent2>
        <a:srgbClr val="0095DB"/>
      </a:accent2>
      <a:accent3>
        <a:srgbClr val="A6A6A6"/>
      </a:accent3>
      <a:accent4>
        <a:srgbClr val="A61380"/>
      </a:accent4>
      <a:accent5>
        <a:srgbClr val="76B828"/>
      </a:accent5>
      <a:accent6>
        <a:srgbClr val="595959"/>
      </a:accent6>
      <a:hlink>
        <a:srgbClr val="0563C1"/>
      </a:hlink>
      <a:folHlink>
        <a:srgbClr val="954F72"/>
      </a:folHlink>
    </a:clrScheme>
    <a:fontScheme name="_Pers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HBG-Helsingborgstegel">
  <a:themeElements>
    <a:clrScheme name="HBG_Tegel">
      <a:dk1>
        <a:srgbClr val="1A355C"/>
      </a:dk1>
      <a:lt1>
        <a:srgbClr val="FEFFFF"/>
      </a:lt1>
      <a:dk2>
        <a:srgbClr val="75232F"/>
      </a:dk2>
      <a:lt2>
        <a:srgbClr val="FFDBE5"/>
      </a:lt2>
      <a:accent1>
        <a:srgbClr val="DA281C"/>
      </a:accent1>
      <a:accent2>
        <a:srgbClr val="76232F"/>
      </a:accent2>
      <a:accent3>
        <a:srgbClr val="F64200"/>
      </a:accent3>
      <a:accent4>
        <a:srgbClr val="FBAF00"/>
      </a:accent4>
      <a:accent5>
        <a:srgbClr val="BA9197"/>
      </a:accent5>
      <a:accent6>
        <a:srgbClr val="EC938D"/>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HBG_PPT_Mall_23-03-10" id="{1E64FF61-67F8-AF46-B21F-55234564DEEE}" vid="{D0A8BE35-0D78-194C-BFBA-6BFC52B69E76}"/>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755A38178A2D54C8E5C85C3E6D4E196" ma:contentTypeVersion="1" ma:contentTypeDescription="Skapa ett nytt dokument." ma:contentTypeScope="" ma:versionID="fc5bfc9f68beb5e59f907f52a3c75b11">
  <xsd:schema xmlns:xsd="http://www.w3.org/2001/XMLSchema" xmlns:xs="http://www.w3.org/2001/XMLSchema" xmlns:p="http://schemas.microsoft.com/office/2006/metadata/properties" xmlns:ns2="ab45f467-b5b2-40de-b0ea-a1591ac2096d" targetNamespace="http://schemas.microsoft.com/office/2006/metadata/properties" ma:root="true" ma:fieldsID="03839d1412f407ff1eca70acaabdfea8" ns2:_="">
    <xsd:import namespace="ab45f467-b5b2-40de-b0ea-a1591ac2096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5f467-b5b2-40de-b0ea-a1591ac2096d"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A6E28F-A2AD-40A0-9993-3F32C4CD8039}">
  <ds:schemaRefs>
    <ds:schemaRef ds:uri="http://schemas.microsoft.com/sharepoint/v3/contenttype/forms"/>
  </ds:schemaRefs>
</ds:datastoreItem>
</file>

<file path=customXml/itemProps2.xml><?xml version="1.0" encoding="utf-8"?>
<ds:datastoreItem xmlns:ds="http://schemas.openxmlformats.org/officeDocument/2006/customXml" ds:itemID="{1411A9FA-FAAE-4F42-B6C8-10883C44A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45f467-b5b2-40de-b0ea-a1591ac209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512BB2-E732-436A-B277-2DBDCAA4D4D2}">
  <ds:schemaRefs>
    <ds:schemaRef ds:uri="ab45f467-b5b2-40de-b0ea-a1591ac2096d"/>
    <ds:schemaRef ds:uri="http://purl.org/dc/dcmityp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HBG_PPT_Mall</Template>
  <TotalTime>8427</TotalTime>
  <Words>3032</Words>
  <Application>Microsoft Office PowerPoint</Application>
  <PresentationFormat>Bredbild</PresentationFormat>
  <Paragraphs>265</Paragraphs>
  <Slides>28</Slides>
  <Notes>23</Notes>
  <HiddenSlides>0</HiddenSlides>
  <MMClips>0</MMClips>
  <ScaleCrop>false</ScaleCrop>
  <HeadingPairs>
    <vt:vector size="6" baseType="variant">
      <vt:variant>
        <vt:lpstr>Använt teckensnitt</vt:lpstr>
      </vt:variant>
      <vt:variant>
        <vt:i4>6</vt:i4>
      </vt:variant>
      <vt:variant>
        <vt:lpstr>Tema</vt:lpstr>
      </vt:variant>
      <vt:variant>
        <vt:i4>8</vt:i4>
      </vt:variant>
      <vt:variant>
        <vt:lpstr>Bildrubriker</vt:lpstr>
      </vt:variant>
      <vt:variant>
        <vt:i4>28</vt:i4>
      </vt:variant>
    </vt:vector>
  </HeadingPairs>
  <TitlesOfParts>
    <vt:vector size="42" baseType="lpstr">
      <vt:lpstr>Arial</vt:lpstr>
      <vt:lpstr>Times New Roman</vt:lpstr>
      <vt:lpstr>Helsingborg Sans</vt:lpstr>
      <vt:lpstr>Roboto Light</vt:lpstr>
      <vt:lpstr>Calibri</vt:lpstr>
      <vt:lpstr>Century Gothic</vt:lpstr>
      <vt:lpstr>HBG-Helsingborgstegel</vt:lpstr>
      <vt:lpstr>HBG-Pålsjö</vt:lpstr>
      <vt:lpstr>HBG-Vintersund</vt:lpstr>
      <vt:lpstr>HBG-Raps</vt:lpstr>
      <vt:lpstr>2_Följande sidor</vt:lpstr>
      <vt:lpstr>Följande sidor med färgad bakgrund</vt:lpstr>
      <vt:lpstr>4_Följande sidor</vt:lpstr>
      <vt:lpstr>1_HBG-Helsingborgstegel</vt:lpstr>
      <vt:lpstr> Omvärldsdriven planering Metod att ta in omvärlden</vt:lpstr>
      <vt:lpstr>PowerPoint-presentation</vt:lpstr>
      <vt:lpstr>PowerPoint-presentation</vt:lpstr>
      <vt:lpstr>PowerPoint-presentation</vt:lpstr>
      <vt:lpstr>PowerPoint-presentation</vt:lpstr>
      <vt:lpstr>PowerPoint-presentation</vt:lpstr>
      <vt:lpstr>Steg 1</vt:lpstr>
      <vt:lpstr>PowerPoint-presentation</vt:lpstr>
      <vt:lpstr>PowerPoint-presentation</vt:lpstr>
      <vt:lpstr>Hjälpverktyg</vt:lpstr>
      <vt:lpstr>PowerPoint-presentation</vt:lpstr>
      <vt:lpstr>Frågeställningar för att identifiera utmaningar </vt:lpstr>
      <vt:lpstr>PowerPoint-presentation</vt:lpstr>
      <vt:lpstr>Steg 2</vt:lpstr>
      <vt:lpstr>PowerPoint-presentation</vt:lpstr>
      <vt:lpstr>PowerPoint-presentation</vt:lpstr>
      <vt:lpstr>Om relevans och resurser </vt:lpstr>
      <vt:lpstr>PowerPoint-presentation</vt:lpstr>
      <vt:lpstr>Avrundande frågor </vt:lpstr>
      <vt:lpstr>Steg 3</vt:lpstr>
      <vt:lpstr>PowerPoint-presentation</vt:lpstr>
      <vt:lpstr>PowerPoint-presentation</vt:lpstr>
      <vt:lpstr>PowerPoint-presentation</vt:lpstr>
      <vt:lpstr>Inspiration från</vt:lpstr>
      <vt:lpstr>Helsingborgshems process</vt:lpstr>
      <vt:lpstr>Praktiskt exempel: Helsingborgshem 2021 </vt:lpstr>
      <vt:lpstr>Praktiskt exempel: Helsingborgshem 2021 </vt:lpstr>
      <vt:lpstr>PowerPoint-presentation</vt:lpstr>
    </vt:vector>
  </TitlesOfParts>
  <Company>Helsingborgs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Persson Henrik - SLF</dc:creator>
  <cp:lastModifiedBy>Persson Henrik - SLF</cp:lastModifiedBy>
  <cp:revision>234</cp:revision>
  <cp:lastPrinted>2024-12-16T11:43:41Z</cp:lastPrinted>
  <dcterms:created xsi:type="dcterms:W3CDTF">2023-02-09T14:56:17Z</dcterms:created>
  <dcterms:modified xsi:type="dcterms:W3CDTF">2025-12-16T08:56:22Z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0x010100A755A38178A2D54C8E5C85C3E6D4E196</vt:lpwstr>
  </property>
</Properties>
</file>