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70" r:id="rId3"/>
    <p:sldId id="272" r:id="rId4"/>
    <p:sldId id="265" r:id="rId5"/>
    <p:sldId id="267" r:id="rId6"/>
    <p:sldId id="266" r:id="rId7"/>
    <p:sldId id="26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53889" autoAdjust="0"/>
  </p:normalViewPr>
  <p:slideViewPr>
    <p:cSldViewPr snapToGrid="0">
      <p:cViewPr varScale="1">
        <p:scale>
          <a:sx n="43" d="100"/>
          <a:sy n="4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467F6-9696-42E2-A12F-6D8CA68FF3AE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3255-2083-46B3-980F-CFD97B27A3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19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.se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.se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980565" algn="l"/>
              </a:tabLst>
            </a:pPr>
            <a:r>
              <a:rPr lang="sv-SE" sz="1200" b="1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Årskurs: </a:t>
            </a:r>
            <a: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åk 7 – gymnasiet. </a:t>
            </a:r>
            <a:b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200" b="1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Lektionslängd</a:t>
            </a:r>
            <a: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: 30 – 45 min</a:t>
            </a:r>
            <a:b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200" b="1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Ämne</a:t>
            </a:r>
            <a: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: ANDT utveckling med diskussionsfrågor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b="1" baseline="0" dirty="0" smtClean="0"/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Instruktioner:</a:t>
            </a:r>
            <a:endParaRPr lang="sv-SE" sz="1200" dirty="0" smtClean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 in klassen i smågrupper.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Skriv ut första 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diagrammet alt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att 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eleverna ritar av bild 1. 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Förklara definitionerna nertill. Låt grupperna diskutera och 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rita 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pilar på hur de tror utvecklingen har varit för de olika preparaten i 5 till 10 minuter. 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Eleverna redovisar 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och argumentera sina svar i helklass i 5 till 10 minuter.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Visa CAN:s 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 (bild 2) och diskutera följdfrågorna. 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finns många olika orsaksförklaringar, några tolkningar på varför trender går upp och ner lyfts fram i materialet. 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Font typeface="+mj-lt"/>
              <a:buNone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v-SE" sz="1200" dirty="0" smtClean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Definitioner:</a:t>
            </a:r>
            <a:endParaRPr lang="sv-SE" sz="1200" dirty="0" smtClean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alkohol, N = narkotika, D = doping och T = tobak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Tillgänglighet = Har preparatet ökat eller minskat i Sverige.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Konsumtion = Har konsumtionen ökat eller minskat i Sverige.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Tillgänglighet/konsumtion, Pil upp = ökat under 2000-talet. Pil rakt = ingen större skillnad. Pil ner minskat.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Är tillgängligheten/konsumtionen större eller mindre i Sverige jämfört mot internationellt. Ja = Tillgänglighet/konsumtion är mindre i Sverige än internationellt. Nej = Tillgänglighet/konsumtion av A, N, D, T är större i Sverige jämfört mot andra internationella länder. Samma = ingen större skillnad mellan Sverige och andra länder.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 och källor är på sista sidan.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samlade bedömningen har </a:t>
            </a:r>
            <a:r>
              <a:rPr lang="sv-SE" sz="1200" u="sng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Centralförbundet för alkohol- och narkotikaupplysning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(CAN) gjort. </a:t>
            </a:r>
            <a:endParaRPr lang="sv-SE" sz="1200" b="1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sv-SE" sz="1200" b="1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+mj-lt"/>
              <a:buNone/>
            </a:pPr>
            <a:r>
              <a:rPr lang="sv-SE" i="1" baseline="0" dirty="0" smtClean="0"/>
              <a:t>Om </a:t>
            </a:r>
            <a:r>
              <a:rPr lang="sv-SE" i="1" baseline="0" dirty="0" smtClean="0"/>
              <a:t>ni har frågor om materialet, kontakta Stefan Åberg 042 – 10 76 09, stefan.aberg@helsingborg.se</a:t>
            </a:r>
          </a:p>
          <a:p>
            <a:pPr marL="0" indent="0">
              <a:buFont typeface="+mj-lt"/>
              <a:buNone/>
            </a:pPr>
            <a:endParaRPr lang="sv-SE" baseline="0" dirty="0" smtClean="0"/>
          </a:p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6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2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marL="342900" lvl="0" indent="-342900" rtl="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Låt eleverna redovisa och argumentera sina svar i helklass.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Visa därefter nästa bild, CAN:s svar.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sv-SE" sz="1200" dirty="0" smtClean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Definitioner:</a:t>
            </a:r>
            <a:endParaRPr lang="sv-SE" sz="1200" dirty="0" smtClean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= alkohol, N = narkotika, D = doping och T = tobak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Tillgänglighet = Har preparatet ökat eller minskat i Sverige.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Konsumtion = Har konsumtionen ökat eller minskat i Sverige.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Tillgänglighet/konsumtion, Pil upp = ökat under 2000-talet. Pil rakt = ingen större skillnad. Pil ner minskat.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Är tillgängligheten/konsumtionen större eller mindre i Sverige jämfört mot internationellt. Ja = Tillgänglighet/konsumtion är mindre i Sverige än internationellt. Nej = Tillgänglighet/konsumtion av A, N, D, T är större i Sverige jämfört mot andra internationella länder. Samma = ingen större skillnad mellan Sverige och andra länder. </a:t>
            </a:r>
            <a:endParaRPr lang="sv-SE" sz="1200" dirty="0" smtClean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Lag och källor är på sista sidan.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 samlade bedömningen har </a:t>
            </a:r>
            <a:r>
              <a:rPr lang="sv-SE" sz="1200" u="sng" dirty="0" smtClean="0">
                <a:solidFill>
                  <a:srgbClr val="262626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Centralförbundet för alkohol- och narkotikaupplysning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(CAN) gjort. </a:t>
            </a:r>
            <a:endParaRPr lang="sv-SE" sz="1200" dirty="0" smtClean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5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3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1A636"/>
                </a:solidFill>
                <a:effectLst/>
                <a:uLnTx/>
                <a:uFillTx/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Följdfrågor på diagrammen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Vad skiljer elevernas diagram med CAN:s diagram? 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Vad var mest och minst överraskande? 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Diskutera tänkbara förklaringar, använd de tänkbara svaren nertill. </a:t>
            </a:r>
            <a:br>
              <a:rPr lang="sv-SE" sz="1400" dirty="0" smtClean="0">
                <a:effectLst/>
              </a:rPr>
            </a:br>
            <a:endParaRPr lang="sv-SE" sz="1400" dirty="0" smtClean="0">
              <a:effectLst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Vad behövs göras för att alla pilar ska bli gröna eller röda?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Varför är det inte fler som använder ANDT?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Vad kommer pilarna att visa om 5 och 10 år, varför? </a:t>
            </a:r>
            <a:br>
              <a:rPr lang="sv-SE" sz="1400" dirty="0" smtClean="0">
                <a:effectLst/>
              </a:rPr>
            </a:br>
            <a:endParaRPr lang="sv-SE" sz="1400" dirty="0" smtClean="0">
              <a:effectLst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Debutåldern för de som konsumerar ANT har ökat, vad bero det på? 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Hur har internet påverkat tillgängligheten och konsumtionen för ANDT?</a:t>
            </a:r>
          </a:p>
          <a:p>
            <a:pPr marL="342900" lvl="0" indent="-342900">
              <a:buFont typeface="+mj-lt"/>
              <a:buAutoNum type="arabicPeriod"/>
            </a:pPr>
            <a:r>
              <a:rPr lang="sv-SE" sz="1400" dirty="0" smtClean="0">
                <a:effectLst/>
              </a:rPr>
              <a:t>Vilka konsekvenser blir det för samhället om varje individ använder ANDT?  </a:t>
            </a:r>
          </a:p>
          <a:p>
            <a:pPr marL="457200"/>
            <a:r>
              <a:rPr lang="sv-SE" sz="1400" dirty="0" smtClean="0">
                <a:effectLst/>
              </a:rPr>
              <a:t> </a:t>
            </a:r>
          </a:p>
          <a:p>
            <a:pPr marL="0" lvl="0" indent="0">
              <a:buFont typeface="+mj-lt"/>
              <a:buNone/>
            </a:pPr>
            <a:r>
              <a:rPr lang="sv-SE" sz="1400" dirty="0" smtClean="0">
                <a:effectLst/>
              </a:rPr>
              <a:t>10.</a:t>
            </a:r>
            <a:r>
              <a:rPr lang="sv-SE" sz="1400" baseline="0" dirty="0" smtClean="0">
                <a:effectLst/>
              </a:rPr>
              <a:t>     </a:t>
            </a:r>
            <a:r>
              <a:rPr lang="sv-SE" sz="1400" dirty="0" smtClean="0">
                <a:effectLst/>
              </a:rPr>
              <a:t>Miljön och människor tar stor skada av ANDT, hur ska vi hantera detta?  </a:t>
            </a:r>
          </a:p>
          <a:p>
            <a:pPr marL="0" lvl="0" indent="0">
              <a:buFont typeface="+mj-lt"/>
              <a:buNone/>
            </a:pPr>
            <a:r>
              <a:rPr lang="sv-SE" sz="1400" dirty="0" smtClean="0">
                <a:effectLst/>
              </a:rPr>
              <a:t>11.     Producenter och säljare av ANDT tjänar stora pengar, hur ska vi hantera detta? </a:t>
            </a:r>
          </a:p>
          <a:p>
            <a:pPr marL="0" lvl="0" indent="0">
              <a:buFont typeface="+mj-lt"/>
              <a:buNone/>
            </a:pPr>
            <a:r>
              <a:rPr lang="sv-SE" sz="1400" dirty="0" smtClean="0">
                <a:effectLst/>
              </a:rPr>
              <a:t>12.     Kriminellas största inkomstkälla är ANDT, hur ska vi hantera detta?  </a:t>
            </a:r>
          </a:p>
        </p:txBody>
      </p:sp>
    </p:spTree>
    <p:extLst>
      <p:ext uri="{BB962C8B-B14F-4D97-AF65-F5344CB8AC3E}">
        <p14:creationId xmlns:p14="http://schemas.microsoft.com/office/powerpoint/2010/main" val="1759975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468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178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751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17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0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6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621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74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48746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11198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52356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4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492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 userDrawn="1"/>
        </p:nvGrpSpPr>
        <p:grpSpPr>
          <a:xfrm>
            <a:off x="328084" y="6386123"/>
            <a:ext cx="948267" cy="188913"/>
            <a:chOff x="319206" y="6391910"/>
            <a:chExt cx="711200" cy="188913"/>
          </a:xfrm>
        </p:grpSpPr>
        <p:sp>
          <p:nvSpPr>
            <p:cNvPr id="4" name="Freeform 10"/>
            <p:cNvSpPr>
              <a:spLocks noEditPoints="1"/>
            </p:cNvSpPr>
            <p:nvPr/>
          </p:nvSpPr>
          <p:spPr bwMode="auto">
            <a:xfrm>
              <a:off x="554156" y="6391910"/>
              <a:ext cx="220663" cy="184150"/>
            </a:xfrm>
            <a:custGeom>
              <a:avLst/>
              <a:gdLst/>
              <a:ahLst/>
              <a:cxnLst>
                <a:cxn ang="0">
                  <a:pos x="174" y="75"/>
                </a:cxn>
                <a:cxn ang="0">
                  <a:pos x="131" y="181"/>
                </a:cxn>
                <a:cxn ang="0">
                  <a:pos x="216" y="181"/>
                </a:cxn>
                <a:cxn ang="0">
                  <a:pos x="174" y="75"/>
                </a:cxn>
                <a:cxn ang="0">
                  <a:pos x="126" y="0"/>
                </a:cxn>
                <a:cxn ang="0">
                  <a:pos x="221" y="0"/>
                </a:cxn>
                <a:cxn ang="0">
                  <a:pos x="347" y="289"/>
                </a:cxn>
                <a:cxn ang="0">
                  <a:pos x="259" y="289"/>
                </a:cxn>
                <a:cxn ang="0">
                  <a:pos x="235" y="231"/>
                </a:cxn>
                <a:cxn ang="0">
                  <a:pos x="112" y="231"/>
                </a:cxn>
                <a:cxn ang="0">
                  <a:pos x="88" y="289"/>
                </a:cxn>
                <a:cxn ang="0">
                  <a:pos x="0" y="289"/>
                </a:cxn>
                <a:cxn ang="0">
                  <a:pos x="126" y="0"/>
                </a:cxn>
              </a:cxnLst>
              <a:rect l="0" t="0" r="r" b="b"/>
              <a:pathLst>
                <a:path w="347" h="289">
                  <a:moveTo>
                    <a:pt x="174" y="75"/>
                  </a:moveTo>
                  <a:lnTo>
                    <a:pt x="131" y="181"/>
                  </a:lnTo>
                  <a:lnTo>
                    <a:pt x="216" y="181"/>
                  </a:lnTo>
                  <a:lnTo>
                    <a:pt x="174" y="75"/>
                  </a:lnTo>
                  <a:close/>
                  <a:moveTo>
                    <a:pt x="126" y="0"/>
                  </a:moveTo>
                  <a:lnTo>
                    <a:pt x="221" y="0"/>
                  </a:lnTo>
                  <a:lnTo>
                    <a:pt x="347" y="289"/>
                  </a:lnTo>
                  <a:lnTo>
                    <a:pt x="259" y="289"/>
                  </a:lnTo>
                  <a:lnTo>
                    <a:pt x="235" y="231"/>
                  </a:lnTo>
                  <a:lnTo>
                    <a:pt x="112" y="231"/>
                  </a:lnTo>
                  <a:lnTo>
                    <a:pt x="88" y="289"/>
                  </a:lnTo>
                  <a:lnTo>
                    <a:pt x="0" y="289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5" name="Freeform 11"/>
            <p:cNvSpPr>
              <a:spLocks/>
            </p:cNvSpPr>
            <p:nvPr/>
          </p:nvSpPr>
          <p:spPr bwMode="auto">
            <a:xfrm>
              <a:off x="770056" y="6499860"/>
              <a:ext cx="46038" cy="460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5"/>
                </a:cxn>
                <a:cxn ang="0">
                  <a:pos x="59" y="9"/>
                </a:cxn>
                <a:cxn ang="0">
                  <a:pos x="63" y="13"/>
                </a:cxn>
                <a:cxn ang="0">
                  <a:pos x="67" y="18"/>
                </a:cxn>
                <a:cxn ang="0">
                  <a:pos x="69" y="24"/>
                </a:cxn>
                <a:cxn ang="0">
                  <a:pos x="71" y="30"/>
                </a:cxn>
                <a:cxn ang="0">
                  <a:pos x="71" y="36"/>
                </a:cxn>
                <a:cxn ang="0">
                  <a:pos x="71" y="44"/>
                </a:cxn>
                <a:cxn ang="0">
                  <a:pos x="69" y="50"/>
                </a:cxn>
                <a:cxn ang="0">
                  <a:pos x="66" y="56"/>
                </a:cxn>
                <a:cxn ang="0">
                  <a:pos x="61" y="62"/>
                </a:cxn>
                <a:cxn ang="0">
                  <a:pos x="56" y="66"/>
                </a:cxn>
                <a:cxn ang="0">
                  <a:pos x="50" y="70"/>
                </a:cxn>
                <a:cxn ang="0">
                  <a:pos x="43" y="72"/>
                </a:cxn>
                <a:cxn ang="0">
                  <a:pos x="36" y="72"/>
                </a:cxn>
                <a:cxn ang="0">
                  <a:pos x="29" y="72"/>
                </a:cxn>
                <a:cxn ang="0">
                  <a:pos x="22" y="70"/>
                </a:cxn>
                <a:cxn ang="0">
                  <a:pos x="16" y="66"/>
                </a:cxn>
                <a:cxn ang="0">
                  <a:pos x="11" y="62"/>
                </a:cxn>
                <a:cxn ang="0">
                  <a:pos x="6" y="56"/>
                </a:cxn>
                <a:cxn ang="0">
                  <a:pos x="3" y="50"/>
                </a:cxn>
                <a:cxn ang="0">
                  <a:pos x="1" y="43"/>
                </a:cxn>
                <a:cxn ang="0">
                  <a:pos x="0" y="36"/>
                </a:cxn>
                <a:cxn ang="0">
                  <a:pos x="1" y="29"/>
                </a:cxn>
                <a:cxn ang="0">
                  <a:pos x="3" y="22"/>
                </a:cxn>
                <a:cxn ang="0">
                  <a:pos x="6" y="16"/>
                </a:cxn>
                <a:cxn ang="0">
                  <a:pos x="11" y="11"/>
                </a:cxn>
                <a:cxn ang="0">
                  <a:pos x="16" y="6"/>
                </a:cxn>
                <a:cxn ang="0">
                  <a:pos x="22" y="3"/>
                </a:cxn>
                <a:cxn ang="0">
                  <a:pos x="29" y="1"/>
                </a:cxn>
                <a:cxn ang="0">
                  <a:pos x="36" y="0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lnTo>
                    <a:pt x="42" y="1"/>
                  </a:lnTo>
                  <a:lnTo>
                    <a:pt x="48" y="2"/>
                  </a:lnTo>
                  <a:lnTo>
                    <a:pt x="54" y="5"/>
                  </a:lnTo>
                  <a:lnTo>
                    <a:pt x="59" y="9"/>
                  </a:lnTo>
                  <a:lnTo>
                    <a:pt x="63" y="13"/>
                  </a:lnTo>
                  <a:lnTo>
                    <a:pt x="67" y="18"/>
                  </a:lnTo>
                  <a:lnTo>
                    <a:pt x="69" y="24"/>
                  </a:lnTo>
                  <a:lnTo>
                    <a:pt x="71" y="30"/>
                  </a:lnTo>
                  <a:lnTo>
                    <a:pt x="71" y="36"/>
                  </a:lnTo>
                  <a:lnTo>
                    <a:pt x="71" y="44"/>
                  </a:lnTo>
                  <a:lnTo>
                    <a:pt x="69" y="50"/>
                  </a:lnTo>
                  <a:lnTo>
                    <a:pt x="66" y="56"/>
                  </a:lnTo>
                  <a:lnTo>
                    <a:pt x="61" y="62"/>
                  </a:lnTo>
                  <a:lnTo>
                    <a:pt x="56" y="66"/>
                  </a:lnTo>
                  <a:lnTo>
                    <a:pt x="50" y="70"/>
                  </a:lnTo>
                  <a:lnTo>
                    <a:pt x="43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2" y="70"/>
                  </a:lnTo>
                  <a:lnTo>
                    <a:pt x="16" y="66"/>
                  </a:lnTo>
                  <a:lnTo>
                    <a:pt x="11" y="62"/>
                  </a:lnTo>
                  <a:lnTo>
                    <a:pt x="6" y="56"/>
                  </a:lnTo>
                  <a:lnTo>
                    <a:pt x="3" y="50"/>
                  </a:lnTo>
                  <a:lnTo>
                    <a:pt x="1" y="43"/>
                  </a:lnTo>
                  <a:lnTo>
                    <a:pt x="0" y="36"/>
                  </a:lnTo>
                  <a:lnTo>
                    <a:pt x="1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16" y="6"/>
                  </a:lnTo>
                  <a:lnTo>
                    <a:pt x="22" y="3"/>
                  </a:lnTo>
                  <a:lnTo>
                    <a:pt x="29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833556" y="6391910"/>
              <a:ext cx="196850" cy="184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" y="0"/>
                </a:cxn>
                <a:cxn ang="0">
                  <a:pos x="224" y="160"/>
                </a:cxn>
                <a:cxn ang="0">
                  <a:pos x="224" y="0"/>
                </a:cxn>
                <a:cxn ang="0">
                  <a:pos x="310" y="0"/>
                </a:cxn>
                <a:cxn ang="0">
                  <a:pos x="310" y="289"/>
                </a:cxn>
                <a:cxn ang="0">
                  <a:pos x="233" y="289"/>
                </a:cxn>
                <a:cxn ang="0">
                  <a:pos x="86" y="128"/>
                </a:cxn>
                <a:cxn ang="0">
                  <a:pos x="86" y="289"/>
                </a:cxn>
                <a:cxn ang="0">
                  <a:pos x="0" y="289"/>
                </a:cxn>
                <a:cxn ang="0">
                  <a:pos x="0" y="0"/>
                </a:cxn>
              </a:cxnLst>
              <a:rect l="0" t="0" r="r" b="b"/>
              <a:pathLst>
                <a:path w="310" h="289">
                  <a:moveTo>
                    <a:pt x="0" y="0"/>
                  </a:moveTo>
                  <a:lnTo>
                    <a:pt x="77" y="0"/>
                  </a:lnTo>
                  <a:lnTo>
                    <a:pt x="224" y="160"/>
                  </a:lnTo>
                  <a:lnTo>
                    <a:pt x="224" y="0"/>
                  </a:lnTo>
                  <a:lnTo>
                    <a:pt x="310" y="0"/>
                  </a:lnTo>
                  <a:lnTo>
                    <a:pt x="310" y="289"/>
                  </a:lnTo>
                  <a:lnTo>
                    <a:pt x="233" y="289"/>
                  </a:lnTo>
                  <a:lnTo>
                    <a:pt x="86" y="128"/>
                  </a:lnTo>
                  <a:lnTo>
                    <a:pt x="86" y="289"/>
                  </a:lnTo>
                  <a:lnTo>
                    <a:pt x="0" y="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319206" y="6391910"/>
              <a:ext cx="174625" cy="188913"/>
            </a:xfrm>
            <a:custGeom>
              <a:avLst/>
              <a:gdLst/>
              <a:ahLst/>
              <a:cxnLst>
                <a:cxn ang="0">
                  <a:pos x="180" y="1"/>
                </a:cxn>
                <a:cxn ang="0">
                  <a:pos x="215" y="5"/>
                </a:cxn>
                <a:cxn ang="0">
                  <a:pos x="253" y="15"/>
                </a:cxn>
                <a:cxn ang="0">
                  <a:pos x="273" y="98"/>
                </a:cxn>
                <a:cxn ang="0">
                  <a:pos x="245" y="83"/>
                </a:cxn>
                <a:cxn ang="0">
                  <a:pos x="221" y="72"/>
                </a:cxn>
                <a:cxn ang="0">
                  <a:pos x="196" y="68"/>
                </a:cxn>
                <a:cxn ang="0">
                  <a:pos x="171" y="68"/>
                </a:cxn>
                <a:cxn ang="0">
                  <a:pos x="147" y="73"/>
                </a:cxn>
                <a:cxn ang="0">
                  <a:pos x="126" y="83"/>
                </a:cxn>
                <a:cxn ang="0">
                  <a:pos x="109" y="97"/>
                </a:cxn>
                <a:cxn ang="0">
                  <a:pos x="96" y="116"/>
                </a:cxn>
                <a:cxn ang="0">
                  <a:pos x="89" y="137"/>
                </a:cxn>
                <a:cxn ang="0">
                  <a:pos x="89" y="160"/>
                </a:cxn>
                <a:cxn ang="0">
                  <a:pos x="95" y="180"/>
                </a:cxn>
                <a:cxn ang="0">
                  <a:pos x="106" y="198"/>
                </a:cxn>
                <a:cxn ang="0">
                  <a:pos x="122" y="213"/>
                </a:cxn>
                <a:cxn ang="0">
                  <a:pos x="142" y="223"/>
                </a:cxn>
                <a:cxn ang="0">
                  <a:pos x="165" y="228"/>
                </a:cxn>
                <a:cxn ang="0">
                  <a:pos x="192" y="228"/>
                </a:cxn>
                <a:cxn ang="0">
                  <a:pos x="217" y="224"/>
                </a:cxn>
                <a:cxn ang="0">
                  <a:pos x="239" y="217"/>
                </a:cxn>
                <a:cxn ang="0">
                  <a:pos x="262" y="206"/>
                </a:cxn>
                <a:cxn ang="0">
                  <a:pos x="275" y="271"/>
                </a:cxn>
                <a:cxn ang="0">
                  <a:pos x="238" y="286"/>
                </a:cxn>
                <a:cxn ang="0">
                  <a:pos x="201" y="294"/>
                </a:cxn>
                <a:cxn ang="0">
                  <a:pos x="172" y="296"/>
                </a:cxn>
                <a:cxn ang="0">
                  <a:pos x="144" y="296"/>
                </a:cxn>
                <a:cxn ang="0">
                  <a:pos x="110" y="290"/>
                </a:cxn>
                <a:cxn ang="0">
                  <a:pos x="81" y="280"/>
                </a:cxn>
                <a:cxn ang="0">
                  <a:pos x="55" y="265"/>
                </a:cxn>
                <a:cxn ang="0">
                  <a:pos x="34" y="244"/>
                </a:cxn>
                <a:cxn ang="0">
                  <a:pos x="18" y="221"/>
                </a:cxn>
                <a:cxn ang="0">
                  <a:pos x="7" y="194"/>
                </a:cxn>
                <a:cxn ang="0">
                  <a:pos x="1" y="164"/>
                </a:cxn>
                <a:cxn ang="0">
                  <a:pos x="1" y="134"/>
                </a:cxn>
                <a:cxn ang="0">
                  <a:pos x="5" y="107"/>
                </a:cxn>
                <a:cxn ang="0">
                  <a:pos x="13" y="83"/>
                </a:cxn>
                <a:cxn ang="0">
                  <a:pos x="29" y="57"/>
                </a:cxn>
                <a:cxn ang="0">
                  <a:pos x="49" y="36"/>
                </a:cxn>
                <a:cxn ang="0">
                  <a:pos x="74" y="20"/>
                </a:cxn>
                <a:cxn ang="0">
                  <a:pos x="101" y="9"/>
                </a:cxn>
                <a:cxn ang="0">
                  <a:pos x="132" y="2"/>
                </a:cxn>
                <a:cxn ang="0">
                  <a:pos x="163" y="0"/>
                </a:cxn>
              </a:cxnLst>
              <a:rect l="0" t="0" r="r" b="b"/>
              <a:pathLst>
                <a:path w="275" h="296">
                  <a:moveTo>
                    <a:pt x="163" y="0"/>
                  </a:moveTo>
                  <a:lnTo>
                    <a:pt x="180" y="1"/>
                  </a:lnTo>
                  <a:lnTo>
                    <a:pt x="197" y="2"/>
                  </a:lnTo>
                  <a:lnTo>
                    <a:pt x="215" y="5"/>
                  </a:lnTo>
                  <a:lnTo>
                    <a:pt x="233" y="10"/>
                  </a:lnTo>
                  <a:lnTo>
                    <a:pt x="253" y="15"/>
                  </a:lnTo>
                  <a:lnTo>
                    <a:pt x="273" y="22"/>
                  </a:lnTo>
                  <a:lnTo>
                    <a:pt x="273" y="98"/>
                  </a:lnTo>
                  <a:lnTo>
                    <a:pt x="259" y="90"/>
                  </a:lnTo>
                  <a:lnTo>
                    <a:pt x="245" y="83"/>
                  </a:lnTo>
                  <a:lnTo>
                    <a:pt x="231" y="76"/>
                  </a:lnTo>
                  <a:lnTo>
                    <a:pt x="221" y="72"/>
                  </a:lnTo>
                  <a:lnTo>
                    <a:pt x="209" y="69"/>
                  </a:lnTo>
                  <a:lnTo>
                    <a:pt x="196" y="68"/>
                  </a:lnTo>
                  <a:lnTo>
                    <a:pt x="183" y="67"/>
                  </a:lnTo>
                  <a:lnTo>
                    <a:pt x="171" y="68"/>
                  </a:lnTo>
                  <a:lnTo>
                    <a:pt x="159" y="70"/>
                  </a:lnTo>
                  <a:lnTo>
                    <a:pt x="147" y="73"/>
                  </a:lnTo>
                  <a:lnTo>
                    <a:pt x="136" y="77"/>
                  </a:lnTo>
                  <a:lnTo>
                    <a:pt x="126" y="83"/>
                  </a:lnTo>
                  <a:lnTo>
                    <a:pt x="117" y="90"/>
                  </a:lnTo>
                  <a:lnTo>
                    <a:pt x="109" y="97"/>
                  </a:lnTo>
                  <a:lnTo>
                    <a:pt x="101" y="106"/>
                  </a:lnTo>
                  <a:lnTo>
                    <a:pt x="96" y="116"/>
                  </a:lnTo>
                  <a:lnTo>
                    <a:pt x="91" y="126"/>
                  </a:lnTo>
                  <a:lnTo>
                    <a:pt x="89" y="137"/>
                  </a:lnTo>
                  <a:lnTo>
                    <a:pt x="88" y="149"/>
                  </a:lnTo>
                  <a:lnTo>
                    <a:pt x="89" y="160"/>
                  </a:lnTo>
                  <a:lnTo>
                    <a:pt x="91" y="170"/>
                  </a:lnTo>
                  <a:lnTo>
                    <a:pt x="95" y="180"/>
                  </a:lnTo>
                  <a:lnTo>
                    <a:pt x="100" y="189"/>
                  </a:lnTo>
                  <a:lnTo>
                    <a:pt x="106" y="198"/>
                  </a:lnTo>
                  <a:lnTo>
                    <a:pt x="114" y="206"/>
                  </a:lnTo>
                  <a:lnTo>
                    <a:pt x="122" y="213"/>
                  </a:lnTo>
                  <a:lnTo>
                    <a:pt x="132" y="218"/>
                  </a:lnTo>
                  <a:lnTo>
                    <a:pt x="142" y="223"/>
                  </a:lnTo>
                  <a:lnTo>
                    <a:pt x="154" y="226"/>
                  </a:lnTo>
                  <a:lnTo>
                    <a:pt x="165" y="228"/>
                  </a:lnTo>
                  <a:lnTo>
                    <a:pt x="178" y="229"/>
                  </a:lnTo>
                  <a:lnTo>
                    <a:pt x="192" y="228"/>
                  </a:lnTo>
                  <a:lnTo>
                    <a:pt x="205" y="227"/>
                  </a:lnTo>
                  <a:lnTo>
                    <a:pt x="217" y="224"/>
                  </a:lnTo>
                  <a:lnTo>
                    <a:pt x="229" y="220"/>
                  </a:lnTo>
                  <a:lnTo>
                    <a:pt x="239" y="217"/>
                  </a:lnTo>
                  <a:lnTo>
                    <a:pt x="249" y="213"/>
                  </a:lnTo>
                  <a:lnTo>
                    <a:pt x="262" y="206"/>
                  </a:lnTo>
                  <a:lnTo>
                    <a:pt x="275" y="198"/>
                  </a:lnTo>
                  <a:lnTo>
                    <a:pt x="275" y="271"/>
                  </a:lnTo>
                  <a:lnTo>
                    <a:pt x="256" y="279"/>
                  </a:lnTo>
                  <a:lnTo>
                    <a:pt x="238" y="286"/>
                  </a:lnTo>
                  <a:lnTo>
                    <a:pt x="220" y="291"/>
                  </a:lnTo>
                  <a:lnTo>
                    <a:pt x="201" y="294"/>
                  </a:lnTo>
                  <a:lnTo>
                    <a:pt x="182" y="296"/>
                  </a:lnTo>
                  <a:lnTo>
                    <a:pt x="172" y="296"/>
                  </a:lnTo>
                  <a:lnTo>
                    <a:pt x="153" y="296"/>
                  </a:lnTo>
                  <a:lnTo>
                    <a:pt x="144" y="296"/>
                  </a:lnTo>
                  <a:lnTo>
                    <a:pt x="126" y="294"/>
                  </a:lnTo>
                  <a:lnTo>
                    <a:pt x="110" y="290"/>
                  </a:lnTo>
                  <a:lnTo>
                    <a:pt x="95" y="286"/>
                  </a:lnTo>
                  <a:lnTo>
                    <a:pt x="81" y="280"/>
                  </a:lnTo>
                  <a:lnTo>
                    <a:pt x="68" y="273"/>
                  </a:lnTo>
                  <a:lnTo>
                    <a:pt x="55" y="265"/>
                  </a:lnTo>
                  <a:lnTo>
                    <a:pt x="44" y="255"/>
                  </a:lnTo>
                  <a:lnTo>
                    <a:pt x="34" y="244"/>
                  </a:lnTo>
                  <a:lnTo>
                    <a:pt x="25" y="233"/>
                  </a:lnTo>
                  <a:lnTo>
                    <a:pt x="18" y="221"/>
                  </a:lnTo>
                  <a:lnTo>
                    <a:pt x="11" y="208"/>
                  </a:lnTo>
                  <a:lnTo>
                    <a:pt x="7" y="194"/>
                  </a:lnTo>
                  <a:lnTo>
                    <a:pt x="3" y="179"/>
                  </a:lnTo>
                  <a:lnTo>
                    <a:pt x="1" y="164"/>
                  </a:lnTo>
                  <a:lnTo>
                    <a:pt x="0" y="148"/>
                  </a:lnTo>
                  <a:lnTo>
                    <a:pt x="1" y="134"/>
                  </a:lnTo>
                  <a:lnTo>
                    <a:pt x="3" y="120"/>
                  </a:lnTo>
                  <a:lnTo>
                    <a:pt x="5" y="107"/>
                  </a:lnTo>
                  <a:lnTo>
                    <a:pt x="9" y="94"/>
                  </a:lnTo>
                  <a:lnTo>
                    <a:pt x="13" y="83"/>
                  </a:lnTo>
                  <a:lnTo>
                    <a:pt x="20" y="69"/>
                  </a:lnTo>
                  <a:lnTo>
                    <a:pt x="29" y="57"/>
                  </a:lnTo>
                  <a:lnTo>
                    <a:pt x="38" y="46"/>
                  </a:lnTo>
                  <a:lnTo>
                    <a:pt x="49" y="36"/>
                  </a:lnTo>
                  <a:lnTo>
                    <a:pt x="61" y="28"/>
                  </a:lnTo>
                  <a:lnTo>
                    <a:pt x="74" y="20"/>
                  </a:lnTo>
                  <a:lnTo>
                    <a:pt x="87" y="14"/>
                  </a:lnTo>
                  <a:lnTo>
                    <a:pt x="101" y="9"/>
                  </a:lnTo>
                  <a:lnTo>
                    <a:pt x="116" y="5"/>
                  </a:lnTo>
                  <a:lnTo>
                    <a:pt x="132" y="2"/>
                  </a:lnTo>
                  <a:lnTo>
                    <a:pt x="147" y="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8" name="Freeform 14"/>
            <p:cNvSpPr>
              <a:spLocks/>
            </p:cNvSpPr>
            <p:nvPr/>
          </p:nvSpPr>
          <p:spPr bwMode="auto">
            <a:xfrm>
              <a:off x="509706" y="6499860"/>
              <a:ext cx="44450" cy="46038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2" y="1"/>
                </a:cxn>
                <a:cxn ang="0">
                  <a:pos x="47" y="2"/>
                </a:cxn>
                <a:cxn ang="0">
                  <a:pos x="53" y="5"/>
                </a:cxn>
                <a:cxn ang="0">
                  <a:pos x="58" y="9"/>
                </a:cxn>
                <a:cxn ang="0">
                  <a:pos x="62" y="13"/>
                </a:cxn>
                <a:cxn ang="0">
                  <a:pos x="66" y="18"/>
                </a:cxn>
                <a:cxn ang="0">
                  <a:pos x="69" y="24"/>
                </a:cxn>
                <a:cxn ang="0">
                  <a:pos x="70" y="30"/>
                </a:cxn>
                <a:cxn ang="0">
                  <a:pos x="71" y="36"/>
                </a:cxn>
                <a:cxn ang="0">
                  <a:pos x="70" y="44"/>
                </a:cxn>
                <a:cxn ang="0">
                  <a:pos x="68" y="50"/>
                </a:cxn>
                <a:cxn ang="0">
                  <a:pos x="65" y="56"/>
                </a:cxn>
                <a:cxn ang="0">
                  <a:pos x="60" y="62"/>
                </a:cxn>
                <a:cxn ang="0">
                  <a:pos x="55" y="66"/>
                </a:cxn>
                <a:cxn ang="0">
                  <a:pos x="49" y="70"/>
                </a:cxn>
                <a:cxn ang="0">
                  <a:pos x="43" y="72"/>
                </a:cxn>
                <a:cxn ang="0">
                  <a:pos x="35" y="72"/>
                </a:cxn>
                <a:cxn ang="0">
                  <a:pos x="28" y="72"/>
                </a:cxn>
                <a:cxn ang="0">
                  <a:pos x="22" y="70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6" y="56"/>
                </a:cxn>
                <a:cxn ang="0">
                  <a:pos x="2" y="50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1"/>
                </a:cxn>
                <a:cxn ang="0">
                  <a:pos x="16" y="6"/>
                </a:cxn>
                <a:cxn ang="0">
                  <a:pos x="22" y="3"/>
                </a:cxn>
                <a:cxn ang="0">
                  <a:pos x="28" y="1"/>
                </a:cxn>
                <a:cxn ang="0">
                  <a:pos x="35" y="0"/>
                </a:cxn>
              </a:cxnLst>
              <a:rect l="0" t="0" r="r" b="b"/>
              <a:pathLst>
                <a:path w="71" h="72">
                  <a:moveTo>
                    <a:pt x="35" y="0"/>
                  </a:moveTo>
                  <a:lnTo>
                    <a:pt x="42" y="1"/>
                  </a:lnTo>
                  <a:lnTo>
                    <a:pt x="47" y="2"/>
                  </a:lnTo>
                  <a:lnTo>
                    <a:pt x="53" y="5"/>
                  </a:lnTo>
                  <a:lnTo>
                    <a:pt x="58" y="9"/>
                  </a:lnTo>
                  <a:lnTo>
                    <a:pt x="62" y="13"/>
                  </a:lnTo>
                  <a:lnTo>
                    <a:pt x="66" y="18"/>
                  </a:lnTo>
                  <a:lnTo>
                    <a:pt x="69" y="24"/>
                  </a:lnTo>
                  <a:lnTo>
                    <a:pt x="70" y="30"/>
                  </a:lnTo>
                  <a:lnTo>
                    <a:pt x="71" y="36"/>
                  </a:lnTo>
                  <a:lnTo>
                    <a:pt x="70" y="44"/>
                  </a:lnTo>
                  <a:lnTo>
                    <a:pt x="68" y="50"/>
                  </a:lnTo>
                  <a:lnTo>
                    <a:pt x="65" y="56"/>
                  </a:lnTo>
                  <a:lnTo>
                    <a:pt x="60" y="62"/>
                  </a:lnTo>
                  <a:lnTo>
                    <a:pt x="55" y="66"/>
                  </a:lnTo>
                  <a:lnTo>
                    <a:pt x="49" y="70"/>
                  </a:lnTo>
                  <a:lnTo>
                    <a:pt x="43" y="72"/>
                  </a:lnTo>
                  <a:lnTo>
                    <a:pt x="35" y="72"/>
                  </a:lnTo>
                  <a:lnTo>
                    <a:pt x="28" y="72"/>
                  </a:lnTo>
                  <a:lnTo>
                    <a:pt x="22" y="70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97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4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2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2020-03-24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51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0205" y="6647449"/>
            <a:ext cx="2970995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6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899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68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2020-03-24</a:t>
            </a:fld>
            <a:endParaRPr lang="en-US" sz="1799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19579" y="6483350"/>
            <a:ext cx="3797300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3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49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Presentationsnamn</a:t>
            </a:r>
            <a:endParaRPr kumimoji="0" lang="sv-SE" sz="999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027" y="5994399"/>
            <a:ext cx="8352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3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6880" rtl="0" eaLnBrk="1" latinLnBrk="0" hangingPunct="1">
        <a:spcBef>
          <a:spcPct val="0"/>
        </a:spcBef>
        <a:buNone/>
        <a:defRPr sz="3597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6880" rtl="0" eaLnBrk="1" latinLnBrk="0" hangingPunct="1">
        <a:spcBef>
          <a:spcPct val="20000"/>
        </a:spcBef>
        <a:buFont typeface="Arial"/>
        <a:buNone/>
        <a:defRPr sz="2398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430" indent="-285550" algn="l" defTabSz="456880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Arial"/>
          <a:ea typeface="+mn-ea"/>
          <a:cs typeface="Arial"/>
        </a:defRPr>
      </a:lvl2pPr>
      <a:lvl3pPr marL="1142200" indent="-228440" algn="l" defTabSz="456880" rtl="0" eaLnBrk="1" latinLnBrk="0" hangingPunct="1">
        <a:spcBef>
          <a:spcPct val="20000"/>
        </a:spcBef>
        <a:buFont typeface="Arial"/>
        <a:buChar char="•"/>
        <a:defRPr sz="1799" kern="1200">
          <a:solidFill>
            <a:schemeClr val="tx1"/>
          </a:solidFill>
          <a:latin typeface="Arial"/>
          <a:ea typeface="+mn-ea"/>
          <a:cs typeface="Arial"/>
        </a:defRPr>
      </a:lvl3pPr>
      <a:lvl4pPr marL="1599080" indent="-228440" algn="l" defTabSz="456880" rtl="0" eaLnBrk="1" latinLnBrk="0" hangingPunct="1">
        <a:spcBef>
          <a:spcPct val="20000"/>
        </a:spcBef>
        <a:buFont typeface="Arial"/>
        <a:buChar char="–"/>
        <a:defRPr sz="1599" kern="1200">
          <a:solidFill>
            <a:schemeClr val="tx1"/>
          </a:solidFill>
          <a:latin typeface="Arial"/>
          <a:ea typeface="+mn-ea"/>
          <a:cs typeface="Arial"/>
        </a:defRPr>
      </a:lvl4pPr>
      <a:lvl5pPr marL="2055960" indent="-228440" algn="l" defTabSz="456880" rtl="0" eaLnBrk="1" latinLnBrk="0" hangingPunct="1">
        <a:spcBef>
          <a:spcPct val="20000"/>
        </a:spcBef>
        <a:buFont typeface="Arial"/>
        <a:buChar char="»"/>
        <a:defRPr sz="1599" kern="1200">
          <a:solidFill>
            <a:schemeClr val="tx1"/>
          </a:solidFill>
          <a:latin typeface="Arial"/>
          <a:ea typeface="+mn-ea"/>
          <a:cs typeface="Arial"/>
        </a:defRPr>
      </a:lvl5pPr>
      <a:lvl6pPr marL="251284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348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7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2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0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ksdagen.se/sv/dokument-lagar/dokument/svensk-forfattningssamling/narkotikastrafflag-196864_sfs-1968-64" TargetMode="External"/><Relationship Id="rId3" Type="http://schemas.openxmlformats.org/officeDocument/2006/relationships/hyperlink" Target="https://www.can.se/undersokningar/skolelevers-drogvanor/" TargetMode="External"/><Relationship Id="rId7" Type="http://schemas.openxmlformats.org/officeDocument/2006/relationships/hyperlink" Target="https://www.riksdagen.se/sv/dokument-lagar/dokument/svensk-forfattningssamling/alkohollag-20101622_sfs-2010-162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ullverket.se/sv/omoss/press/beslagsstatistik.4.226de36015804b8cf353949.html" TargetMode="External"/><Relationship Id="rId11" Type="http://schemas.openxmlformats.org/officeDocument/2006/relationships/hyperlink" Target="mailto:stefan.aberg@helsingborg.se" TargetMode="External"/><Relationship Id="rId5" Type="http://schemas.openxmlformats.org/officeDocument/2006/relationships/hyperlink" Target="https://wwwcanse.cdn.triggerfish.cloud/uploads/2020/01/can-rapport-159-espad-i-sverige.pdf" TargetMode="External"/><Relationship Id="rId10" Type="http://schemas.openxmlformats.org/officeDocument/2006/relationships/hyperlink" Target="https://www.riksdagen.se/sv/dokument-lagar/dokument/svensk-forfattningssamling/lag-20182088-om-tobak-och-liknande-produkter_sfs-2018-2088" TargetMode="External"/><Relationship Id="rId4" Type="http://schemas.openxmlformats.org/officeDocument/2006/relationships/hyperlink" Target="https://www.can.se/publikationer/drogutvecklingen-i-sverige-2019/" TargetMode="External"/><Relationship Id="rId9" Type="http://schemas.openxmlformats.org/officeDocument/2006/relationships/hyperlink" Target="https://www.riksdagen.se/sv/dokument-lagar/dokument/svensk-forfattningssamling/lag-19911969-om-forbud-mot-vissa-dopningsmedel_sfs-1991-196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8620" y="441387"/>
            <a:ext cx="7902379" cy="1143000"/>
          </a:xfrm>
        </p:spPr>
        <p:txBody>
          <a:bodyPr/>
          <a:lstStyle/>
          <a:p>
            <a:pPr algn="ctr"/>
            <a:r>
              <a:rPr lang="sv-SE" dirty="0" smtClean="0"/>
              <a:t>ANDT diskussioner och trender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64318" y="1584388"/>
            <a:ext cx="7902379" cy="4707118"/>
          </a:xfrm>
        </p:spPr>
        <p:txBody>
          <a:bodyPr/>
          <a:lstStyle/>
          <a:p>
            <a:r>
              <a:rPr lang="sv-SE" sz="2798" b="1" dirty="0" smtClean="0"/>
              <a:t>       (alkohol, narkotika, doping &amp; tobak)</a:t>
            </a:r>
            <a:endParaRPr lang="sv-SE" sz="2798" b="1" dirty="0"/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718" y="2317226"/>
            <a:ext cx="6548181" cy="288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ruta 43013"/>
          <p:cNvSpPr txBox="1"/>
          <p:nvPr/>
        </p:nvSpPr>
        <p:spPr>
          <a:xfrm>
            <a:off x="2273424" y="259938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A</a:t>
            </a:r>
            <a:endParaRPr lang="sv-SE" sz="2800" b="1" dirty="0"/>
          </a:p>
        </p:txBody>
      </p:sp>
      <p:sp>
        <p:nvSpPr>
          <p:cNvPr id="43015" name="Ellips 43014"/>
          <p:cNvSpPr/>
          <p:nvPr/>
        </p:nvSpPr>
        <p:spPr>
          <a:xfrm>
            <a:off x="2135560" y="2507782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/>
          <p:cNvSpPr txBox="1"/>
          <p:nvPr/>
        </p:nvSpPr>
        <p:spPr>
          <a:xfrm>
            <a:off x="2273424" y="352866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N</a:t>
            </a:r>
          </a:p>
        </p:txBody>
      </p:sp>
      <p:sp>
        <p:nvSpPr>
          <p:cNvPr id="41" name="Ellips 40"/>
          <p:cNvSpPr/>
          <p:nvPr/>
        </p:nvSpPr>
        <p:spPr>
          <a:xfrm>
            <a:off x="2135560" y="3430238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textruta 41"/>
          <p:cNvSpPr txBox="1"/>
          <p:nvPr/>
        </p:nvSpPr>
        <p:spPr>
          <a:xfrm>
            <a:off x="2273424" y="442665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D</a:t>
            </a:r>
            <a:endParaRPr lang="sv-SE" sz="2800" b="1" dirty="0"/>
          </a:p>
        </p:txBody>
      </p:sp>
      <p:sp>
        <p:nvSpPr>
          <p:cNvPr id="43" name="Ellips 42"/>
          <p:cNvSpPr/>
          <p:nvPr/>
        </p:nvSpPr>
        <p:spPr>
          <a:xfrm>
            <a:off x="2135560" y="4335052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textruta 43"/>
          <p:cNvSpPr txBox="1"/>
          <p:nvPr/>
        </p:nvSpPr>
        <p:spPr>
          <a:xfrm>
            <a:off x="2288414" y="534960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T</a:t>
            </a:r>
            <a:endParaRPr lang="sv-SE" sz="2800" b="1" dirty="0"/>
          </a:p>
        </p:txBody>
      </p:sp>
      <p:sp>
        <p:nvSpPr>
          <p:cNvPr id="45" name="Ellips 44"/>
          <p:cNvSpPr/>
          <p:nvPr/>
        </p:nvSpPr>
        <p:spPr>
          <a:xfrm>
            <a:off x="2135560" y="5248166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016" name="textruta 43015"/>
          <p:cNvSpPr txBox="1"/>
          <p:nvPr/>
        </p:nvSpPr>
        <p:spPr>
          <a:xfrm>
            <a:off x="3185570" y="1657182"/>
            <a:ext cx="70449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Tillgänglighet     +    Konsumtion        =  Sverige jämfört </a:t>
            </a:r>
          </a:p>
          <a:p>
            <a:r>
              <a:rPr lang="sv-SE" sz="2400" b="1" dirty="0"/>
              <a:t>    i Sverige	            i Sverige                          mot </a:t>
            </a:r>
          </a:p>
          <a:p>
            <a:r>
              <a:rPr lang="sv-SE" sz="2400" b="1" dirty="0"/>
              <a:t>			                               internationellt</a:t>
            </a:r>
          </a:p>
        </p:txBody>
      </p:sp>
      <p:cxnSp>
        <p:nvCxnSpPr>
          <p:cNvPr id="43018" name="Rak koppling 43017"/>
          <p:cNvCxnSpPr/>
          <p:nvPr/>
        </p:nvCxnSpPr>
        <p:spPr>
          <a:xfrm>
            <a:off x="3215680" y="3306694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ak koppling 50"/>
          <p:cNvCxnSpPr/>
          <p:nvPr/>
        </p:nvCxnSpPr>
        <p:spPr>
          <a:xfrm>
            <a:off x="3215680" y="4238359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ak koppling 51"/>
          <p:cNvCxnSpPr/>
          <p:nvPr/>
        </p:nvCxnSpPr>
        <p:spPr>
          <a:xfrm>
            <a:off x="3215680" y="5170035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022" name="Rak koppling 43021"/>
          <p:cNvCxnSpPr/>
          <p:nvPr/>
        </p:nvCxnSpPr>
        <p:spPr>
          <a:xfrm>
            <a:off x="5411350" y="2499487"/>
            <a:ext cx="0" cy="3534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ak koppling 55"/>
          <p:cNvCxnSpPr/>
          <p:nvPr/>
        </p:nvCxnSpPr>
        <p:spPr>
          <a:xfrm flipH="1">
            <a:off x="7944261" y="2499487"/>
            <a:ext cx="2608" cy="3534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1693318" y="367265"/>
            <a:ext cx="8537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sv-SE" sz="3200" b="1" dirty="0">
                <a:ea typeface="Geneva" pitchFamily="34" charset="0"/>
                <a:cs typeface="Geneva" pitchFamily="34" charset="0"/>
              </a:rPr>
              <a:t>Samlad bedömning av ANDT-utvecklingen</a:t>
            </a:r>
            <a:br>
              <a:rPr lang="sv-SE" sz="3200" b="1" dirty="0">
                <a:ea typeface="Geneva" pitchFamily="34" charset="0"/>
                <a:cs typeface="Geneva" pitchFamily="34" charset="0"/>
              </a:rPr>
            </a:br>
            <a:r>
              <a:rPr lang="sv-SE" sz="3200" b="1" dirty="0">
                <a:ea typeface="Geneva" pitchFamily="34" charset="0"/>
                <a:cs typeface="Geneva" pitchFamily="34" charset="0"/>
              </a:rPr>
              <a:t>bland svenska ungdomar under </a:t>
            </a:r>
            <a:r>
              <a:rPr lang="sv-SE" sz="3200" b="1" dirty="0" smtClean="0">
                <a:ea typeface="Geneva" pitchFamily="34" charset="0"/>
                <a:cs typeface="Geneva" pitchFamily="34" charset="0"/>
              </a:rPr>
              <a:t>2000-talet</a:t>
            </a:r>
            <a:endParaRPr lang="sv-SE" sz="3200" b="1" dirty="0">
              <a:ea typeface="Geneva" pitchFamily="34" charset="0"/>
              <a:cs typeface="Geneva" pitchFamily="34" charset="0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4799162" y="839323"/>
            <a:ext cx="2013119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/>
          <p:cNvSpPr/>
          <p:nvPr/>
        </p:nvSpPr>
        <p:spPr>
          <a:xfrm>
            <a:off x="7717607" y="810840"/>
            <a:ext cx="2013119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402" y="6104512"/>
            <a:ext cx="745605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ruta 43013"/>
          <p:cNvSpPr txBox="1"/>
          <p:nvPr/>
        </p:nvSpPr>
        <p:spPr>
          <a:xfrm>
            <a:off x="2273424" y="259938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A</a:t>
            </a:r>
            <a:endParaRPr lang="sv-SE" sz="2800" b="1" dirty="0"/>
          </a:p>
        </p:txBody>
      </p:sp>
      <p:sp>
        <p:nvSpPr>
          <p:cNvPr id="43015" name="Ellips 43014"/>
          <p:cNvSpPr/>
          <p:nvPr/>
        </p:nvSpPr>
        <p:spPr>
          <a:xfrm>
            <a:off x="2135560" y="2507782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textruta 39"/>
          <p:cNvSpPr txBox="1"/>
          <p:nvPr/>
        </p:nvSpPr>
        <p:spPr>
          <a:xfrm>
            <a:off x="2273424" y="352866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N</a:t>
            </a:r>
          </a:p>
        </p:txBody>
      </p:sp>
      <p:sp>
        <p:nvSpPr>
          <p:cNvPr id="41" name="Ellips 40"/>
          <p:cNvSpPr/>
          <p:nvPr/>
        </p:nvSpPr>
        <p:spPr>
          <a:xfrm>
            <a:off x="2135560" y="3430238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textruta 41"/>
          <p:cNvSpPr txBox="1"/>
          <p:nvPr/>
        </p:nvSpPr>
        <p:spPr>
          <a:xfrm>
            <a:off x="2273424" y="442665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D</a:t>
            </a:r>
            <a:endParaRPr lang="sv-SE" sz="2800" b="1" dirty="0"/>
          </a:p>
        </p:txBody>
      </p:sp>
      <p:sp>
        <p:nvSpPr>
          <p:cNvPr id="43" name="Ellips 42"/>
          <p:cNvSpPr/>
          <p:nvPr/>
        </p:nvSpPr>
        <p:spPr>
          <a:xfrm>
            <a:off x="2135560" y="4335052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textruta 43"/>
          <p:cNvSpPr txBox="1"/>
          <p:nvPr/>
        </p:nvSpPr>
        <p:spPr>
          <a:xfrm>
            <a:off x="2288414" y="5349604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/>
              <a:t>T</a:t>
            </a:r>
            <a:endParaRPr lang="sv-SE" sz="2800" b="1" dirty="0"/>
          </a:p>
        </p:txBody>
      </p:sp>
      <p:sp>
        <p:nvSpPr>
          <p:cNvPr id="45" name="Ellips 44"/>
          <p:cNvSpPr/>
          <p:nvPr/>
        </p:nvSpPr>
        <p:spPr>
          <a:xfrm>
            <a:off x="2135560" y="5248166"/>
            <a:ext cx="720080" cy="7200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016" name="textruta 43015"/>
          <p:cNvSpPr txBox="1"/>
          <p:nvPr/>
        </p:nvSpPr>
        <p:spPr>
          <a:xfrm>
            <a:off x="2947408" y="1462703"/>
            <a:ext cx="73711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200" b="1" dirty="0" smtClean="0"/>
              <a:t>    Tillgänglighet       </a:t>
            </a:r>
            <a:r>
              <a:rPr lang="sv-SE" sz="2200" b="1" dirty="0"/>
              <a:t>+    </a:t>
            </a:r>
            <a:r>
              <a:rPr lang="sv-SE" sz="2200" b="1" dirty="0" smtClean="0"/>
              <a:t>  Konsumtion           =    Sverige </a:t>
            </a:r>
            <a:r>
              <a:rPr lang="sv-SE" sz="2200" b="1" dirty="0"/>
              <a:t>jämfört </a:t>
            </a:r>
          </a:p>
          <a:p>
            <a:r>
              <a:rPr lang="sv-SE" sz="2200" b="1" dirty="0"/>
              <a:t>   </a:t>
            </a:r>
            <a:r>
              <a:rPr lang="sv-SE" sz="2200" b="1" dirty="0" smtClean="0"/>
              <a:t>     i </a:t>
            </a:r>
            <a:r>
              <a:rPr lang="sv-SE" sz="2200" b="1" dirty="0"/>
              <a:t>Sverige	              </a:t>
            </a:r>
            <a:r>
              <a:rPr lang="sv-SE" sz="2200" b="1" dirty="0" smtClean="0"/>
              <a:t>    i </a:t>
            </a:r>
            <a:r>
              <a:rPr lang="sv-SE" sz="2200" b="1" dirty="0"/>
              <a:t>Sverige                      </a:t>
            </a:r>
            <a:r>
              <a:rPr lang="sv-SE" sz="2200" b="1" dirty="0" smtClean="0"/>
              <a:t>       mot </a:t>
            </a:r>
            <a:endParaRPr lang="sv-SE" sz="2200" b="1" dirty="0"/>
          </a:p>
          <a:p>
            <a:r>
              <a:rPr lang="sv-SE" sz="2200" b="1" dirty="0"/>
              <a:t>			                               </a:t>
            </a:r>
            <a:r>
              <a:rPr lang="sv-SE" sz="2200" b="1" dirty="0" smtClean="0"/>
              <a:t>        internationellt</a:t>
            </a:r>
            <a:endParaRPr lang="sv-SE" sz="2200" b="1" dirty="0"/>
          </a:p>
          <a:p>
            <a:r>
              <a:rPr lang="sv-SE" sz="2200" b="1" dirty="0"/>
              <a:t> </a:t>
            </a:r>
            <a:endParaRPr lang="sv-SE" sz="2200" b="1" dirty="0"/>
          </a:p>
        </p:txBody>
      </p:sp>
      <p:cxnSp>
        <p:nvCxnSpPr>
          <p:cNvPr id="43018" name="Rak koppling 43017"/>
          <p:cNvCxnSpPr/>
          <p:nvPr/>
        </p:nvCxnSpPr>
        <p:spPr>
          <a:xfrm>
            <a:off x="3215680" y="3306694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Rak koppling 50"/>
          <p:cNvCxnSpPr/>
          <p:nvPr/>
        </p:nvCxnSpPr>
        <p:spPr>
          <a:xfrm>
            <a:off x="3215680" y="4238359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Rak koppling 51"/>
          <p:cNvCxnSpPr/>
          <p:nvPr/>
        </p:nvCxnSpPr>
        <p:spPr>
          <a:xfrm>
            <a:off x="3215680" y="5170035"/>
            <a:ext cx="6984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022" name="Rak koppling 43021"/>
          <p:cNvCxnSpPr/>
          <p:nvPr/>
        </p:nvCxnSpPr>
        <p:spPr>
          <a:xfrm>
            <a:off x="5411350" y="2499487"/>
            <a:ext cx="0" cy="3534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Rak koppling 55"/>
          <p:cNvCxnSpPr/>
          <p:nvPr/>
        </p:nvCxnSpPr>
        <p:spPr>
          <a:xfrm flipH="1">
            <a:off x="7944261" y="2499487"/>
            <a:ext cx="2608" cy="3534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ruta 45"/>
          <p:cNvSpPr txBox="1"/>
          <p:nvPr/>
        </p:nvSpPr>
        <p:spPr>
          <a:xfrm>
            <a:off x="2273424" y="454277"/>
            <a:ext cx="8537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sv-SE" sz="2800" b="1" dirty="0">
                <a:latin typeface="Arial" pitchFamily="34" charset="0"/>
                <a:ea typeface="Geneva" pitchFamily="34" charset="0"/>
                <a:cs typeface="Geneva" pitchFamily="34" charset="0"/>
              </a:rPr>
              <a:t>Samlad bedömning av ANDT-utvecklingen</a:t>
            </a:r>
            <a:br>
              <a:rPr lang="sv-SE" sz="2800" b="1" dirty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800" b="1" dirty="0">
                <a:latin typeface="Arial" pitchFamily="34" charset="0"/>
                <a:ea typeface="Geneva" pitchFamily="34" charset="0"/>
                <a:cs typeface="Geneva" pitchFamily="34" charset="0"/>
              </a:rPr>
              <a:t>bland svenska ungdomar under </a:t>
            </a:r>
            <a:r>
              <a:rPr lang="sv-SE" sz="28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2000-talet</a:t>
            </a:r>
            <a:endParaRPr lang="sv-SE" sz="2800" b="1" dirty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cxnSp>
        <p:nvCxnSpPr>
          <p:cNvPr id="47" name="Rak pilkoppling 46"/>
          <p:cNvCxnSpPr/>
          <p:nvPr/>
        </p:nvCxnSpPr>
        <p:spPr>
          <a:xfrm flipV="1">
            <a:off x="3926733" y="2662450"/>
            <a:ext cx="849739" cy="30994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ak pilkoppling 47"/>
          <p:cNvCxnSpPr/>
          <p:nvPr/>
        </p:nvCxnSpPr>
        <p:spPr>
          <a:xfrm flipV="1">
            <a:off x="3933213" y="3583127"/>
            <a:ext cx="849739" cy="309941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Rak pilkoppling 48"/>
          <p:cNvCxnSpPr/>
          <p:nvPr/>
        </p:nvCxnSpPr>
        <p:spPr>
          <a:xfrm flipV="1">
            <a:off x="3949423" y="4542934"/>
            <a:ext cx="849739" cy="309941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ak pilkoppling 49"/>
          <p:cNvCxnSpPr/>
          <p:nvPr/>
        </p:nvCxnSpPr>
        <p:spPr>
          <a:xfrm>
            <a:off x="6267522" y="2638797"/>
            <a:ext cx="820568" cy="398870"/>
          </a:xfrm>
          <a:prstGeom prst="straightConnector1">
            <a:avLst/>
          </a:prstGeom>
          <a:ln w="63500">
            <a:solidFill>
              <a:srgbClr val="92D05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/>
          <p:cNvCxnSpPr/>
          <p:nvPr/>
        </p:nvCxnSpPr>
        <p:spPr>
          <a:xfrm>
            <a:off x="3933212" y="5471009"/>
            <a:ext cx="820568" cy="398870"/>
          </a:xfrm>
          <a:prstGeom prst="straightConnector1">
            <a:avLst/>
          </a:prstGeom>
          <a:ln w="63500">
            <a:solidFill>
              <a:srgbClr val="92D05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10" descr="Bildresultat för thumbs up old symbol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192" y="2567463"/>
            <a:ext cx="500151" cy="59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Bildresultat för thumbs up old symbol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4192" y="3475949"/>
            <a:ext cx="500151" cy="59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3" name="Rak pilkoppling 32"/>
          <p:cNvCxnSpPr/>
          <p:nvPr/>
        </p:nvCxnSpPr>
        <p:spPr>
          <a:xfrm rot="-1620000">
            <a:off x="6302838" y="4510313"/>
            <a:ext cx="820568" cy="421134"/>
          </a:xfrm>
          <a:prstGeom prst="straightConnector1">
            <a:avLst/>
          </a:prstGeom>
          <a:ln w="63500">
            <a:solidFill>
              <a:srgbClr val="F292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/>
          <p:cNvCxnSpPr/>
          <p:nvPr/>
        </p:nvCxnSpPr>
        <p:spPr>
          <a:xfrm flipV="1">
            <a:off x="6252618" y="3585246"/>
            <a:ext cx="849739" cy="309941"/>
          </a:xfrm>
          <a:prstGeom prst="straightConnector1">
            <a:avLst/>
          </a:prstGeom>
          <a:ln w="63500">
            <a:solidFill>
              <a:srgbClr val="FF000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10" descr="Bildresultat för thumbs up old symbol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30689" y="4407625"/>
            <a:ext cx="500151" cy="59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Rak pilkoppling 26"/>
          <p:cNvCxnSpPr/>
          <p:nvPr/>
        </p:nvCxnSpPr>
        <p:spPr>
          <a:xfrm>
            <a:off x="6264260" y="5471009"/>
            <a:ext cx="820568" cy="398870"/>
          </a:xfrm>
          <a:prstGeom prst="straightConnector1">
            <a:avLst/>
          </a:prstGeom>
          <a:ln w="63500">
            <a:solidFill>
              <a:srgbClr val="92D050"/>
            </a:solidFill>
            <a:prstDash val="soli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upp 1"/>
          <p:cNvGrpSpPr/>
          <p:nvPr/>
        </p:nvGrpSpPr>
        <p:grpSpPr>
          <a:xfrm>
            <a:off x="8532775" y="5348997"/>
            <a:ext cx="1202983" cy="1004254"/>
            <a:chOff x="7008774" y="5348997"/>
            <a:chExt cx="1202983" cy="1004254"/>
          </a:xfrm>
        </p:grpSpPr>
        <p:pic>
          <p:nvPicPr>
            <p:cNvPr id="30" name="Picture 10" descr="Bildresultat för thumbs up old symbol transparen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65110" y="5348997"/>
              <a:ext cx="500151" cy="5931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ruta 30"/>
            <p:cNvSpPr txBox="1"/>
            <p:nvPr/>
          </p:nvSpPr>
          <p:spPr>
            <a:xfrm>
              <a:off x="7008774" y="5953141"/>
              <a:ext cx="12029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000" b="1" dirty="0">
                  <a:solidFill>
                    <a:srgbClr val="FFC000"/>
                  </a:solidFill>
                </a:rPr>
                <a:t>Rökning</a:t>
              </a:r>
              <a:endParaRPr lang="sv-SE" sz="2000" b="1" dirty="0">
                <a:solidFill>
                  <a:srgbClr val="FFC000"/>
                </a:solidFill>
              </a:endParaRPr>
            </a:p>
          </p:txBody>
        </p:sp>
      </p:grpSp>
      <p:pic>
        <p:nvPicPr>
          <p:cNvPr id="32" name="Bildobjekt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600" y="6201992"/>
            <a:ext cx="7456054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84918" y="441387"/>
            <a:ext cx="8386082" cy="1143000"/>
          </a:xfrm>
        </p:spPr>
        <p:txBody>
          <a:bodyPr/>
          <a:lstStyle/>
          <a:p>
            <a:pPr algn="ctr"/>
            <a:r>
              <a:rPr lang="sv-SE" sz="36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sv-SE" sz="3600" dirty="0" smtClean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illgänglighetsförklaringar i Sverige</a:t>
            </a:r>
            <a:endParaRPr lang="sv-SE" sz="3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3003" y="759197"/>
            <a:ext cx="10660565" cy="5610937"/>
          </a:xfrm>
        </p:spPr>
        <p:txBody>
          <a:bodyPr/>
          <a:lstStyle/>
          <a:p>
            <a:pPr algn="ctr"/>
            <a:endParaRPr lang="sv-SE" b="1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v-SE" sz="2400" dirty="0">
              <a:solidFill>
                <a:srgbClr val="262626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Fler ställe i Sverige säljer alkohol (serveringstillstånd, systembolag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).</a:t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Alkoholen har blivit billigare och är mer lättillgänglig för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unga</a:t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(”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vodka/öl bilen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Tobaksförsäljningsställen har minskat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Tull och Polis beslagtar större partier av ANDT.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Internet (olaglig) försäljningen har ökat för preparaten.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  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ANDT är en viktig inkomstkälla för kriminella nätverk.  </a:t>
            </a:r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48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45595" y="379142"/>
            <a:ext cx="7902379" cy="1143000"/>
          </a:xfrm>
        </p:spPr>
        <p:txBody>
          <a:bodyPr/>
          <a:lstStyle/>
          <a:p>
            <a:pPr algn="ctr"/>
            <a:r>
              <a:rPr lang="sv-SE" sz="3600" dirty="0" smtClean="0"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Konsumtionsförklaringar i Sverige</a:t>
            </a:r>
            <a:endParaRPr lang="sv-S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9268" y="950642"/>
            <a:ext cx="11262732" cy="5276401"/>
          </a:xfrm>
        </p:spPr>
        <p:txBody>
          <a:bodyPr/>
          <a:lstStyle/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AT 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har minskat kraftigt, halverats sen början av 2000-talet.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”Trendigt” att vara mer hälsosam (inte dricka och röka).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Dataspel kombinerat med ANDT är ingen bra kombination.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Marginell ökning av narkotikaanvändandet. De som använder, gör det oftare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Dagens narkotika har blivit starkare t.ex. THC ämnet i Cannabis (hasch/marijuana)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Dopinganvändande har legat på en stabil låg nivå under hela 2000-talet.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Debutålder för konsumtion av ANT preparaten har ökat under 2000-talet. 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 som använder mycket av ANDT preparaten har svårare att klara skolan</a:t>
            </a:r>
            <a:r>
              <a:rPr lang="sv-SE" dirty="0"/>
              <a:t>.</a:t>
            </a:r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28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8616" y="466478"/>
            <a:ext cx="7902379" cy="1388328"/>
          </a:xfrm>
        </p:spPr>
        <p:txBody>
          <a:bodyPr/>
          <a:lstStyle/>
          <a:p>
            <a:pPr algn="ctr"/>
            <a:r>
              <a:rPr lang="sv-SE" sz="3600" dirty="0" smtClean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Sverige jämfört mot internationellt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34490" y="1584388"/>
            <a:ext cx="10370633" cy="4707118"/>
          </a:xfrm>
        </p:spPr>
        <p:txBody>
          <a:bodyPr/>
          <a:lstStyle/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Tillgänglighet/konsumtion 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är betydligt lägre i Sverige än internationellt. 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Tillgänglighet/konsumtion 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har minskat kraftigt för alkohol och tobak för Sverige och internationellt.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 snus räknas in i tobak, då fördubblas 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Sverige siffrorna.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Sveriges 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restriktiva ANDT politik är en förklaring till att Sveriges tillgänglighet och konsumtion är bättre än internationellt. </a:t>
            </a:r>
            <a:r>
              <a:rPr lang="sv-SE" sz="24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01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65008" y="379141"/>
            <a:ext cx="7902379" cy="1388328"/>
          </a:xfrm>
        </p:spPr>
        <p:txBody>
          <a:bodyPr/>
          <a:lstStyle/>
          <a:p>
            <a:pPr algn="ctr"/>
            <a:r>
              <a:rPr lang="sv-SE" sz="3600" dirty="0" smtClean="0">
                <a:solidFill>
                  <a:srgbClr val="262626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Källa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65008" y="1276816"/>
            <a:ext cx="10370633" cy="4707118"/>
          </a:xfrm>
        </p:spPr>
        <p:txBody>
          <a:bodyPr/>
          <a:lstStyle/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lvl="0"/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CAN drogvaneundersökning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b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4"/>
              </a:rPr>
              <a:t>CAN rapport 180 drogutvecklingen i Sverige 2019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5"/>
              </a:rPr>
              <a:t>CAN rapport 159 ESPAD i Sverige</a:t>
            </a:r>
            <a: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sv-SE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6"/>
              </a:rPr>
              <a:t>Tullverket beslagsstatistik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0"/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7"/>
              </a:rPr>
              <a:t>Alkohollagen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0"/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8"/>
              </a:rPr>
              <a:t>Narkotikastrafflagen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0"/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9"/>
              </a:rPr>
              <a:t>Lag om förbud mot vissa dopningsmedel</a:t>
            </a:r>
            <a:endParaRPr lang="sv-SE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sv-SE" sz="2400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10"/>
              </a:rPr>
              <a:t>Lag om tobak och liknande produkter</a:t>
            </a:r>
            <a:endParaRPr lang="sv-SE" sz="2400" b="1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sv-SE" b="1" dirty="0"/>
          </a:p>
          <a:p>
            <a:pPr algn="ctr"/>
            <a:endParaRPr lang="sv-SE" b="1" dirty="0"/>
          </a:p>
          <a:p>
            <a:r>
              <a:rPr lang="sv-SE" sz="12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Om ni har frågor om materialet, kontakta Stefan Åberg 042 – 10 76 09, </a:t>
            </a:r>
            <a:r>
              <a:rPr lang="sv-SE" sz="1200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11"/>
              </a:rPr>
              <a:t>stefan.aberg@helsingborg.se</a:t>
            </a:r>
            <a:endParaRPr lang="sv-SE" sz="12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sv-SE" sz="12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62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945</Words>
  <Application>Microsoft Office PowerPoint</Application>
  <PresentationFormat>Bredbild</PresentationFormat>
  <Paragraphs>149</Paragraphs>
  <Slides>7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Calibri</vt:lpstr>
      <vt:lpstr>Geneva</vt:lpstr>
      <vt:lpstr>HelveticaNeueLT Std</vt:lpstr>
      <vt:lpstr>Roboto</vt:lpstr>
      <vt:lpstr>Roboto Black</vt:lpstr>
      <vt:lpstr>Symbol</vt:lpstr>
      <vt:lpstr>Times New Roman</vt:lpstr>
      <vt:lpstr>Följande sidor</vt:lpstr>
      <vt:lpstr>ANDT diskussioner och trender</vt:lpstr>
      <vt:lpstr>PowerPoint-presentation</vt:lpstr>
      <vt:lpstr>PowerPoint-presentation</vt:lpstr>
      <vt:lpstr>Tillgänglighetsförklaringar i Sverige</vt:lpstr>
      <vt:lpstr>Konsumtionsförklaringar i Sverige</vt:lpstr>
      <vt:lpstr>Sverige jämfört mot internationellt </vt:lpstr>
      <vt:lpstr>Källa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ÄR VIKTIG</dc:title>
  <dc:creator>Åberg Stefan - SOF</dc:creator>
  <cp:lastModifiedBy>Åberg Stefan - SOF</cp:lastModifiedBy>
  <cp:revision>39</cp:revision>
  <dcterms:created xsi:type="dcterms:W3CDTF">2020-03-02T13:27:21Z</dcterms:created>
  <dcterms:modified xsi:type="dcterms:W3CDTF">2020-03-24T15:20:17Z</dcterms:modified>
</cp:coreProperties>
</file>