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65" r:id="rId3"/>
    <p:sldId id="269" r:id="rId4"/>
    <p:sldId id="270" r:id="rId5"/>
    <p:sldId id="271" r:id="rId6"/>
    <p:sldId id="268" r:id="rId7"/>
    <p:sldId id="274" r:id="rId8"/>
    <p:sldId id="272" r:id="rId9"/>
    <p:sldId id="273" r:id="rId10"/>
    <p:sldId id="275" r:id="rId11"/>
    <p:sldId id="276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53889" autoAdjust="0"/>
  </p:normalViewPr>
  <p:slideViewPr>
    <p:cSldViewPr snapToGrid="0">
      <p:cViewPr varScale="1">
        <p:scale>
          <a:sx n="71" d="100"/>
          <a:sy n="71" d="100"/>
        </p:scale>
        <p:origin x="18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F467F6-9696-42E2-A12F-6D8CA68FF3AE}" type="datetimeFigureOut">
              <a:rPr lang="sv-SE" smtClean="0"/>
              <a:t>2020-04-06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1D3255-2083-46B3-980F-CFD97B27A38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2194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stab1013\Desktop\Ton&#229;rsparl&#246;ren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800"/>
              </a:spcAft>
              <a:tabLst>
                <a:tab pos="1980565" algn="l"/>
              </a:tabLst>
            </a:pPr>
            <a:r>
              <a:rPr lang="sv-SE" sz="1200" b="1" dirty="0" smtClean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Årskurs: </a:t>
            </a:r>
            <a:r>
              <a:rPr lang="sv-SE" sz="1200" dirty="0" smtClean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åk 7 – gymnasiet</a:t>
            </a:r>
            <a:br>
              <a:rPr lang="sv-SE" sz="1200" dirty="0" smtClean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1200" b="1" dirty="0" smtClean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Lektionslängd</a:t>
            </a:r>
            <a:r>
              <a:rPr lang="sv-SE" sz="1200" dirty="0" smtClean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30 – 45 min</a:t>
            </a:r>
            <a:br>
              <a:rPr lang="sv-SE" sz="1200" dirty="0" smtClean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1200" b="1" dirty="0" smtClean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Ämne</a:t>
            </a:r>
            <a:r>
              <a:rPr lang="sv-SE" sz="1200" dirty="0" smtClean="0">
                <a:solidFill>
                  <a:srgbClr val="26262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Diskussionsfrågor om alkohol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sv-SE" sz="1200" dirty="0" smtClean="0">
              <a:solidFill>
                <a:srgbClr val="26262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sv-SE" sz="1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Instruktioner: </a:t>
            </a:r>
            <a:br>
              <a:rPr lang="sv-SE" sz="1200" b="1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sz="1200" dirty="0" smtClean="0">
              <a:solidFill>
                <a:srgbClr val="26262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Frågeställningarna och svaren är hämtade från </a:t>
            </a:r>
            <a:r>
              <a:rPr lang="sv-SE" sz="1200" u="sng" dirty="0" smtClean="0">
                <a:solidFill>
                  <a:srgbClr val="26262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IQ, Tonårsparlören</a:t>
            </a:r>
            <a:r>
              <a:rPr lang="sv-SE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(dotterbolag till systembolaget). Alla vårdnadshavare till 14-åringar får en bok hemskickat. Beställ boken på IQ:s hemsida eller hämta på systembolaget. </a:t>
            </a:r>
            <a:endParaRPr lang="sv-SE" sz="1200" dirty="0" smtClean="0">
              <a:solidFill>
                <a:srgbClr val="26262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Dela in klassen i smågrupper och låt eleverna diskutera frågeställningarna. </a:t>
            </a:r>
            <a:endParaRPr lang="sv-SE" sz="1200" dirty="0" smtClean="0">
              <a:solidFill>
                <a:srgbClr val="26262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Låt smågrupperna redovisa sina svar.</a:t>
            </a:r>
            <a:endParaRPr lang="sv-SE" sz="1200" dirty="0" smtClean="0">
              <a:solidFill>
                <a:srgbClr val="262626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SzPts val="1200"/>
              <a:buFont typeface="+mj-lt"/>
              <a:buAutoNum type="arabicPeriod"/>
            </a:pPr>
            <a:r>
              <a:rPr lang="sv-SE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Redogör </a:t>
            </a:r>
            <a:r>
              <a:rPr lang="sv-SE" sz="1200" dirty="0" err="1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Tonårspärlörens</a:t>
            </a:r>
            <a:r>
              <a:rPr lang="sv-SE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svar, fler förklaringar finns. </a:t>
            </a:r>
          </a:p>
          <a:p>
            <a:r>
              <a:rPr lang="sv-SE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5.       Frågeställningarna finns på Power Point.</a:t>
            </a:r>
            <a:br>
              <a:rPr lang="sv-SE" sz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sv-SE" sz="1200" b="1" dirty="0" smtClean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>
              <a:buFont typeface="+mj-lt"/>
              <a:buNone/>
            </a:pPr>
            <a:r>
              <a:rPr lang="sv-SE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Om </a:t>
            </a:r>
            <a:r>
              <a:rPr lang="sv-SE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ni har frågor om materialet, kontakta Stefan Åberg 042 – 10 76 09, </a:t>
            </a:r>
            <a:r>
              <a:rPr lang="sv-SE" i="1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stefan.aberg@helsingborg.se</a:t>
            </a:r>
          </a:p>
          <a:p>
            <a:pPr marL="0" indent="0">
              <a:buFont typeface="+mj-lt"/>
              <a:buNone/>
            </a:pPr>
            <a:endParaRPr lang="sv-SE" i="1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06521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31428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3332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146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1134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549612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54650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8173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01007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69073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+mj-lt"/>
              <a:buNone/>
            </a:pPr>
            <a:endParaRPr lang="sv-SE" baseline="0" dirty="0" smtClean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0F1210A-1586-444B-9628-C0C3F7470A3E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82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82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9886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7087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407584" y="897994"/>
            <a:ext cx="73152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399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7584" y="1401604"/>
            <a:ext cx="73152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99" b="0">
                <a:latin typeface="Arial"/>
                <a:cs typeface="Arial"/>
              </a:defRPr>
            </a:lvl1pPr>
            <a:lvl2pPr marL="456880" indent="0">
              <a:buNone/>
              <a:defRPr sz="1199"/>
            </a:lvl2pPr>
            <a:lvl3pPr marL="913760" indent="0">
              <a:buNone/>
              <a:defRPr sz="999"/>
            </a:lvl3pPr>
            <a:lvl4pPr marL="1370640" indent="0">
              <a:buNone/>
              <a:defRPr sz="899"/>
            </a:lvl4pPr>
            <a:lvl5pPr marL="1827520" indent="0">
              <a:buNone/>
              <a:defRPr sz="899"/>
            </a:lvl5pPr>
            <a:lvl6pPr marL="2284400" indent="0">
              <a:buNone/>
              <a:defRPr sz="899"/>
            </a:lvl6pPr>
            <a:lvl7pPr marL="2741280" indent="0">
              <a:buNone/>
              <a:defRPr sz="899"/>
            </a:lvl7pPr>
            <a:lvl8pPr marL="3198160" indent="0">
              <a:buNone/>
              <a:defRPr sz="899"/>
            </a:lvl8pPr>
            <a:lvl9pPr marL="3655040" indent="0">
              <a:buNone/>
              <a:defRPr sz="899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5" name="textruta 4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4611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e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327962" y="-1"/>
            <a:ext cx="1186403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8"/>
            </a:lvl1pPr>
            <a:lvl2pPr marL="456880" indent="0">
              <a:buNone/>
              <a:defRPr sz="2798"/>
            </a:lvl2pPr>
            <a:lvl3pPr marL="913760" indent="0">
              <a:buNone/>
              <a:defRPr sz="2398"/>
            </a:lvl3pPr>
            <a:lvl4pPr marL="1370640" indent="0">
              <a:buNone/>
              <a:defRPr sz="1999"/>
            </a:lvl4pPr>
            <a:lvl5pPr marL="1827520" indent="0">
              <a:buNone/>
              <a:defRPr sz="1999"/>
            </a:lvl5pPr>
            <a:lvl6pPr marL="2284400" indent="0">
              <a:buNone/>
              <a:defRPr sz="1999"/>
            </a:lvl6pPr>
            <a:lvl7pPr marL="2741280" indent="0">
              <a:buNone/>
              <a:defRPr sz="1999"/>
            </a:lvl7pPr>
            <a:lvl8pPr marL="3198160" indent="0">
              <a:buNone/>
              <a:defRPr sz="1999"/>
            </a:lvl8pPr>
            <a:lvl9pPr marL="3655040" indent="0">
              <a:buNone/>
              <a:defRPr sz="1999"/>
            </a:lvl9pPr>
          </a:lstStyle>
          <a:p>
            <a:endParaRPr lang="en-US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162130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m. bård m.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Picture Placeholder 2"/>
          <p:cNvSpPr>
            <a:spLocks noGrp="1"/>
          </p:cNvSpPr>
          <p:nvPr>
            <p:ph type="pic" idx="1"/>
          </p:nvPr>
        </p:nvSpPr>
        <p:spPr>
          <a:xfrm>
            <a:off x="327962" y="-1"/>
            <a:ext cx="11864039" cy="685800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8"/>
            </a:lvl1pPr>
            <a:lvl2pPr marL="456880" indent="0">
              <a:buNone/>
              <a:defRPr sz="2798"/>
            </a:lvl2pPr>
            <a:lvl3pPr marL="913760" indent="0">
              <a:buNone/>
              <a:defRPr sz="2398"/>
            </a:lvl3pPr>
            <a:lvl4pPr marL="1370640" indent="0">
              <a:buNone/>
              <a:defRPr sz="1999"/>
            </a:lvl4pPr>
            <a:lvl5pPr marL="1827520" indent="0">
              <a:buNone/>
              <a:defRPr sz="1999"/>
            </a:lvl5pPr>
            <a:lvl6pPr marL="2284400" indent="0">
              <a:buNone/>
              <a:defRPr sz="1999"/>
            </a:lvl6pPr>
            <a:lvl7pPr marL="2741280" indent="0">
              <a:buNone/>
              <a:defRPr sz="1999"/>
            </a:lvl7pPr>
            <a:lvl8pPr marL="3198160" indent="0">
              <a:buNone/>
              <a:defRPr sz="1999"/>
            </a:lvl8pPr>
            <a:lvl9pPr marL="3655040" indent="0">
              <a:buNone/>
              <a:defRPr sz="1999"/>
            </a:lvl9pPr>
          </a:lstStyle>
          <a:p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407584" y="897994"/>
            <a:ext cx="73152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399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7584" y="1401604"/>
            <a:ext cx="73152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99" b="0">
                <a:latin typeface="Arial"/>
                <a:cs typeface="Arial"/>
              </a:defRPr>
            </a:lvl1pPr>
            <a:lvl2pPr marL="456880" indent="0">
              <a:buNone/>
              <a:defRPr sz="1199"/>
            </a:lvl2pPr>
            <a:lvl3pPr marL="913760" indent="0">
              <a:buNone/>
              <a:defRPr sz="999"/>
            </a:lvl3pPr>
            <a:lvl4pPr marL="1370640" indent="0">
              <a:buNone/>
              <a:defRPr sz="899"/>
            </a:lvl4pPr>
            <a:lvl5pPr marL="1827520" indent="0">
              <a:buNone/>
              <a:defRPr sz="899"/>
            </a:lvl5pPr>
            <a:lvl6pPr marL="2284400" indent="0">
              <a:buNone/>
              <a:defRPr sz="899"/>
            </a:lvl6pPr>
            <a:lvl7pPr marL="2741280" indent="0">
              <a:buNone/>
              <a:defRPr sz="899"/>
            </a:lvl7pPr>
            <a:lvl8pPr marL="3198160" indent="0">
              <a:buNone/>
              <a:defRPr sz="899"/>
            </a:lvl8pPr>
            <a:lvl9pPr marL="3655040" indent="0">
              <a:buNone/>
              <a:defRPr sz="899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0" name="textruta 9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5741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389717" y="4848746"/>
            <a:ext cx="7315200" cy="473607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1399" b="1"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711198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198"/>
            </a:lvl1pPr>
            <a:lvl2pPr marL="456880" indent="0">
              <a:buNone/>
              <a:defRPr sz="2798"/>
            </a:lvl2pPr>
            <a:lvl3pPr marL="913760" indent="0">
              <a:buNone/>
              <a:defRPr sz="2398"/>
            </a:lvl3pPr>
            <a:lvl4pPr marL="1370640" indent="0">
              <a:buNone/>
              <a:defRPr sz="1999"/>
            </a:lvl4pPr>
            <a:lvl5pPr marL="1827520" indent="0">
              <a:buNone/>
              <a:defRPr sz="1999"/>
            </a:lvl5pPr>
            <a:lvl6pPr marL="2284400" indent="0">
              <a:buNone/>
              <a:defRPr sz="1999"/>
            </a:lvl6pPr>
            <a:lvl7pPr marL="2741280" indent="0">
              <a:buNone/>
              <a:defRPr sz="1999"/>
            </a:lvl7pPr>
            <a:lvl8pPr marL="3198160" indent="0">
              <a:buNone/>
              <a:defRPr sz="1999"/>
            </a:lvl8pPr>
            <a:lvl9pPr marL="3655040" indent="0">
              <a:buNone/>
              <a:defRPr sz="1999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52356"/>
            <a:ext cx="7315200" cy="33724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199" b="0">
                <a:latin typeface="Arial"/>
                <a:cs typeface="Arial"/>
              </a:defRPr>
            </a:lvl1pPr>
            <a:lvl2pPr marL="456880" indent="0">
              <a:buNone/>
              <a:defRPr sz="1199"/>
            </a:lvl2pPr>
            <a:lvl3pPr marL="913760" indent="0">
              <a:buNone/>
              <a:defRPr sz="999"/>
            </a:lvl3pPr>
            <a:lvl4pPr marL="1370640" indent="0">
              <a:buNone/>
              <a:defRPr sz="899"/>
            </a:lvl4pPr>
            <a:lvl5pPr marL="1827520" indent="0">
              <a:buNone/>
              <a:defRPr sz="899"/>
            </a:lvl5pPr>
            <a:lvl6pPr marL="2284400" indent="0">
              <a:buNone/>
              <a:defRPr sz="899"/>
            </a:lvl6pPr>
            <a:lvl7pPr marL="2741280" indent="0">
              <a:buNone/>
              <a:defRPr sz="899"/>
            </a:lvl7pPr>
            <a:lvl8pPr marL="3198160" indent="0">
              <a:buNone/>
              <a:defRPr sz="899"/>
            </a:lvl8pPr>
            <a:lvl9pPr marL="3655040" indent="0">
              <a:buNone/>
              <a:defRPr sz="899"/>
            </a:lvl9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15" name="textruta 14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Rektangel 16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3847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med bård och logg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ruta 10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2" name="Rektangel 11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4" name="Rektangel 13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5" name="Rektangel 14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6" name="Rektangel 15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3492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 2"/>
          <p:cNvGrpSpPr/>
          <p:nvPr userDrawn="1"/>
        </p:nvGrpSpPr>
        <p:grpSpPr>
          <a:xfrm>
            <a:off x="328084" y="6386123"/>
            <a:ext cx="948267" cy="188913"/>
            <a:chOff x="319206" y="6391910"/>
            <a:chExt cx="711200" cy="188913"/>
          </a:xfrm>
        </p:grpSpPr>
        <p:sp>
          <p:nvSpPr>
            <p:cNvPr id="4" name="Freeform 10"/>
            <p:cNvSpPr>
              <a:spLocks noEditPoints="1"/>
            </p:cNvSpPr>
            <p:nvPr/>
          </p:nvSpPr>
          <p:spPr bwMode="auto">
            <a:xfrm>
              <a:off x="554156" y="6391910"/>
              <a:ext cx="220663" cy="184150"/>
            </a:xfrm>
            <a:custGeom>
              <a:avLst/>
              <a:gdLst/>
              <a:ahLst/>
              <a:cxnLst>
                <a:cxn ang="0">
                  <a:pos x="174" y="75"/>
                </a:cxn>
                <a:cxn ang="0">
                  <a:pos x="131" y="181"/>
                </a:cxn>
                <a:cxn ang="0">
                  <a:pos x="216" y="181"/>
                </a:cxn>
                <a:cxn ang="0">
                  <a:pos x="174" y="75"/>
                </a:cxn>
                <a:cxn ang="0">
                  <a:pos x="126" y="0"/>
                </a:cxn>
                <a:cxn ang="0">
                  <a:pos x="221" y="0"/>
                </a:cxn>
                <a:cxn ang="0">
                  <a:pos x="347" y="289"/>
                </a:cxn>
                <a:cxn ang="0">
                  <a:pos x="259" y="289"/>
                </a:cxn>
                <a:cxn ang="0">
                  <a:pos x="235" y="231"/>
                </a:cxn>
                <a:cxn ang="0">
                  <a:pos x="112" y="231"/>
                </a:cxn>
                <a:cxn ang="0">
                  <a:pos x="88" y="289"/>
                </a:cxn>
                <a:cxn ang="0">
                  <a:pos x="0" y="289"/>
                </a:cxn>
                <a:cxn ang="0">
                  <a:pos x="126" y="0"/>
                </a:cxn>
              </a:cxnLst>
              <a:rect l="0" t="0" r="r" b="b"/>
              <a:pathLst>
                <a:path w="347" h="289">
                  <a:moveTo>
                    <a:pt x="174" y="75"/>
                  </a:moveTo>
                  <a:lnTo>
                    <a:pt x="131" y="181"/>
                  </a:lnTo>
                  <a:lnTo>
                    <a:pt x="216" y="181"/>
                  </a:lnTo>
                  <a:lnTo>
                    <a:pt x="174" y="75"/>
                  </a:lnTo>
                  <a:close/>
                  <a:moveTo>
                    <a:pt x="126" y="0"/>
                  </a:moveTo>
                  <a:lnTo>
                    <a:pt x="221" y="0"/>
                  </a:lnTo>
                  <a:lnTo>
                    <a:pt x="347" y="289"/>
                  </a:lnTo>
                  <a:lnTo>
                    <a:pt x="259" y="289"/>
                  </a:lnTo>
                  <a:lnTo>
                    <a:pt x="235" y="231"/>
                  </a:lnTo>
                  <a:lnTo>
                    <a:pt x="112" y="231"/>
                  </a:lnTo>
                  <a:lnTo>
                    <a:pt x="88" y="289"/>
                  </a:lnTo>
                  <a:lnTo>
                    <a:pt x="0" y="289"/>
                  </a:lnTo>
                  <a:lnTo>
                    <a:pt x="12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sv-SE" sz="1800" dirty="0"/>
            </a:p>
          </p:txBody>
        </p:sp>
        <p:sp>
          <p:nvSpPr>
            <p:cNvPr id="5" name="Freeform 11"/>
            <p:cNvSpPr>
              <a:spLocks/>
            </p:cNvSpPr>
            <p:nvPr/>
          </p:nvSpPr>
          <p:spPr bwMode="auto">
            <a:xfrm>
              <a:off x="770056" y="6499860"/>
              <a:ext cx="46038" cy="46038"/>
            </a:xfrm>
            <a:custGeom>
              <a:avLst/>
              <a:gdLst/>
              <a:ahLst/>
              <a:cxnLst>
                <a:cxn ang="0">
                  <a:pos x="36" y="0"/>
                </a:cxn>
                <a:cxn ang="0">
                  <a:pos x="42" y="1"/>
                </a:cxn>
                <a:cxn ang="0">
                  <a:pos x="48" y="2"/>
                </a:cxn>
                <a:cxn ang="0">
                  <a:pos x="54" y="5"/>
                </a:cxn>
                <a:cxn ang="0">
                  <a:pos x="59" y="9"/>
                </a:cxn>
                <a:cxn ang="0">
                  <a:pos x="63" y="13"/>
                </a:cxn>
                <a:cxn ang="0">
                  <a:pos x="67" y="18"/>
                </a:cxn>
                <a:cxn ang="0">
                  <a:pos x="69" y="24"/>
                </a:cxn>
                <a:cxn ang="0">
                  <a:pos x="71" y="30"/>
                </a:cxn>
                <a:cxn ang="0">
                  <a:pos x="71" y="36"/>
                </a:cxn>
                <a:cxn ang="0">
                  <a:pos x="71" y="44"/>
                </a:cxn>
                <a:cxn ang="0">
                  <a:pos x="69" y="50"/>
                </a:cxn>
                <a:cxn ang="0">
                  <a:pos x="66" y="56"/>
                </a:cxn>
                <a:cxn ang="0">
                  <a:pos x="61" y="62"/>
                </a:cxn>
                <a:cxn ang="0">
                  <a:pos x="56" y="66"/>
                </a:cxn>
                <a:cxn ang="0">
                  <a:pos x="50" y="70"/>
                </a:cxn>
                <a:cxn ang="0">
                  <a:pos x="43" y="72"/>
                </a:cxn>
                <a:cxn ang="0">
                  <a:pos x="36" y="72"/>
                </a:cxn>
                <a:cxn ang="0">
                  <a:pos x="29" y="72"/>
                </a:cxn>
                <a:cxn ang="0">
                  <a:pos x="22" y="70"/>
                </a:cxn>
                <a:cxn ang="0">
                  <a:pos x="16" y="66"/>
                </a:cxn>
                <a:cxn ang="0">
                  <a:pos x="11" y="62"/>
                </a:cxn>
                <a:cxn ang="0">
                  <a:pos x="6" y="56"/>
                </a:cxn>
                <a:cxn ang="0">
                  <a:pos x="3" y="50"/>
                </a:cxn>
                <a:cxn ang="0">
                  <a:pos x="1" y="43"/>
                </a:cxn>
                <a:cxn ang="0">
                  <a:pos x="0" y="36"/>
                </a:cxn>
                <a:cxn ang="0">
                  <a:pos x="1" y="29"/>
                </a:cxn>
                <a:cxn ang="0">
                  <a:pos x="3" y="22"/>
                </a:cxn>
                <a:cxn ang="0">
                  <a:pos x="6" y="16"/>
                </a:cxn>
                <a:cxn ang="0">
                  <a:pos x="11" y="11"/>
                </a:cxn>
                <a:cxn ang="0">
                  <a:pos x="16" y="6"/>
                </a:cxn>
                <a:cxn ang="0">
                  <a:pos x="22" y="3"/>
                </a:cxn>
                <a:cxn ang="0">
                  <a:pos x="29" y="1"/>
                </a:cxn>
                <a:cxn ang="0">
                  <a:pos x="36" y="0"/>
                </a:cxn>
              </a:cxnLst>
              <a:rect l="0" t="0" r="r" b="b"/>
              <a:pathLst>
                <a:path w="71" h="72">
                  <a:moveTo>
                    <a:pt x="36" y="0"/>
                  </a:moveTo>
                  <a:lnTo>
                    <a:pt x="42" y="1"/>
                  </a:lnTo>
                  <a:lnTo>
                    <a:pt x="48" y="2"/>
                  </a:lnTo>
                  <a:lnTo>
                    <a:pt x="54" y="5"/>
                  </a:lnTo>
                  <a:lnTo>
                    <a:pt x="59" y="9"/>
                  </a:lnTo>
                  <a:lnTo>
                    <a:pt x="63" y="13"/>
                  </a:lnTo>
                  <a:lnTo>
                    <a:pt x="67" y="18"/>
                  </a:lnTo>
                  <a:lnTo>
                    <a:pt x="69" y="24"/>
                  </a:lnTo>
                  <a:lnTo>
                    <a:pt x="71" y="30"/>
                  </a:lnTo>
                  <a:lnTo>
                    <a:pt x="71" y="36"/>
                  </a:lnTo>
                  <a:lnTo>
                    <a:pt x="71" y="44"/>
                  </a:lnTo>
                  <a:lnTo>
                    <a:pt x="69" y="50"/>
                  </a:lnTo>
                  <a:lnTo>
                    <a:pt x="66" y="56"/>
                  </a:lnTo>
                  <a:lnTo>
                    <a:pt x="61" y="62"/>
                  </a:lnTo>
                  <a:lnTo>
                    <a:pt x="56" y="66"/>
                  </a:lnTo>
                  <a:lnTo>
                    <a:pt x="50" y="70"/>
                  </a:lnTo>
                  <a:lnTo>
                    <a:pt x="43" y="72"/>
                  </a:lnTo>
                  <a:lnTo>
                    <a:pt x="36" y="72"/>
                  </a:lnTo>
                  <a:lnTo>
                    <a:pt x="29" y="72"/>
                  </a:lnTo>
                  <a:lnTo>
                    <a:pt x="22" y="70"/>
                  </a:lnTo>
                  <a:lnTo>
                    <a:pt x="16" y="66"/>
                  </a:lnTo>
                  <a:lnTo>
                    <a:pt x="11" y="62"/>
                  </a:lnTo>
                  <a:lnTo>
                    <a:pt x="6" y="56"/>
                  </a:lnTo>
                  <a:lnTo>
                    <a:pt x="3" y="50"/>
                  </a:lnTo>
                  <a:lnTo>
                    <a:pt x="1" y="43"/>
                  </a:lnTo>
                  <a:lnTo>
                    <a:pt x="0" y="36"/>
                  </a:lnTo>
                  <a:lnTo>
                    <a:pt x="1" y="29"/>
                  </a:lnTo>
                  <a:lnTo>
                    <a:pt x="3" y="22"/>
                  </a:lnTo>
                  <a:lnTo>
                    <a:pt x="6" y="16"/>
                  </a:lnTo>
                  <a:lnTo>
                    <a:pt x="11" y="11"/>
                  </a:lnTo>
                  <a:lnTo>
                    <a:pt x="16" y="6"/>
                  </a:lnTo>
                  <a:lnTo>
                    <a:pt x="22" y="3"/>
                  </a:lnTo>
                  <a:lnTo>
                    <a:pt x="29" y="1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sv-SE" sz="1800" dirty="0"/>
            </a:p>
          </p:txBody>
        </p:sp>
        <p:sp>
          <p:nvSpPr>
            <p:cNvPr id="6" name="Freeform 12"/>
            <p:cNvSpPr>
              <a:spLocks/>
            </p:cNvSpPr>
            <p:nvPr/>
          </p:nvSpPr>
          <p:spPr bwMode="auto">
            <a:xfrm>
              <a:off x="833556" y="6391910"/>
              <a:ext cx="196850" cy="1841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7" y="0"/>
                </a:cxn>
                <a:cxn ang="0">
                  <a:pos x="224" y="160"/>
                </a:cxn>
                <a:cxn ang="0">
                  <a:pos x="224" y="0"/>
                </a:cxn>
                <a:cxn ang="0">
                  <a:pos x="310" y="0"/>
                </a:cxn>
                <a:cxn ang="0">
                  <a:pos x="310" y="289"/>
                </a:cxn>
                <a:cxn ang="0">
                  <a:pos x="233" y="289"/>
                </a:cxn>
                <a:cxn ang="0">
                  <a:pos x="86" y="128"/>
                </a:cxn>
                <a:cxn ang="0">
                  <a:pos x="86" y="289"/>
                </a:cxn>
                <a:cxn ang="0">
                  <a:pos x="0" y="289"/>
                </a:cxn>
                <a:cxn ang="0">
                  <a:pos x="0" y="0"/>
                </a:cxn>
              </a:cxnLst>
              <a:rect l="0" t="0" r="r" b="b"/>
              <a:pathLst>
                <a:path w="310" h="289">
                  <a:moveTo>
                    <a:pt x="0" y="0"/>
                  </a:moveTo>
                  <a:lnTo>
                    <a:pt x="77" y="0"/>
                  </a:lnTo>
                  <a:lnTo>
                    <a:pt x="224" y="160"/>
                  </a:lnTo>
                  <a:lnTo>
                    <a:pt x="224" y="0"/>
                  </a:lnTo>
                  <a:lnTo>
                    <a:pt x="310" y="0"/>
                  </a:lnTo>
                  <a:lnTo>
                    <a:pt x="310" y="289"/>
                  </a:lnTo>
                  <a:lnTo>
                    <a:pt x="233" y="289"/>
                  </a:lnTo>
                  <a:lnTo>
                    <a:pt x="86" y="128"/>
                  </a:lnTo>
                  <a:lnTo>
                    <a:pt x="86" y="289"/>
                  </a:lnTo>
                  <a:lnTo>
                    <a:pt x="0" y="2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sv-SE" sz="1800" dirty="0"/>
            </a:p>
          </p:txBody>
        </p:sp>
        <p:sp>
          <p:nvSpPr>
            <p:cNvPr id="7" name="Freeform 13"/>
            <p:cNvSpPr>
              <a:spLocks/>
            </p:cNvSpPr>
            <p:nvPr/>
          </p:nvSpPr>
          <p:spPr bwMode="auto">
            <a:xfrm>
              <a:off x="319206" y="6391910"/>
              <a:ext cx="174625" cy="188913"/>
            </a:xfrm>
            <a:custGeom>
              <a:avLst/>
              <a:gdLst/>
              <a:ahLst/>
              <a:cxnLst>
                <a:cxn ang="0">
                  <a:pos x="180" y="1"/>
                </a:cxn>
                <a:cxn ang="0">
                  <a:pos x="215" y="5"/>
                </a:cxn>
                <a:cxn ang="0">
                  <a:pos x="253" y="15"/>
                </a:cxn>
                <a:cxn ang="0">
                  <a:pos x="273" y="98"/>
                </a:cxn>
                <a:cxn ang="0">
                  <a:pos x="245" y="83"/>
                </a:cxn>
                <a:cxn ang="0">
                  <a:pos x="221" y="72"/>
                </a:cxn>
                <a:cxn ang="0">
                  <a:pos x="196" y="68"/>
                </a:cxn>
                <a:cxn ang="0">
                  <a:pos x="171" y="68"/>
                </a:cxn>
                <a:cxn ang="0">
                  <a:pos x="147" y="73"/>
                </a:cxn>
                <a:cxn ang="0">
                  <a:pos x="126" y="83"/>
                </a:cxn>
                <a:cxn ang="0">
                  <a:pos x="109" y="97"/>
                </a:cxn>
                <a:cxn ang="0">
                  <a:pos x="96" y="116"/>
                </a:cxn>
                <a:cxn ang="0">
                  <a:pos x="89" y="137"/>
                </a:cxn>
                <a:cxn ang="0">
                  <a:pos x="89" y="160"/>
                </a:cxn>
                <a:cxn ang="0">
                  <a:pos x="95" y="180"/>
                </a:cxn>
                <a:cxn ang="0">
                  <a:pos x="106" y="198"/>
                </a:cxn>
                <a:cxn ang="0">
                  <a:pos x="122" y="213"/>
                </a:cxn>
                <a:cxn ang="0">
                  <a:pos x="142" y="223"/>
                </a:cxn>
                <a:cxn ang="0">
                  <a:pos x="165" y="228"/>
                </a:cxn>
                <a:cxn ang="0">
                  <a:pos x="192" y="228"/>
                </a:cxn>
                <a:cxn ang="0">
                  <a:pos x="217" y="224"/>
                </a:cxn>
                <a:cxn ang="0">
                  <a:pos x="239" y="217"/>
                </a:cxn>
                <a:cxn ang="0">
                  <a:pos x="262" y="206"/>
                </a:cxn>
                <a:cxn ang="0">
                  <a:pos x="275" y="271"/>
                </a:cxn>
                <a:cxn ang="0">
                  <a:pos x="238" y="286"/>
                </a:cxn>
                <a:cxn ang="0">
                  <a:pos x="201" y="294"/>
                </a:cxn>
                <a:cxn ang="0">
                  <a:pos x="172" y="296"/>
                </a:cxn>
                <a:cxn ang="0">
                  <a:pos x="144" y="296"/>
                </a:cxn>
                <a:cxn ang="0">
                  <a:pos x="110" y="290"/>
                </a:cxn>
                <a:cxn ang="0">
                  <a:pos x="81" y="280"/>
                </a:cxn>
                <a:cxn ang="0">
                  <a:pos x="55" y="265"/>
                </a:cxn>
                <a:cxn ang="0">
                  <a:pos x="34" y="244"/>
                </a:cxn>
                <a:cxn ang="0">
                  <a:pos x="18" y="221"/>
                </a:cxn>
                <a:cxn ang="0">
                  <a:pos x="7" y="194"/>
                </a:cxn>
                <a:cxn ang="0">
                  <a:pos x="1" y="164"/>
                </a:cxn>
                <a:cxn ang="0">
                  <a:pos x="1" y="134"/>
                </a:cxn>
                <a:cxn ang="0">
                  <a:pos x="5" y="107"/>
                </a:cxn>
                <a:cxn ang="0">
                  <a:pos x="13" y="83"/>
                </a:cxn>
                <a:cxn ang="0">
                  <a:pos x="29" y="57"/>
                </a:cxn>
                <a:cxn ang="0">
                  <a:pos x="49" y="36"/>
                </a:cxn>
                <a:cxn ang="0">
                  <a:pos x="74" y="20"/>
                </a:cxn>
                <a:cxn ang="0">
                  <a:pos x="101" y="9"/>
                </a:cxn>
                <a:cxn ang="0">
                  <a:pos x="132" y="2"/>
                </a:cxn>
                <a:cxn ang="0">
                  <a:pos x="163" y="0"/>
                </a:cxn>
              </a:cxnLst>
              <a:rect l="0" t="0" r="r" b="b"/>
              <a:pathLst>
                <a:path w="275" h="296">
                  <a:moveTo>
                    <a:pt x="163" y="0"/>
                  </a:moveTo>
                  <a:lnTo>
                    <a:pt x="180" y="1"/>
                  </a:lnTo>
                  <a:lnTo>
                    <a:pt x="197" y="2"/>
                  </a:lnTo>
                  <a:lnTo>
                    <a:pt x="215" y="5"/>
                  </a:lnTo>
                  <a:lnTo>
                    <a:pt x="233" y="10"/>
                  </a:lnTo>
                  <a:lnTo>
                    <a:pt x="253" y="15"/>
                  </a:lnTo>
                  <a:lnTo>
                    <a:pt x="273" y="22"/>
                  </a:lnTo>
                  <a:lnTo>
                    <a:pt x="273" y="98"/>
                  </a:lnTo>
                  <a:lnTo>
                    <a:pt x="259" y="90"/>
                  </a:lnTo>
                  <a:lnTo>
                    <a:pt x="245" y="83"/>
                  </a:lnTo>
                  <a:lnTo>
                    <a:pt x="231" y="76"/>
                  </a:lnTo>
                  <a:lnTo>
                    <a:pt x="221" y="72"/>
                  </a:lnTo>
                  <a:lnTo>
                    <a:pt x="209" y="69"/>
                  </a:lnTo>
                  <a:lnTo>
                    <a:pt x="196" y="68"/>
                  </a:lnTo>
                  <a:lnTo>
                    <a:pt x="183" y="67"/>
                  </a:lnTo>
                  <a:lnTo>
                    <a:pt x="171" y="68"/>
                  </a:lnTo>
                  <a:lnTo>
                    <a:pt x="159" y="70"/>
                  </a:lnTo>
                  <a:lnTo>
                    <a:pt x="147" y="73"/>
                  </a:lnTo>
                  <a:lnTo>
                    <a:pt x="136" y="77"/>
                  </a:lnTo>
                  <a:lnTo>
                    <a:pt x="126" y="83"/>
                  </a:lnTo>
                  <a:lnTo>
                    <a:pt x="117" y="90"/>
                  </a:lnTo>
                  <a:lnTo>
                    <a:pt x="109" y="97"/>
                  </a:lnTo>
                  <a:lnTo>
                    <a:pt x="101" y="106"/>
                  </a:lnTo>
                  <a:lnTo>
                    <a:pt x="96" y="116"/>
                  </a:lnTo>
                  <a:lnTo>
                    <a:pt x="91" y="126"/>
                  </a:lnTo>
                  <a:lnTo>
                    <a:pt x="89" y="137"/>
                  </a:lnTo>
                  <a:lnTo>
                    <a:pt x="88" y="149"/>
                  </a:lnTo>
                  <a:lnTo>
                    <a:pt x="89" y="160"/>
                  </a:lnTo>
                  <a:lnTo>
                    <a:pt x="91" y="170"/>
                  </a:lnTo>
                  <a:lnTo>
                    <a:pt x="95" y="180"/>
                  </a:lnTo>
                  <a:lnTo>
                    <a:pt x="100" y="189"/>
                  </a:lnTo>
                  <a:lnTo>
                    <a:pt x="106" y="198"/>
                  </a:lnTo>
                  <a:lnTo>
                    <a:pt x="114" y="206"/>
                  </a:lnTo>
                  <a:lnTo>
                    <a:pt x="122" y="213"/>
                  </a:lnTo>
                  <a:lnTo>
                    <a:pt x="132" y="218"/>
                  </a:lnTo>
                  <a:lnTo>
                    <a:pt x="142" y="223"/>
                  </a:lnTo>
                  <a:lnTo>
                    <a:pt x="154" y="226"/>
                  </a:lnTo>
                  <a:lnTo>
                    <a:pt x="165" y="228"/>
                  </a:lnTo>
                  <a:lnTo>
                    <a:pt x="178" y="229"/>
                  </a:lnTo>
                  <a:lnTo>
                    <a:pt x="192" y="228"/>
                  </a:lnTo>
                  <a:lnTo>
                    <a:pt x="205" y="227"/>
                  </a:lnTo>
                  <a:lnTo>
                    <a:pt x="217" y="224"/>
                  </a:lnTo>
                  <a:lnTo>
                    <a:pt x="229" y="220"/>
                  </a:lnTo>
                  <a:lnTo>
                    <a:pt x="239" y="217"/>
                  </a:lnTo>
                  <a:lnTo>
                    <a:pt x="249" y="213"/>
                  </a:lnTo>
                  <a:lnTo>
                    <a:pt x="262" y="206"/>
                  </a:lnTo>
                  <a:lnTo>
                    <a:pt x="275" y="198"/>
                  </a:lnTo>
                  <a:lnTo>
                    <a:pt x="275" y="271"/>
                  </a:lnTo>
                  <a:lnTo>
                    <a:pt x="256" y="279"/>
                  </a:lnTo>
                  <a:lnTo>
                    <a:pt x="238" y="286"/>
                  </a:lnTo>
                  <a:lnTo>
                    <a:pt x="220" y="291"/>
                  </a:lnTo>
                  <a:lnTo>
                    <a:pt x="201" y="294"/>
                  </a:lnTo>
                  <a:lnTo>
                    <a:pt x="182" y="296"/>
                  </a:lnTo>
                  <a:lnTo>
                    <a:pt x="172" y="296"/>
                  </a:lnTo>
                  <a:lnTo>
                    <a:pt x="153" y="296"/>
                  </a:lnTo>
                  <a:lnTo>
                    <a:pt x="144" y="296"/>
                  </a:lnTo>
                  <a:lnTo>
                    <a:pt x="126" y="294"/>
                  </a:lnTo>
                  <a:lnTo>
                    <a:pt x="110" y="290"/>
                  </a:lnTo>
                  <a:lnTo>
                    <a:pt x="95" y="286"/>
                  </a:lnTo>
                  <a:lnTo>
                    <a:pt x="81" y="280"/>
                  </a:lnTo>
                  <a:lnTo>
                    <a:pt x="68" y="273"/>
                  </a:lnTo>
                  <a:lnTo>
                    <a:pt x="55" y="265"/>
                  </a:lnTo>
                  <a:lnTo>
                    <a:pt x="44" y="255"/>
                  </a:lnTo>
                  <a:lnTo>
                    <a:pt x="34" y="244"/>
                  </a:lnTo>
                  <a:lnTo>
                    <a:pt x="25" y="233"/>
                  </a:lnTo>
                  <a:lnTo>
                    <a:pt x="18" y="221"/>
                  </a:lnTo>
                  <a:lnTo>
                    <a:pt x="11" y="208"/>
                  </a:lnTo>
                  <a:lnTo>
                    <a:pt x="7" y="194"/>
                  </a:lnTo>
                  <a:lnTo>
                    <a:pt x="3" y="179"/>
                  </a:lnTo>
                  <a:lnTo>
                    <a:pt x="1" y="164"/>
                  </a:lnTo>
                  <a:lnTo>
                    <a:pt x="0" y="148"/>
                  </a:lnTo>
                  <a:lnTo>
                    <a:pt x="1" y="134"/>
                  </a:lnTo>
                  <a:lnTo>
                    <a:pt x="3" y="120"/>
                  </a:lnTo>
                  <a:lnTo>
                    <a:pt x="5" y="107"/>
                  </a:lnTo>
                  <a:lnTo>
                    <a:pt x="9" y="94"/>
                  </a:lnTo>
                  <a:lnTo>
                    <a:pt x="13" y="83"/>
                  </a:lnTo>
                  <a:lnTo>
                    <a:pt x="20" y="69"/>
                  </a:lnTo>
                  <a:lnTo>
                    <a:pt x="29" y="57"/>
                  </a:lnTo>
                  <a:lnTo>
                    <a:pt x="38" y="46"/>
                  </a:lnTo>
                  <a:lnTo>
                    <a:pt x="49" y="36"/>
                  </a:lnTo>
                  <a:lnTo>
                    <a:pt x="61" y="28"/>
                  </a:lnTo>
                  <a:lnTo>
                    <a:pt x="74" y="20"/>
                  </a:lnTo>
                  <a:lnTo>
                    <a:pt x="87" y="14"/>
                  </a:lnTo>
                  <a:lnTo>
                    <a:pt x="101" y="9"/>
                  </a:lnTo>
                  <a:lnTo>
                    <a:pt x="116" y="5"/>
                  </a:lnTo>
                  <a:lnTo>
                    <a:pt x="132" y="2"/>
                  </a:lnTo>
                  <a:lnTo>
                    <a:pt x="147" y="1"/>
                  </a:lnTo>
                  <a:lnTo>
                    <a:pt x="16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sv-SE" sz="1800" dirty="0"/>
            </a:p>
          </p:txBody>
        </p:sp>
        <p:sp>
          <p:nvSpPr>
            <p:cNvPr id="8" name="Freeform 14"/>
            <p:cNvSpPr>
              <a:spLocks/>
            </p:cNvSpPr>
            <p:nvPr/>
          </p:nvSpPr>
          <p:spPr bwMode="auto">
            <a:xfrm>
              <a:off x="509706" y="6499860"/>
              <a:ext cx="44450" cy="46038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42" y="1"/>
                </a:cxn>
                <a:cxn ang="0">
                  <a:pos x="47" y="2"/>
                </a:cxn>
                <a:cxn ang="0">
                  <a:pos x="53" y="5"/>
                </a:cxn>
                <a:cxn ang="0">
                  <a:pos x="58" y="9"/>
                </a:cxn>
                <a:cxn ang="0">
                  <a:pos x="62" y="13"/>
                </a:cxn>
                <a:cxn ang="0">
                  <a:pos x="66" y="18"/>
                </a:cxn>
                <a:cxn ang="0">
                  <a:pos x="69" y="24"/>
                </a:cxn>
                <a:cxn ang="0">
                  <a:pos x="70" y="30"/>
                </a:cxn>
                <a:cxn ang="0">
                  <a:pos x="71" y="36"/>
                </a:cxn>
                <a:cxn ang="0">
                  <a:pos x="70" y="44"/>
                </a:cxn>
                <a:cxn ang="0">
                  <a:pos x="68" y="50"/>
                </a:cxn>
                <a:cxn ang="0">
                  <a:pos x="65" y="56"/>
                </a:cxn>
                <a:cxn ang="0">
                  <a:pos x="60" y="62"/>
                </a:cxn>
                <a:cxn ang="0">
                  <a:pos x="55" y="66"/>
                </a:cxn>
                <a:cxn ang="0">
                  <a:pos x="49" y="70"/>
                </a:cxn>
                <a:cxn ang="0">
                  <a:pos x="43" y="72"/>
                </a:cxn>
                <a:cxn ang="0">
                  <a:pos x="35" y="72"/>
                </a:cxn>
                <a:cxn ang="0">
                  <a:pos x="28" y="72"/>
                </a:cxn>
                <a:cxn ang="0">
                  <a:pos x="22" y="70"/>
                </a:cxn>
                <a:cxn ang="0">
                  <a:pos x="16" y="66"/>
                </a:cxn>
                <a:cxn ang="0">
                  <a:pos x="10" y="62"/>
                </a:cxn>
                <a:cxn ang="0">
                  <a:pos x="6" y="56"/>
                </a:cxn>
                <a:cxn ang="0">
                  <a:pos x="2" y="50"/>
                </a:cxn>
                <a:cxn ang="0">
                  <a:pos x="0" y="43"/>
                </a:cxn>
                <a:cxn ang="0">
                  <a:pos x="0" y="36"/>
                </a:cxn>
                <a:cxn ang="0">
                  <a:pos x="0" y="29"/>
                </a:cxn>
                <a:cxn ang="0">
                  <a:pos x="2" y="22"/>
                </a:cxn>
                <a:cxn ang="0">
                  <a:pos x="6" y="16"/>
                </a:cxn>
                <a:cxn ang="0">
                  <a:pos x="10" y="11"/>
                </a:cxn>
                <a:cxn ang="0">
                  <a:pos x="16" y="6"/>
                </a:cxn>
                <a:cxn ang="0">
                  <a:pos x="22" y="3"/>
                </a:cxn>
                <a:cxn ang="0">
                  <a:pos x="28" y="1"/>
                </a:cxn>
                <a:cxn ang="0">
                  <a:pos x="35" y="0"/>
                </a:cxn>
              </a:cxnLst>
              <a:rect l="0" t="0" r="r" b="b"/>
              <a:pathLst>
                <a:path w="71" h="72">
                  <a:moveTo>
                    <a:pt x="35" y="0"/>
                  </a:moveTo>
                  <a:lnTo>
                    <a:pt x="42" y="1"/>
                  </a:lnTo>
                  <a:lnTo>
                    <a:pt x="47" y="2"/>
                  </a:lnTo>
                  <a:lnTo>
                    <a:pt x="53" y="5"/>
                  </a:lnTo>
                  <a:lnTo>
                    <a:pt x="58" y="9"/>
                  </a:lnTo>
                  <a:lnTo>
                    <a:pt x="62" y="13"/>
                  </a:lnTo>
                  <a:lnTo>
                    <a:pt x="66" y="18"/>
                  </a:lnTo>
                  <a:lnTo>
                    <a:pt x="69" y="24"/>
                  </a:lnTo>
                  <a:lnTo>
                    <a:pt x="70" y="30"/>
                  </a:lnTo>
                  <a:lnTo>
                    <a:pt x="71" y="36"/>
                  </a:lnTo>
                  <a:lnTo>
                    <a:pt x="70" y="44"/>
                  </a:lnTo>
                  <a:lnTo>
                    <a:pt x="68" y="50"/>
                  </a:lnTo>
                  <a:lnTo>
                    <a:pt x="65" y="56"/>
                  </a:lnTo>
                  <a:lnTo>
                    <a:pt x="60" y="62"/>
                  </a:lnTo>
                  <a:lnTo>
                    <a:pt x="55" y="66"/>
                  </a:lnTo>
                  <a:lnTo>
                    <a:pt x="49" y="70"/>
                  </a:lnTo>
                  <a:lnTo>
                    <a:pt x="43" y="72"/>
                  </a:lnTo>
                  <a:lnTo>
                    <a:pt x="35" y="72"/>
                  </a:lnTo>
                  <a:lnTo>
                    <a:pt x="28" y="72"/>
                  </a:lnTo>
                  <a:lnTo>
                    <a:pt x="22" y="70"/>
                  </a:lnTo>
                  <a:lnTo>
                    <a:pt x="16" y="66"/>
                  </a:lnTo>
                  <a:lnTo>
                    <a:pt x="10" y="62"/>
                  </a:lnTo>
                  <a:lnTo>
                    <a:pt x="6" y="56"/>
                  </a:lnTo>
                  <a:lnTo>
                    <a:pt x="2" y="50"/>
                  </a:lnTo>
                  <a:lnTo>
                    <a:pt x="0" y="43"/>
                  </a:lnTo>
                  <a:lnTo>
                    <a:pt x="0" y="36"/>
                  </a:lnTo>
                  <a:lnTo>
                    <a:pt x="0" y="29"/>
                  </a:lnTo>
                  <a:lnTo>
                    <a:pt x="2" y="22"/>
                  </a:lnTo>
                  <a:lnTo>
                    <a:pt x="6" y="16"/>
                  </a:lnTo>
                  <a:lnTo>
                    <a:pt x="10" y="11"/>
                  </a:lnTo>
                  <a:lnTo>
                    <a:pt x="16" y="6"/>
                  </a:lnTo>
                  <a:lnTo>
                    <a:pt x="22" y="3"/>
                  </a:lnTo>
                  <a:lnTo>
                    <a:pt x="28" y="1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sv-SE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+mn-cs"/>
                </a:defRPr>
              </a:lvl9pPr>
            </a:lstStyle>
            <a:p>
              <a:endParaRPr lang="sv-SE" sz="1800" dirty="0"/>
            </a:p>
          </p:txBody>
        </p:sp>
      </p:grpSp>
    </p:spTree>
    <p:extLst>
      <p:ext uri="{BB962C8B-B14F-4D97-AF65-F5344CB8AC3E}">
        <p14:creationId xmlns:p14="http://schemas.microsoft.com/office/powerpoint/2010/main" val="599785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173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59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38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Röd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F7A6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BD003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EC670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9C000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D9000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54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Lila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C736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5C0C6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63486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66004B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93006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ruta 12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6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Blå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40A4E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0953A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4B8EC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08497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0F81D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26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nktlista, Rubrik och brödtext - Grö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ruta 11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8" name="Rektangel 17"/>
          <p:cNvSpPr/>
          <p:nvPr userDrawn="1"/>
        </p:nvSpPr>
        <p:spPr>
          <a:xfrm>
            <a:off x="-2239" y="2"/>
            <a:ext cx="330200" cy="1371600"/>
          </a:xfrm>
          <a:prstGeom prst="rect">
            <a:avLst/>
          </a:prstGeom>
          <a:solidFill>
            <a:srgbClr val="A1C30A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9" name="Rektangel 18"/>
          <p:cNvSpPr/>
          <p:nvPr userDrawn="1"/>
        </p:nvSpPr>
        <p:spPr>
          <a:xfrm>
            <a:off x="-4476" y="1371600"/>
            <a:ext cx="330200" cy="1371600"/>
          </a:xfrm>
          <a:prstGeom prst="rect">
            <a:avLst/>
          </a:prstGeom>
          <a:solidFill>
            <a:srgbClr val="199A29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0" name="Rektangel 19"/>
          <p:cNvSpPr/>
          <p:nvPr userDrawn="1"/>
        </p:nvSpPr>
        <p:spPr>
          <a:xfrm>
            <a:off x="-4476" y="2743200"/>
            <a:ext cx="330200" cy="1371600"/>
          </a:xfrm>
          <a:prstGeom prst="rect">
            <a:avLst/>
          </a:prstGeom>
          <a:solidFill>
            <a:srgbClr val="90C04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1" name="Rektangel 20"/>
          <p:cNvSpPr/>
          <p:nvPr userDrawn="1"/>
        </p:nvSpPr>
        <p:spPr>
          <a:xfrm>
            <a:off x="-4476" y="4114799"/>
            <a:ext cx="330200" cy="1371600"/>
          </a:xfrm>
          <a:prstGeom prst="rect">
            <a:avLst/>
          </a:prstGeom>
          <a:solidFill>
            <a:srgbClr val="407015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2" name="Rektangel 21"/>
          <p:cNvSpPr/>
          <p:nvPr userDrawn="1"/>
        </p:nvSpPr>
        <p:spPr>
          <a:xfrm>
            <a:off x="-4476" y="5486399"/>
            <a:ext cx="330200" cy="1371600"/>
          </a:xfrm>
          <a:prstGeom prst="rect">
            <a:avLst/>
          </a:prstGeom>
          <a:solidFill>
            <a:srgbClr val="65AE1E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376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799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1467557" y="1600203"/>
            <a:ext cx="10543823" cy="4202113"/>
          </a:xfrm>
          <a:prstGeom prst="rect">
            <a:avLst/>
          </a:prstGeom>
        </p:spPr>
        <p:txBody>
          <a:bodyPr/>
          <a:lstStyle>
            <a:lvl1pPr marL="287798" indent="-287798">
              <a:buFont typeface="Arial" panose="020B0604020202020204" pitchFamily="34" charset="0"/>
              <a:buChar char="•"/>
              <a:defRPr sz="1999" b="0">
                <a:latin typeface="Arial"/>
                <a:cs typeface="Arial"/>
              </a:defRPr>
            </a:lvl1pPr>
            <a:lvl2pPr>
              <a:defRPr sz="1799">
                <a:latin typeface="Arial"/>
                <a:cs typeface="Arial"/>
              </a:defRPr>
            </a:lvl2pPr>
            <a:lvl3pPr>
              <a:defRPr sz="1599">
                <a:latin typeface="Arial"/>
                <a:cs typeface="Arial"/>
              </a:defRPr>
            </a:lvl3pPr>
            <a:lvl4pPr>
              <a:defRPr sz="1399">
                <a:latin typeface="Arial"/>
                <a:cs typeface="Arial"/>
              </a:defRPr>
            </a:lvl4pPr>
            <a:lvl5pPr>
              <a:defRPr sz="1199">
                <a:latin typeface="Arial"/>
                <a:cs typeface="Arial"/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467557" y="274639"/>
            <a:ext cx="10543823" cy="1143000"/>
          </a:xfrm>
          <a:prstGeom prst="rect">
            <a:avLst/>
          </a:prstGeom>
        </p:spPr>
        <p:txBody>
          <a:bodyPr anchor="b"/>
          <a:lstStyle/>
          <a:p>
            <a:r>
              <a:rPr lang="sv-SE" dirty="0" smtClean="0"/>
              <a:t>Klicka här för att ändra 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02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tfallande bild utan bå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14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3" name="textruta 2"/>
          <p:cNvSpPr txBox="1"/>
          <p:nvPr userDrawn="1"/>
        </p:nvSpPr>
        <p:spPr>
          <a:xfrm>
            <a:off x="8942567" y="6356351"/>
            <a:ext cx="1265767" cy="33813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algn="r"/>
            <a:fld id="{6436A833-0D65-4636-8D77-8C76B506C22D}" type="datetime1">
              <a:rPr lang="sv-SE" sz="9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2020-04-06</a:t>
            </a:fld>
            <a:endParaRPr lang="sv-SE" sz="999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r"/>
            <a:r>
              <a:rPr lang="sv-SE" sz="899" dirty="0" smtClean="0">
                <a:solidFill>
                  <a:schemeClr val="tx1"/>
                </a:solidFill>
                <a:latin typeface="Arial"/>
                <a:cs typeface="Arial"/>
              </a:rPr>
              <a:t>Sida </a:t>
            </a:r>
            <a:fld id="{DB8626CC-5B25-4DDA-833E-9A441BDD6043}" type="slidenum">
              <a:rPr lang="sv-SE" sz="899" smtClean="0">
                <a:solidFill>
                  <a:schemeClr val="tx1"/>
                </a:solidFill>
                <a:latin typeface="Arial"/>
                <a:cs typeface="Arial"/>
              </a:rPr>
              <a:pPr algn="r"/>
              <a:t>‹#›</a:t>
            </a:fld>
            <a:endParaRPr lang="sv-SE" sz="899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0511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80205" y="6647449"/>
            <a:ext cx="2970995" cy="2105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l" defTabSz="45688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C93184F-B175-4846-9DF4-4602C06F09C4}" type="datetime1">
              <a:rPr kumimoji="0" lang="sv-SE" sz="899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NeueLT Std" pitchFamily="34" charset="0"/>
                <a:ea typeface="+mn-ea"/>
                <a:cs typeface="+mn-cs"/>
              </a:rPr>
              <a:pPr marL="0" marR="0" lvl="0" indent="0" algn="l" defTabSz="45688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2020-04-06</a:t>
            </a:fld>
            <a:endParaRPr lang="en-US" sz="1799" b="1" dirty="0">
              <a:solidFill>
                <a:schemeClr val="bg1"/>
              </a:solidFill>
              <a:effectLst/>
              <a:latin typeface="HelveticaNeueLT Std" pitchFamily="34" charset="0"/>
            </a:endParaRPr>
          </a:p>
        </p:txBody>
      </p:sp>
      <p:sp>
        <p:nvSpPr>
          <p:cNvPr id="6" name="textruta 5"/>
          <p:cNvSpPr txBox="1"/>
          <p:nvPr/>
        </p:nvSpPr>
        <p:spPr>
          <a:xfrm>
            <a:off x="1419579" y="6483350"/>
            <a:ext cx="3797300" cy="204788"/>
          </a:xfrm>
          <a:prstGeom prst="rect">
            <a:avLst/>
          </a:prstGeom>
          <a:noFill/>
        </p:spPr>
        <p:txBody>
          <a:bodyPr wrap="square" lIns="0" rIns="0" rtlCol="0" anchor="ctr" anchorCtr="0">
            <a:noAutofit/>
          </a:bodyPr>
          <a:lstStyle/>
          <a:p>
            <a:pPr marL="0" marR="0" lvl="0" indent="0" algn="l" defTabSz="91376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049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cs typeface="Arial"/>
              </a:rPr>
              <a:t>Presentationsnamn</a:t>
            </a:r>
            <a:endParaRPr kumimoji="0" lang="sv-SE" sz="999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pic>
        <p:nvPicPr>
          <p:cNvPr id="4" name="Bildobjekt 3"/>
          <p:cNvPicPr>
            <a:picLocks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027" y="5994399"/>
            <a:ext cx="835200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439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6880" rtl="0" eaLnBrk="1" latinLnBrk="0" hangingPunct="1">
        <a:spcBef>
          <a:spcPct val="0"/>
        </a:spcBef>
        <a:buNone/>
        <a:defRPr sz="3597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6880" rtl="0" eaLnBrk="1" latinLnBrk="0" hangingPunct="1">
        <a:spcBef>
          <a:spcPct val="20000"/>
        </a:spcBef>
        <a:buFont typeface="Arial"/>
        <a:buNone/>
        <a:defRPr sz="2398" b="1" kern="1200">
          <a:solidFill>
            <a:schemeClr val="tx1"/>
          </a:solidFill>
          <a:latin typeface="Arial"/>
          <a:ea typeface="+mn-ea"/>
          <a:cs typeface="Arial"/>
        </a:defRPr>
      </a:lvl1pPr>
      <a:lvl2pPr marL="742430" indent="-285550" algn="l" defTabSz="456880" rtl="0" eaLnBrk="1" latinLnBrk="0" hangingPunct="1">
        <a:spcBef>
          <a:spcPct val="20000"/>
        </a:spcBef>
        <a:buFont typeface="Arial"/>
        <a:buChar char="–"/>
        <a:defRPr sz="1999" kern="1200">
          <a:solidFill>
            <a:schemeClr val="tx1"/>
          </a:solidFill>
          <a:latin typeface="Arial"/>
          <a:ea typeface="+mn-ea"/>
          <a:cs typeface="Arial"/>
        </a:defRPr>
      </a:lvl2pPr>
      <a:lvl3pPr marL="1142200" indent="-228440" algn="l" defTabSz="456880" rtl="0" eaLnBrk="1" latinLnBrk="0" hangingPunct="1">
        <a:spcBef>
          <a:spcPct val="20000"/>
        </a:spcBef>
        <a:buFont typeface="Arial"/>
        <a:buChar char="•"/>
        <a:defRPr sz="1799" kern="1200">
          <a:solidFill>
            <a:schemeClr val="tx1"/>
          </a:solidFill>
          <a:latin typeface="Arial"/>
          <a:ea typeface="+mn-ea"/>
          <a:cs typeface="Arial"/>
        </a:defRPr>
      </a:lvl3pPr>
      <a:lvl4pPr marL="1599080" indent="-228440" algn="l" defTabSz="456880" rtl="0" eaLnBrk="1" latinLnBrk="0" hangingPunct="1">
        <a:spcBef>
          <a:spcPct val="20000"/>
        </a:spcBef>
        <a:buFont typeface="Arial"/>
        <a:buChar char="–"/>
        <a:defRPr sz="1599" kern="1200">
          <a:solidFill>
            <a:schemeClr val="tx1"/>
          </a:solidFill>
          <a:latin typeface="Arial"/>
          <a:ea typeface="+mn-ea"/>
          <a:cs typeface="Arial"/>
        </a:defRPr>
      </a:lvl4pPr>
      <a:lvl5pPr marL="2055960" indent="-228440" algn="l" defTabSz="456880" rtl="0" eaLnBrk="1" latinLnBrk="0" hangingPunct="1">
        <a:spcBef>
          <a:spcPct val="20000"/>
        </a:spcBef>
        <a:buFont typeface="Arial"/>
        <a:buChar char="»"/>
        <a:defRPr sz="1599" kern="1200">
          <a:solidFill>
            <a:schemeClr val="tx1"/>
          </a:solidFill>
          <a:latin typeface="Arial"/>
          <a:ea typeface="+mn-ea"/>
          <a:cs typeface="Arial"/>
        </a:defRPr>
      </a:lvl5pPr>
      <a:lvl6pPr marL="251284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6pPr>
      <a:lvl7pPr marL="296972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7pPr>
      <a:lvl8pPr marL="342660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8pPr>
      <a:lvl9pPr marL="3883480" indent="-228440" algn="l" defTabSz="456880" rtl="0" eaLnBrk="1" latinLnBrk="0" hangingPunct="1">
        <a:spcBef>
          <a:spcPct val="20000"/>
        </a:spcBef>
        <a:buFont typeface="Arial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688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376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064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752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440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128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816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5040" algn="l" defTabSz="456880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68620" y="441387"/>
            <a:ext cx="7902379" cy="1143000"/>
          </a:xfrm>
        </p:spPr>
        <p:txBody>
          <a:bodyPr/>
          <a:lstStyle/>
          <a:p>
            <a:pPr algn="ctr"/>
            <a:r>
              <a:rPr lang="sv-SE" dirty="0" smtClean="0"/>
              <a:t>Alkohol diskussion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64318" y="1584388"/>
            <a:ext cx="7902379" cy="4707118"/>
          </a:xfrm>
        </p:spPr>
        <p:txBody>
          <a:bodyPr/>
          <a:lstStyle/>
          <a:p>
            <a:r>
              <a:rPr lang="sv-SE" sz="2798" b="1" dirty="0" smtClean="0"/>
              <a:t>       </a:t>
            </a:r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5718" y="2317226"/>
            <a:ext cx="6548181" cy="288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13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75318" y="1182"/>
            <a:ext cx="10816682" cy="1455505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</a:pPr>
            <a:r>
              <a:rPr lang="sv-SE" sz="3600" dirty="0">
                <a:solidFill>
                  <a:srgbClr val="11A636"/>
                </a:solidFill>
                <a:latin typeface="Roboto Black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v-SE" sz="2800" dirty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VILKA ÄR DE VANLIGASTE PROBLEMEN SOM </a:t>
            </a:r>
            <a:r>
              <a:rPr lang="sv-SE" sz="28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UNGOMAR</a:t>
            </a:r>
            <a:br>
              <a:rPr lang="sv-SE" sz="28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28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 </a:t>
            </a:r>
            <a:r>
              <a:rPr lang="sv-SE" sz="2800" dirty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UPPLEVT I SAMBAND MED ALKOHOL? </a:t>
            </a:r>
            <a:endParaRPr lang="sv-SE" sz="28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03431" y="2564778"/>
            <a:ext cx="10660565" cy="4059045"/>
          </a:xfrm>
        </p:spPr>
        <p:txBody>
          <a:bodyPr/>
          <a:lstStyle/>
          <a:p>
            <a:pPr algn="ctr"/>
            <a:endParaRPr lang="sv-SE" b="1" dirty="0" smtClean="0"/>
          </a:p>
          <a:p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709" y="1673865"/>
            <a:ext cx="10660565" cy="494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40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50399" y="-562225"/>
            <a:ext cx="11366628" cy="1989580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</a:pPr>
            <a:r>
              <a:rPr lang="sv-SE" sz="3600" dirty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v-SE" sz="3200" dirty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VARFÖR ÄR DET ÅLDERSGRÄNS PÅ ATT KÖPA ALKOHOL</a:t>
            </a:r>
            <a:r>
              <a:rPr lang="sv-SE" sz="32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sv-SE" sz="32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47313" y="1427355"/>
            <a:ext cx="10660565" cy="4750422"/>
          </a:xfrm>
        </p:spPr>
        <p:txBody>
          <a:bodyPr/>
          <a:lstStyle/>
          <a:p>
            <a:pPr algn="ctr"/>
            <a:endParaRPr lang="sv-SE" b="1" dirty="0" smtClean="0"/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</a:t>
            </a: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korta svaret är att riksdagen har bestämt det</a:t>
            </a: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sv-S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</a:t>
            </a: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förbjudet att sälja alkohol till personer under 20 år, såvida personen inte blir serverad på restaurang eller köper folköl där en 18-årsgräns gäller</a:t>
            </a: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sv-S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Åldersgränser </a:t>
            </a: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är till för att skydda unga från att skadas av alkohol både på kort och lång sikt</a:t>
            </a: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endParaRPr lang="sv-S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Ungdomars </a:t>
            </a: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 generellt sett har svårare för att bryta ner och hantera alkohol</a:t>
            </a: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sv-SE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632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230244" y="-249990"/>
            <a:ext cx="8386082" cy="1588135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</a:pPr>
            <a:r>
              <a:rPr lang="sv-SE" sz="3600" dirty="0">
                <a:solidFill>
                  <a:srgbClr val="11A636"/>
                </a:solidFill>
                <a:latin typeface="Roboto Black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v-SE" sz="3600" dirty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VARFÖR DRICKER TONÅRINGAR</a:t>
            </a:r>
            <a:r>
              <a:rPr lang="sv-SE" sz="36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?</a:t>
            </a:r>
            <a:endParaRPr lang="sv-SE" sz="36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093002" y="1338145"/>
            <a:ext cx="10660565" cy="5107260"/>
          </a:xfrm>
        </p:spPr>
        <p:txBody>
          <a:bodyPr/>
          <a:lstStyle/>
          <a:p>
            <a:pPr algn="ctr"/>
            <a:endParaRPr lang="sv-SE" b="1" dirty="0" smtClean="0"/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-	För att bli en del av gemenskapen, vill passa in någonstans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-	För att få känslan av att vara vuxen.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-	För att det verkar spännande, nyfiken på hur det smakar och känns.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-	För att bli modigare att våga gör något som man annars inte vågar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-	För att man tror det förväntas av andra att man ska dricka. </a:t>
            </a:r>
            <a: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sv-SE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2400" dirty="0">
                <a:latin typeface="Arial" panose="020B0604020202020204" pitchFamily="34" charset="0"/>
                <a:cs typeface="Arial" panose="020B0604020202020204" pitchFamily="34" charset="0"/>
              </a:rPr>
              <a:t>-	För att det verkar vara en naturlig del av livet. </a:t>
            </a:r>
          </a:p>
          <a:p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4488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09052" y="-227688"/>
            <a:ext cx="10638081" cy="1588135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</a:pPr>
            <a:r>
              <a:rPr lang="sv-SE" sz="3600" dirty="0">
                <a:solidFill>
                  <a:srgbClr val="11A636"/>
                </a:solidFill>
                <a:latin typeface="Roboto Black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v-SE" sz="36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VARFÖR </a:t>
            </a:r>
            <a:r>
              <a:rPr lang="sv-SE" sz="3600" dirty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ÄR ALKOHOL FARLIGT FÖR UNGA? </a:t>
            </a:r>
            <a:endParaRPr lang="sv-SE" sz="36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46684" y="1159724"/>
            <a:ext cx="11362819" cy="5307983"/>
          </a:xfrm>
        </p:spPr>
        <p:txBody>
          <a:bodyPr/>
          <a:lstStyle/>
          <a:p>
            <a:pPr algn="ctr"/>
            <a:endParaRPr lang="sv-SE" b="1" dirty="0" smtClean="0"/>
          </a:p>
          <a:p>
            <a:pPr marL="342900" lvl="0" indent="-342900">
              <a:lnSpc>
                <a:spcPct val="107000"/>
              </a:lnSpc>
              <a:buFont typeface="Calibri" panose="020F0502020204030204" pitchFamily="34" charset="0"/>
              <a:buChar char="-"/>
            </a:pPr>
            <a: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Hjärnor </a:t>
            </a:r>
            <a:r>
              <a:rPr lang="sv-SE" sz="2400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är inte färdigutvecklade. Deras omdöme, tankeförmåga, minne samt reaktionsförmågan påverkas negativt. Små kroppar innehåller mindre vätska (kroppens vätska spär ut alkohol) vilket innebär att de blir snabbare berusad</a:t>
            </a:r>
            <a: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2400" dirty="0">
              <a:solidFill>
                <a:srgbClr val="26262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v-SE" sz="2400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Alkohol är farligt för alla.  </a:t>
            </a:r>
            <a:endParaRPr lang="sv-SE" sz="2400" dirty="0" smtClean="0">
              <a:solidFill>
                <a:srgbClr val="26262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Har svårare att bedöma konsekvenser och dricker ofta för fort. </a:t>
            </a:r>
            <a:b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2400" dirty="0" smtClean="0">
              <a:solidFill>
                <a:srgbClr val="26262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Alkoholen </a:t>
            </a:r>
            <a:r>
              <a:rPr lang="sv-SE" sz="2400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kan göra självkänslan sämre</a:t>
            </a:r>
            <a: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sv-SE" sz="2400" dirty="0">
              <a:solidFill>
                <a:srgbClr val="26262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v-SE" sz="2400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Olycksrisken ökar (fall-, trafik-, brandolyckor), alkohol och våld hänger </a:t>
            </a:r>
            <a: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ihop</a:t>
            </a:r>
            <a:b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sv-SE" sz="2400" dirty="0">
              <a:solidFill>
                <a:srgbClr val="26262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v-SE" sz="2400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 berusat tillstånd är risken större att även använda tobak eller narkotika. </a:t>
            </a:r>
          </a:p>
          <a:p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3275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71239" y="22301"/>
            <a:ext cx="8898674" cy="1989580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</a:pPr>
            <a:r>
              <a:rPr lang="sv-SE" sz="3600" dirty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VARFÖR SKA </a:t>
            </a:r>
            <a:r>
              <a:rPr lang="sv-SE" sz="36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FÖRÄLDRARNA INTE</a:t>
            </a:r>
            <a:br>
              <a:rPr lang="sv-SE" sz="36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36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BJUDA </a:t>
            </a:r>
            <a:r>
              <a:rPr lang="sv-SE" sz="3600" dirty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PÅ </a:t>
            </a:r>
            <a:r>
              <a:rPr lang="sv-SE" sz="36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ALKOHOL?</a:t>
            </a:r>
            <a:endParaRPr lang="sv-SE" sz="36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81490" y="1984916"/>
            <a:ext cx="10660565" cy="3880626"/>
          </a:xfrm>
        </p:spPr>
        <p:txBody>
          <a:bodyPr/>
          <a:lstStyle/>
          <a:p>
            <a:pPr algn="ctr"/>
            <a:endParaRPr lang="sv-SE" b="1" dirty="0" smtClean="0"/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Desto </a:t>
            </a:r>
            <a:r>
              <a:rPr lang="sv-SE" sz="2400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tidigare en person börjar dricka ju högre är risken för att utveckla alkoholproblem senare i livet. </a:t>
            </a:r>
            <a: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2400" dirty="0">
              <a:solidFill>
                <a:srgbClr val="26262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sv-SE" sz="2400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Yngre personer tar mer skada av alkohol än vuxna. </a:t>
            </a:r>
            <a: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2400" dirty="0">
              <a:solidFill>
                <a:srgbClr val="26262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sv-SE" sz="2400" dirty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 föräldrar som tillåter unga att dricka alkohol, de ungdomarna dricker oftare och mer överlag</a:t>
            </a:r>
            <a:r>
              <a:rPr lang="sv-SE" sz="2400" dirty="0" smtClean="0">
                <a:solidFill>
                  <a:srgbClr val="26262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sv-SE" sz="2400" dirty="0" smtClean="0">
                <a:solidFill>
                  <a:srgbClr val="262626"/>
                </a:solidFill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v-SE" sz="2400" dirty="0" smtClean="0">
                <a:solidFill>
                  <a:srgbClr val="262626"/>
                </a:solidFill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2400" dirty="0">
              <a:solidFill>
                <a:srgbClr val="262626"/>
              </a:solidFill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9175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20357" y="-22304"/>
            <a:ext cx="8073483" cy="1989580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</a:pPr>
            <a:r>
              <a:rPr lang="sv-SE" sz="3600" dirty="0">
                <a:solidFill>
                  <a:srgbClr val="11A636"/>
                </a:solidFill>
                <a:latin typeface="Roboto Black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v-SE" sz="3600" dirty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VARFÖR DRICKER </a:t>
            </a:r>
            <a:r>
              <a:rPr lang="sv-SE" sz="36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UNGDOMAR</a:t>
            </a:r>
            <a:br>
              <a:rPr lang="sv-SE" sz="36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sv-SE" sz="36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ALLT </a:t>
            </a:r>
            <a:r>
              <a:rPr lang="sv-SE" sz="3600" dirty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MINDRE </a:t>
            </a:r>
            <a:r>
              <a:rPr lang="sv-SE" sz="36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ALKOHOL?</a:t>
            </a:r>
            <a:endParaRPr lang="sv-SE" sz="36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81488" y="1739589"/>
            <a:ext cx="10660565" cy="4572001"/>
          </a:xfrm>
        </p:spPr>
        <p:txBody>
          <a:bodyPr/>
          <a:lstStyle/>
          <a:p>
            <a:pPr algn="ctr"/>
            <a:endParaRPr lang="sv-SE" b="1" dirty="0" smtClean="0"/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Ungdomar dricker allt mindre, både mängden och tillfälle genom åren.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Ungdomar i årkurs 9 dricker mest sprit. Gymnasier killar dricker mest öl och tjejerna dricker alkoläsk och cider.  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Mer användning av sociala medier, ökad medvetenhet kring hälsa och träning</a:t>
            </a: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sv-S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Grupptrycket </a:t>
            </a: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att dricka har minskat och att ungdomar mognar tidigare</a:t>
            </a:r>
            <a:endParaRPr lang="sv-SE" sz="2400" dirty="0" smtClean="0">
              <a:solidFill>
                <a:srgbClr val="262626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Ungdomar </a:t>
            </a: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umgås mer med sina föräldrar än tidigare.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Ungdomar är mer stressade idag och därför är tiden mindre för festande.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 är inte längre coolt att dricka alkohol. </a:t>
            </a:r>
            <a:r>
              <a:rPr lang="sv-SE" sz="2400" dirty="0" smtClean="0">
                <a:solidFill>
                  <a:srgbClr val="262626"/>
                </a:solidFill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v-SE" sz="2400" dirty="0" smtClean="0">
                <a:solidFill>
                  <a:srgbClr val="262626"/>
                </a:solidFill>
                <a:latin typeface="Roboto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2400" dirty="0">
              <a:solidFill>
                <a:srgbClr val="262626"/>
              </a:solidFill>
              <a:latin typeface="Roboto" panose="02000000000000000000" pitchFamily="2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49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65008" y="379141"/>
            <a:ext cx="765236" cy="178420"/>
          </a:xfrm>
        </p:spPr>
        <p:txBody>
          <a:bodyPr/>
          <a:lstStyle/>
          <a:p>
            <a:pPr algn="ctr"/>
            <a:r>
              <a:rPr lang="sv-SE" sz="800" dirty="0"/>
              <a:t>x</a:t>
            </a:r>
            <a:endParaRPr lang="sv-SE" sz="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65008" y="1963270"/>
            <a:ext cx="10370633" cy="4020663"/>
          </a:xfrm>
        </p:spPr>
        <p:txBody>
          <a:bodyPr/>
          <a:lstStyle/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/>
          </a:p>
          <a:p>
            <a:endParaRPr lang="sv-SE" sz="12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-684213" y="6031598"/>
            <a:ext cx="6096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v-S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7" name="Bildobjekt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377" y="1186371"/>
            <a:ext cx="10705170" cy="459683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8620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465008" y="379141"/>
            <a:ext cx="765236" cy="178420"/>
          </a:xfrm>
        </p:spPr>
        <p:txBody>
          <a:bodyPr/>
          <a:lstStyle/>
          <a:p>
            <a:pPr algn="ctr"/>
            <a:r>
              <a:rPr lang="sv-SE" sz="800" dirty="0"/>
              <a:t>x</a:t>
            </a:r>
            <a:endParaRPr lang="sv-SE" sz="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465008" y="1963270"/>
            <a:ext cx="10370633" cy="4020663"/>
          </a:xfrm>
        </p:spPr>
        <p:txBody>
          <a:bodyPr/>
          <a:lstStyle/>
          <a:p>
            <a:pPr algn="ctr"/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/>
          </a:p>
          <a:p>
            <a:endParaRPr lang="sv-SE" sz="1200" dirty="0" smtClean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  <p:sp>
        <p:nvSpPr>
          <p:cNvPr id="4" name="Rektangel 3"/>
          <p:cNvSpPr/>
          <p:nvPr/>
        </p:nvSpPr>
        <p:spPr>
          <a:xfrm>
            <a:off x="-684213" y="6031598"/>
            <a:ext cx="6096001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sv-SE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5" name="Bildobjekt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1307" y="1070205"/>
            <a:ext cx="10504449" cy="444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442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81491" y="374477"/>
            <a:ext cx="9433748" cy="1989580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</a:pPr>
            <a:r>
              <a:rPr lang="sv-SE" sz="3600" dirty="0">
                <a:solidFill>
                  <a:srgbClr val="11A636"/>
                </a:solidFill>
                <a:latin typeface="Roboto Black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v-SE" sz="36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 </a:t>
            </a:r>
            <a:r>
              <a:rPr lang="sv-SE" sz="3600" dirty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ÄR OROLIG FÖR EN KOMPIS DRICKER, VAD GÖR </a:t>
            </a:r>
            <a:r>
              <a:rPr lang="sv-SE" sz="36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DU?</a:t>
            </a:r>
            <a:endParaRPr lang="sv-SE" sz="36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81490" y="2364057"/>
            <a:ext cx="10660565" cy="3590694"/>
          </a:xfrm>
        </p:spPr>
        <p:txBody>
          <a:bodyPr/>
          <a:lstStyle/>
          <a:p>
            <a:pPr algn="ctr"/>
            <a:endParaRPr lang="sv-SE" b="1" dirty="0" smtClean="0"/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Prata med kompisen att du är oroliga för hen. </a:t>
            </a: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Prata med sina föräldrar. </a:t>
            </a: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Prata med kompisens föräldrar</a:t>
            </a: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b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buFont typeface="Calibri" panose="020F0502020204030204" pitchFamily="34" charset="0"/>
              <a:buChar char="-"/>
            </a:pP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Prata med elevhälsan eller någon lärare på skolan. </a:t>
            </a:r>
          </a:p>
          <a:p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7540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79141" y="0"/>
            <a:ext cx="11812859" cy="1989580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800"/>
              </a:spcAft>
            </a:pPr>
            <a:r>
              <a:rPr lang="sv-SE" sz="3600" dirty="0">
                <a:solidFill>
                  <a:srgbClr val="11A636"/>
                </a:solidFill>
                <a:latin typeface="Roboto Black" panose="02000000000000000000" pitchFamily="2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sv-SE" sz="3600" dirty="0" smtClean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VILKA </a:t>
            </a:r>
            <a:r>
              <a:rPr lang="sv-SE" sz="3600" dirty="0">
                <a:solidFill>
                  <a:srgbClr val="11A636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SAMBAND HAR ALKOHOL, SEX OCH VÅLD? </a:t>
            </a:r>
            <a:endParaRPr lang="sv-SE" sz="3600" dirty="0">
              <a:latin typeface="Arial" panose="020B0604020202020204" pitchFamily="34" charset="0"/>
              <a:ea typeface="Roboto" panose="02000000000000000000" pitchFamily="2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955287" y="2163336"/>
            <a:ext cx="10660565" cy="2765504"/>
          </a:xfrm>
        </p:spPr>
        <p:txBody>
          <a:bodyPr/>
          <a:lstStyle/>
          <a:p>
            <a:pPr algn="ctr"/>
            <a:endParaRPr lang="sv-SE" b="1" dirty="0" smtClean="0"/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Säker sex (oskyddat) och sex i samförstånd påverkas av alkohol. </a:t>
            </a: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Med alkohol i kroppen är det vanligare att man ångrar sex i fyllan. </a:t>
            </a:r>
            <a: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sv-SE" sz="2400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v-SE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v-SE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Risken för bråk är större när alkohol finns med i sammanhanget.</a:t>
            </a:r>
          </a:p>
          <a:p>
            <a:endParaRPr lang="sv-SE" b="1" dirty="0" smtClean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pPr algn="ctr"/>
            <a:endParaRPr lang="sv-SE" b="1" dirty="0"/>
          </a:p>
          <a:p>
            <a:pPr algn="ctr"/>
            <a:endParaRPr lang="sv-SE" b="1" dirty="0" smtClean="0"/>
          </a:p>
          <a:p>
            <a:r>
              <a:rPr lang="sv-SE" dirty="0"/>
              <a:t/>
            </a:r>
            <a:br>
              <a:rPr lang="sv-SE" dirty="0"/>
            </a:br>
            <a:r>
              <a:rPr lang="sv-SE" b="1" dirty="0"/>
              <a:t/>
            </a:r>
            <a:br>
              <a:rPr lang="sv-SE" b="1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5243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öljande sid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561</TotalTime>
  <Words>687</Words>
  <Application>Microsoft Office PowerPoint</Application>
  <PresentationFormat>Bredbild</PresentationFormat>
  <Paragraphs>172</Paragraphs>
  <Slides>11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9" baseType="lpstr">
      <vt:lpstr>MS PGothic</vt:lpstr>
      <vt:lpstr>Arial</vt:lpstr>
      <vt:lpstr>Calibri</vt:lpstr>
      <vt:lpstr>HelveticaNeueLT Std</vt:lpstr>
      <vt:lpstr>Roboto</vt:lpstr>
      <vt:lpstr>Roboto Black</vt:lpstr>
      <vt:lpstr>Times New Roman</vt:lpstr>
      <vt:lpstr>Följande sidor</vt:lpstr>
      <vt:lpstr>Alkohol diskussion</vt:lpstr>
      <vt:lpstr> VARFÖR DRICKER TONÅRINGAR?</vt:lpstr>
      <vt:lpstr> VARFÖR ÄR ALKOHOL FARLIGT FÖR UNGA? </vt:lpstr>
      <vt:lpstr> VARFÖR SKA FÖRÄLDRARNA INTE BJUDA PÅ ALKOHOL?</vt:lpstr>
      <vt:lpstr> VARFÖR DRICKER UNGDOMAR ALLT MINDRE ALKOHOL?</vt:lpstr>
      <vt:lpstr>x</vt:lpstr>
      <vt:lpstr>x</vt:lpstr>
      <vt:lpstr> DU ÄR OROLIG FÖR EN KOMPIS DRICKER, VAD GÖR DU?</vt:lpstr>
      <vt:lpstr> VILKA SAMBAND HAR ALKOHOL, SEX OCH VÅLD? </vt:lpstr>
      <vt:lpstr> VILKA ÄR DE VANLIGASTE PROBLEMEN SOM UNGOMAR HAR UPPLEVT I SAMBAND MED ALKOHOL? </vt:lpstr>
      <vt:lpstr> VARFÖR ÄR DET ÅLDERSGRÄNS PÅ ATT KÖPA ALKOHOL?</vt:lpstr>
    </vt:vector>
  </TitlesOfParts>
  <Company>Helsingborgs Stad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ÄR VIKTIG</dc:title>
  <dc:creator>Åberg Stefan - SOF</dc:creator>
  <cp:lastModifiedBy>Åberg Stefan - SOF</cp:lastModifiedBy>
  <cp:revision>55</cp:revision>
  <dcterms:created xsi:type="dcterms:W3CDTF">2020-03-02T13:27:21Z</dcterms:created>
  <dcterms:modified xsi:type="dcterms:W3CDTF">2020-04-06T14:26:46Z</dcterms:modified>
</cp:coreProperties>
</file>