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9"/>
  </p:notesMasterIdLst>
  <p:sldIdLst>
    <p:sldId id="257" r:id="rId3"/>
    <p:sldId id="268" r:id="rId4"/>
    <p:sldId id="260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2400" autoAdjust="0"/>
  </p:normalViewPr>
  <p:slideViewPr>
    <p:cSldViewPr snapToGrid="0">
      <p:cViewPr varScale="1">
        <p:scale>
          <a:sx n="48" d="100"/>
          <a:sy n="48" d="100"/>
        </p:scale>
        <p:origin x="11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701333333333322E-2"/>
          <c:y val="0.10075522875816993"/>
          <c:w val="0.89696533333333328"/>
          <c:h val="0.80338300653594785"/>
        </c:manualLayout>
      </c:layout>
      <c:lineChart>
        <c:grouping val="standard"/>
        <c:varyColors val="0"/>
        <c:ser>
          <c:idx val="0"/>
          <c:order val="0"/>
          <c:tx>
            <c:strRef>
              <c:f>'6'!$B$3:$C$3</c:f>
              <c:strCache>
                <c:ptCount val="1"/>
                <c:pt idx="0">
                  <c:v>Flickor, åk9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'6'!$B$4:$B$28</c:f>
              <c:numCache>
                <c:formatCode>0</c:formatCode>
                <c:ptCount val="25"/>
                <c:pt idx="0">
                  <c:v>36.22</c:v>
                </c:pt>
                <c:pt idx="1">
                  <c:v>34.76</c:v>
                </c:pt>
                <c:pt idx="2">
                  <c:v>37.85</c:v>
                </c:pt>
                <c:pt idx="3">
                  <c:v>36.42</c:v>
                </c:pt>
                <c:pt idx="4">
                  <c:v>36.4</c:v>
                </c:pt>
                <c:pt idx="5">
                  <c:v>35.229999999999997</c:v>
                </c:pt>
                <c:pt idx="6">
                  <c:v>31.66</c:v>
                </c:pt>
                <c:pt idx="7">
                  <c:v>30.87</c:v>
                </c:pt>
                <c:pt idx="8">
                  <c:v>31.13</c:v>
                </c:pt>
                <c:pt idx="9">
                  <c:v>28.45</c:v>
                </c:pt>
                <c:pt idx="10">
                  <c:v>30.08</c:v>
                </c:pt>
                <c:pt idx="11">
                  <c:v>28.89</c:v>
                </c:pt>
                <c:pt idx="12">
                  <c:v>30.92</c:v>
                </c:pt>
                <c:pt idx="13">
                  <c:v>28.85</c:v>
                </c:pt>
                <c:pt idx="14">
                  <c:v>27.09</c:v>
                </c:pt>
                <c:pt idx="15">
                  <c:v>23.77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09-42EF-9C4F-8BED53BE412C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'6'!$C$4:$C$28</c:f>
              <c:numCache>
                <c:formatCode>General</c:formatCode>
                <c:ptCount val="25"/>
                <c:pt idx="15" formatCode="0">
                  <c:v>18.47</c:v>
                </c:pt>
                <c:pt idx="16" formatCode="0">
                  <c:v>17.09</c:v>
                </c:pt>
                <c:pt idx="17" formatCode="0">
                  <c:v>17.45</c:v>
                </c:pt>
                <c:pt idx="18" formatCode="0">
                  <c:v>14.67</c:v>
                </c:pt>
                <c:pt idx="19" formatCode="0">
                  <c:v>12.91</c:v>
                </c:pt>
                <c:pt idx="20" formatCode="0">
                  <c:v>13.07</c:v>
                </c:pt>
                <c:pt idx="21" formatCode="0">
                  <c:v>14.22</c:v>
                </c:pt>
                <c:pt idx="22" formatCode="0">
                  <c:v>13.11</c:v>
                </c:pt>
                <c:pt idx="23" formatCode="0">
                  <c:v>14.77</c:v>
                </c:pt>
                <c:pt idx="24" formatCode="0">
                  <c:v>14.49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09-42EF-9C4F-8BED53BE412C}"/>
            </c:ext>
          </c:extLst>
        </c:ser>
        <c:ser>
          <c:idx val="2"/>
          <c:order val="2"/>
          <c:tx>
            <c:strRef>
              <c:f>'6'!$D$3:$E$3</c:f>
              <c:strCache>
                <c:ptCount val="1"/>
                <c:pt idx="0">
                  <c:v>Pojkar, åk9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'6'!$D$4:$D$28</c:f>
              <c:numCache>
                <c:formatCode>0</c:formatCode>
                <c:ptCount val="25"/>
                <c:pt idx="0">
                  <c:v>34.57</c:v>
                </c:pt>
                <c:pt idx="1">
                  <c:v>35.08</c:v>
                </c:pt>
                <c:pt idx="2">
                  <c:v>37.450000000000003</c:v>
                </c:pt>
                <c:pt idx="3">
                  <c:v>38.78</c:v>
                </c:pt>
                <c:pt idx="4">
                  <c:v>40.21</c:v>
                </c:pt>
                <c:pt idx="5">
                  <c:v>34.950000000000003</c:v>
                </c:pt>
                <c:pt idx="6">
                  <c:v>31.24</c:v>
                </c:pt>
                <c:pt idx="7">
                  <c:v>27.63</c:v>
                </c:pt>
                <c:pt idx="8">
                  <c:v>28.57</c:v>
                </c:pt>
                <c:pt idx="9">
                  <c:v>27.63</c:v>
                </c:pt>
                <c:pt idx="10">
                  <c:v>25.28</c:v>
                </c:pt>
                <c:pt idx="11">
                  <c:v>27.46</c:v>
                </c:pt>
                <c:pt idx="12">
                  <c:v>28.13</c:v>
                </c:pt>
                <c:pt idx="13">
                  <c:v>26.45</c:v>
                </c:pt>
                <c:pt idx="14">
                  <c:v>23.39</c:v>
                </c:pt>
                <c:pt idx="15">
                  <c:v>22.81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09-42EF-9C4F-8BED53BE412C}"/>
            </c:ext>
          </c:extLst>
        </c:ser>
        <c:ser>
          <c:idx val="3"/>
          <c:order val="3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'6'!$E$4:$E$28</c:f>
              <c:numCache>
                <c:formatCode>General</c:formatCode>
                <c:ptCount val="25"/>
                <c:pt idx="15" formatCode="0">
                  <c:v>18.7</c:v>
                </c:pt>
                <c:pt idx="16" formatCode="0">
                  <c:v>15.95</c:v>
                </c:pt>
                <c:pt idx="17" formatCode="0">
                  <c:v>15.06</c:v>
                </c:pt>
                <c:pt idx="18" formatCode="0">
                  <c:v>14.99</c:v>
                </c:pt>
                <c:pt idx="19" formatCode="0">
                  <c:v>13.13</c:v>
                </c:pt>
                <c:pt idx="20" formatCode="0">
                  <c:v>12.4</c:v>
                </c:pt>
                <c:pt idx="21" formatCode="0">
                  <c:v>14.03</c:v>
                </c:pt>
                <c:pt idx="22" formatCode="0">
                  <c:v>16.38</c:v>
                </c:pt>
                <c:pt idx="23" formatCode="0">
                  <c:v>18.149999999999999</c:v>
                </c:pt>
                <c:pt idx="24" formatCode="0">
                  <c:v>14.92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09-42EF-9C4F-8BED53BE412C}"/>
            </c:ext>
          </c:extLst>
        </c:ser>
        <c:ser>
          <c:idx val="4"/>
          <c:order val="4"/>
          <c:tx>
            <c:strRef>
              <c:f>'6'!$F$3:$G$3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'6'!$F$4:$F$28</c:f>
              <c:numCache>
                <c:formatCode>General</c:formatCode>
                <c:ptCount val="25"/>
                <c:pt idx="7" formatCode="0">
                  <c:v>39.35</c:v>
                </c:pt>
                <c:pt idx="8" formatCode="0">
                  <c:v>42.2</c:v>
                </c:pt>
                <c:pt idx="9" formatCode="0">
                  <c:v>42.9</c:v>
                </c:pt>
                <c:pt idx="10" formatCode="0">
                  <c:v>42.98</c:v>
                </c:pt>
                <c:pt idx="11" formatCode="0">
                  <c:v>41.24</c:v>
                </c:pt>
                <c:pt idx="12" formatCode="0">
                  <c:v>43.3</c:v>
                </c:pt>
                <c:pt idx="13" formatCode="0">
                  <c:v>44.38</c:v>
                </c:pt>
                <c:pt idx="14" formatCode="0">
                  <c:v>41.55</c:v>
                </c:pt>
                <c:pt idx="15" formatCode="0">
                  <c:v>40.18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09-42EF-9C4F-8BED53BE412C}"/>
            </c:ext>
          </c:extLst>
        </c:ser>
        <c:ser>
          <c:idx val="5"/>
          <c:order val="5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23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0609-42EF-9C4F-8BED53BE412C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0609-42EF-9C4F-8BED53BE412C}"/>
              </c:ext>
            </c:extLst>
          </c:dPt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'6'!$G$4:$G$28</c:f>
              <c:numCache>
                <c:formatCode>General</c:formatCode>
                <c:ptCount val="25"/>
                <c:pt idx="15" formatCode="0">
                  <c:v>34.75</c:v>
                </c:pt>
                <c:pt idx="16" formatCode="0">
                  <c:v>32.46</c:v>
                </c:pt>
                <c:pt idx="17" formatCode="0">
                  <c:v>29.9</c:v>
                </c:pt>
                <c:pt idx="18" formatCode="0">
                  <c:v>28.07</c:v>
                </c:pt>
                <c:pt idx="19" formatCode="0">
                  <c:v>27.14</c:v>
                </c:pt>
                <c:pt idx="20" formatCode="0">
                  <c:v>27.37</c:v>
                </c:pt>
                <c:pt idx="21" formatCode="0">
                  <c:v>28.29</c:v>
                </c:pt>
                <c:pt idx="22" formatCode="0">
                  <c:v>25.630000000000003</c:v>
                </c:pt>
                <c:pt idx="23" formatCode="0">
                  <c:v>26.740000000000002</c:v>
                </c:pt>
                <c:pt idx="24" formatCode="0">
                  <c:v>27.85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609-42EF-9C4F-8BED53BE412C}"/>
            </c:ext>
          </c:extLst>
        </c:ser>
        <c:ser>
          <c:idx val="6"/>
          <c:order val="6"/>
          <c:tx>
            <c:strRef>
              <c:f>'6'!$H$3:$I$3</c:f>
              <c:strCache>
                <c:ptCount val="1"/>
                <c:pt idx="0">
                  <c:v>Pojkar, gy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'6'!$H$4:$H$28</c:f>
              <c:numCache>
                <c:formatCode>General</c:formatCode>
                <c:ptCount val="25"/>
                <c:pt idx="7" formatCode="0">
                  <c:v>41.48</c:v>
                </c:pt>
                <c:pt idx="8" formatCode="0">
                  <c:v>41.47</c:v>
                </c:pt>
                <c:pt idx="9" formatCode="0">
                  <c:v>43.79</c:v>
                </c:pt>
                <c:pt idx="10" formatCode="0">
                  <c:v>44.46</c:v>
                </c:pt>
                <c:pt idx="11" formatCode="0">
                  <c:v>39.79</c:v>
                </c:pt>
                <c:pt idx="12" formatCode="0">
                  <c:v>40.869999999999997</c:v>
                </c:pt>
                <c:pt idx="13" formatCode="0">
                  <c:v>43.12</c:v>
                </c:pt>
                <c:pt idx="14" formatCode="0">
                  <c:v>40.39</c:v>
                </c:pt>
                <c:pt idx="15" formatCode="0">
                  <c:v>41.21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609-42EF-9C4F-8BED53BE412C}"/>
            </c:ext>
          </c:extLst>
        </c:ser>
        <c:ser>
          <c:idx val="7"/>
          <c:order val="7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23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0609-42EF-9C4F-8BED53BE412C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0609-42EF-9C4F-8BED53BE412C}"/>
              </c:ext>
            </c:extLst>
          </c:dPt>
          <c:cat>
            <c:numRef>
              <c:f>'6'!$A$4:$A$28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'6'!$I$4:$I$28</c:f>
              <c:numCache>
                <c:formatCode>General</c:formatCode>
                <c:ptCount val="25"/>
                <c:pt idx="15" formatCode="0">
                  <c:v>33.31</c:v>
                </c:pt>
                <c:pt idx="16" formatCode="0">
                  <c:v>34.25</c:v>
                </c:pt>
                <c:pt idx="17" formatCode="0">
                  <c:v>37.22</c:v>
                </c:pt>
                <c:pt idx="18" formatCode="0">
                  <c:v>33.909999999999997</c:v>
                </c:pt>
                <c:pt idx="19" formatCode="0">
                  <c:v>31.76</c:v>
                </c:pt>
                <c:pt idx="20" formatCode="0">
                  <c:v>31.96</c:v>
                </c:pt>
                <c:pt idx="21" formatCode="0">
                  <c:v>29.7</c:v>
                </c:pt>
                <c:pt idx="22" formatCode="0">
                  <c:v>30.72</c:v>
                </c:pt>
                <c:pt idx="23" formatCode="0">
                  <c:v>31.689999999999998</c:v>
                </c:pt>
                <c:pt idx="24" formatCode="0">
                  <c:v>32.659999999999997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0609-42EF-9C4F-8BED53BE4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1.5875555555555556E-3"/>
              <c:y val="2.4281045751633947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7.4296000000000015E-2"/>
          <c:y val="0.76978823529411766"/>
          <c:w val="0.46684873240652452"/>
          <c:h val="0.105537722926065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E3B75-0372-4B84-9951-BF3462F2ECCE}" type="datetimeFigureOut">
              <a:rPr lang="sv-SE" smtClean="0"/>
              <a:t>2021-12-30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7383-CED8-403B-B53B-F27DE1A396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83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="0" baseline="0" dirty="0" smtClean="0"/>
              <a:t>Upplägget till </a:t>
            </a:r>
            <a:r>
              <a:rPr lang="sv-SE" b="0" baseline="0" dirty="0" smtClean="0"/>
              <a:t>föräldramötet, årskurs</a:t>
            </a:r>
            <a:r>
              <a:rPr lang="sv-SE" b="0" baseline="0" dirty="0" smtClean="0"/>
              <a:t>: åk 6 </a:t>
            </a:r>
            <a:r>
              <a:rPr lang="sv-SE" b="0" baseline="0" dirty="0" smtClean="0"/>
              <a:t>- gymnasiet, tidsåtgång</a:t>
            </a:r>
            <a:r>
              <a:rPr lang="sv-SE" b="0" baseline="0" dirty="0" smtClean="0"/>
              <a:t>: 15 – 30 min</a:t>
            </a:r>
          </a:p>
          <a:p>
            <a:pPr marL="0" indent="0">
              <a:buFontTx/>
              <a:buNone/>
            </a:pPr>
            <a:endParaRPr lang="sv-SE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sv-SE" baseline="0" dirty="0" smtClean="0"/>
              <a:t>Visa </a:t>
            </a:r>
            <a:r>
              <a:rPr lang="sv-SE" baseline="0" dirty="0" smtClean="0"/>
              <a:t>den korta </a:t>
            </a:r>
            <a:r>
              <a:rPr lang="sv-SE" baseline="0" dirty="0" smtClean="0"/>
              <a:t>filmen, elever från Nicolaiskolan har skapat filmen. </a:t>
            </a:r>
            <a:endParaRPr lang="sv-SE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sv-SE" baseline="0" dirty="0" smtClean="0"/>
              <a:t>Visa statistiken och faktainformationen. (bild 2-5)</a:t>
            </a:r>
            <a:endParaRPr lang="sv-SE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sv-SE" baseline="0" dirty="0" smtClean="0"/>
              <a:t>Föräldrarna </a:t>
            </a:r>
            <a:r>
              <a:rPr lang="sv-SE" baseline="0" dirty="0" smtClean="0"/>
              <a:t>diskutera frågorna med varandra. </a:t>
            </a:r>
            <a:r>
              <a:rPr lang="sv-SE" baseline="0" dirty="0" smtClean="0"/>
              <a:t>(bild 6)</a:t>
            </a:r>
            <a:endParaRPr lang="sv-SE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sv-SE" baseline="0" dirty="0" smtClean="0"/>
              <a:t>Visa diskussionsfrågorna som föräldrarna kan diskutera vidare hemma med sitt/sina barn. </a:t>
            </a:r>
            <a:r>
              <a:rPr lang="sv-SE" baseline="0" dirty="0" smtClean="0"/>
              <a:t>(bild 7)</a:t>
            </a:r>
            <a:endParaRPr lang="sv-SE" baseline="0" dirty="0" smtClean="0"/>
          </a:p>
          <a:p>
            <a:pPr marL="228600" indent="-228600">
              <a:buFont typeface="+mj-lt"/>
              <a:buAutoNum type="arabicPeriod"/>
            </a:pPr>
            <a:endParaRPr lang="sv-SE" baseline="0" dirty="0" smtClean="0"/>
          </a:p>
          <a:p>
            <a:pPr marL="0" indent="0">
              <a:buFont typeface="+mj-lt"/>
              <a:buNone/>
            </a:pPr>
            <a:r>
              <a:rPr lang="sv-SE" baseline="0" dirty="0" smtClean="0"/>
              <a:t>Källor: can.se, tobaksfakta.se och WHO</a:t>
            </a:r>
          </a:p>
          <a:p>
            <a:pPr marL="0" indent="0">
              <a:buFont typeface="+mj-lt"/>
              <a:buNone/>
            </a:pPr>
            <a:r>
              <a:rPr lang="sv-SE" baseline="0" dirty="0" smtClean="0"/>
              <a:t>Om </a:t>
            </a:r>
            <a:r>
              <a:rPr lang="sv-SE" baseline="0" dirty="0" smtClean="0"/>
              <a:t>ni har frågor om materialet, kontakta Stefan Åberg 042 – 10 76 09, stefan.aberg@helsingborg.se</a:t>
            </a:r>
          </a:p>
          <a:p>
            <a:pPr marL="0" indent="0">
              <a:buFont typeface="+mj-lt"/>
              <a:buNone/>
            </a:pPr>
            <a:endParaRPr lang="sv-SE" baseline="0" dirty="0" smtClean="0"/>
          </a:p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40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Rökningen är nere på historiskt låga nivåer. 8 procent av niorna och 17 procent av gymnasietvåorna röker sporadiskt eller frekvent.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Snusning har ökat mycket de senaste åren och en särskilt tydlig uppgång syns bland flickor. Det är dock fortfarande mycket vanligare bland pojkar.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18 procent av niorna och 34 procent av gymnasietvåorna har använt vitt snus. Tvärtom vad som gäller för traditionellt snus är det vanligare bland flickor än bland pojkar.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67383-CED8-403B-B53B-F27DE1A396D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4176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aseline="0" dirty="0" smtClean="0"/>
              <a:t>Det är positivt att färre börjar röka tobak än tidigare men fortfarande är det många som använder tobak. </a:t>
            </a:r>
            <a:br>
              <a:rPr lang="sv-SE" baseline="0" dirty="0" smtClean="0"/>
            </a:br>
            <a:endParaRPr lang="sv-SE" baseline="0" dirty="0" smtClean="0"/>
          </a:p>
          <a:p>
            <a:pPr marL="228600" indent="-228600">
              <a:buAutoNum type="arabicPeriod"/>
            </a:pPr>
            <a:r>
              <a:rPr lang="sv-SE" baseline="0" dirty="0" smtClean="0"/>
              <a:t>I</a:t>
            </a:r>
            <a:r>
              <a:rPr lang="sv-SE" dirty="0" smtClean="0"/>
              <a:t> Sverige testar cirka 16 000 barn/ungdomar att röka varje år. Vissa av dessa blir det</a:t>
            </a:r>
            <a:r>
              <a:rPr lang="sv-SE" baseline="0" dirty="0" smtClean="0"/>
              <a:t> ett </a:t>
            </a:r>
            <a:r>
              <a:rPr lang="sv-SE" dirty="0" smtClean="0"/>
              <a:t>livslångt tobaksberoende. </a:t>
            </a:r>
            <a:br>
              <a:rPr lang="sv-SE" dirty="0" smtClean="0"/>
            </a:br>
            <a:r>
              <a:rPr lang="sv-SE" dirty="0" smtClean="0"/>
              <a:t>En del av dessa kommer att dö en för tidig död som en direkt följd av rökningen.</a:t>
            </a:r>
          </a:p>
          <a:p>
            <a:pPr marL="228600" indent="-228600">
              <a:buAutoNum type="arabicPeriod" startAt="2"/>
            </a:pPr>
            <a:r>
              <a:rPr lang="sv-SE" dirty="0" smtClean="0"/>
              <a:t>Rökning smittar – vanligaste orsaken</a:t>
            </a:r>
            <a:r>
              <a:rPr lang="sv-SE" baseline="0" dirty="0" smtClean="0"/>
              <a:t> till att de börjar är att kompisar påverkar dem eller att de vill passa in. </a:t>
            </a:r>
            <a:br>
              <a:rPr lang="sv-SE" baseline="0" dirty="0" smtClean="0"/>
            </a:br>
            <a:r>
              <a:rPr lang="sv-SE" baseline="0" dirty="0" smtClean="0"/>
              <a:t>Är barnet/ungdomen på platser där andra röker, då ökar synnerligheten att de börjar röka. </a:t>
            </a:r>
          </a:p>
          <a:p>
            <a:pPr marL="228600" indent="-228600">
              <a:buAutoNum type="arabicPeriod" startAt="2"/>
            </a:pPr>
            <a:r>
              <a:rPr lang="sv-SE" dirty="0" smtClean="0"/>
              <a:t>De som röker använder oftast mer andra olämpliga preparat t.ex. narkotika och alkohol. De motionerar även mindre. 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sv-SE" sz="1200" dirty="0" smtClean="0"/>
              <a:t>Lyckas</a:t>
            </a:r>
            <a:r>
              <a:rPr lang="sv-SE" sz="1200" baseline="0" dirty="0" smtClean="0"/>
              <a:t> vi hålla våra barn/ungdomar ifrån tobaken tills de är 18 år, då minska sannolikheten mycket att de inte börjar.   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Ta samtalet 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Viktigt  att ha ett tobakssamtalet oavsett om du som förälder röker eller snusar själv. 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Sannolikheten minskar</a:t>
            </a:r>
            <a:r>
              <a:rPr lang="sv-SE" baseline="0" dirty="0" smtClean="0"/>
              <a:t> att ditt barn börjar röka/snusa om du förbjuder ditt barn att röka/snusa. </a:t>
            </a:r>
            <a:endParaRPr lang="sv-SE" dirty="0" smtClean="0"/>
          </a:p>
          <a:p>
            <a:pPr marL="171450" indent="-171450">
              <a:buFontTx/>
              <a:buChar char="-"/>
            </a:pPr>
            <a:r>
              <a:rPr lang="sv-SE" dirty="0" smtClean="0"/>
              <a:t>Lyft fram fakta och </a:t>
            </a:r>
            <a:r>
              <a:rPr lang="sv-SE" baseline="0" dirty="0" smtClean="0"/>
              <a:t>din ståndpunkt, vilka är ditt barns ståndpunkter.   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Kom överens med andra föräldrar hur ni ska förhålla er. </a:t>
            </a:r>
            <a:br>
              <a:rPr lang="sv-SE" dirty="0" smtClean="0"/>
            </a:br>
            <a:r>
              <a:rPr lang="sv-SE" dirty="0" smtClean="0"/>
              <a:t>t.ex. om jag ser att ditt barn röker eller snusar så hör jag av mig till dig!</a:t>
            </a:r>
          </a:p>
          <a:p>
            <a:endParaRPr lang="sv-SE" dirty="0" smtClean="0"/>
          </a:p>
          <a:p>
            <a:r>
              <a:rPr lang="sv-SE" dirty="0" smtClean="0"/>
              <a:t>Källa: Non smoking generation och CAN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9568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Föräldrar som inte accepterar rökning har stor betydelse om ens barn/ungdom börjar röka.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Det klart</a:t>
            </a:r>
            <a:r>
              <a:rPr lang="sv-SE" baseline="0" dirty="0" smtClean="0"/>
              <a:t> bästa är om förälder inte röker och inte accepterar att deras barn/ungdom inte röker.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Detta gäller även alkohol, narkotika</a:t>
            </a:r>
            <a:r>
              <a:rPr lang="sv-SE" baseline="0" dirty="0" smtClean="0"/>
              <a:t> och doping.  </a:t>
            </a:r>
            <a:r>
              <a:rPr lang="sv-SE" dirty="0" smtClean="0"/>
              <a:t> </a:t>
            </a:r>
          </a:p>
          <a:p>
            <a:r>
              <a:rPr lang="sv-SE" dirty="0" smtClean="0"/>
              <a:t>Källa: Non smoking generation och CAN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9970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Låt föräldrarna diskutera frågeställningarna.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Parenteserna kan ni använda om ni vill bredda diskussionerna.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393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Bra frågeställningarna som föräldrarna kan fortsätta med att diskutera hemma. </a:t>
            </a:r>
          </a:p>
          <a:p>
            <a:r>
              <a:rPr lang="sv-SE" smtClean="0"/>
              <a:t>Om </a:t>
            </a:r>
            <a:r>
              <a:rPr lang="sv-SE" dirty="0" smtClean="0"/>
              <a:t>ni har frågor om materialet, kontakta Stefan Åberg 042 – 10 76 09, stefan.aberg@helsingborg.se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68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49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407584" y="897994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7584" y="1401604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textruta 4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290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e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327962" y="-1"/>
            <a:ext cx="1186403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8458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327962" y="-1"/>
            <a:ext cx="1186403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407584" y="897994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7584" y="1401604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3249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48746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11198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52356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5" name="textruta 14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07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bård och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857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1" y="3383123"/>
            <a:ext cx="5210828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081" y="5021067"/>
            <a:ext cx="1803747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9300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6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1869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192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14387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192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860" y="1978861"/>
            <a:ext cx="41148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2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621058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192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77" y="3105637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0251" y="312740"/>
            <a:ext cx="2308288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3467" y="550221"/>
            <a:ext cx="10676020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78" y="4284903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729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192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540701"/>
            <a:ext cx="10989733" cy="452831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39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2307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92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02267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85150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7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8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3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5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3" name="textruta 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2021-12-30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89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80205" y="6647449"/>
            <a:ext cx="2970995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6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899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68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2021-12-30</a:t>
            </a:fld>
            <a:endParaRPr lang="en-US" sz="1799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19579" y="6483350"/>
            <a:ext cx="3797300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37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49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Presentationsnamn</a:t>
            </a:r>
            <a:endParaRPr kumimoji="0" lang="sv-SE" sz="999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027" y="5994399"/>
            <a:ext cx="8352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3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6880" rtl="0" eaLnBrk="1" latinLnBrk="0" hangingPunct="1">
        <a:spcBef>
          <a:spcPct val="0"/>
        </a:spcBef>
        <a:buNone/>
        <a:defRPr sz="3597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6880" rtl="0" eaLnBrk="1" latinLnBrk="0" hangingPunct="1">
        <a:spcBef>
          <a:spcPct val="20000"/>
        </a:spcBef>
        <a:buFont typeface="Arial"/>
        <a:buNone/>
        <a:defRPr sz="2398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430" indent="-285550" algn="l" defTabSz="456880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Arial"/>
          <a:ea typeface="+mn-ea"/>
          <a:cs typeface="Arial"/>
        </a:defRPr>
      </a:lvl2pPr>
      <a:lvl3pPr marL="1142200" indent="-228440" algn="l" defTabSz="456880" rtl="0" eaLnBrk="1" latinLnBrk="0" hangingPunct="1">
        <a:spcBef>
          <a:spcPct val="20000"/>
        </a:spcBef>
        <a:buFont typeface="Arial"/>
        <a:buChar char="•"/>
        <a:defRPr sz="1799" kern="1200">
          <a:solidFill>
            <a:schemeClr val="tx1"/>
          </a:solidFill>
          <a:latin typeface="Arial"/>
          <a:ea typeface="+mn-ea"/>
          <a:cs typeface="Arial"/>
        </a:defRPr>
      </a:lvl3pPr>
      <a:lvl4pPr marL="1599080" indent="-228440" algn="l" defTabSz="456880" rtl="0" eaLnBrk="1" latinLnBrk="0" hangingPunct="1">
        <a:spcBef>
          <a:spcPct val="20000"/>
        </a:spcBef>
        <a:buFont typeface="Arial"/>
        <a:buChar char="–"/>
        <a:defRPr sz="1599" kern="1200">
          <a:solidFill>
            <a:schemeClr val="tx1"/>
          </a:solidFill>
          <a:latin typeface="Arial"/>
          <a:ea typeface="+mn-ea"/>
          <a:cs typeface="Arial"/>
        </a:defRPr>
      </a:lvl4pPr>
      <a:lvl5pPr marL="2055960" indent="-228440" algn="l" defTabSz="456880" rtl="0" eaLnBrk="1" latinLnBrk="0" hangingPunct="1">
        <a:spcBef>
          <a:spcPct val="20000"/>
        </a:spcBef>
        <a:buFont typeface="Arial"/>
        <a:buChar char="»"/>
        <a:defRPr sz="1599" kern="1200">
          <a:solidFill>
            <a:schemeClr val="tx1"/>
          </a:solidFill>
          <a:latin typeface="Arial"/>
          <a:ea typeface="+mn-ea"/>
          <a:cs typeface="Arial"/>
        </a:defRPr>
      </a:lvl5pPr>
      <a:lvl6pPr marL="251284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6972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660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348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76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64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40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28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16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04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2021-12-30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974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FPpbDKH6M8&amp;t=1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.aberg@helsingborg.s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27077" y="163238"/>
            <a:ext cx="7902379" cy="1143000"/>
          </a:xfrm>
        </p:spPr>
        <p:txBody>
          <a:bodyPr/>
          <a:lstStyle/>
          <a:p>
            <a:pPr algn="ctr"/>
            <a:r>
              <a:rPr lang="sv-SE" dirty="0" smtClean="0"/>
              <a:t>DU ÄR </a:t>
            </a:r>
            <a:r>
              <a:rPr lang="sv-SE" dirty="0" smtClean="0"/>
              <a:t>VIKTIG!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60429" y="1367987"/>
            <a:ext cx="8169028" cy="5155209"/>
          </a:xfrm>
        </p:spPr>
        <p:txBody>
          <a:bodyPr/>
          <a:lstStyle/>
          <a:p>
            <a:pPr algn="ctr"/>
            <a:r>
              <a:rPr lang="sv-SE" sz="2798" dirty="0"/>
              <a:t>Vad kan jag som förälder göra? </a:t>
            </a:r>
          </a:p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r>
              <a:rPr lang="sv-SE" sz="3597" b="1" dirty="0" smtClean="0"/>
              <a:t/>
            </a:r>
            <a:br>
              <a:rPr lang="sv-SE" sz="3597" b="1" dirty="0" smtClean="0"/>
            </a:br>
            <a:r>
              <a:rPr lang="sv-SE" sz="2800" dirty="0" smtClean="0">
                <a:hlinkClick r:id="rId3"/>
              </a:rPr>
              <a:t>Filmen, börja aldrig röka (2.20 min)</a:t>
            </a:r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7413" y="2186663"/>
            <a:ext cx="9207795" cy="288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E5378F-D0B6-4DE0-9876-7BBA4600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använder tobak totalt (dagligen/nästan dagligen eller sporadiskt), efter kön och årskurs. 1997–2021.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E781000-AFBE-4A7A-BB9A-63A9E7C447E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  <p:graphicFrame>
        <p:nvGraphicFramePr>
          <p:cNvPr id="8" name="Chart 6">
            <a:extLst>
              <a:ext uri="{FF2B5EF4-FFF2-40B4-BE49-F238E27FC236}">
                <a16:creationId xmlns:a16="http://schemas.microsoft.com/office/drawing/2014/main" id="{9064D9C5-8EC3-4F10-B156-CE08B0BFDBCC}"/>
              </a:ext>
            </a:extLst>
          </p:cNvPr>
          <p:cNvGraphicFramePr>
            <a:graphicFrameLocks noGrp="1"/>
          </p:cNvGraphicFramePr>
          <p:nvPr>
            <p:ph type="chart" sz="quarter" idx="10"/>
            <p:extLst/>
          </p:nvPr>
        </p:nvGraphicFramePr>
        <p:xfrm>
          <a:off x="1981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612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36260" y="159370"/>
            <a:ext cx="3564633" cy="1143000"/>
          </a:xfrm>
        </p:spPr>
        <p:txBody>
          <a:bodyPr/>
          <a:lstStyle/>
          <a:p>
            <a:pPr algn="ctr"/>
            <a:r>
              <a:rPr lang="sv-SE" dirty="0" smtClean="0"/>
              <a:t>Tobaksfakta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9581" y="1487775"/>
            <a:ext cx="9097993" cy="4677272"/>
          </a:xfrm>
        </p:spPr>
        <p:txBody>
          <a:bodyPr/>
          <a:lstStyle/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/>
              <a:t>Fler ungdomar avstår från tobak än tidigare</a:t>
            </a:r>
            <a:r>
              <a:rPr lang="sv-SE" sz="2800" dirty="0" smtClean="0"/>
              <a:t>.</a:t>
            </a:r>
            <a:br>
              <a:rPr lang="sv-SE" sz="2800" dirty="0" smtClean="0"/>
            </a:br>
            <a:endParaRPr lang="sv-SE" sz="2800" dirty="0"/>
          </a:p>
          <a:p>
            <a:r>
              <a:rPr lang="sv-SE" sz="2800" dirty="0"/>
              <a:t>Men…..</a:t>
            </a:r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 smtClean="0"/>
              <a:t>50 stycken barn börjar röka varje dag </a:t>
            </a:r>
            <a:endParaRPr lang="sv-SE" sz="2800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/>
              <a:t>Rökning </a:t>
            </a:r>
            <a:r>
              <a:rPr lang="sv-SE" sz="2800" dirty="0" smtClean="0"/>
              <a:t>smittar</a:t>
            </a:r>
            <a:endParaRPr lang="sv-SE" sz="2800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 smtClean="0"/>
              <a:t>Rökning är en riskfaktor till annat olämpligt </a:t>
            </a:r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 smtClean="0"/>
              <a:t>9 </a:t>
            </a:r>
            <a:r>
              <a:rPr lang="sv-SE" sz="2800" dirty="0"/>
              <a:t>av 10 av alla som börjar med tobak är under 18 år 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Vad kan jag som vuxen göra ….. </a:t>
            </a:r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 smtClean="0"/>
              <a:t>Ta </a:t>
            </a:r>
            <a:r>
              <a:rPr lang="sv-SE" sz="2800" dirty="0"/>
              <a:t>samtalet – Ett Nej gör en stor </a:t>
            </a:r>
            <a:r>
              <a:rPr lang="sv-SE" sz="2800" dirty="0" smtClean="0"/>
              <a:t>skillnad</a:t>
            </a:r>
            <a:endParaRPr lang="sv-SE" sz="2800" dirty="0"/>
          </a:p>
          <a:p>
            <a:endParaRPr lang="sv-SE" dirty="0" smtClean="0"/>
          </a:p>
          <a:p>
            <a:endParaRPr lang="sv-SE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sz="2398" b="1" dirty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20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65195" y="1513106"/>
            <a:ext cx="3564633" cy="1143000"/>
          </a:xfrm>
        </p:spPr>
        <p:txBody>
          <a:bodyPr/>
          <a:lstStyle/>
          <a:p>
            <a:pPr algn="ctr"/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65195" y="1487775"/>
            <a:ext cx="7902379" cy="4677272"/>
          </a:xfrm>
        </p:spPr>
        <p:txBody>
          <a:bodyPr/>
          <a:lstStyle/>
          <a:p>
            <a:endParaRPr lang="sv-SE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sz="2398" b="1" dirty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402" y="251927"/>
            <a:ext cx="10969964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1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62445" y="363118"/>
            <a:ext cx="6924520" cy="1143000"/>
          </a:xfrm>
        </p:spPr>
        <p:txBody>
          <a:bodyPr/>
          <a:lstStyle/>
          <a:p>
            <a:pPr algn="ctr"/>
            <a:r>
              <a:rPr lang="sv-SE" dirty="0"/>
              <a:t>Diskutera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18910" y="1506118"/>
            <a:ext cx="9611591" cy="4477239"/>
          </a:xfrm>
        </p:spPr>
        <p:txBody>
          <a:bodyPr/>
          <a:lstStyle/>
          <a:p>
            <a:endParaRPr lang="sv-SE" dirty="0" smtClean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/>
              <a:t>Hur skall vi vårdnadshavare förhålla oss till tobak?</a:t>
            </a:r>
          </a:p>
          <a:p>
            <a:r>
              <a:rPr lang="sv-SE" sz="1599" dirty="0">
                <a:solidFill>
                  <a:prstClr val="black"/>
                </a:solidFill>
              </a:rPr>
              <a:t>      </a:t>
            </a:r>
            <a:r>
              <a:rPr lang="sv-SE" sz="2000" dirty="0">
                <a:solidFill>
                  <a:prstClr val="black"/>
                </a:solidFill>
              </a:rPr>
              <a:t>(alkohol och narkotikaanvändning)</a:t>
            </a:r>
            <a:r>
              <a:rPr lang="sv-SE" sz="2398" dirty="0">
                <a:solidFill>
                  <a:prstClr val="black"/>
                </a:solidFill>
              </a:rPr>
              <a:t/>
            </a:r>
            <a:br>
              <a:rPr lang="sv-SE" sz="2398" dirty="0">
                <a:solidFill>
                  <a:prstClr val="black"/>
                </a:solidFill>
              </a:rPr>
            </a:b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 smtClean="0"/>
              <a:t>Hur gör vi om vi får höra att någon annans barn röker? </a:t>
            </a:r>
            <a:r>
              <a:rPr lang="sv-SE" sz="2000" dirty="0" smtClean="0">
                <a:solidFill>
                  <a:prstClr val="black"/>
                </a:solidFill>
              </a:rPr>
              <a:t>(</a:t>
            </a:r>
            <a:r>
              <a:rPr lang="sv-SE" sz="2000" dirty="0">
                <a:solidFill>
                  <a:prstClr val="black"/>
                </a:solidFill>
              </a:rPr>
              <a:t>använder alkohol eller narkotika)</a:t>
            </a:r>
            <a:r>
              <a:rPr lang="sv-SE" sz="1599" dirty="0">
                <a:solidFill>
                  <a:prstClr val="black"/>
                </a:solidFill>
              </a:rPr>
              <a:t/>
            </a:r>
            <a:br>
              <a:rPr lang="sv-SE" sz="1599" dirty="0">
                <a:solidFill>
                  <a:prstClr val="black"/>
                </a:solidFill>
              </a:rPr>
            </a:b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/>
              <a:t>Tänker ni lika när det gäller tobak</a:t>
            </a:r>
            <a:r>
              <a:rPr lang="sv-SE" sz="2800" dirty="0" smtClean="0"/>
              <a:t>?</a:t>
            </a:r>
            <a:br>
              <a:rPr lang="sv-SE" sz="2800" dirty="0" smtClean="0"/>
            </a:br>
            <a:r>
              <a:rPr lang="sv-SE" sz="2000" dirty="0" smtClean="0"/>
              <a:t>(</a:t>
            </a:r>
            <a:r>
              <a:rPr lang="sv-SE" sz="2000" dirty="0"/>
              <a:t>alkohol och narkotika) </a:t>
            </a:r>
          </a:p>
          <a:p>
            <a:pPr marL="342660" indent="-342660">
              <a:buFont typeface="Arial" panose="020B0604020202020204" pitchFamily="34" charset="0"/>
              <a:buChar char="•"/>
            </a:pP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800" dirty="0"/>
              <a:t>Vilka frågor är viktiga för er?</a:t>
            </a:r>
          </a:p>
          <a:p>
            <a:endParaRPr lang="sv-SE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sz="2398" b="1" dirty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18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07265" y="652065"/>
            <a:ext cx="6063282" cy="1143000"/>
          </a:xfrm>
        </p:spPr>
        <p:txBody>
          <a:bodyPr/>
          <a:lstStyle/>
          <a:p>
            <a:pPr algn="ctr"/>
            <a:r>
              <a:rPr lang="sv-SE" dirty="0"/>
              <a:t>Diskutera med ditt barn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403294" y="2205713"/>
            <a:ext cx="7902379" cy="3813776"/>
          </a:xfrm>
        </p:spPr>
        <p:txBody>
          <a:bodyPr/>
          <a:lstStyle/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Hur tänker du och dina kompisar om tobak?</a:t>
            </a:r>
          </a:p>
          <a:p>
            <a:r>
              <a:rPr lang="sv-SE" sz="1599" dirty="0">
                <a:solidFill>
                  <a:prstClr val="black"/>
                </a:solidFill>
              </a:rPr>
              <a:t>      (alkohol och narkotika)</a:t>
            </a:r>
            <a:br>
              <a:rPr lang="sv-SE" sz="1599" dirty="0">
                <a:solidFill>
                  <a:prstClr val="black"/>
                </a:solidFill>
              </a:rPr>
            </a:b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Vet du varför det finns en åldersgräns på att få köpa tobak? </a:t>
            </a:r>
            <a:r>
              <a:rPr lang="sv-SE" sz="1599" dirty="0">
                <a:solidFill>
                  <a:prstClr val="black"/>
                </a:solidFill>
              </a:rPr>
              <a:t>(alkohol)</a:t>
            </a:r>
            <a:br>
              <a:rPr lang="sv-SE" sz="1599" dirty="0">
                <a:solidFill>
                  <a:prstClr val="black"/>
                </a:solidFill>
              </a:rPr>
            </a:b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Hur gör du om du blir bjuden? </a:t>
            </a:r>
            <a:r>
              <a:rPr lang="sv-SE" sz="1599" dirty="0">
                <a:solidFill>
                  <a:prstClr val="black"/>
                </a:solidFill>
              </a:rPr>
              <a:t>(tobak, alkohol och narkotika)</a:t>
            </a:r>
            <a:br>
              <a:rPr lang="sv-SE" sz="1599" dirty="0">
                <a:solidFill>
                  <a:prstClr val="black"/>
                </a:solidFill>
              </a:rPr>
            </a:b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Visa att du är intresserad!</a:t>
            </a:r>
          </a:p>
          <a:p>
            <a:pPr marL="342660" indent="-342660">
              <a:buFont typeface="Arial" panose="020B0604020202020204" pitchFamily="34" charset="0"/>
              <a:buChar char="•"/>
            </a:pPr>
            <a:endParaRPr lang="sv-SE" sz="2398" dirty="0"/>
          </a:p>
          <a:p>
            <a:r>
              <a:rPr lang="sv-SE" sz="1200" dirty="0"/>
              <a:t>Om ni har frågor om materialet, kontakta Stefan Åberg 042 – 10 76 09, </a:t>
            </a:r>
            <a:r>
              <a:rPr lang="sv-SE" sz="1200" dirty="0" smtClean="0">
                <a:hlinkClick r:id="rId3"/>
              </a:rPr>
              <a:t>stefan.aberg@helsingborg.se</a:t>
            </a:r>
            <a:endParaRPr lang="sv-SE" sz="1200" dirty="0" smtClean="0"/>
          </a:p>
          <a:p>
            <a:endParaRPr lang="sv-SE" sz="1200" dirty="0"/>
          </a:p>
          <a:p>
            <a:endParaRPr lang="sv-SE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sz="2398" b="1" dirty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5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öljande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732</Words>
  <Application>Microsoft Office PowerPoint</Application>
  <PresentationFormat>Bredbild</PresentationFormat>
  <Paragraphs>116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Gill Sans MT</vt:lpstr>
      <vt:lpstr>HelveticaNeueLT Std</vt:lpstr>
      <vt:lpstr>Följande sidor</vt:lpstr>
      <vt:lpstr>4 CAN 2020 - KERAMIK</vt:lpstr>
      <vt:lpstr>DU ÄR VIKTIG!</vt:lpstr>
      <vt:lpstr>Andelen elever som använder tobak totalt (dagligen/nästan dagligen eller sporadiskt), efter kön och årskurs. 1997–2021.</vt:lpstr>
      <vt:lpstr>Tobaksfakta</vt:lpstr>
      <vt:lpstr>PowerPoint-presentation</vt:lpstr>
      <vt:lpstr>Diskutera </vt:lpstr>
      <vt:lpstr>Diskutera med ditt barn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Åberg Stefan - SOF</dc:creator>
  <cp:lastModifiedBy>Åberg Stefan - SOF</cp:lastModifiedBy>
  <cp:revision>30</cp:revision>
  <dcterms:created xsi:type="dcterms:W3CDTF">2020-03-02T13:20:57Z</dcterms:created>
  <dcterms:modified xsi:type="dcterms:W3CDTF">2021-12-30T15:42:18Z</dcterms:modified>
</cp:coreProperties>
</file>