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9"/>
  </p:notesMasterIdLst>
  <p:sldIdLst>
    <p:sldId id="257" r:id="rId3"/>
    <p:sldId id="264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53889" autoAdjust="0"/>
  </p:normalViewPr>
  <p:slideViewPr>
    <p:cSldViewPr snapToGrid="0">
      <p:cViewPr varScale="1">
        <p:scale>
          <a:sx n="37" d="100"/>
          <a:sy n="37" d="100"/>
        </p:scale>
        <p:origin x="15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kri\Desktop\Figurer%202021_i%20rapport%202021-11-22%20FL_kop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8425163398692816E-2"/>
          <c:w val="0.89850459317585296"/>
          <c:h val="0.81571307189542486"/>
        </c:manualLayout>
      </c:layout>
      <c:lineChart>
        <c:grouping val="standard"/>
        <c:varyColors val="0"/>
        <c:ser>
          <c:idx val="0"/>
          <c:order val="0"/>
          <c:tx>
            <c:strRef>
              <c:f>'12'!$B$3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'12'!$B$4:$B$54</c:f>
              <c:numCache>
                <c:formatCode>General</c:formatCode>
                <c:ptCount val="51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6.8</c:v>
                </c:pt>
                <c:pt idx="47" formatCode="0.0">
                  <c:v>8.1260875217675306</c:v>
                </c:pt>
                <c:pt idx="48" formatCode="0.0">
                  <c:v>8.52</c:v>
                </c:pt>
                <c:pt idx="49" formatCode="0.0">
                  <c:v>8.84</c:v>
                </c:pt>
                <c:pt idx="50" formatCode="0.0">
                  <c:v>6.87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6C-46CE-90D5-2A3B0756A385}"/>
            </c:ext>
          </c:extLst>
        </c:ser>
        <c:ser>
          <c:idx val="1"/>
          <c:order val="1"/>
          <c:tx>
            <c:strRef>
              <c:f>'12'!$C$3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FA6C-46CE-90D5-2A3B0756A385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FA6C-46CE-90D5-2A3B0756A385}"/>
              </c:ext>
            </c:extLst>
          </c:dPt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'12'!$C$4:$C$54</c:f>
              <c:numCache>
                <c:formatCode>General</c:formatCode>
                <c:ptCount val="51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  <c:pt idx="46" formatCode="0.0">
                  <c:v>19.5293722597021</c:v>
                </c:pt>
                <c:pt idx="47" formatCode="0.0">
                  <c:v>17.311954454302398</c:v>
                </c:pt>
                <c:pt idx="48" formatCode="0.0">
                  <c:v>19.18</c:v>
                </c:pt>
                <c:pt idx="49" formatCode="0.0">
                  <c:v>18.055</c:v>
                </c:pt>
                <c:pt idx="50" formatCode="0.0">
                  <c:v>16.93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6C-46CE-90D5-2A3B0756A385}"/>
            </c:ext>
          </c:extLst>
        </c:ser>
        <c:ser>
          <c:idx val="2"/>
          <c:order val="2"/>
          <c:tx>
            <c:strRef>
              <c:f>'12'!$D$3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'12'!$D$4:$D$54</c:f>
              <c:numCache>
                <c:formatCode>General</c:formatCode>
                <c:ptCount val="51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  <c:pt idx="48" formatCode="0.0">
                  <c:v>5.64</c:v>
                </c:pt>
                <c:pt idx="49" formatCode="0.0">
                  <c:v>6.28</c:v>
                </c:pt>
                <c:pt idx="50" formatCode="0.0">
                  <c:v>5.24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A6C-46CE-90D5-2A3B0756A385}"/>
            </c:ext>
          </c:extLst>
        </c:ser>
        <c:ser>
          <c:idx val="3"/>
          <c:order val="3"/>
          <c:tx>
            <c:strRef>
              <c:f>'12'!$E$3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49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FA6C-46CE-90D5-2A3B0756A385}"/>
              </c:ext>
            </c:extLst>
          </c:dPt>
          <c:dPt>
            <c:idx val="50"/>
            <c:marker>
              <c:symbol val="none"/>
            </c:marker>
            <c:bubble3D val="0"/>
            <c:spPr>
              <a:ln w="28575" cap="rnd">
                <a:solidFill>
                  <a:schemeClr val="accent3"/>
                </a:solidFill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FA6C-46CE-90D5-2A3B0756A385}"/>
              </c:ext>
            </c:extLst>
          </c:dPt>
          <c:cat>
            <c:strRef>
              <c:f>'12'!$A$4:$A$54</c:f>
              <c:strCache>
                <c:ptCount val="5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  <c:pt idx="48">
                  <c:v>2019</c:v>
                </c:pt>
                <c:pt idx="49">
                  <c:v>2020</c:v>
                </c:pt>
                <c:pt idx="50">
                  <c:v>2021</c:v>
                </c:pt>
              </c:strCache>
            </c:strRef>
          </c:cat>
          <c:val>
            <c:numRef>
              <c:f>'12'!$E$4:$E$54</c:f>
              <c:numCache>
                <c:formatCode>General</c:formatCode>
                <c:ptCount val="51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  <c:pt idx="46" formatCode="0.0">
                  <c:v>13.885184377589701</c:v>
                </c:pt>
                <c:pt idx="47" formatCode="0.0">
                  <c:v>13.9746007298424</c:v>
                </c:pt>
                <c:pt idx="48" formatCode="0.0">
                  <c:v>12.620000000000001</c:v>
                </c:pt>
                <c:pt idx="49" formatCode="0.0">
                  <c:v>12.765000000000001</c:v>
                </c:pt>
                <c:pt idx="50" formatCode="0.0">
                  <c:v>12.910000000000002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A6C-46CE-90D5-2A3B0756A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ajorUnit val="5"/>
        <c:minorUnit val="1"/>
      </c:dateAx>
      <c:valAx>
        <c:axId val="841337192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2.1997106147652597E-3"/>
              <c:y val="1.878078493200398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+mj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48665175406969186"/>
          <c:y val="9.2244701805638554E-2"/>
          <c:w val="0.46209531250000002"/>
          <c:h val="0.13415331704226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467F6-9696-42E2-A12F-6D8CA68FF3AE}" type="datetimeFigureOut">
              <a:rPr lang="sv-SE" smtClean="0"/>
              <a:t>2022-10-13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3255-2083-46B3-980F-CFD97B27A3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19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.se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okus.com/bok/9789163617225/droghandboken-guide-for-foraldrar-och-andra-nyfikna/?gclid=Cj0KCQjwyLDpBRCxARIsAEENsrKvoZoymqsrLD7MTuapKU3qp5XbJx_1ZcG2QsncQK88We8ZvrASXIMaAj6WEALw_wcB" TargetMode="External"/><Relationship Id="rId5" Type="http://schemas.openxmlformats.org/officeDocument/2006/relationships/hyperlink" Target="http://cannabishjalpen.se/foralder" TargetMode="External"/><Relationship Id="rId4" Type="http://schemas.openxmlformats.org/officeDocument/2006/relationships/hyperlink" Target="https://drugnews.nu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.se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annabishjalpen.se/foralder" TargetMode="External"/><Relationship Id="rId4" Type="http://schemas.openxmlformats.org/officeDocument/2006/relationships/hyperlink" Target="https://drugnews.nu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.se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cannabishjalpen.se/foralder" TargetMode="External"/><Relationship Id="rId4" Type="http://schemas.openxmlformats.org/officeDocument/2006/relationships/hyperlink" Target="https://drugnews.n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b="1" baseline="0" dirty="0" smtClean="0"/>
              <a:t>Upplägget till föräldramötet</a:t>
            </a:r>
          </a:p>
          <a:p>
            <a:pPr marL="0" indent="0">
              <a:buFontTx/>
              <a:buNone/>
            </a:pPr>
            <a:r>
              <a:rPr lang="sv-SE" b="1" baseline="0" dirty="0" smtClean="0"/>
              <a:t>Årskurs: åk 7 – gymnasiet</a:t>
            </a:r>
          </a:p>
          <a:p>
            <a:pPr marL="0" indent="0">
              <a:buFontTx/>
              <a:buNone/>
            </a:pPr>
            <a:r>
              <a:rPr lang="sv-SE" b="1" baseline="0" dirty="0" smtClean="0"/>
              <a:t>Tidsåtgång: 15 – 30 min</a:t>
            </a:r>
          </a:p>
          <a:p>
            <a:pPr marL="0" indent="0">
              <a:buFontTx/>
              <a:buNone/>
            </a:pP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Börja visa filmen. Det är Stockholm stad som har producerat filmen. Slutet av filmen visar de kontaktuppgifter sin stad, Helsingborg har andra kontaktuppgifter.   </a:t>
            </a:r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Gå igenom faktainformationen och berätta att ni kommer lägga fokus på den vanligaste narkotika drogen, Cannabis. </a:t>
            </a:r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Låt föräldrarna diskutera frågorna med varandra.  </a:t>
            </a:r>
          </a:p>
          <a:p>
            <a:pPr marL="228600" indent="-228600">
              <a:buFont typeface="+mj-lt"/>
              <a:buAutoNum type="arabicPeriod"/>
            </a:pPr>
            <a:r>
              <a:rPr lang="sv-SE" baseline="0" dirty="0" smtClean="0"/>
              <a:t>Visa diskussionsfrågorna som föräldrarna kan diskutera vidare hemma med sitt/sina barn.   </a:t>
            </a:r>
          </a:p>
          <a:p>
            <a:pPr marL="0" indent="0">
              <a:buFont typeface="+mj-lt"/>
              <a:buNone/>
            </a:pPr>
            <a:r>
              <a:rPr lang="sv-SE" baseline="0" dirty="0" smtClean="0"/>
              <a:t>Källor: är can.se, cannabishjalpen.se &amp; WHO </a:t>
            </a:r>
          </a:p>
          <a:p>
            <a:pPr marL="0" indent="0">
              <a:buFont typeface="+mj-lt"/>
              <a:buNone/>
            </a:pPr>
            <a:endParaRPr lang="sv-SE" baseline="0" dirty="0" smtClean="0"/>
          </a:p>
          <a:p>
            <a:pPr marL="0" indent="0">
              <a:buFont typeface="+mj-lt"/>
              <a:buNone/>
            </a:pPr>
            <a:r>
              <a:rPr lang="sv-SE" baseline="0" dirty="0" smtClean="0"/>
              <a:t>Om ni har frågor om materialet, kontakta Stefan Åberg 042 – 10 76 09, stefan.aberg@helsingborg.se</a:t>
            </a:r>
          </a:p>
          <a:p>
            <a:pPr marL="0" indent="0">
              <a:buFont typeface="+mj-lt"/>
              <a:buNone/>
            </a:pPr>
            <a:endParaRPr lang="sv-SE" baseline="0" dirty="0" smtClean="0"/>
          </a:p>
          <a:p>
            <a:pPr marL="228600" indent="-228600">
              <a:buFont typeface="+mj-lt"/>
              <a:buAutoNum type="arabicPeriod"/>
            </a:pPr>
            <a:endParaRPr lang="sv-SE" baseline="0" dirty="0" smtClean="0"/>
          </a:p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6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eaLnBrk="1" hangingPunct="1">
              <a:spcBef>
                <a:spcPct val="0"/>
              </a:spcBef>
              <a:buFontTx/>
              <a:buNone/>
            </a:pPr>
            <a:r>
              <a:rPr lang="en-GB" dirty="0" smtClean="0"/>
              <a:t>1. </a:t>
            </a:r>
            <a:r>
              <a:rPr lang="en-GB" dirty="0" err="1" smtClean="0"/>
              <a:t>När</a:t>
            </a:r>
            <a:r>
              <a:rPr lang="en-GB" dirty="0" smtClean="0"/>
              <a:t> </a:t>
            </a:r>
            <a:r>
              <a:rPr lang="en-GB" dirty="0" err="1" smtClean="0"/>
              <a:t>mätningen</a:t>
            </a:r>
            <a:r>
              <a:rPr lang="en-GB" dirty="0" smtClean="0"/>
              <a:t> </a:t>
            </a:r>
            <a:r>
              <a:rPr lang="en-GB" dirty="0" err="1" smtClean="0"/>
              <a:t>började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många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hade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använt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narkotika</a:t>
            </a:r>
            <a:r>
              <a:rPr lang="en-GB" baseline="0" dirty="0" smtClean="0"/>
              <a:t>.</a:t>
            </a:r>
          </a:p>
          <a:p>
            <a:pPr marL="0" indent="0" algn="l" eaLnBrk="1" hangingPunct="1">
              <a:spcBef>
                <a:spcPct val="0"/>
              </a:spcBef>
              <a:buFontTx/>
              <a:buNone/>
            </a:pPr>
            <a:r>
              <a:rPr lang="en-GB" baseline="0" dirty="0" smtClean="0"/>
              <a:t>2. </a:t>
            </a:r>
            <a:r>
              <a:rPr lang="en-GB" baseline="0" dirty="0" err="1" smtClean="0"/>
              <a:t>Olika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kampanjer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hälsotrender</a:t>
            </a:r>
            <a:r>
              <a:rPr lang="en-GB" baseline="0" dirty="0" smtClean="0"/>
              <a:t> och </a:t>
            </a:r>
            <a:r>
              <a:rPr lang="en-GB" baseline="0" dirty="0" err="1" smtClean="0"/>
              <a:t>satsningar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på</a:t>
            </a:r>
            <a:r>
              <a:rPr lang="en-GB" baseline="0" dirty="0" smtClean="0"/>
              <a:t> 80-talet, </a:t>
            </a:r>
            <a:r>
              <a:rPr lang="en-GB" baseline="0" dirty="0" err="1" smtClean="0"/>
              <a:t>gav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resultat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lägre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narkotika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användande</a:t>
            </a:r>
            <a:r>
              <a:rPr lang="en-GB" baseline="0" dirty="0" smtClean="0"/>
              <a:t>. </a:t>
            </a:r>
          </a:p>
          <a:p>
            <a:pPr marL="0" indent="0" algn="l" eaLnBrk="1" hangingPunct="1">
              <a:spcBef>
                <a:spcPct val="0"/>
              </a:spcBef>
              <a:buFontTx/>
              <a:buNone/>
            </a:pPr>
            <a:r>
              <a:rPr lang="en-GB" baseline="0" dirty="0" smtClean="0"/>
              <a:t>3. Under 2000-talet </a:t>
            </a:r>
            <a:r>
              <a:rPr lang="en-GB" baseline="0" dirty="0" err="1" smtClean="0"/>
              <a:t>har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varit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ganska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oförändrat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användande</a:t>
            </a:r>
            <a:r>
              <a:rPr lang="en-GB" baseline="0" dirty="0" smtClean="0"/>
              <a:t> men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liten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uppgång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skett</a:t>
            </a:r>
            <a:r>
              <a:rPr lang="en-GB" baseline="0" dirty="0" smtClean="0"/>
              <a:t>.   </a:t>
            </a:r>
          </a:p>
          <a:p>
            <a:pPr marL="0" indent="0" algn="l" eaLnBrk="1" hangingPunct="1">
              <a:spcBef>
                <a:spcPct val="0"/>
              </a:spcBef>
              <a:buFontTx/>
              <a:buNone/>
            </a:pPr>
            <a:r>
              <a:rPr lang="en-GB" baseline="0" dirty="0" smtClean="0"/>
              <a:t>4. </a:t>
            </a:r>
            <a:r>
              <a:rPr lang="en-GB" baseline="0" dirty="0" err="1" smtClean="0"/>
              <a:t>Senaste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mätningen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visade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att</a:t>
            </a:r>
            <a:r>
              <a:rPr lang="en-GB" baseline="0" dirty="0" smtClean="0"/>
              <a:t> de </a:t>
            </a:r>
            <a:r>
              <a:rPr lang="en-GB" baseline="0" dirty="0" err="1" smtClean="0"/>
              <a:t>som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använt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än</a:t>
            </a:r>
            <a:r>
              <a:rPr lang="en-GB" baseline="0" dirty="0" smtClean="0"/>
              <a:t> 20 </a:t>
            </a:r>
            <a:r>
              <a:rPr lang="en-GB" baseline="0" dirty="0" err="1" smtClean="0"/>
              <a:t>gånger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narkotika</a:t>
            </a:r>
            <a:r>
              <a:rPr lang="en-GB" baseline="0" dirty="0" smtClean="0"/>
              <a:t> under </a:t>
            </a:r>
            <a:r>
              <a:rPr lang="en-GB" baseline="0" dirty="0" err="1" smtClean="0"/>
              <a:t>året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ökat</a:t>
            </a:r>
            <a:r>
              <a:rPr lang="en-GB" baseline="0" dirty="0" smtClean="0"/>
              <a:t>. 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3255-2083-46B3-980F-CFD97B27A38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037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En del av Cannabis informationen</a:t>
            </a:r>
            <a:r>
              <a:rPr lang="sv-SE" baseline="0" dirty="0" smtClean="0"/>
              <a:t> framkom i filmen. </a:t>
            </a:r>
            <a:endParaRPr lang="sv-SE" dirty="0" smtClean="0"/>
          </a:p>
          <a:p>
            <a:pPr marL="228600" indent="-228600">
              <a:buAutoNum type="arabicPeriod"/>
            </a:pPr>
            <a:r>
              <a:rPr lang="sv-SE" dirty="0" smtClean="0"/>
              <a:t>All hantering av cannabis är olaglig- både att odla, sälja, köpa, använda och förvara. </a:t>
            </a:r>
            <a:br>
              <a:rPr lang="sv-SE" dirty="0" smtClean="0"/>
            </a:br>
            <a:endParaRPr lang="sv-SE" dirty="0" smtClean="0"/>
          </a:p>
          <a:p>
            <a:pPr marL="228600" indent="-228600">
              <a:buAutoNum type="arabicPeriod"/>
            </a:pPr>
            <a:r>
              <a:rPr lang="sv-SE" dirty="0" smtClean="0"/>
              <a:t>Cannabis är ett samlingsnamn för marijuana, hasch och hascholja, som alla utvinns ur växten Cannabis </a:t>
            </a:r>
            <a:r>
              <a:rPr lang="sv-SE" dirty="0" err="1" smtClean="0"/>
              <a:t>Sativa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3.  Cannabis innehåller cirka 420 olika kemiska ämnen, varav cirka 60 påverkar psyket.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Röks oftast - Hasch i speciella pipor och marijuana i handrullade cigaretter. Cannabis kan man inte injicera.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Innehåller THC som ger upphov till ruset. THC är fettlösligt och lagras därför i kroppens fettvävnader som det finns mycket av i hjärnan och i kroppens inälvor.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THC stannar kvar länge i kroppen, upp till sex veckor om det röks regelbundet.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4.  Tonårshjärnan är extra sårbar för påverkan från cannabis. Forskning visar att tidig debut och regelbunden användning leder till lägre IQ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Många är påverkade av alkohol första gången när de testar cannabis.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Den cannabis som säljs och används idag är flera gånger starkare än den som fanns på 70-talet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Cannabispåverkan försämrar förmågan att använda hjärnan och att reflektera över sig själv.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Det finns ett samband mellan cannabisrökning och ångest, depression, psykoser och schizofreni.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Cannabis gör att man får sämre kontroll över sig själv och vad som händer runt omkring.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Det ökar risken för att drabbas av olyckor t.ex.</a:t>
            </a:r>
            <a:r>
              <a:rPr lang="sv-SE" baseline="0" dirty="0" smtClean="0"/>
              <a:t> trafi</a:t>
            </a:r>
            <a:r>
              <a:rPr lang="sv-SE" dirty="0" smtClean="0"/>
              <a:t>kolyckor.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Att vara påverkad kan också leda till andra oönskade händelser som saboterad vänskap, dåligt rykte, våldsamheter eller oönskat sex.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30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Klar majoritet av våra ungdomar är emot narkotika men attityden till Cannabis har blivit mer liberal</a:t>
            </a:r>
            <a:r>
              <a:rPr lang="sv-SE" baseline="0" dirty="0" smtClean="0"/>
              <a:t> genom åren.</a:t>
            </a:r>
            <a:r>
              <a:rPr lang="sv-SE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Nationellt sätt använder svenska ungdomar betydligt mindre narkotika än unga i övriga EU-länder. </a:t>
            </a:r>
          </a:p>
          <a:p>
            <a:endParaRPr lang="sv-S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1. 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t>Bra hemsidor: 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  <a:hlinkClick r:id="rId3"/>
              </a:rPr>
              <a:t>https://www.can.se/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t> &amp; 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  <a:hlinkClick r:id="rId4"/>
              </a:rPr>
              <a:t>https://drugnews.nu/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t> &amp; 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  <a:hlinkClick r:id="rId5"/>
              </a:rPr>
              <a:t>http://cannabishjalpen.se/foralder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    Läsvärd bok: </a:t>
            </a:r>
            <a:r>
              <a:rPr lang="sv-SE" sz="1200" dirty="0" smtClean="0">
                <a:hlinkClick r:id="rId6"/>
              </a:rPr>
              <a:t>Drog handboken, guide för föräldrar och andra nyfikna</a:t>
            </a:r>
            <a:r>
              <a:rPr lang="sv-SE" sz="1200" dirty="0" smtClean="0"/>
              <a:t> </a:t>
            </a:r>
            <a:r>
              <a:rPr lang="sv-SE" baseline="0" dirty="0" smtClean="0"/>
              <a:t>(Erik </a:t>
            </a:r>
            <a:r>
              <a:rPr lang="sv-SE" baseline="0" dirty="0" err="1" smtClean="0"/>
              <a:t>Leijonmarck</a:t>
            </a:r>
            <a:r>
              <a:rPr lang="sv-SE" baseline="0" dirty="0" smtClean="0"/>
              <a:t>) </a:t>
            </a:r>
            <a:br>
              <a:rPr lang="sv-SE" baseline="0" dirty="0" smtClean="0"/>
            </a:br>
            <a:r>
              <a:rPr lang="sv-SE" baseline="0" dirty="0" smtClean="0"/>
              <a:t>2. Fritidsaktiviteter och att umgås med sina barn är bra förebyggande insats.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3. Mycket händer i tonårstiden, gå på din magkänsla om det inte känns fel.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4. Ställ öppna frågor (när, vad, vem, hur och var) istället för slutna (ja och nej frågor) till din ungdom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 smtClean="0"/>
              <a:t>5. Det finns många i Helsingborg som kan hjälpa dig om du har frågor eller oro.  </a:t>
            </a:r>
            <a:br>
              <a:rPr lang="sv-SE" baseline="0" dirty="0" smtClean="0"/>
            </a:br>
            <a:r>
              <a:rPr lang="sv-SE" baseline="0" dirty="0" smtClean="0"/>
              <a:t>    Elevhälsan, Maria ungdom eller Blå Kamelen </a:t>
            </a:r>
            <a:br>
              <a:rPr lang="sv-SE" baseline="0" dirty="0" smtClean="0"/>
            </a:br>
            <a:endParaRPr lang="sv-SE" baseline="0" dirty="0" smtClean="0"/>
          </a:p>
          <a:p>
            <a:r>
              <a:rPr lang="sv-SE" dirty="0" smtClean="0"/>
              <a:t>Vad händer i kroppen och Knoppen?</a:t>
            </a:r>
          </a:p>
          <a:p>
            <a:r>
              <a:rPr lang="sv-SE" dirty="0" smtClean="0"/>
              <a:t>1. Kan känna sig både glad, lugn, orolig och få ångest. Humörsvängningar. </a:t>
            </a:r>
          </a:p>
          <a:p>
            <a:r>
              <a:rPr lang="sv-SE" dirty="0" smtClean="0"/>
              <a:t>2. Får svårt att koncentrera sig, lösa problem och lära sig nya saker. </a:t>
            </a:r>
          </a:p>
          <a:p>
            <a:r>
              <a:rPr lang="sv-SE" dirty="0" smtClean="0"/>
              <a:t>3.Blir ofta trött, slö och oengagerad och det sitter i ett par dagar.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Detta kan vara tecken på cannabisanvändning men det kan även vara tecken på att ditt barn helt enkelt är tonåring.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Lita på din magkänsla om du är orolig. 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Andra tecken:</a:t>
            </a:r>
          </a:p>
          <a:p>
            <a:r>
              <a:rPr lang="sv-SE" dirty="0" smtClean="0"/>
              <a:t>Röda ögon, </a:t>
            </a:r>
          </a:p>
          <a:p>
            <a:r>
              <a:rPr lang="sv-SE" dirty="0" smtClean="0"/>
              <a:t>Sötsugen – Man blir även ofta torr i mun</a:t>
            </a:r>
          </a:p>
          <a:p>
            <a:r>
              <a:rPr lang="sv-SE" dirty="0" smtClean="0"/>
              <a:t>Skräp av OCB/</a:t>
            </a:r>
            <a:r>
              <a:rPr lang="sv-SE" dirty="0" err="1" smtClean="0"/>
              <a:t>rizzlapapper</a:t>
            </a:r>
            <a:r>
              <a:rPr lang="sv-SE" dirty="0" smtClean="0"/>
              <a:t>- det är väldigt få ungdomar som rullar sina cigaretter själva.</a:t>
            </a:r>
          </a:p>
          <a:p>
            <a:endParaRPr lang="sv-SE" dirty="0" smtClean="0"/>
          </a:p>
          <a:p>
            <a:r>
              <a:rPr lang="sv-SE" dirty="0" smtClean="0"/>
              <a:t>Lyft fram: Vanligaste skälet ungdomar anger till att de inte provar narkotika är att de inte vill göra sina vårdnadshavare besvikna. 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9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Låt föräldrarna diskutera frågeställningarna, parenteserna kan ni använda om ni vill bredda diskussionerna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- Tveka inte att söka hjälp när du är orolig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- Forskning visar att föräldrars ställningstagande har stor betydelse för hur ungdomars användning av droger ser ut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- Användning av cannabis hänger ofta ihop med användning av tobak och alkohol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Kontakta</a:t>
            </a:r>
            <a:r>
              <a:rPr lang="sv-SE" b="0" baseline="0" dirty="0" smtClean="0"/>
              <a:t> gärna: </a:t>
            </a:r>
          </a:p>
          <a:p>
            <a:pPr marL="171450" indent="-171450">
              <a:buFontTx/>
              <a:buChar char="-"/>
            </a:pPr>
            <a:r>
              <a:rPr lang="sv-SE" b="0" dirty="0" smtClean="0"/>
              <a:t>Skolans elevhälsa</a:t>
            </a:r>
          </a:p>
          <a:p>
            <a:pPr marL="171450" indent="-171450">
              <a:buFontTx/>
              <a:buChar char="-"/>
            </a:pPr>
            <a:r>
              <a:rPr lang="sv-SE" b="0" dirty="0" smtClean="0"/>
              <a:t>Blå Kamelen</a:t>
            </a:r>
          </a:p>
          <a:p>
            <a:pPr marL="171450" indent="-171450">
              <a:buFontTx/>
              <a:buChar char="-"/>
            </a:pPr>
            <a:r>
              <a:rPr lang="sv-SE" b="0" dirty="0" smtClean="0"/>
              <a:t>Maria Ungdom </a:t>
            </a:r>
          </a:p>
          <a:p>
            <a:pPr marL="171450" indent="-171450">
              <a:buFontTx/>
              <a:buChar char="-"/>
            </a:pPr>
            <a:endParaRPr lang="sv-SE" b="0" dirty="0" smtClean="0"/>
          </a:p>
          <a:p>
            <a:pPr marL="0" indent="0">
              <a:buFontTx/>
              <a:buNone/>
            </a:pPr>
            <a:r>
              <a:rPr lang="sv-SE" b="0" dirty="0" smtClean="0"/>
              <a:t>Bra hemsidor</a:t>
            </a:r>
          </a:p>
          <a:p>
            <a:r>
              <a:rPr lang="sv-SE" dirty="0" smtClean="0">
                <a:hlinkClick r:id="rId3"/>
              </a:rPr>
              <a:t>https://www.can.se/</a:t>
            </a:r>
            <a:endParaRPr lang="sv-SE" dirty="0" smtClean="0"/>
          </a:p>
          <a:p>
            <a:r>
              <a:rPr lang="sv-SE" dirty="0" smtClean="0">
                <a:hlinkClick r:id="rId4"/>
              </a:rPr>
              <a:t>https://drugnews.nu/</a:t>
            </a:r>
            <a:endParaRPr lang="sv-SE" dirty="0" smtClean="0"/>
          </a:p>
          <a:p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  <a:hlinkClick r:id="rId5"/>
              </a:rPr>
              <a:t>http://cannabishjalpen.se/foralder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t>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777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Bra frågeställningarna som föräldrarna kan fortsätta med att diskutera hemma.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="0" dirty="0" smtClean="0"/>
              <a:t>Kontakta gärna nedan</a:t>
            </a:r>
            <a:r>
              <a:rPr lang="sv-SE" b="0" baseline="0" dirty="0" smtClean="0"/>
              <a:t> om ni har mer funderingar. </a:t>
            </a:r>
          </a:p>
          <a:p>
            <a:pPr marL="171450" indent="-171450">
              <a:buFontTx/>
              <a:buChar char="-"/>
            </a:pPr>
            <a:r>
              <a:rPr lang="sv-SE" b="0" dirty="0" smtClean="0"/>
              <a:t>Skolans elevhälsa </a:t>
            </a:r>
          </a:p>
          <a:p>
            <a:pPr marL="171450" indent="-171450">
              <a:buFontTx/>
              <a:buChar char="-"/>
            </a:pPr>
            <a:r>
              <a:rPr lang="sv-SE" b="0" dirty="0" smtClean="0"/>
              <a:t>Blå Kamelen, 042 - 406 29 85</a:t>
            </a:r>
          </a:p>
          <a:p>
            <a:pPr marL="171450" indent="-171450">
              <a:buFontTx/>
              <a:buChar char="-"/>
            </a:pPr>
            <a:r>
              <a:rPr lang="sv-SE" b="0" dirty="0" smtClean="0"/>
              <a:t>Maria Skåne Nordväst, 042 - 406 30 80</a:t>
            </a:r>
          </a:p>
          <a:p>
            <a:pPr marL="0" indent="0">
              <a:buFontTx/>
              <a:buNone/>
            </a:pPr>
            <a:r>
              <a:rPr lang="sv-SE" b="0" dirty="0" smtClean="0"/>
              <a:t> </a:t>
            </a:r>
          </a:p>
          <a:p>
            <a:pPr marL="0" indent="0">
              <a:buFontTx/>
              <a:buNone/>
            </a:pPr>
            <a:r>
              <a:rPr lang="sv-SE" b="0" dirty="0" smtClean="0"/>
              <a:t>Bra hemsidor</a:t>
            </a:r>
          </a:p>
          <a:p>
            <a:r>
              <a:rPr lang="sv-SE" dirty="0" smtClean="0">
                <a:hlinkClick r:id="rId3"/>
              </a:rPr>
              <a:t>https://www.can.se/</a:t>
            </a:r>
            <a:endParaRPr lang="sv-SE" dirty="0" smtClean="0"/>
          </a:p>
          <a:p>
            <a:r>
              <a:rPr lang="sv-SE" dirty="0" smtClean="0">
                <a:hlinkClick r:id="rId4"/>
              </a:rPr>
              <a:t>https://drugnews.nu/</a:t>
            </a:r>
            <a:endParaRPr lang="sv-SE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  <a:hlinkClick r:id="rId5"/>
              </a:rPr>
              <a:t>http://cannabishjalpen.se/foralder</a:t>
            </a: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t> </a:t>
            </a:r>
          </a:p>
          <a:p>
            <a:endParaRPr lang="sv-SE" dirty="0" smtClean="0"/>
          </a:p>
          <a:p>
            <a:r>
              <a:rPr lang="sv-SE" dirty="0" smtClean="0"/>
              <a:t>Andra ämne som kan diskuteras i hemmet: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Vara försiktig med kosttillskott som marknadsförs med påståenden om mirakulösa effekter.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Ofta stämmer inte påståendena och det finns sällan information om bieffekter.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Vara vaksam om du köper kosttillskott via internet.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Vissa av dem som förbjudits i Sverige på grund av att de är farliga för hälsan, säljs ibland via hemsidor.</a:t>
            </a:r>
          </a:p>
          <a:p>
            <a:pPr marL="171450" indent="-171450">
              <a:buFontTx/>
              <a:buChar char="-"/>
            </a:pPr>
            <a:r>
              <a:rPr lang="sv-SE" dirty="0" smtClean="0"/>
              <a:t>Följa rekommenderad dosering på förpackningen. Precis som med läkemedel ska du aldrig överdosera kosttillskott.</a:t>
            </a:r>
          </a:p>
          <a:p>
            <a:endParaRPr lang="sv-SE" dirty="0" smtClean="0"/>
          </a:p>
          <a:p>
            <a:r>
              <a:rPr lang="sv-SE" dirty="0" smtClean="0"/>
              <a:t>Om ni har frågor om materialet, kontakta Stefan Åberg 042 – 10 76 09, stefan.aberg@helsingborg.se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39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0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6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621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74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48746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11198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52356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4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492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1" y="3383123"/>
            <a:ext cx="5210828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081" y="5021067"/>
            <a:ext cx="1803747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60" y="450851"/>
            <a:ext cx="9979069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9300" y="4537389"/>
            <a:ext cx="4057649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27759" y="2498726"/>
            <a:ext cx="9979473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22635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93701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" y="1741381"/>
            <a:ext cx="2308288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1860" y="1978861"/>
            <a:ext cx="41148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622" y="1978861"/>
            <a:ext cx="6392777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434227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77" y="3105637"/>
            <a:ext cx="109728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20251" y="312740"/>
            <a:ext cx="2308288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3467" y="550221"/>
            <a:ext cx="10676020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78" y="4284903"/>
            <a:ext cx="11028277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28257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192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09600" y="1540701"/>
            <a:ext cx="10989733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09600" y="6243639"/>
            <a:ext cx="54864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0756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3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133" y="6344212"/>
            <a:ext cx="1202267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57665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4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2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2022-10-13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51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0205" y="6647449"/>
            <a:ext cx="2970995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6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899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68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2022-10-13</a:t>
            </a:fld>
            <a:endParaRPr lang="en-US" sz="1799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19579" y="6483350"/>
            <a:ext cx="3797300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3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49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Presentationsnamn</a:t>
            </a:r>
            <a:endParaRPr kumimoji="0" lang="sv-SE" sz="999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027" y="5994399"/>
            <a:ext cx="8352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3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6880" rtl="0" eaLnBrk="1" latinLnBrk="0" hangingPunct="1">
        <a:spcBef>
          <a:spcPct val="0"/>
        </a:spcBef>
        <a:buNone/>
        <a:defRPr sz="3597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6880" rtl="0" eaLnBrk="1" latinLnBrk="0" hangingPunct="1">
        <a:spcBef>
          <a:spcPct val="20000"/>
        </a:spcBef>
        <a:buFont typeface="Arial"/>
        <a:buNone/>
        <a:defRPr sz="2398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430" indent="-285550" algn="l" defTabSz="456880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Arial"/>
          <a:ea typeface="+mn-ea"/>
          <a:cs typeface="Arial"/>
        </a:defRPr>
      </a:lvl2pPr>
      <a:lvl3pPr marL="1142200" indent="-228440" algn="l" defTabSz="456880" rtl="0" eaLnBrk="1" latinLnBrk="0" hangingPunct="1">
        <a:spcBef>
          <a:spcPct val="20000"/>
        </a:spcBef>
        <a:buFont typeface="Arial"/>
        <a:buChar char="•"/>
        <a:defRPr sz="1799" kern="1200">
          <a:solidFill>
            <a:schemeClr val="tx1"/>
          </a:solidFill>
          <a:latin typeface="Arial"/>
          <a:ea typeface="+mn-ea"/>
          <a:cs typeface="Arial"/>
        </a:defRPr>
      </a:lvl3pPr>
      <a:lvl4pPr marL="1599080" indent="-228440" algn="l" defTabSz="456880" rtl="0" eaLnBrk="1" latinLnBrk="0" hangingPunct="1">
        <a:spcBef>
          <a:spcPct val="20000"/>
        </a:spcBef>
        <a:buFont typeface="Arial"/>
        <a:buChar char="–"/>
        <a:defRPr sz="1599" kern="1200">
          <a:solidFill>
            <a:schemeClr val="tx1"/>
          </a:solidFill>
          <a:latin typeface="Arial"/>
          <a:ea typeface="+mn-ea"/>
          <a:cs typeface="Arial"/>
        </a:defRPr>
      </a:lvl4pPr>
      <a:lvl5pPr marL="2055960" indent="-228440" algn="l" defTabSz="456880" rtl="0" eaLnBrk="1" latinLnBrk="0" hangingPunct="1">
        <a:spcBef>
          <a:spcPct val="20000"/>
        </a:spcBef>
        <a:buFont typeface="Arial"/>
        <a:buChar char="»"/>
        <a:defRPr sz="1599" kern="1200">
          <a:solidFill>
            <a:schemeClr val="tx1"/>
          </a:solidFill>
          <a:latin typeface="Arial"/>
          <a:ea typeface="+mn-ea"/>
          <a:cs typeface="Arial"/>
        </a:defRPr>
      </a:lvl5pPr>
      <a:lvl6pPr marL="251284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348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7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2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0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89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6-4qRrK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.aberg@helsingborg.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8622" y="20296"/>
            <a:ext cx="7902379" cy="1143000"/>
          </a:xfrm>
        </p:spPr>
        <p:txBody>
          <a:bodyPr/>
          <a:lstStyle/>
          <a:p>
            <a:pPr algn="ctr"/>
            <a:r>
              <a:rPr lang="sv-SE" dirty="0" smtClean="0"/>
              <a:t>DU ÄR VIKTIG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42015" y="1294456"/>
            <a:ext cx="7902379" cy="4707118"/>
          </a:xfrm>
        </p:spPr>
        <p:txBody>
          <a:bodyPr/>
          <a:lstStyle/>
          <a:p>
            <a:pPr algn="ctr"/>
            <a:r>
              <a:rPr lang="sv-SE" sz="2798" b="1" dirty="0"/>
              <a:t>Vad kan jag som förälder göra? </a:t>
            </a:r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r>
              <a:rPr lang="sv-SE" sz="3597" b="1" dirty="0"/>
              <a:t>Narkotika (Cannabis)</a:t>
            </a:r>
          </a:p>
          <a:p>
            <a:pPr algn="ctr"/>
            <a:r>
              <a:rPr lang="sv-SE" dirty="0" smtClean="0">
                <a:hlinkClick r:id="rId3"/>
              </a:rPr>
              <a:t>Filmen, Du spelar roll (3:25)</a:t>
            </a:r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5721" y="2205713"/>
            <a:ext cx="6548181" cy="288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BBA015CF-989E-4614-908D-3FC1887FB03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81200" y="1540701"/>
          <a:ext cx="8032750" cy="444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4C38C91C-16D7-4BD0-B692-0ADFD09F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Andelen elever som använt narkotika någon gång, efter kön och årskurs. 1971–2021.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346ABA0-B5F3-4C37-82A1-9ED8377C844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sv-SE" dirty="0"/>
              <a:t>Källa: CAN:s nationella skolundersökning</a:t>
            </a:r>
          </a:p>
        </p:txBody>
      </p:sp>
    </p:spTree>
    <p:extLst>
      <p:ext uri="{BB962C8B-B14F-4D97-AF65-F5344CB8AC3E}">
        <p14:creationId xmlns:p14="http://schemas.microsoft.com/office/powerpoint/2010/main" val="194861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03296" y="334805"/>
            <a:ext cx="3658164" cy="1143000"/>
          </a:xfrm>
        </p:spPr>
        <p:txBody>
          <a:bodyPr/>
          <a:lstStyle/>
          <a:p>
            <a:pPr algn="ctr"/>
            <a:r>
              <a:rPr lang="sv-SE" dirty="0" smtClean="0"/>
              <a:t>Cannabisfakta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03296" y="1702007"/>
            <a:ext cx="7902379" cy="4677272"/>
          </a:xfrm>
        </p:spPr>
        <p:txBody>
          <a:bodyPr/>
          <a:lstStyle/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Narkotika är olaglig att hantera i alla sina former</a:t>
            </a:r>
          </a:p>
          <a:p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Samlingsnamn för marijuana, hasch och hascholja och är den vanligaste narkotikadrogen. </a:t>
            </a:r>
          </a:p>
          <a:p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Innehåller THC som ger upphov till ruset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Är extra farlig för tonårshjärnor</a:t>
            </a:r>
          </a:p>
          <a:p>
            <a:endParaRPr lang="sv-SE" sz="2398" dirty="0"/>
          </a:p>
          <a:p>
            <a:endParaRPr lang="sv-SE" dirty="0" smtClean="0"/>
          </a:p>
          <a:p>
            <a:endParaRPr lang="sv-SE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sz="2398" b="1" dirty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78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87557" y="282302"/>
            <a:ext cx="7309554" cy="1143000"/>
          </a:xfrm>
        </p:spPr>
        <p:txBody>
          <a:bodyPr/>
          <a:lstStyle/>
          <a:p>
            <a:pPr algn="ctr"/>
            <a:r>
              <a:rPr lang="sv-SE" dirty="0"/>
              <a:t>Vad kan jag som vuxen göra …..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03294" y="1845924"/>
            <a:ext cx="7902379" cy="4233011"/>
          </a:xfrm>
        </p:spPr>
        <p:txBody>
          <a:bodyPr/>
          <a:lstStyle/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Skaffa kunskap om droger</a:t>
            </a:r>
            <a:br>
              <a:rPr lang="sv-SE" sz="2398" dirty="0"/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Aktivera och uppmuntra fritids</a:t>
            </a:r>
            <a:br>
              <a:rPr lang="sv-SE" sz="2398" dirty="0"/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Var observant på ändrat beteende, fritidsintresse, umgänge och klädstil </a:t>
            </a:r>
            <a:br>
              <a:rPr lang="sv-SE" sz="2398" dirty="0"/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Ställ </a:t>
            </a:r>
            <a:r>
              <a:rPr lang="sv-SE" sz="2398" dirty="0" smtClean="0"/>
              <a:t>öppnafrågor </a:t>
            </a:r>
            <a:r>
              <a:rPr lang="sv-SE" sz="2398" dirty="0"/>
              <a:t>och visa att du bryr dig </a:t>
            </a:r>
            <a:br>
              <a:rPr lang="sv-SE" sz="2398" dirty="0"/>
            </a:br>
            <a:endParaRPr lang="sv-SE" sz="2398" dirty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sz="2398" dirty="0"/>
              <a:t>Rådfråga med sakkunniga, hjälp finns att </a:t>
            </a:r>
            <a:r>
              <a:rPr lang="sv-SE" sz="2398" dirty="0" smtClean="0"/>
              <a:t>få</a:t>
            </a:r>
            <a:endParaRPr lang="sv-SE" sz="2398" dirty="0"/>
          </a:p>
        </p:txBody>
      </p:sp>
    </p:spTree>
    <p:extLst>
      <p:ext uri="{BB962C8B-B14F-4D97-AF65-F5344CB8AC3E}">
        <p14:creationId xmlns:p14="http://schemas.microsoft.com/office/powerpoint/2010/main" val="382776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3966" y="274640"/>
            <a:ext cx="7417157" cy="1143000"/>
          </a:xfrm>
        </p:spPr>
        <p:txBody>
          <a:bodyPr/>
          <a:lstStyle/>
          <a:p>
            <a:pPr algn="ctr"/>
            <a:r>
              <a:rPr lang="sv-SE" dirty="0"/>
              <a:t>Diskutera med andra </a:t>
            </a:r>
            <a:r>
              <a:rPr lang="sv-SE" dirty="0" smtClean="0"/>
              <a:t>föräldrar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21788" y="1417640"/>
            <a:ext cx="7902379" cy="4707118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dirty="0" smtClean="0"/>
              <a:t>Hur </a:t>
            </a:r>
            <a:r>
              <a:rPr lang="sv-SE" dirty="0"/>
              <a:t>skall vi vårdnadshavare förhålla oss till ungdomars </a:t>
            </a:r>
            <a:r>
              <a:rPr lang="sv-SE" dirty="0" smtClean="0"/>
              <a:t>narkotikaanvändning, Cannabis ? </a:t>
            </a:r>
            <a:r>
              <a:rPr lang="sv-SE" sz="1599" dirty="0">
                <a:solidFill>
                  <a:prstClr val="black"/>
                </a:solidFill>
              </a:rPr>
              <a:t>(alkohol och tobak)</a:t>
            </a:r>
            <a:endParaRPr lang="sv-SE" dirty="0" smtClean="0"/>
          </a:p>
          <a:p>
            <a:endParaRPr lang="sv-SE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dirty="0"/>
              <a:t>Hur gör vi om vi får höra att någon annans barn </a:t>
            </a:r>
            <a:r>
              <a:rPr lang="sv-SE" dirty="0" smtClean="0"/>
              <a:t>använder narkotika? </a:t>
            </a:r>
            <a:r>
              <a:rPr lang="sv-SE" sz="1599" dirty="0">
                <a:solidFill>
                  <a:prstClr val="black"/>
                </a:solidFill>
              </a:rPr>
              <a:t>(alkohol och </a:t>
            </a:r>
            <a:r>
              <a:rPr lang="sv-SE" sz="1599" dirty="0" smtClean="0">
                <a:solidFill>
                  <a:prstClr val="black"/>
                </a:solidFill>
              </a:rPr>
              <a:t>tobak)</a:t>
            </a:r>
            <a:endParaRPr lang="sv-SE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dirty="0" smtClean="0"/>
              <a:t>Ringa andras </a:t>
            </a:r>
            <a:r>
              <a:rPr lang="sv-SE" dirty="0"/>
              <a:t>föräldrar vi övernattning eller fest? Hur tänker vi kring det</a:t>
            </a:r>
            <a:r>
              <a:rPr lang="sv-SE" dirty="0" smtClean="0"/>
              <a:t>?</a:t>
            </a:r>
          </a:p>
          <a:p>
            <a:pPr marL="342660" indent="-34266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dirty="0" smtClean="0"/>
              <a:t>Vilka </a:t>
            </a:r>
            <a:r>
              <a:rPr lang="sv-SE" dirty="0"/>
              <a:t>frågor är viktiga för er</a:t>
            </a:r>
            <a:r>
              <a:rPr lang="sv-SE" dirty="0" smtClean="0"/>
              <a:t>?</a:t>
            </a:r>
          </a:p>
          <a:p>
            <a:endParaRPr lang="sv-SE" dirty="0" smtClean="0"/>
          </a:p>
          <a:p>
            <a:pPr marL="342660" indent="-342660">
              <a:buFont typeface="Arial" panose="020B0604020202020204" pitchFamily="34" charset="0"/>
              <a:buChar char="•"/>
            </a:pPr>
            <a:r>
              <a:rPr lang="sv-SE" dirty="0" smtClean="0"/>
              <a:t>Hur </a:t>
            </a:r>
            <a:r>
              <a:rPr lang="sv-SE" dirty="0"/>
              <a:t>pratar ni föräldrar med varandra om ni känner oro?</a:t>
            </a:r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56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47028" y="386606"/>
            <a:ext cx="7041961" cy="1143000"/>
          </a:xfrm>
        </p:spPr>
        <p:txBody>
          <a:bodyPr/>
          <a:lstStyle/>
          <a:p>
            <a:r>
              <a:rPr lang="sv-SE" dirty="0"/>
              <a:t>Diskutera med ditt </a:t>
            </a:r>
            <a:r>
              <a:rPr lang="sv-SE" dirty="0" smtClean="0"/>
              <a:t>barn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16820" y="1529606"/>
            <a:ext cx="7902379" cy="3810311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571100" indent="-571100">
              <a:buFont typeface="Arial" panose="020B0604020202020204" pitchFamily="34" charset="0"/>
              <a:buChar char="•"/>
            </a:pPr>
            <a:r>
              <a:rPr lang="sv-SE" sz="2398" dirty="0"/>
              <a:t>Hur tänker du och dina kompisar om narkotika?</a:t>
            </a:r>
          </a:p>
          <a:p>
            <a:r>
              <a:rPr lang="sv-SE" sz="1599" dirty="0">
                <a:solidFill>
                  <a:prstClr val="black"/>
                </a:solidFill>
              </a:rPr>
              <a:t>          (alkohol och tobak)</a:t>
            </a:r>
            <a:br>
              <a:rPr lang="sv-SE" sz="1599" dirty="0">
                <a:solidFill>
                  <a:prstClr val="black"/>
                </a:solidFill>
              </a:rPr>
            </a:br>
            <a:endParaRPr lang="sv-SE" sz="2398" dirty="0"/>
          </a:p>
          <a:p>
            <a:pPr marL="571100" indent="-571100">
              <a:buFont typeface="Arial" panose="020B0604020202020204" pitchFamily="34" charset="0"/>
              <a:buChar char="•"/>
            </a:pPr>
            <a:r>
              <a:rPr lang="sv-SE" sz="2398" dirty="0"/>
              <a:t>Förklara att narkotika är både olagligt och skadligt</a:t>
            </a:r>
          </a:p>
          <a:p>
            <a:endParaRPr lang="sv-SE" sz="2398" dirty="0"/>
          </a:p>
          <a:p>
            <a:pPr marL="571100" indent="-571100">
              <a:buFont typeface="Arial" panose="020B0604020202020204" pitchFamily="34" charset="0"/>
              <a:buChar char="•"/>
            </a:pPr>
            <a:r>
              <a:rPr lang="sv-SE" sz="2398" dirty="0"/>
              <a:t>Hur gör du om du blir bjuden? </a:t>
            </a:r>
            <a:r>
              <a:rPr lang="sv-SE" sz="1599" dirty="0">
                <a:solidFill>
                  <a:prstClr val="black"/>
                </a:solidFill>
              </a:rPr>
              <a:t>(alkohol och tobak)</a:t>
            </a:r>
            <a:br>
              <a:rPr lang="sv-SE" sz="1599" dirty="0">
                <a:solidFill>
                  <a:prstClr val="black"/>
                </a:solidFill>
              </a:rPr>
            </a:br>
            <a:endParaRPr lang="sv-SE" sz="2398" dirty="0"/>
          </a:p>
          <a:p>
            <a:pPr marL="571100" indent="-571100">
              <a:buFont typeface="Arial" panose="020B0604020202020204" pitchFamily="34" charset="0"/>
              <a:buChar char="•"/>
            </a:pPr>
            <a:r>
              <a:rPr lang="sv-SE" sz="2398" dirty="0"/>
              <a:t>Visa att du är intresserad!</a:t>
            </a: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r>
              <a:rPr lang="sv-SE" sz="1200" dirty="0"/>
              <a:t>Om ni har frågor om materialet, kontakta Stefan Åberg 042 – 10 76 09, </a:t>
            </a:r>
            <a:r>
              <a:rPr lang="sv-SE" sz="1200" dirty="0" smtClean="0">
                <a:hlinkClick r:id="rId3"/>
              </a:rPr>
              <a:t>stefan.aberg@helsingborg.se</a:t>
            </a:r>
            <a:endParaRPr lang="sv-SE" sz="1200" dirty="0" smtClean="0"/>
          </a:p>
          <a:p>
            <a:endParaRPr lang="sv-SE" sz="1200" dirty="0"/>
          </a:p>
          <a:p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88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1226</Words>
  <Application>Microsoft Office PowerPoint</Application>
  <PresentationFormat>Bredbild</PresentationFormat>
  <Paragraphs>170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Gill Sans MT</vt:lpstr>
      <vt:lpstr>HelveticaNeueLT Std</vt:lpstr>
      <vt:lpstr>Följande sidor</vt:lpstr>
      <vt:lpstr>4 CAN 2020 - KERAMIK</vt:lpstr>
      <vt:lpstr>DU ÄR VIKTIG</vt:lpstr>
      <vt:lpstr>Andelen elever som använt narkotika någon gång, efter kön och årskurs. 1971–2021.</vt:lpstr>
      <vt:lpstr>Cannabisfakta</vt:lpstr>
      <vt:lpstr>Vad kan jag som vuxen göra ….. </vt:lpstr>
      <vt:lpstr>Diskutera med andra föräldrar</vt:lpstr>
      <vt:lpstr>Diskutera med ditt barn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ÄR VIKTIG</dc:title>
  <dc:creator>Åberg Stefan - SOF</dc:creator>
  <cp:lastModifiedBy>Åberg Stefan - SOF</cp:lastModifiedBy>
  <cp:revision>15</cp:revision>
  <dcterms:created xsi:type="dcterms:W3CDTF">2020-03-02T13:27:21Z</dcterms:created>
  <dcterms:modified xsi:type="dcterms:W3CDTF">2022-10-13T18:17:38Z</dcterms:modified>
</cp:coreProperties>
</file>