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1109345dcc4746c8" Type="http://schemas.microsoft.com/office/2006/relationships/ui/extensibility" Target="customUI/customUI.xml"/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93" r:id="rId5"/>
    <p:sldId id="291" r:id="rId6"/>
  </p:sldIdLst>
  <p:sldSz cx="9144000" cy="6858000" type="screen4x3"/>
  <p:notesSz cx="6794500" cy="9906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475">
          <p15:clr>
            <a:srgbClr val="A4A3A4"/>
          </p15:clr>
        </p15:guide>
        <p15:guide id="3" orient="horz" pos="300">
          <p15:clr>
            <a:srgbClr val="A4A3A4"/>
          </p15:clr>
        </p15:guide>
        <p15:guide id="4" pos="612">
          <p15:clr>
            <a:srgbClr val="A4A3A4"/>
          </p15:clr>
        </p15:guide>
        <p15:guide id="5" pos="51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18" autoAdjust="0"/>
  </p:normalViewPr>
  <p:slideViewPr>
    <p:cSldViewPr snapToObjects="1">
      <p:cViewPr varScale="1">
        <p:scale>
          <a:sx n="122" d="100"/>
          <a:sy n="122" d="100"/>
        </p:scale>
        <p:origin x="1284" y="90"/>
      </p:cViewPr>
      <p:guideLst>
        <p:guide orient="horz" pos="2160"/>
        <p:guide orient="horz" pos="3475"/>
        <p:guide orient="horz" pos="300"/>
        <p:guide pos="612"/>
        <p:guide pos="51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93" d="100"/>
          <a:sy n="93" d="100"/>
        </p:scale>
        <p:origin x="-3780" y="-108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D6766-46D5-4511-B7A7-5CF543F701FA}" type="datetimeFigureOut">
              <a:rPr lang="sv-SE" smtClean="0"/>
              <a:pPr/>
              <a:t>2018-11-26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9BC76-339C-4B53-BD9B-960AC64D58F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57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9BC76-339C-4B53-BD9B-960AC64D58F5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00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JHBG_logo_liggande_CMYK.t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6545" y="548680"/>
            <a:ext cx="2540086" cy="720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71550" y="1916791"/>
            <a:ext cx="7200900" cy="1512210"/>
          </a:xfrm>
        </p:spPr>
        <p:txBody>
          <a:bodyPr>
            <a:normAutofit/>
          </a:bodyPr>
          <a:lstStyle>
            <a:lvl1pPr algn="ctr">
              <a:defRPr sz="2800" b="0" baseline="0"/>
            </a:lvl1pPr>
          </a:lstStyle>
          <a:p>
            <a:r>
              <a:rPr lang="sv-SE" smtClean="0"/>
              <a:t>Titel på presentationen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71550" y="3645029"/>
            <a:ext cx="7200900" cy="1224171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  <a:latin typeface="HelveticaNeueLT St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13" name="Platshållare fö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35C46-02F6-4D3A-8CE4-18EDD18041C5}" type="datetime1">
              <a:rPr lang="sv-SE" smtClean="0"/>
              <a:t>2018-11-26</a:t>
            </a:fld>
            <a:endParaRPr lang="sv-SE"/>
          </a:p>
        </p:txBody>
      </p:sp>
      <p:sp>
        <p:nvSpPr>
          <p:cNvPr id="14" name="Platshållare för bildnumm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sv-SE" dirty="0" smtClean="0"/>
              <a:t>Sidan </a:t>
            </a:r>
            <a:fld id="{A840C29D-85DA-4F43-B280-E2E92F0D1ED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0" y="5904275"/>
            <a:ext cx="9144000" cy="693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andardsidfo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IT-enheten</a:t>
            </a:r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971500" y="476590"/>
            <a:ext cx="7201000" cy="936130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5" name="Platshållare för innehåll 2"/>
          <p:cNvSpPr>
            <a:spLocks noGrp="1"/>
          </p:cNvSpPr>
          <p:nvPr>
            <p:ph idx="1"/>
          </p:nvPr>
        </p:nvSpPr>
        <p:spPr>
          <a:xfrm>
            <a:off x="971500" y="1600201"/>
            <a:ext cx="7201000" cy="3916362"/>
          </a:xfrm>
          <a:noFill/>
        </p:spPr>
        <p:txBody>
          <a:bodyPr/>
          <a:lstStyle>
            <a:lvl1pPr>
              <a:buFont typeface="HelveticaNeueLT Std Blk" pitchFamily="34" charset="0"/>
              <a:buChar char="•"/>
              <a:defRPr/>
            </a:lvl1pPr>
            <a:lvl2pPr>
              <a:buFont typeface="HelveticaNeueLT Std Blk" pitchFamily="34" charset="0"/>
              <a:buChar char="•"/>
              <a:defRPr/>
            </a:lvl2pPr>
            <a:lvl3pPr>
              <a:buFont typeface="HelveticaNeueLT Std Blk" pitchFamily="34" charset="0"/>
              <a:buChar char="•"/>
              <a:defRPr/>
            </a:lvl3pPr>
            <a:lvl4pPr>
              <a:buFont typeface="HelveticaNeueLT Std Blk" pitchFamily="34" charset="0"/>
              <a:buChar char="•"/>
              <a:defRPr/>
            </a:lvl4pPr>
            <a:lvl5pPr>
              <a:buFont typeface="HelveticaNeueLT Std Blk" pitchFamily="34" charset="0"/>
              <a:buChar char="•"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0" name="Platshållare för datum 12"/>
          <p:cNvSpPr>
            <a:spLocks noGrp="1"/>
          </p:cNvSpPr>
          <p:nvPr>
            <p:ph type="dt" sz="half" idx="10"/>
          </p:nvPr>
        </p:nvSpPr>
        <p:spPr>
          <a:xfrm>
            <a:off x="467430" y="6597480"/>
            <a:ext cx="2133600" cy="288000"/>
          </a:xfrm>
        </p:spPr>
        <p:txBody>
          <a:bodyPr/>
          <a:lstStyle/>
          <a:p>
            <a:fld id="{87BEFD9D-BCD4-4FF0-B921-3EDD7C0C9D04}" type="datetime1">
              <a:rPr lang="sv-SE" smtClean="0"/>
              <a:t>2018-11-26</a:t>
            </a:fld>
            <a:endParaRPr lang="sv-SE" dirty="0"/>
          </a:p>
        </p:txBody>
      </p:sp>
      <p:sp>
        <p:nvSpPr>
          <p:cNvPr id="11" name="Platshållare för bildnummer 13"/>
          <p:cNvSpPr>
            <a:spLocks noGrp="1"/>
          </p:cNvSpPr>
          <p:nvPr>
            <p:ph type="sldNum" sz="quarter" idx="12"/>
          </p:nvPr>
        </p:nvSpPr>
        <p:spPr>
          <a:xfrm>
            <a:off x="6553200" y="6597480"/>
            <a:ext cx="2133600" cy="288000"/>
          </a:xfrm>
        </p:spPr>
        <p:txBody>
          <a:bodyPr/>
          <a:lstStyle/>
          <a:p>
            <a:r>
              <a:rPr lang="sv-SE" dirty="0" smtClean="0"/>
              <a:t>Sidan </a:t>
            </a:r>
            <a:fld id="{A840C29D-85DA-4F43-B280-E2E92F0D1EDB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4" name="Bildobjekt 13" descr="JHBG_logotyp_CMYK.t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26190" y="5732810"/>
            <a:ext cx="648522" cy="68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467430" y="260560"/>
            <a:ext cx="8209140" cy="5256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1500" y="476590"/>
            <a:ext cx="7201000" cy="94104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08B6-19B3-466B-9C11-D19B9987EB2D}" type="datetime1">
              <a:rPr lang="sv-SE" smtClean="0"/>
              <a:t>2018-11-26</a:t>
            </a:fld>
            <a:endParaRPr lang="sv-SE"/>
          </a:p>
        </p:txBody>
      </p:sp>
      <p:sp>
        <p:nvSpPr>
          <p:cNvPr id="5" name="standardsidfo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IT-enheten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 smtClean="0"/>
              <a:t>Sidan </a:t>
            </a:r>
            <a:fld id="{A840C29D-85DA-4F43-B280-E2E92F0D1ED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innehåll 2"/>
          <p:cNvSpPr>
            <a:spLocks noGrp="1"/>
          </p:cNvSpPr>
          <p:nvPr>
            <p:ph idx="1"/>
          </p:nvPr>
        </p:nvSpPr>
        <p:spPr>
          <a:xfrm>
            <a:off x="971500" y="1600201"/>
            <a:ext cx="7201000" cy="3773069"/>
          </a:xfrm>
          <a:noFill/>
        </p:spPr>
        <p:txBody>
          <a:bodyPr/>
          <a:lstStyle>
            <a:lvl1pPr>
              <a:buFont typeface="HelveticaNeueLT Std Blk" pitchFamily="34" charset="0"/>
              <a:buChar char="•"/>
              <a:defRPr/>
            </a:lvl1pPr>
            <a:lvl2pPr>
              <a:buFont typeface="HelveticaNeueLT Std Blk" pitchFamily="34" charset="0"/>
              <a:buChar char="•"/>
              <a:defRPr/>
            </a:lvl2pPr>
            <a:lvl3pPr>
              <a:buFont typeface="HelveticaNeueLT Std Blk" pitchFamily="34" charset="0"/>
              <a:buChar char="•"/>
              <a:defRPr/>
            </a:lvl3pPr>
            <a:lvl4pPr>
              <a:buFont typeface="HelveticaNeueLT Std Blk" pitchFamily="34" charset="0"/>
              <a:buChar char="•"/>
              <a:defRPr/>
            </a:lvl4pPr>
            <a:lvl5pPr>
              <a:buFont typeface="HelveticaNeueLT Std Blk" pitchFamily="34" charset="0"/>
              <a:buChar char="•"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pic>
        <p:nvPicPr>
          <p:cNvPr id="12" name="Bildobjekt 11" descr="JHBG_logotyp_CMYK.t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26190" y="5732810"/>
            <a:ext cx="648522" cy="687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1500" y="476590"/>
            <a:ext cx="7201000" cy="94104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971500" y="1600201"/>
            <a:ext cx="3524300" cy="3917090"/>
          </a:xfrm>
        </p:spPr>
        <p:txBody>
          <a:bodyPr/>
          <a:lstStyle>
            <a:lvl1pPr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3524300" cy="391709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6DAA-EFF1-4790-BC56-18606F12E527}" type="datetime1">
              <a:rPr lang="sv-SE" smtClean="0"/>
              <a:t>2018-11-26</a:t>
            </a:fld>
            <a:endParaRPr lang="sv-SE"/>
          </a:p>
        </p:txBody>
      </p:sp>
      <p:sp>
        <p:nvSpPr>
          <p:cNvPr id="6" name="standardsidfo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IT-enheten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 smtClean="0"/>
              <a:t>Sidan </a:t>
            </a:r>
            <a:fld id="{A840C29D-85DA-4F43-B280-E2E92F0D1EDB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 descr="JHBG_logotyp_CMYK.t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26190" y="5732810"/>
            <a:ext cx="648522" cy="68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1500" y="1535113"/>
            <a:ext cx="3525888" cy="639762"/>
          </a:xfrm>
        </p:spPr>
        <p:txBody>
          <a:bodyPr anchor="b"/>
          <a:lstStyle>
            <a:lvl1pPr marL="0" indent="0">
              <a:buNone/>
              <a:defRPr sz="20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971500" y="2174875"/>
            <a:ext cx="3525888" cy="334241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527475" cy="639762"/>
          </a:xfrm>
        </p:spPr>
        <p:txBody>
          <a:bodyPr anchor="b"/>
          <a:lstStyle>
            <a:lvl1pPr marL="0" indent="0">
              <a:buNone/>
              <a:defRPr sz="20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7475" cy="334241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577A0-3A91-4478-AEEF-8EC23A4BAAE6}" type="datetime1">
              <a:rPr lang="sv-SE" smtClean="0"/>
              <a:t>2018-11-26</a:t>
            </a:fld>
            <a:endParaRPr lang="sv-SE"/>
          </a:p>
        </p:txBody>
      </p:sp>
      <p:sp>
        <p:nvSpPr>
          <p:cNvPr id="8" name="standardsidfo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IT-enheten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 smtClean="0"/>
              <a:t>Sidan </a:t>
            </a:r>
            <a:fld id="{A840C29D-85DA-4F43-B280-E2E92F0D1EDB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4" name="Bildobjekt 13" descr="JHBG_logotyp_CMYK.t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26190" y="5732810"/>
            <a:ext cx="648522" cy="68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1500" y="476590"/>
            <a:ext cx="7201000" cy="93613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4F87C-F73F-4AF2-9F9A-7FC77C3086BF}" type="datetime1">
              <a:rPr lang="sv-SE" smtClean="0"/>
              <a:t>2018-11-26</a:t>
            </a:fld>
            <a:endParaRPr lang="sv-SE"/>
          </a:p>
        </p:txBody>
      </p:sp>
      <p:sp>
        <p:nvSpPr>
          <p:cNvPr id="4" name="standardsidfo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IT-enheten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 smtClean="0"/>
              <a:t>Sidan </a:t>
            </a:r>
            <a:fld id="{A840C29D-85DA-4F43-B280-E2E92F0D1EDB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 descr="JHBG_logotyp_CMYK.t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26190" y="5732810"/>
            <a:ext cx="648522" cy="68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8A47-F073-4389-857C-BED47F60F694}" type="datetime1">
              <a:rPr lang="sv-SE" smtClean="0"/>
              <a:t>2018-11-26</a:t>
            </a:fld>
            <a:endParaRPr lang="sv-SE"/>
          </a:p>
        </p:txBody>
      </p:sp>
      <p:sp>
        <p:nvSpPr>
          <p:cNvPr id="3" name="standardsidfo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IT-enheten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 smtClean="0"/>
              <a:t>Sidan </a:t>
            </a:r>
            <a:fld id="{A840C29D-85DA-4F43-B280-E2E92F0D1EDB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JHBG_logotyp_CMYK.t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26190" y="5732810"/>
            <a:ext cx="648522" cy="68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1550" y="476249"/>
            <a:ext cx="3744470" cy="10175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932050" y="476250"/>
            <a:ext cx="3600500" cy="5040313"/>
          </a:xfrm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71550" y="1700760"/>
            <a:ext cx="3744470" cy="381580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94F28-6AD0-48E1-BB70-7BC829C1B331}" type="datetime1">
              <a:rPr lang="sv-SE" smtClean="0"/>
              <a:t>2018-11-26</a:t>
            </a:fld>
            <a:endParaRPr lang="sv-SE"/>
          </a:p>
        </p:txBody>
      </p:sp>
      <p:sp>
        <p:nvSpPr>
          <p:cNvPr id="6" name="standardsidfo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IT-enheten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 smtClean="0"/>
              <a:t>Sidan </a:t>
            </a:r>
            <a:fld id="{A840C29D-85DA-4F43-B280-E2E92F0D1EDB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2" name="Bildobjekt 11" descr="JHBG_logotyp_CMYK.t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26190" y="5732810"/>
            <a:ext cx="648522" cy="68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21980" y="422111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21980" y="476251"/>
            <a:ext cx="5486400" cy="3672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21980" y="4869200"/>
            <a:ext cx="5486400" cy="64809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3D46-D82C-454E-92AF-836E9C6A22BA}" type="datetime1">
              <a:rPr lang="sv-SE" smtClean="0"/>
              <a:t>2018-11-26</a:t>
            </a:fld>
            <a:endParaRPr lang="sv-SE"/>
          </a:p>
        </p:txBody>
      </p:sp>
      <p:sp>
        <p:nvSpPr>
          <p:cNvPr id="6" name="standardsidfo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IT-enheten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 smtClean="0"/>
              <a:t>Sidan </a:t>
            </a:r>
            <a:fld id="{A840C29D-85DA-4F43-B280-E2E92F0D1EDB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2" name="Bildobjekt 11" descr="JHBG_logotyp_CMYK.t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26190" y="5732810"/>
            <a:ext cx="648522" cy="68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6597480"/>
            <a:ext cx="9144000" cy="28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1500" y="476590"/>
            <a:ext cx="7201000" cy="941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1500" y="1600201"/>
            <a:ext cx="7201000" cy="3917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67430" y="6597480"/>
            <a:ext cx="2133600" cy="288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BC737F9-1CED-42B0-B2F0-AEEC4EB53D3A}" type="datetime1">
              <a:rPr lang="sv-SE" smtClean="0"/>
              <a:t>2018-11-26</a:t>
            </a:fld>
            <a:endParaRPr lang="sv-SE" dirty="0"/>
          </a:p>
        </p:txBody>
      </p:sp>
      <p:sp>
        <p:nvSpPr>
          <p:cNvPr id="5" name="standardsidfot"/>
          <p:cNvSpPr>
            <a:spLocks noGrp="1"/>
          </p:cNvSpPr>
          <p:nvPr>
            <p:ph type="ftr" sz="quarter" idx="3"/>
          </p:nvPr>
        </p:nvSpPr>
        <p:spPr>
          <a:xfrm>
            <a:off x="3124200" y="6597480"/>
            <a:ext cx="289560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IT-enheten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597480"/>
            <a:ext cx="2133600" cy="288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Sidan </a:t>
            </a:r>
            <a:fld id="{A840C29D-85DA-4F43-B280-E2E92F0D1ED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rubrik 1"/>
          <p:cNvSpPr txBox="1">
            <a:spLocks/>
          </p:cNvSpPr>
          <p:nvPr/>
        </p:nvSpPr>
        <p:spPr>
          <a:xfrm>
            <a:off x="467430" y="6059199"/>
            <a:ext cx="4320000" cy="183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Platshållare för rubrik 1"/>
          <p:cNvSpPr txBox="1">
            <a:spLocks/>
          </p:cNvSpPr>
          <p:nvPr/>
        </p:nvSpPr>
        <p:spPr>
          <a:xfrm>
            <a:off x="467430" y="6266046"/>
            <a:ext cx="4320000" cy="1548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HelveticaNeueLT Std Lt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HelveticaNeueLT Std Lt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HelveticaNeueLT Std Lt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HelveticaNeueLT Std Lt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HelveticaNeueLT Std Lt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IT-enheten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Trådlöst nätverk uppbyggnad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971500" y="1600200"/>
            <a:ext cx="7201000" cy="4421087"/>
          </a:xfrm>
        </p:spPr>
        <p:txBody>
          <a:bodyPr>
            <a:normAutofit fontScale="70000" lnSpcReduction="20000"/>
          </a:bodyPr>
          <a:lstStyle/>
          <a:p>
            <a:r>
              <a:rPr lang="sv-SE" dirty="0" smtClean="0"/>
              <a:t>Nätet är uppbyggt enligt rekommendationer från Cisco.</a:t>
            </a:r>
          </a:p>
          <a:p>
            <a:r>
              <a:rPr lang="sv-SE" dirty="0" smtClean="0"/>
              <a:t>WLC = </a:t>
            </a:r>
            <a:r>
              <a:rPr lang="sv-SE" dirty="0" err="1" smtClean="0"/>
              <a:t>Wireless</a:t>
            </a:r>
            <a:r>
              <a:rPr lang="sv-SE" dirty="0" smtClean="0"/>
              <a:t> Controller är en central enhet som alla accesspunkter har sin kommunikation via. </a:t>
            </a:r>
          </a:p>
          <a:p>
            <a:r>
              <a:rPr lang="sv-SE" dirty="0" smtClean="0"/>
              <a:t>Varje WLC 5520 kan hantera upp till 1500 </a:t>
            </a:r>
            <a:r>
              <a:rPr lang="sv-SE" dirty="0" err="1" smtClean="0"/>
              <a:t>st</a:t>
            </a:r>
            <a:r>
              <a:rPr lang="sv-SE" dirty="0" smtClean="0"/>
              <a:t> accesspunkter</a:t>
            </a:r>
          </a:p>
          <a:p>
            <a:r>
              <a:rPr lang="sv-SE" dirty="0" smtClean="0"/>
              <a:t>Helsingborgs stad har 6 </a:t>
            </a:r>
            <a:r>
              <a:rPr lang="sv-SE" dirty="0" err="1" smtClean="0"/>
              <a:t>st</a:t>
            </a:r>
            <a:r>
              <a:rPr lang="sv-SE" dirty="0" smtClean="0"/>
              <a:t> WLC 5520</a:t>
            </a:r>
          </a:p>
          <a:p>
            <a:r>
              <a:rPr lang="sv-SE" dirty="0" smtClean="0"/>
              <a:t>Helsingborg Arena har 2 </a:t>
            </a:r>
            <a:r>
              <a:rPr lang="sv-SE" dirty="0" err="1" smtClean="0"/>
              <a:t>st</a:t>
            </a:r>
            <a:r>
              <a:rPr lang="sv-SE" dirty="0" smtClean="0"/>
              <a:t> WLC 5508</a:t>
            </a:r>
          </a:p>
          <a:p>
            <a:r>
              <a:rPr lang="sv-SE" dirty="0" smtClean="0"/>
              <a:t>För att ansluta 1 </a:t>
            </a:r>
            <a:r>
              <a:rPr lang="sv-SE" dirty="0" err="1" smtClean="0"/>
              <a:t>st</a:t>
            </a:r>
            <a:r>
              <a:rPr lang="sv-SE" dirty="0" smtClean="0"/>
              <a:t> accesspunkt så behövs 1 </a:t>
            </a:r>
            <a:r>
              <a:rPr lang="sv-SE" dirty="0" err="1" smtClean="0"/>
              <a:t>st</a:t>
            </a:r>
            <a:r>
              <a:rPr lang="sv-SE" dirty="0" smtClean="0"/>
              <a:t> </a:t>
            </a:r>
            <a:r>
              <a:rPr lang="sv-SE" dirty="0" err="1" smtClean="0"/>
              <a:t>cisco</a:t>
            </a:r>
            <a:r>
              <a:rPr lang="sv-SE" dirty="0" smtClean="0"/>
              <a:t> </a:t>
            </a:r>
            <a:r>
              <a:rPr lang="sv-SE" dirty="0" err="1" smtClean="0"/>
              <a:t>One</a:t>
            </a:r>
            <a:r>
              <a:rPr lang="sv-SE" dirty="0" smtClean="0"/>
              <a:t> licens</a:t>
            </a:r>
          </a:p>
          <a:p>
            <a:r>
              <a:rPr lang="sv-SE" dirty="0" smtClean="0"/>
              <a:t>Staden har idag ca 2300 </a:t>
            </a:r>
            <a:r>
              <a:rPr lang="sv-SE" dirty="0" err="1" smtClean="0"/>
              <a:t>st</a:t>
            </a:r>
            <a:r>
              <a:rPr lang="sv-SE" dirty="0" smtClean="0"/>
              <a:t> accesspunkter</a:t>
            </a:r>
          </a:p>
          <a:p>
            <a:r>
              <a:rPr lang="sv-SE" dirty="0" smtClean="0"/>
              <a:t>Helsingborg Arena ca 100 </a:t>
            </a:r>
            <a:r>
              <a:rPr lang="sv-SE" dirty="0" err="1" smtClean="0"/>
              <a:t>st</a:t>
            </a:r>
            <a:r>
              <a:rPr lang="sv-SE" dirty="0" smtClean="0"/>
              <a:t> accesspunkter</a:t>
            </a:r>
          </a:p>
          <a:p>
            <a:r>
              <a:rPr lang="sv-SE" dirty="0" smtClean="0"/>
              <a:t>Förväntad livslängd på Hårdvara </a:t>
            </a:r>
            <a:r>
              <a:rPr lang="sv-SE" dirty="0" err="1" smtClean="0"/>
              <a:t>Wireless</a:t>
            </a:r>
            <a:r>
              <a:rPr lang="sv-SE" dirty="0" smtClean="0"/>
              <a:t> Controller är 5 år.</a:t>
            </a:r>
          </a:p>
          <a:p>
            <a:r>
              <a:rPr lang="sv-SE" dirty="0" smtClean="0"/>
              <a:t>Licensformen möjliggör att återanvända Cisco </a:t>
            </a:r>
            <a:r>
              <a:rPr lang="sv-SE" dirty="0" err="1" smtClean="0"/>
              <a:t>One</a:t>
            </a:r>
            <a:r>
              <a:rPr lang="sv-SE" dirty="0" smtClean="0"/>
              <a:t> licensen till annan/ ny accesspunkt.</a:t>
            </a:r>
          </a:p>
          <a:p>
            <a:r>
              <a:rPr lang="sv-SE" dirty="0" smtClean="0"/>
              <a:t>Accesspunkterna förväntas ha en livslängd på 3-5 år. Den är beroende på mjukvaruutvecklingen och nya standarder inom </a:t>
            </a:r>
            <a:r>
              <a:rPr lang="sv-SE" dirty="0" err="1" smtClean="0"/>
              <a:t>wireless</a:t>
            </a:r>
            <a:r>
              <a:rPr lang="sv-SE" dirty="0" smtClean="0"/>
              <a:t> området.</a:t>
            </a:r>
          </a:p>
          <a:p>
            <a:r>
              <a:rPr lang="sv-SE" dirty="0" smtClean="0"/>
              <a:t>På </a:t>
            </a:r>
            <a:r>
              <a:rPr lang="sv-SE" dirty="0" err="1" smtClean="0"/>
              <a:t>Wireless</a:t>
            </a:r>
            <a:r>
              <a:rPr lang="sv-SE" dirty="0" smtClean="0"/>
              <a:t> controller har vi Cisco Serviceavtal som kostar 20% av Hårdvarans inköp. Detta är till för snabb service och för att få tillgång till ny mjukvara/ uppdateringar/ funktioner.</a:t>
            </a:r>
          </a:p>
          <a:p>
            <a:r>
              <a:rPr lang="sv-SE" dirty="0" smtClean="0"/>
              <a:t>Hantering och övervakning av nätverket görs med hjälp av verktyget Cisco </a:t>
            </a:r>
            <a:r>
              <a:rPr lang="sv-SE" dirty="0" err="1" smtClean="0"/>
              <a:t>Prime</a:t>
            </a:r>
            <a:endParaRPr lang="sv-SE" dirty="0" smtClean="0"/>
          </a:p>
          <a:p>
            <a:r>
              <a:rPr lang="sv-SE" dirty="0" smtClean="0"/>
              <a:t>Cisco </a:t>
            </a:r>
            <a:r>
              <a:rPr lang="sv-SE" dirty="0" err="1" smtClean="0"/>
              <a:t>Prime</a:t>
            </a:r>
            <a:r>
              <a:rPr lang="sv-SE" dirty="0" smtClean="0"/>
              <a:t> mjukvara uppdateras flera gånger / år, ingår i Cisco </a:t>
            </a:r>
            <a:r>
              <a:rPr lang="sv-SE" dirty="0" err="1" smtClean="0"/>
              <a:t>One</a:t>
            </a:r>
            <a:r>
              <a:rPr lang="sv-SE" dirty="0" smtClean="0"/>
              <a:t> licens</a:t>
            </a:r>
          </a:p>
          <a:p>
            <a:r>
              <a:rPr lang="sv-SE" dirty="0" smtClean="0"/>
              <a:t>Cisco </a:t>
            </a:r>
            <a:r>
              <a:rPr lang="sv-SE" dirty="0" err="1" smtClean="0"/>
              <a:t>Prime</a:t>
            </a:r>
            <a:r>
              <a:rPr lang="sv-SE" dirty="0" smtClean="0"/>
              <a:t> hårdvara behöver förnyas ca vart 4-5 år.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FD9D-BCD4-4FF0-B921-3EDD7C0C9D04}" type="datetime1">
              <a:rPr lang="sv-SE" smtClean="0"/>
              <a:t>2018-11-26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smtClean="0"/>
              <a:t>Sidan </a:t>
            </a:r>
            <a:fld id="{A840C29D-85DA-4F43-B280-E2E92F0D1EDB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43295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IT-enheten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FD9D-BCD4-4FF0-B921-3EDD7C0C9D04}" type="datetime1">
              <a:rPr lang="sv-SE" smtClean="0"/>
              <a:t>2018-11-26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smtClean="0"/>
              <a:t>Sidan </a:t>
            </a:r>
            <a:fld id="{A840C29D-85DA-4F43-B280-E2E92F0D1EDB}" type="slidenum">
              <a:rPr lang="sv-SE" smtClean="0"/>
              <a:pPr/>
              <a:t>2</a:t>
            </a:fld>
            <a:endParaRPr lang="sv-SE" dirty="0"/>
          </a:p>
        </p:txBody>
      </p:sp>
      <p:pic>
        <p:nvPicPr>
          <p:cNvPr id="51" name="Picture 10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7489" y="1371537"/>
            <a:ext cx="3603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1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90316" y="1402956"/>
            <a:ext cx="3603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1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6889" y="1412375"/>
            <a:ext cx="3603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3663203" y="2737250"/>
            <a:ext cx="4730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800" b="1" dirty="0"/>
              <a:t>Berga</a:t>
            </a: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2522413" y="1176657"/>
            <a:ext cx="74411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800" b="1" dirty="0" smtClean="0"/>
              <a:t>Regnbågen</a:t>
            </a:r>
            <a:endParaRPr lang="sv-SE" sz="800" b="1" dirty="0"/>
          </a:p>
        </p:txBody>
      </p:sp>
      <p:sp>
        <p:nvSpPr>
          <p:cNvPr id="57" name="Text Box 16"/>
          <p:cNvSpPr txBox="1">
            <a:spLocks noChangeArrowheads="1"/>
          </p:cNvSpPr>
          <p:nvPr/>
        </p:nvSpPr>
        <p:spPr bwMode="auto">
          <a:xfrm>
            <a:off x="5645608" y="2649445"/>
            <a:ext cx="65915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800" b="1" dirty="0" err="1" smtClean="0"/>
              <a:t>Rausgård</a:t>
            </a:r>
            <a:endParaRPr lang="sv-SE" sz="800" b="1" dirty="0"/>
          </a:p>
        </p:txBody>
      </p:sp>
      <p:sp>
        <p:nvSpPr>
          <p:cNvPr id="58" name="Text Box 17"/>
          <p:cNvSpPr txBox="1">
            <a:spLocks noChangeArrowheads="1"/>
          </p:cNvSpPr>
          <p:nvPr/>
        </p:nvSpPr>
        <p:spPr bwMode="auto">
          <a:xfrm>
            <a:off x="4568078" y="1187056"/>
            <a:ext cx="5873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800" b="1" dirty="0"/>
              <a:t>Olympia</a:t>
            </a:r>
          </a:p>
        </p:txBody>
      </p:sp>
      <p:sp>
        <p:nvSpPr>
          <p:cNvPr id="59" name="Text Box 18"/>
          <p:cNvSpPr txBox="1">
            <a:spLocks noChangeArrowheads="1"/>
          </p:cNvSpPr>
          <p:nvPr/>
        </p:nvSpPr>
        <p:spPr bwMode="auto">
          <a:xfrm>
            <a:off x="6703142" y="1202875"/>
            <a:ext cx="5810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800" b="1" dirty="0"/>
              <a:t>Najaden</a:t>
            </a:r>
          </a:p>
        </p:txBody>
      </p:sp>
      <p:sp>
        <p:nvSpPr>
          <p:cNvPr id="66" name="Line 27"/>
          <p:cNvSpPr>
            <a:spLocks noChangeShapeType="1"/>
          </p:cNvSpPr>
          <p:nvPr/>
        </p:nvSpPr>
        <p:spPr bwMode="auto">
          <a:xfrm>
            <a:off x="3539378" y="3850881"/>
            <a:ext cx="2808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67" name="Line 28"/>
          <p:cNvSpPr>
            <a:spLocks noChangeShapeType="1"/>
          </p:cNvSpPr>
          <p:nvPr/>
        </p:nvSpPr>
        <p:spPr bwMode="auto">
          <a:xfrm>
            <a:off x="3539378" y="3923906"/>
            <a:ext cx="2808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pic>
        <p:nvPicPr>
          <p:cNvPr id="69" name="Picture 3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8161" y="2942825"/>
            <a:ext cx="3603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3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1987" y="2915779"/>
            <a:ext cx="3603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5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3203" y="3634981"/>
            <a:ext cx="3603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56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23478" y="3634981"/>
            <a:ext cx="3603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808" y="4651135"/>
            <a:ext cx="1643422" cy="14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98" y="1608452"/>
            <a:ext cx="1643422" cy="14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0" name="Rak 79"/>
          <p:cNvCxnSpPr>
            <a:stCxn id="72" idx="2"/>
            <a:endCxn id="73" idx="0"/>
          </p:cNvCxnSpPr>
          <p:nvPr/>
        </p:nvCxnSpPr>
        <p:spPr>
          <a:xfrm>
            <a:off x="3503660" y="4066781"/>
            <a:ext cx="17859" cy="584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9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27710" y="4315150"/>
            <a:ext cx="433429" cy="42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03771" y="2412491"/>
            <a:ext cx="433429" cy="42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65821" y="2412491"/>
            <a:ext cx="433429" cy="42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28680" y="3799619"/>
            <a:ext cx="433429" cy="42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6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28680" y="4813403"/>
            <a:ext cx="433429" cy="42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0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527379" y="2419418"/>
            <a:ext cx="433429" cy="42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0" name="textruta 149"/>
          <p:cNvSpPr txBox="1"/>
          <p:nvPr/>
        </p:nvSpPr>
        <p:spPr>
          <a:xfrm>
            <a:off x="69517" y="37186"/>
            <a:ext cx="46079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/>
              <a:t>Trådlöst Helsingborgs Stad</a:t>
            </a:r>
          </a:p>
          <a:p>
            <a:r>
              <a:rPr lang="sv-SE" b="1" dirty="0" smtClean="0"/>
              <a:t>Principskiss</a:t>
            </a:r>
            <a:endParaRPr lang="sv-SE" b="1" dirty="0"/>
          </a:p>
        </p:txBody>
      </p:sp>
      <p:sp>
        <p:nvSpPr>
          <p:cNvPr id="96" name="Text Box 14"/>
          <p:cNvSpPr txBox="1">
            <a:spLocks noChangeArrowheads="1"/>
          </p:cNvSpPr>
          <p:nvPr/>
        </p:nvSpPr>
        <p:spPr bwMode="auto">
          <a:xfrm>
            <a:off x="3138530" y="3419017"/>
            <a:ext cx="95250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800" b="1" dirty="0" smtClean="0"/>
              <a:t>Serverhall Berga</a:t>
            </a:r>
            <a:endParaRPr lang="sv-SE" sz="800" b="1" dirty="0"/>
          </a:p>
        </p:txBody>
      </p:sp>
      <p:sp>
        <p:nvSpPr>
          <p:cNvPr id="98" name="Text Box 14"/>
          <p:cNvSpPr txBox="1">
            <a:spLocks noChangeArrowheads="1"/>
          </p:cNvSpPr>
          <p:nvPr/>
        </p:nvSpPr>
        <p:spPr bwMode="auto">
          <a:xfrm>
            <a:off x="5769773" y="3439106"/>
            <a:ext cx="91242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800" b="1" dirty="0" smtClean="0"/>
              <a:t>Serverhall </a:t>
            </a:r>
            <a:r>
              <a:rPr lang="sv-SE" sz="800" b="1" dirty="0" err="1" smtClean="0"/>
              <a:t>Raus</a:t>
            </a:r>
            <a:endParaRPr lang="sv-SE" sz="800" b="1" dirty="0"/>
          </a:p>
        </p:txBody>
      </p:sp>
      <p:pic>
        <p:nvPicPr>
          <p:cNvPr id="101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656" y="3067848"/>
            <a:ext cx="1643422" cy="14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9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202" y="3067848"/>
            <a:ext cx="1643422" cy="14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254" y="1563755"/>
            <a:ext cx="1643422" cy="14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1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786" y="895281"/>
            <a:ext cx="1643422" cy="14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Rak koppling 8"/>
          <p:cNvCxnSpPr>
            <a:stCxn id="51" idx="1"/>
            <a:endCxn id="74" idx="3"/>
          </p:cNvCxnSpPr>
          <p:nvPr/>
        </p:nvCxnSpPr>
        <p:spPr>
          <a:xfrm flipH="1">
            <a:off x="2211620" y="1587437"/>
            <a:ext cx="465869" cy="93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koppling 10"/>
          <p:cNvCxnSpPr>
            <a:stCxn id="51" idx="3"/>
            <a:endCxn id="52" idx="1"/>
          </p:cNvCxnSpPr>
          <p:nvPr/>
        </p:nvCxnSpPr>
        <p:spPr>
          <a:xfrm>
            <a:off x="3037852" y="1587437"/>
            <a:ext cx="1652464" cy="31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koppling 12"/>
          <p:cNvCxnSpPr>
            <a:stCxn id="52" idx="2"/>
            <a:endCxn id="70" idx="0"/>
          </p:cNvCxnSpPr>
          <p:nvPr/>
        </p:nvCxnSpPr>
        <p:spPr>
          <a:xfrm flipH="1">
            <a:off x="3892169" y="1834756"/>
            <a:ext cx="978328" cy="1081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koppling 20"/>
          <p:cNvCxnSpPr>
            <a:stCxn id="51" idx="2"/>
            <a:endCxn id="70" idx="1"/>
          </p:cNvCxnSpPr>
          <p:nvPr/>
        </p:nvCxnSpPr>
        <p:spPr>
          <a:xfrm>
            <a:off x="2857671" y="1803337"/>
            <a:ext cx="854316" cy="1328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koppling 22"/>
          <p:cNvCxnSpPr>
            <a:stCxn id="52" idx="3"/>
            <a:endCxn id="54" idx="1"/>
          </p:cNvCxnSpPr>
          <p:nvPr/>
        </p:nvCxnSpPr>
        <p:spPr>
          <a:xfrm>
            <a:off x="5050678" y="1618856"/>
            <a:ext cx="1676211" cy="9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koppling 26"/>
          <p:cNvCxnSpPr>
            <a:stCxn id="54" idx="2"/>
            <a:endCxn id="69" idx="3"/>
          </p:cNvCxnSpPr>
          <p:nvPr/>
        </p:nvCxnSpPr>
        <p:spPr>
          <a:xfrm flipH="1">
            <a:off x="6048524" y="1844175"/>
            <a:ext cx="858546" cy="1314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koppling 28"/>
          <p:cNvCxnSpPr>
            <a:stCxn id="69" idx="0"/>
            <a:endCxn id="52" idx="2"/>
          </p:cNvCxnSpPr>
          <p:nvPr/>
        </p:nvCxnSpPr>
        <p:spPr>
          <a:xfrm flipH="1" flipV="1">
            <a:off x="4870497" y="1834756"/>
            <a:ext cx="997846" cy="1108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koppling 30"/>
          <p:cNvCxnSpPr>
            <a:stCxn id="70" idx="3"/>
            <a:endCxn id="69" idx="1"/>
          </p:cNvCxnSpPr>
          <p:nvPr/>
        </p:nvCxnSpPr>
        <p:spPr>
          <a:xfrm>
            <a:off x="4072350" y="3131679"/>
            <a:ext cx="1615811" cy="270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koppling 32"/>
          <p:cNvCxnSpPr>
            <a:stCxn id="70" idx="2"/>
            <a:endCxn id="72" idx="0"/>
          </p:cNvCxnSpPr>
          <p:nvPr/>
        </p:nvCxnSpPr>
        <p:spPr>
          <a:xfrm flipH="1">
            <a:off x="3503660" y="3347579"/>
            <a:ext cx="388509" cy="287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koppling 35"/>
          <p:cNvCxnSpPr/>
          <p:nvPr/>
        </p:nvCxnSpPr>
        <p:spPr>
          <a:xfrm flipH="1" flipV="1">
            <a:off x="5867386" y="3383485"/>
            <a:ext cx="956" cy="88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k koppling 37"/>
          <p:cNvCxnSpPr/>
          <p:nvPr/>
        </p:nvCxnSpPr>
        <p:spPr>
          <a:xfrm>
            <a:off x="5868343" y="3383485"/>
            <a:ext cx="515041" cy="250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koppling 39"/>
          <p:cNvCxnSpPr>
            <a:stCxn id="70" idx="1"/>
            <a:endCxn id="101" idx="3"/>
          </p:cNvCxnSpPr>
          <p:nvPr/>
        </p:nvCxnSpPr>
        <p:spPr>
          <a:xfrm flipH="1">
            <a:off x="3171078" y="3131679"/>
            <a:ext cx="540909" cy="8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koppling 41"/>
          <p:cNvCxnSpPr>
            <a:stCxn id="69" idx="3"/>
            <a:endCxn id="109" idx="1"/>
          </p:cNvCxnSpPr>
          <p:nvPr/>
        </p:nvCxnSpPr>
        <p:spPr>
          <a:xfrm flipV="1">
            <a:off x="6048524" y="3139979"/>
            <a:ext cx="633678" cy="18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ak koppling 80"/>
          <p:cNvCxnSpPr>
            <a:stCxn id="110" idx="1"/>
            <a:endCxn id="54" idx="3"/>
          </p:cNvCxnSpPr>
          <p:nvPr/>
        </p:nvCxnSpPr>
        <p:spPr>
          <a:xfrm flipH="1" flipV="1">
            <a:off x="7087251" y="1628275"/>
            <a:ext cx="318003" cy="76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Rak koppling 88"/>
          <p:cNvCxnSpPr>
            <a:stCxn id="52" idx="0"/>
            <a:endCxn id="111" idx="2"/>
          </p:cNvCxnSpPr>
          <p:nvPr/>
        </p:nvCxnSpPr>
        <p:spPr>
          <a:xfrm flipV="1">
            <a:off x="4870497" y="1039542"/>
            <a:ext cx="0" cy="363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ruta 93"/>
          <p:cNvSpPr txBox="1"/>
          <p:nvPr/>
        </p:nvSpPr>
        <p:spPr>
          <a:xfrm>
            <a:off x="7551021" y="1318255"/>
            <a:ext cx="1029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WLC 5520</a:t>
            </a:r>
            <a:endParaRPr lang="sv-SE" sz="1200" dirty="0"/>
          </a:p>
        </p:txBody>
      </p:sp>
      <p:sp>
        <p:nvSpPr>
          <p:cNvPr id="152" name="textruta 151"/>
          <p:cNvSpPr txBox="1"/>
          <p:nvPr/>
        </p:nvSpPr>
        <p:spPr>
          <a:xfrm>
            <a:off x="2255561" y="2823102"/>
            <a:ext cx="1029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WLC 5520</a:t>
            </a:r>
            <a:endParaRPr lang="sv-SE" sz="1200" dirty="0"/>
          </a:p>
        </p:txBody>
      </p:sp>
      <p:sp>
        <p:nvSpPr>
          <p:cNvPr id="154" name="textruta 153"/>
          <p:cNvSpPr txBox="1"/>
          <p:nvPr/>
        </p:nvSpPr>
        <p:spPr>
          <a:xfrm>
            <a:off x="2654573" y="4359674"/>
            <a:ext cx="1029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WLC 5520</a:t>
            </a:r>
            <a:endParaRPr lang="sv-SE" sz="1200" dirty="0"/>
          </a:p>
        </p:txBody>
      </p:sp>
      <p:sp>
        <p:nvSpPr>
          <p:cNvPr id="155" name="textruta 154"/>
          <p:cNvSpPr txBox="1"/>
          <p:nvPr/>
        </p:nvSpPr>
        <p:spPr>
          <a:xfrm>
            <a:off x="6929652" y="2814661"/>
            <a:ext cx="1029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WLC 5520</a:t>
            </a:r>
            <a:endParaRPr lang="sv-SE" sz="1200" dirty="0"/>
          </a:p>
        </p:txBody>
      </p:sp>
      <p:sp>
        <p:nvSpPr>
          <p:cNvPr id="156" name="textruta 155"/>
          <p:cNvSpPr txBox="1"/>
          <p:nvPr/>
        </p:nvSpPr>
        <p:spPr>
          <a:xfrm>
            <a:off x="526071" y="1346045"/>
            <a:ext cx="1029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WLC 5520</a:t>
            </a:r>
            <a:endParaRPr lang="sv-SE" sz="1200" dirty="0"/>
          </a:p>
        </p:txBody>
      </p:sp>
      <p:sp>
        <p:nvSpPr>
          <p:cNvPr id="157" name="textruta 156"/>
          <p:cNvSpPr txBox="1"/>
          <p:nvPr/>
        </p:nvSpPr>
        <p:spPr>
          <a:xfrm>
            <a:off x="4072350" y="643798"/>
            <a:ext cx="1029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WLC 5520</a:t>
            </a:r>
            <a:endParaRPr lang="sv-SE" sz="1200" dirty="0"/>
          </a:p>
        </p:txBody>
      </p:sp>
      <p:sp>
        <p:nvSpPr>
          <p:cNvPr id="99" name="textruta 98"/>
          <p:cNvSpPr txBox="1"/>
          <p:nvPr/>
        </p:nvSpPr>
        <p:spPr>
          <a:xfrm>
            <a:off x="170817" y="3492891"/>
            <a:ext cx="2286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Accesspunkter fritt </a:t>
            </a:r>
            <a:r>
              <a:rPr lang="sv-SE" sz="1200" dirty="0" err="1" smtClean="0"/>
              <a:t>Wifi</a:t>
            </a:r>
            <a:r>
              <a:rPr lang="sv-SE" sz="1200" dirty="0" smtClean="0"/>
              <a:t> ca 40 </a:t>
            </a:r>
            <a:r>
              <a:rPr lang="sv-SE" sz="1200" dirty="0" err="1" smtClean="0"/>
              <a:t>st</a:t>
            </a:r>
            <a:endParaRPr lang="sv-SE" sz="1200" dirty="0"/>
          </a:p>
        </p:txBody>
      </p:sp>
      <p:cxnSp>
        <p:nvCxnSpPr>
          <p:cNvPr id="159" name="Rak koppling 158"/>
          <p:cNvCxnSpPr>
            <a:stCxn id="140" idx="3"/>
            <a:endCxn id="101" idx="0"/>
          </p:cNvCxnSpPr>
          <p:nvPr/>
        </p:nvCxnSpPr>
        <p:spPr>
          <a:xfrm>
            <a:off x="1960808" y="2631912"/>
            <a:ext cx="388559" cy="435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Rak koppling 160"/>
          <p:cNvCxnSpPr>
            <a:stCxn id="133" idx="0"/>
          </p:cNvCxnSpPr>
          <p:nvPr/>
        </p:nvCxnSpPr>
        <p:spPr>
          <a:xfrm>
            <a:off x="1220486" y="2837479"/>
            <a:ext cx="1147387" cy="2541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Rak koppling 162"/>
          <p:cNvCxnSpPr>
            <a:stCxn id="134" idx="0"/>
            <a:endCxn id="101" idx="0"/>
          </p:cNvCxnSpPr>
          <p:nvPr/>
        </p:nvCxnSpPr>
        <p:spPr>
          <a:xfrm>
            <a:off x="682536" y="2837479"/>
            <a:ext cx="1666831" cy="2303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Rak koppling 164"/>
          <p:cNvCxnSpPr>
            <a:stCxn id="135" idx="3"/>
            <a:endCxn id="73" idx="1"/>
          </p:cNvCxnSpPr>
          <p:nvPr/>
        </p:nvCxnSpPr>
        <p:spPr>
          <a:xfrm>
            <a:off x="1162109" y="4012113"/>
            <a:ext cx="1537699" cy="711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Rak koppling 167"/>
          <p:cNvCxnSpPr>
            <a:stCxn id="129" idx="3"/>
            <a:endCxn id="73" idx="1"/>
          </p:cNvCxnSpPr>
          <p:nvPr/>
        </p:nvCxnSpPr>
        <p:spPr>
          <a:xfrm>
            <a:off x="1161139" y="4527644"/>
            <a:ext cx="1538669" cy="195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Rak koppling 169"/>
          <p:cNvCxnSpPr>
            <a:stCxn id="136" idx="3"/>
            <a:endCxn id="73" idx="1"/>
          </p:cNvCxnSpPr>
          <p:nvPr/>
        </p:nvCxnSpPr>
        <p:spPr>
          <a:xfrm flipV="1">
            <a:off x="1162109" y="4723266"/>
            <a:ext cx="1537699" cy="3026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ruta 172"/>
          <p:cNvSpPr txBox="1"/>
          <p:nvPr/>
        </p:nvSpPr>
        <p:spPr>
          <a:xfrm>
            <a:off x="169735" y="1932177"/>
            <a:ext cx="3040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Accesspunkter </a:t>
            </a:r>
            <a:r>
              <a:rPr lang="sv-SE" sz="1200" dirty="0" err="1" smtClean="0"/>
              <a:t>Wifi</a:t>
            </a:r>
            <a:r>
              <a:rPr lang="sv-SE" sz="1200" dirty="0" smtClean="0"/>
              <a:t> ca 2300 </a:t>
            </a:r>
            <a:r>
              <a:rPr lang="sv-SE" sz="1200" dirty="0" err="1" smtClean="0"/>
              <a:t>st</a:t>
            </a:r>
            <a:r>
              <a:rPr lang="sv-SE" sz="1200" dirty="0" smtClean="0"/>
              <a:t> uppsatta </a:t>
            </a:r>
          </a:p>
          <a:p>
            <a:r>
              <a:rPr lang="sv-SE" sz="1200" dirty="0"/>
              <a:t>i</a:t>
            </a:r>
            <a:r>
              <a:rPr lang="sv-SE" sz="1200" dirty="0" smtClean="0"/>
              <a:t> tak ute bland stadens verksamheter</a:t>
            </a:r>
            <a:endParaRPr lang="sv-SE" sz="1200" dirty="0"/>
          </a:p>
        </p:txBody>
      </p:sp>
      <p:pic>
        <p:nvPicPr>
          <p:cNvPr id="174" name="Bildobjekt 17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7070" y="4382398"/>
            <a:ext cx="738789" cy="651873"/>
          </a:xfrm>
          <a:prstGeom prst="rect">
            <a:avLst/>
          </a:prstGeom>
        </p:spPr>
      </p:pic>
      <p:pic>
        <p:nvPicPr>
          <p:cNvPr id="175" name="Bildobjekt 17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58278" y="4416423"/>
            <a:ext cx="995717" cy="647430"/>
          </a:xfrm>
          <a:prstGeom prst="rect">
            <a:avLst/>
          </a:prstGeom>
        </p:spPr>
      </p:pic>
      <p:sp>
        <p:nvSpPr>
          <p:cNvPr id="176" name="textruta 175"/>
          <p:cNvSpPr txBox="1"/>
          <p:nvPr/>
        </p:nvSpPr>
        <p:spPr>
          <a:xfrm>
            <a:off x="7041734" y="4054049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Cisco </a:t>
            </a:r>
            <a:r>
              <a:rPr lang="sv-SE" dirty="0" err="1" smtClean="0"/>
              <a:t>prime</a:t>
            </a:r>
            <a:endParaRPr lang="sv-SE" dirty="0"/>
          </a:p>
        </p:txBody>
      </p:sp>
      <p:cxnSp>
        <p:nvCxnSpPr>
          <p:cNvPr id="178" name="Rak koppling 177"/>
          <p:cNvCxnSpPr>
            <a:stCxn id="174" idx="1"/>
            <a:endCxn id="71" idx="3"/>
          </p:cNvCxnSpPr>
          <p:nvPr/>
        </p:nvCxnSpPr>
        <p:spPr>
          <a:xfrm flipH="1" flipV="1">
            <a:off x="6563566" y="3850881"/>
            <a:ext cx="343504" cy="857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129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</p:bldLst>
  </p:timing>
</p:sld>
</file>

<file path=ppt/theme/theme1.xml><?xml version="1.0" encoding="utf-8"?>
<a:theme xmlns:a="http://schemas.openxmlformats.org/drawingml/2006/main" name="Presentation_vit">
  <a:themeElements>
    <a:clrScheme name="HBG_färger">
      <a:dk1>
        <a:sysClr val="windowText" lastClr="000000"/>
      </a:dk1>
      <a:lt1>
        <a:srgbClr val="FFFFFF"/>
      </a:lt1>
      <a:dk2>
        <a:srgbClr val="DDE8EC"/>
      </a:dk2>
      <a:lt2>
        <a:srgbClr val="FFFFFF"/>
      </a:lt2>
      <a:accent1>
        <a:srgbClr val="93B1CC"/>
      </a:accent1>
      <a:accent2>
        <a:srgbClr val="45697D"/>
      </a:accent2>
      <a:accent3>
        <a:srgbClr val="DDE8EC"/>
      </a:accent3>
      <a:accent4>
        <a:srgbClr val="D62B1F"/>
      </a:accent4>
      <a:accent5>
        <a:srgbClr val="665547"/>
      </a:accent5>
      <a:accent6>
        <a:srgbClr val="A3AE00"/>
      </a:accent6>
      <a:hlink>
        <a:srgbClr val="0000FF"/>
      </a:hlink>
      <a:folHlink>
        <a:srgbClr val="800080"/>
      </a:folHlink>
    </a:clrScheme>
    <a:fontScheme name="HBG_teckensnitt">
      <a:majorFont>
        <a:latin typeface="HelveticaNeueLT Std"/>
        <a:ea typeface=""/>
        <a:cs typeface=""/>
      </a:majorFont>
      <a:minorFont>
        <a:latin typeface="HelveticaNeueLT Std L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.xml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B41B3E13C15F459096ED3C1FB23D71" ma:contentTypeVersion="0" ma:contentTypeDescription="Skapa ett nytt dokument." ma:contentTypeScope="" ma:versionID="7b48f3f85972abdf44a8e8a999d7f54a">
  <xsd:schema xmlns:xsd="http://www.w3.org/2001/XMLSchema" xmlns:p="http://schemas.microsoft.com/office/2006/metadata/properties" targetNamespace="http://schemas.microsoft.com/office/2006/metadata/properties" ma:root="true" ma:fieldsID="0972d9b87414d3d716947ba00104245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 ma:readOnly="true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40194227-BDDD-45F4-87B9-803E622A38A6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D76170E-B0ED-4358-8FC1-9B0F43A868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85CEA7-A622-4480-B2BF-F71812F9D6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Presentation_vit</Template>
  <TotalTime>8380</TotalTime>
  <Words>245</Words>
  <Application>Microsoft Office PowerPoint</Application>
  <PresentationFormat>Bildspel på skärmen (4:3)</PresentationFormat>
  <Paragraphs>42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HelveticaNeueLT Std</vt:lpstr>
      <vt:lpstr>HelveticaNeueLT Std Blk</vt:lpstr>
      <vt:lpstr>HelveticaNeueLT Std Lt</vt:lpstr>
      <vt:lpstr>Presentation_vit</vt:lpstr>
      <vt:lpstr>Trådlöst nätverk uppbyggnad</vt:lpstr>
      <vt:lpstr>PowerPoint-presentation</vt:lpstr>
    </vt:vector>
  </TitlesOfParts>
  <Company>HBGSTAD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Heino Ann - SLF</dc:creator>
  <cp:lastModifiedBy>Waldmann Thomas - SLF</cp:lastModifiedBy>
  <cp:revision>99</cp:revision>
  <dcterms:created xsi:type="dcterms:W3CDTF">2011-02-10T10:08:39Z</dcterms:created>
  <dcterms:modified xsi:type="dcterms:W3CDTF">2018-11-26T09:36:08Z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0x01010099B41B3E13C15F459096ED3C1FB23D71</vt:lpwstr>
  </property>
</Properties>
</file>