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38" r:id="rId4"/>
  </p:sldMasterIdLst>
  <p:notesMasterIdLst>
    <p:notesMasterId r:id="rId15"/>
  </p:notesMasterIdLst>
  <p:handoutMasterIdLst>
    <p:handoutMasterId r:id="rId16"/>
  </p:handoutMasterIdLst>
  <p:sldIdLst>
    <p:sldId id="1002" r:id="rId5"/>
    <p:sldId id="1003" r:id="rId6"/>
    <p:sldId id="1025" r:id="rId7"/>
    <p:sldId id="1018" r:id="rId8"/>
    <p:sldId id="1019" r:id="rId9"/>
    <p:sldId id="1020" r:id="rId10"/>
    <p:sldId id="1021" r:id="rId11"/>
    <p:sldId id="1022" r:id="rId12"/>
    <p:sldId id="1023" r:id="rId13"/>
    <p:sldId id="1024"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Helsingborg Sans" pitchFamily="2" charset="77"/>
      <p:regular r:id="rId21"/>
      <p:bold r:id="rId22"/>
    </p:embeddedFont>
    <p:embeddedFont>
      <p:font typeface="Roboto" panose="02000000000000000000" pitchFamily="2" charset="0"/>
      <p:regular r:id="rId23"/>
      <p:bold r:id="rId24"/>
      <p:italic r:id="rId25"/>
      <p:boldItalic r:id="rId26"/>
    </p:embeddedFont>
    <p:embeddedFont>
      <p:font typeface="Roboto Black" panose="02000000000000000000" pitchFamily="2" charset="0"/>
      <p:bold r:id="rId27"/>
      <p:italic r:id="rId28"/>
      <p:boldItalic r:id="rId29"/>
    </p:embeddedFont>
    <p:embeddedFont>
      <p:font typeface="Roboto Light" panose="02000000000000000000" pitchFamily="2" charset="0"/>
      <p:regular r:id="rId30"/>
      <p:italic r:id="rId31"/>
    </p:embeddedFont>
    <p:embeddedFont>
      <p:font typeface="Roboto Medium" panose="02000000000000000000" pitchFamily="2" charset="0"/>
      <p:regular r:id="rId32"/>
      <p:italic r:id="rId3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00BFB3"/>
    <a:srgbClr val="002060"/>
    <a:srgbClr val="FABBCB"/>
    <a:srgbClr val="FDFAD7"/>
    <a:srgbClr val="1A355C"/>
    <a:srgbClr val="FCDDE5"/>
    <a:srgbClr val="FEEEF2"/>
    <a:srgbClr val="0072C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1C9A0-F48C-D749-93B6-AFACC72F5AFA}" v="13" dt="2023-09-28T14:38:47.592"/>
  </p1510:revLst>
</p1510:revInfo>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p:restoredTop sz="90986"/>
  </p:normalViewPr>
  <p:slideViewPr>
    <p:cSldViewPr snapToGrid="0">
      <p:cViewPr varScale="1">
        <p:scale>
          <a:sx n="125" d="100"/>
          <a:sy n="125" d="100"/>
        </p:scale>
        <p:origin x="168" y="1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5/10/relationships/revisionInfo" Target="revisionInfo.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dek Armin - SLF" userId="51f9b027-0aea-4240-8982-d199f038d370" providerId="ADAL" clId="{7431C9A0-F48C-D749-93B6-AFACC72F5AFA}"/>
    <pc:docChg chg="undo custSel modSld modMainMaster">
      <pc:chgData name="Pendek Armin - SLF" userId="51f9b027-0aea-4240-8982-d199f038d370" providerId="ADAL" clId="{7431C9A0-F48C-D749-93B6-AFACC72F5AFA}" dt="2023-09-29T06:36:22.822" v="303" actId="14100"/>
      <pc:docMkLst>
        <pc:docMk/>
      </pc:docMkLst>
      <pc:sldChg chg="addSp delSp modSp mod">
        <pc:chgData name="Pendek Armin - SLF" userId="51f9b027-0aea-4240-8982-d199f038d370" providerId="ADAL" clId="{7431C9A0-F48C-D749-93B6-AFACC72F5AFA}" dt="2023-09-28T12:50:33.447" v="175" actId="478"/>
        <pc:sldMkLst>
          <pc:docMk/>
          <pc:sldMk cId="1141813728" sldId="1002"/>
        </pc:sldMkLst>
        <pc:spChg chg="add del mod">
          <ac:chgData name="Pendek Armin - SLF" userId="51f9b027-0aea-4240-8982-d199f038d370" providerId="ADAL" clId="{7431C9A0-F48C-D749-93B6-AFACC72F5AFA}" dt="2023-09-28T12:50:33.447" v="175" actId="478"/>
          <ac:spMkLst>
            <pc:docMk/>
            <pc:sldMk cId="1141813728" sldId="1002"/>
            <ac:spMk id="2" creationId="{1EDF7EF5-18A1-C12B-3E4F-7B414C52D962}"/>
          </ac:spMkLst>
        </pc:spChg>
      </pc:sldChg>
      <pc:sldChg chg="addSp modSp mod">
        <pc:chgData name="Pendek Armin - SLF" userId="51f9b027-0aea-4240-8982-d199f038d370" providerId="ADAL" clId="{7431C9A0-F48C-D749-93B6-AFACC72F5AFA}" dt="2023-09-28T14:38:52.705" v="268" actId="207"/>
        <pc:sldMkLst>
          <pc:docMk/>
          <pc:sldMk cId="489326580" sldId="1022"/>
        </pc:sldMkLst>
        <pc:spChg chg="add mod">
          <ac:chgData name="Pendek Armin - SLF" userId="51f9b027-0aea-4240-8982-d199f038d370" providerId="ADAL" clId="{7431C9A0-F48C-D749-93B6-AFACC72F5AFA}" dt="2023-09-28T14:34:09.824" v="264" actId="207"/>
          <ac:spMkLst>
            <pc:docMk/>
            <pc:sldMk cId="489326580" sldId="1022"/>
            <ac:spMk id="2" creationId="{5D1C7593-362E-9D94-2560-4CAADDFE9CE1}"/>
          </ac:spMkLst>
        </pc:spChg>
        <pc:spChg chg="add mod">
          <ac:chgData name="Pendek Armin - SLF" userId="51f9b027-0aea-4240-8982-d199f038d370" providerId="ADAL" clId="{7431C9A0-F48C-D749-93B6-AFACC72F5AFA}" dt="2023-09-28T14:32:46.116" v="257" actId="207"/>
          <ac:spMkLst>
            <pc:docMk/>
            <pc:sldMk cId="489326580" sldId="1022"/>
            <ac:spMk id="4" creationId="{53D54080-DB1C-A003-6F98-E2B4D9B15149}"/>
          </ac:spMkLst>
        </pc:spChg>
        <pc:spChg chg="add mod">
          <ac:chgData name="Pendek Armin - SLF" userId="51f9b027-0aea-4240-8982-d199f038d370" providerId="ADAL" clId="{7431C9A0-F48C-D749-93B6-AFACC72F5AFA}" dt="2023-09-28T14:30:50.969" v="252" actId="1076"/>
          <ac:spMkLst>
            <pc:docMk/>
            <pc:sldMk cId="489326580" sldId="1022"/>
            <ac:spMk id="6" creationId="{F86BC2AB-2526-B88B-81CC-E04884716EF8}"/>
          </ac:spMkLst>
        </pc:spChg>
        <pc:spChg chg="add mod">
          <ac:chgData name="Pendek Armin - SLF" userId="51f9b027-0aea-4240-8982-d199f038d370" providerId="ADAL" clId="{7431C9A0-F48C-D749-93B6-AFACC72F5AFA}" dt="2023-09-28T14:38:52.705" v="268" actId="207"/>
          <ac:spMkLst>
            <pc:docMk/>
            <pc:sldMk cId="489326580" sldId="1022"/>
            <ac:spMk id="7" creationId="{E31FC3BC-E7DA-C6A7-DC5F-5F7BD18148A4}"/>
          </ac:spMkLst>
        </pc:spChg>
      </pc:sldChg>
      <pc:sldChg chg="addSp modSp mod">
        <pc:chgData name="Pendek Armin - SLF" userId="51f9b027-0aea-4240-8982-d199f038d370" providerId="ADAL" clId="{7431C9A0-F48C-D749-93B6-AFACC72F5AFA}" dt="2023-09-28T14:34:19.356" v="265" actId="207"/>
        <pc:sldMkLst>
          <pc:docMk/>
          <pc:sldMk cId="3942559077" sldId="1024"/>
        </pc:sldMkLst>
        <pc:spChg chg="add mod">
          <ac:chgData name="Pendek Armin - SLF" userId="51f9b027-0aea-4240-8982-d199f038d370" providerId="ADAL" clId="{7431C9A0-F48C-D749-93B6-AFACC72F5AFA}" dt="2023-09-28T14:34:19.356" v="265" actId="207"/>
          <ac:spMkLst>
            <pc:docMk/>
            <pc:sldMk cId="3942559077" sldId="1024"/>
            <ac:spMk id="2" creationId="{9A74A63B-1BB5-619F-8856-7FF124C68D05}"/>
          </ac:spMkLst>
        </pc:spChg>
      </pc:sldChg>
      <pc:sldMasterChg chg="modSldLayout">
        <pc:chgData name="Pendek Armin - SLF" userId="51f9b027-0aea-4240-8982-d199f038d370" providerId="ADAL" clId="{7431C9A0-F48C-D749-93B6-AFACC72F5AFA}" dt="2023-09-29T06:36:22.822" v="303" actId="14100"/>
        <pc:sldMasterMkLst>
          <pc:docMk/>
          <pc:sldMasterMk cId="4208906343" sldId="2147484138"/>
        </pc:sldMasterMkLst>
        <pc:sldLayoutChg chg="addSp delSp modSp mod">
          <pc:chgData name="Pendek Armin - SLF" userId="51f9b027-0aea-4240-8982-d199f038d370" providerId="ADAL" clId="{7431C9A0-F48C-D749-93B6-AFACC72F5AFA}" dt="2023-09-28T12:51:09.453" v="232" actId="478"/>
          <pc:sldLayoutMkLst>
            <pc:docMk/>
            <pc:sldMasterMk cId="4208906343" sldId="2147484138"/>
            <pc:sldLayoutMk cId="276358712" sldId="2147484186"/>
          </pc:sldLayoutMkLst>
          <pc:spChg chg="add del">
            <ac:chgData name="Pendek Armin - SLF" userId="51f9b027-0aea-4240-8982-d199f038d370" providerId="ADAL" clId="{7431C9A0-F48C-D749-93B6-AFACC72F5AFA}" dt="2023-09-28T12:51:09.453" v="232" actId="478"/>
            <ac:spMkLst>
              <pc:docMk/>
              <pc:sldMasterMk cId="4208906343" sldId="2147484138"/>
              <pc:sldLayoutMk cId="276358712" sldId="2147484186"/>
              <ac:spMk id="5" creationId="{6C9BF42D-FAB8-A6B6-20F9-47144F055269}"/>
            </ac:spMkLst>
          </pc:spChg>
          <pc:spChg chg="mod">
            <ac:chgData name="Pendek Armin - SLF" userId="51f9b027-0aea-4240-8982-d199f038d370" providerId="ADAL" clId="{7431C9A0-F48C-D749-93B6-AFACC72F5AFA}" dt="2023-09-28T12:50:59.347" v="230" actId="14100"/>
            <ac:spMkLst>
              <pc:docMk/>
              <pc:sldMasterMk cId="4208906343" sldId="2147484138"/>
              <pc:sldLayoutMk cId="276358712" sldId="2147484186"/>
              <ac:spMk id="14" creationId="{8CAAE69E-CB11-F272-B0FF-7BFA114DBC9A}"/>
            </ac:spMkLst>
          </pc:spChg>
        </pc:sldLayoutChg>
        <pc:sldLayoutChg chg="addSp delSp modSp mod">
          <pc:chgData name="Pendek Armin - SLF" userId="51f9b027-0aea-4240-8982-d199f038d370" providerId="ADAL" clId="{7431C9A0-F48C-D749-93B6-AFACC72F5AFA}" dt="2023-09-29T06:36:22.822" v="303" actId="14100"/>
          <pc:sldLayoutMkLst>
            <pc:docMk/>
            <pc:sldMasterMk cId="4208906343" sldId="2147484138"/>
            <pc:sldLayoutMk cId="1142271542" sldId="2147484187"/>
          </pc:sldLayoutMkLst>
          <pc:spChg chg="mod">
            <ac:chgData name="Pendek Armin - SLF" userId="51f9b027-0aea-4240-8982-d199f038d370" providerId="ADAL" clId="{7431C9A0-F48C-D749-93B6-AFACC72F5AFA}" dt="2023-09-29T06:36:22.822" v="303" actId="14100"/>
            <ac:spMkLst>
              <pc:docMk/>
              <pc:sldMasterMk cId="4208906343" sldId="2147484138"/>
              <pc:sldLayoutMk cId="1142271542" sldId="2147484187"/>
              <ac:spMk id="6" creationId="{7B854B35-3743-A82B-CD76-ACF52F5E3EE8}"/>
            </ac:spMkLst>
          </pc:spChg>
          <pc:spChg chg="add del mod">
            <ac:chgData name="Pendek Armin - SLF" userId="51f9b027-0aea-4240-8982-d199f038d370" providerId="ADAL" clId="{7431C9A0-F48C-D749-93B6-AFACC72F5AFA}" dt="2023-09-28T11:30:00.653" v="149" actId="21"/>
            <ac:spMkLst>
              <pc:docMk/>
              <pc:sldMasterMk cId="4208906343" sldId="2147484138"/>
              <pc:sldLayoutMk cId="1142271542" sldId="2147484187"/>
              <ac:spMk id="11" creationId="{A4AD5E70-608F-A526-778D-4D870DFD452E}"/>
            </ac:spMkLst>
          </pc:spChg>
        </pc:sldLayoutChg>
        <pc:sldLayoutChg chg="modSp mod">
          <pc:chgData name="Pendek Armin - SLF" userId="51f9b027-0aea-4240-8982-d199f038d370" providerId="ADAL" clId="{7431C9A0-F48C-D749-93B6-AFACC72F5AFA}" dt="2023-09-28T14:33:42.277" v="262" actId="1076"/>
          <pc:sldLayoutMkLst>
            <pc:docMk/>
            <pc:sldMasterMk cId="4208906343" sldId="2147484138"/>
            <pc:sldLayoutMk cId="1823462821" sldId="2147484203"/>
          </pc:sldLayoutMkLst>
          <pc:spChg chg="mod">
            <ac:chgData name="Pendek Armin - SLF" userId="51f9b027-0aea-4240-8982-d199f038d370" providerId="ADAL" clId="{7431C9A0-F48C-D749-93B6-AFACC72F5AFA}" dt="2023-09-28T14:33:42.277" v="262" actId="1076"/>
            <ac:spMkLst>
              <pc:docMk/>
              <pc:sldMasterMk cId="4208906343" sldId="2147484138"/>
              <pc:sldLayoutMk cId="1823462821" sldId="2147484203"/>
              <ac:spMk id="6" creationId="{5D0BFC93-9404-CC97-F095-C2D4485CE7CA}"/>
            </ac:spMkLst>
          </pc:spChg>
          <pc:spChg chg="mod">
            <ac:chgData name="Pendek Armin - SLF" userId="51f9b027-0aea-4240-8982-d199f038d370" providerId="ADAL" clId="{7431C9A0-F48C-D749-93B6-AFACC72F5AFA}" dt="2023-09-28T14:33:37.918" v="261" actId="14100"/>
            <ac:spMkLst>
              <pc:docMk/>
              <pc:sldMasterMk cId="4208906343" sldId="2147484138"/>
              <pc:sldLayoutMk cId="1823462821" sldId="2147484203"/>
              <ac:spMk id="14" creationId="{8CAAE69E-CB11-F272-B0FF-7BFA114DBC9A}"/>
            </ac:spMkLst>
          </pc:spChg>
        </pc:sldLayoutChg>
        <pc:sldLayoutChg chg="delSp modSp mod">
          <pc:chgData name="Pendek Armin - SLF" userId="51f9b027-0aea-4240-8982-d199f038d370" providerId="ADAL" clId="{7431C9A0-F48C-D749-93B6-AFACC72F5AFA}" dt="2023-09-28T14:37:47.162" v="266" actId="21"/>
          <pc:sldLayoutMkLst>
            <pc:docMk/>
            <pc:sldMasterMk cId="4208906343" sldId="2147484138"/>
            <pc:sldLayoutMk cId="1770771178" sldId="2147484214"/>
          </pc:sldLayoutMkLst>
          <pc:spChg chg="del">
            <ac:chgData name="Pendek Armin - SLF" userId="51f9b027-0aea-4240-8982-d199f038d370" providerId="ADAL" clId="{7431C9A0-F48C-D749-93B6-AFACC72F5AFA}" dt="2023-09-28T14:29:15.385" v="233" actId="21"/>
            <ac:spMkLst>
              <pc:docMk/>
              <pc:sldMasterMk cId="4208906343" sldId="2147484138"/>
              <pc:sldLayoutMk cId="1770771178" sldId="2147484214"/>
              <ac:spMk id="18" creationId="{C3A06CAC-A151-A1E8-2C28-444A77A3F20F}"/>
            </ac:spMkLst>
          </pc:spChg>
          <pc:spChg chg="mod">
            <ac:chgData name="Pendek Armin - SLF" userId="51f9b027-0aea-4240-8982-d199f038d370" providerId="ADAL" clId="{7431C9A0-F48C-D749-93B6-AFACC72F5AFA}" dt="2023-09-28T14:30:25.424" v="246" actId="20577"/>
            <ac:spMkLst>
              <pc:docMk/>
              <pc:sldMasterMk cId="4208906343" sldId="2147484138"/>
              <pc:sldLayoutMk cId="1770771178" sldId="2147484214"/>
              <ac:spMk id="19" creationId="{D41B3CDB-2DAD-DAFF-DA8E-57527C91685F}"/>
            </ac:spMkLst>
          </pc:spChg>
          <pc:spChg chg="mod">
            <ac:chgData name="Pendek Armin - SLF" userId="51f9b027-0aea-4240-8982-d199f038d370" providerId="ADAL" clId="{7431C9A0-F48C-D749-93B6-AFACC72F5AFA}" dt="2023-09-28T11:29:32.407" v="143" actId="1035"/>
            <ac:spMkLst>
              <pc:docMk/>
              <pc:sldMasterMk cId="4208906343" sldId="2147484138"/>
              <pc:sldLayoutMk cId="1770771178" sldId="2147484214"/>
              <ac:spMk id="20" creationId="{72204DB9-7DA7-9A76-D090-917687458AB1}"/>
            </ac:spMkLst>
          </pc:spChg>
          <pc:spChg chg="del mod">
            <ac:chgData name="Pendek Armin - SLF" userId="51f9b027-0aea-4240-8982-d199f038d370" providerId="ADAL" clId="{7431C9A0-F48C-D749-93B6-AFACC72F5AFA}" dt="2023-09-28T14:37:47.162" v="266" actId="21"/>
            <ac:spMkLst>
              <pc:docMk/>
              <pc:sldMasterMk cId="4208906343" sldId="2147484138"/>
              <pc:sldLayoutMk cId="1770771178" sldId="2147484214"/>
              <ac:spMk id="21" creationId="{1AE16548-AF48-3DF8-C702-1967C4555BD4}"/>
            </ac:spMkLst>
          </pc:spChg>
        </pc:sldLayoutChg>
        <pc:sldLayoutChg chg="modSp mod">
          <pc:chgData name="Pendek Armin - SLF" userId="51f9b027-0aea-4240-8982-d199f038d370" providerId="ADAL" clId="{7431C9A0-F48C-D749-93B6-AFACC72F5AFA}" dt="2023-09-28T11:29:07.462" v="120" actId="20577"/>
          <pc:sldLayoutMkLst>
            <pc:docMk/>
            <pc:sldMasterMk cId="4208906343" sldId="2147484138"/>
            <pc:sldLayoutMk cId="3405988468" sldId="2147484221"/>
          </pc:sldLayoutMkLst>
          <pc:spChg chg="mod">
            <ac:chgData name="Pendek Armin - SLF" userId="51f9b027-0aea-4240-8982-d199f038d370" providerId="ADAL" clId="{7431C9A0-F48C-D749-93B6-AFACC72F5AFA}" dt="2023-09-28T11:29:07.462" v="120" actId="20577"/>
            <ac:spMkLst>
              <pc:docMk/>
              <pc:sldMasterMk cId="4208906343" sldId="2147484138"/>
              <pc:sldLayoutMk cId="3405988468" sldId="2147484221"/>
              <ac:spMk id="8" creationId="{8102560B-FAAE-7A31-F5A7-64710A1ECEDF}"/>
            </ac:spMkLst>
          </pc:spChg>
        </pc:sldLayoutChg>
        <pc:sldLayoutChg chg="modSp mod">
          <pc:chgData name="Pendek Armin - SLF" userId="51f9b027-0aea-4240-8982-d199f038d370" providerId="ADAL" clId="{7431C9A0-F48C-D749-93B6-AFACC72F5AFA}" dt="2023-09-28T11:29:16.861" v="121" actId="114"/>
          <pc:sldLayoutMkLst>
            <pc:docMk/>
            <pc:sldMasterMk cId="4208906343" sldId="2147484138"/>
            <pc:sldLayoutMk cId="1032343918" sldId="2147484277"/>
          </pc:sldLayoutMkLst>
          <pc:spChg chg="mod">
            <ac:chgData name="Pendek Armin - SLF" userId="51f9b027-0aea-4240-8982-d199f038d370" providerId="ADAL" clId="{7431C9A0-F48C-D749-93B6-AFACC72F5AFA}" dt="2023-09-28T11:29:16.861" v="121" actId="114"/>
            <ac:spMkLst>
              <pc:docMk/>
              <pc:sldMasterMk cId="4208906343" sldId="2147484138"/>
              <pc:sldLayoutMk cId="1032343918" sldId="2147484277"/>
              <ac:spMk id="5" creationId="{8EA81DD7-362E-C5DB-F4C0-65C6FD314B67}"/>
            </ac:spMkLst>
          </pc:spChg>
        </pc:sldLayoutChg>
        <pc:sldLayoutChg chg="addSp delSp modSp mod">
          <pc:chgData name="Pendek Armin - SLF" userId="51f9b027-0aea-4240-8982-d199f038d370" providerId="ADAL" clId="{7431C9A0-F48C-D749-93B6-AFACC72F5AFA}" dt="2023-09-28T11:30:58.243" v="173" actId="14100"/>
          <pc:sldLayoutMkLst>
            <pc:docMk/>
            <pc:sldMasterMk cId="4208906343" sldId="2147484138"/>
            <pc:sldLayoutMk cId="272690921" sldId="2147484279"/>
          </pc:sldLayoutMkLst>
          <pc:spChg chg="add mod">
            <ac:chgData name="Pendek Armin - SLF" userId="51f9b027-0aea-4240-8982-d199f038d370" providerId="ADAL" clId="{7431C9A0-F48C-D749-93B6-AFACC72F5AFA}" dt="2023-09-28T11:30:58.243" v="173" actId="14100"/>
            <ac:spMkLst>
              <pc:docMk/>
              <pc:sldMasterMk cId="4208906343" sldId="2147484138"/>
              <pc:sldLayoutMk cId="272690921" sldId="2147484279"/>
              <ac:spMk id="3" creationId="{97307AED-1E3C-3D80-E7ED-766A330F7FC4}"/>
            </ac:spMkLst>
          </pc:spChg>
          <pc:spChg chg="mod">
            <ac:chgData name="Pendek Armin - SLF" userId="51f9b027-0aea-4240-8982-d199f038d370" providerId="ADAL" clId="{7431C9A0-F48C-D749-93B6-AFACC72F5AFA}" dt="2023-09-28T11:29:47.125" v="146" actId="20577"/>
            <ac:spMkLst>
              <pc:docMk/>
              <pc:sldMasterMk cId="4208906343" sldId="2147484138"/>
              <pc:sldLayoutMk cId="272690921" sldId="2147484279"/>
              <ac:spMk id="15" creationId="{199FC27E-C6C3-07A8-11B6-71CF9408CE35}"/>
            </ac:spMkLst>
          </pc:spChg>
          <pc:picChg chg="del">
            <ac:chgData name="Pendek Armin - SLF" userId="51f9b027-0aea-4240-8982-d199f038d370" providerId="ADAL" clId="{7431C9A0-F48C-D749-93B6-AFACC72F5AFA}" dt="2023-09-28T11:29:49.903" v="147" actId="478"/>
            <ac:picMkLst>
              <pc:docMk/>
              <pc:sldMasterMk cId="4208906343" sldId="2147484138"/>
              <pc:sldLayoutMk cId="272690921" sldId="2147484279"/>
              <ac:picMk id="4" creationId="{D97D5353-9942-DF1C-06A5-E41DFAD8E61B}"/>
            </ac:picMkLst>
          </pc:picChg>
        </pc:sldLayoutChg>
      </pc:sldMasterChg>
    </pc:docChg>
  </pc:docChgLst>
  <pc:docChgLst>
    <pc:chgData name="Pendek Armin - SLF" userId="51f9b027-0aea-4240-8982-d199f038d370" providerId="ADAL" clId="{DA0B3451-5216-CD40-AD9A-879295105AAB}"/>
    <pc:docChg chg="modMainMaster">
      <pc:chgData name="Pendek Armin - SLF" userId="51f9b027-0aea-4240-8982-d199f038d370" providerId="ADAL" clId="{DA0B3451-5216-CD40-AD9A-879295105AAB}" dt="2023-09-29T10:01:40.076" v="21" actId="255"/>
      <pc:docMkLst>
        <pc:docMk/>
      </pc:docMkLst>
      <pc:sldMasterChg chg="modSldLayout">
        <pc:chgData name="Pendek Armin - SLF" userId="51f9b027-0aea-4240-8982-d199f038d370" providerId="ADAL" clId="{DA0B3451-5216-CD40-AD9A-879295105AAB}" dt="2023-09-29T10:01:40.076" v="21" actId="255"/>
        <pc:sldMasterMkLst>
          <pc:docMk/>
          <pc:sldMasterMk cId="4208906343" sldId="2147484138"/>
        </pc:sldMasterMkLst>
        <pc:sldLayoutChg chg="modSp mod">
          <pc:chgData name="Pendek Armin - SLF" userId="51f9b027-0aea-4240-8982-d199f038d370" providerId="ADAL" clId="{DA0B3451-5216-CD40-AD9A-879295105AAB}" dt="2023-09-29T10:01:40.076" v="21" actId="255"/>
          <pc:sldLayoutMkLst>
            <pc:docMk/>
            <pc:sldMasterMk cId="4208906343" sldId="2147484138"/>
            <pc:sldLayoutMk cId="276358712" sldId="2147484186"/>
          </pc:sldLayoutMkLst>
          <pc:spChg chg="mod">
            <ac:chgData name="Pendek Armin - SLF" userId="51f9b027-0aea-4240-8982-d199f038d370" providerId="ADAL" clId="{DA0B3451-5216-CD40-AD9A-879295105AAB}" dt="2023-09-29T10:01:27.386" v="10" actId="1035"/>
            <ac:spMkLst>
              <pc:docMk/>
              <pc:sldMasterMk cId="4208906343" sldId="2147484138"/>
              <pc:sldLayoutMk cId="276358712" sldId="2147484186"/>
              <ac:spMk id="5" creationId="{6C9BF42D-FAB8-A6B6-20F9-47144F055269}"/>
            </ac:spMkLst>
          </pc:spChg>
          <pc:spChg chg="mod">
            <ac:chgData name="Pendek Armin - SLF" userId="51f9b027-0aea-4240-8982-d199f038d370" providerId="ADAL" clId="{DA0B3451-5216-CD40-AD9A-879295105AAB}" dt="2023-09-29T10:01:40.076" v="21" actId="255"/>
            <ac:spMkLst>
              <pc:docMk/>
              <pc:sldMasterMk cId="4208906343" sldId="2147484138"/>
              <pc:sldLayoutMk cId="276358712" sldId="2147484186"/>
              <ac:spMk id="14" creationId="{8CAAE69E-CB11-F272-B0FF-7BFA114DBC9A}"/>
            </ac:spMkLst>
          </pc:spChg>
          <pc:spChg chg="mod">
            <ac:chgData name="Pendek Armin - SLF" userId="51f9b027-0aea-4240-8982-d199f038d370" providerId="ADAL" clId="{DA0B3451-5216-CD40-AD9A-879295105AAB}" dt="2023-09-29T10:01:23.005" v="2" actId="1076"/>
            <ac:spMkLst>
              <pc:docMk/>
              <pc:sldMasterMk cId="4208906343" sldId="2147484138"/>
              <pc:sldLayoutMk cId="276358712" sldId="2147484186"/>
              <ac:spMk id="15" creationId="{199FC27E-C6C3-07A8-11B6-71CF9408CE3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9F780FD-7455-F33F-1F81-8612D9CECD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2787F2AA-B236-0DE3-400A-BD7081481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06E6EE-9E0C-204B-909D-0AF6E259210D}" type="datetimeFigureOut">
              <a:rPr lang="sv-SE" smtClean="0"/>
              <a:t>2023-09-29</a:t>
            </a:fld>
            <a:endParaRPr lang="sv-SE"/>
          </a:p>
        </p:txBody>
      </p:sp>
      <p:sp>
        <p:nvSpPr>
          <p:cNvPr id="4" name="Platshållare för sidfot 3">
            <a:extLst>
              <a:ext uri="{FF2B5EF4-FFF2-40B4-BE49-F238E27FC236}">
                <a16:creationId xmlns:a16="http://schemas.microsoft.com/office/drawing/2014/main" id="{7D702633-668A-7278-6116-4D2926693E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CAC495E9-0772-FB22-A013-05FABCB089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4F808B-4F20-A74F-85DF-DFFB9C9E6296}" type="slidenum">
              <a:rPr lang="sv-SE" smtClean="0"/>
              <a:t>‹#›</a:t>
            </a:fld>
            <a:endParaRPr lang="sv-SE"/>
          </a:p>
        </p:txBody>
      </p:sp>
    </p:spTree>
    <p:extLst>
      <p:ext uri="{BB962C8B-B14F-4D97-AF65-F5344CB8AC3E}">
        <p14:creationId xmlns:p14="http://schemas.microsoft.com/office/powerpoint/2010/main" val="246185048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2023-09-29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Implemetera</a:t>
            </a:r>
            <a:r>
              <a:rPr lang="sv-SE"/>
              <a:t> lösning är så stor</a:t>
            </a:r>
          </a:p>
        </p:txBody>
      </p:sp>
      <p:sp>
        <p:nvSpPr>
          <p:cNvPr id="4" name="Platshållare för bildnummer 3"/>
          <p:cNvSpPr>
            <a:spLocks noGrp="1"/>
          </p:cNvSpPr>
          <p:nvPr>
            <p:ph type="sldNum" sz="quarter" idx="5"/>
          </p:nvPr>
        </p:nvSpPr>
        <p:spPr/>
        <p:txBody>
          <a:bodyPr/>
          <a:lstStyle/>
          <a:p>
            <a:fld id="{1A885D1D-61DE-406F-8114-F47C63AA3126}" type="slidenum">
              <a:rPr lang="sv-SE" smtClean="0"/>
              <a:t>2</a:t>
            </a:fld>
            <a:endParaRPr lang="sv-SE"/>
          </a:p>
        </p:txBody>
      </p:sp>
    </p:spTree>
    <p:extLst>
      <p:ext uri="{BB962C8B-B14F-4D97-AF65-F5344CB8AC3E}">
        <p14:creationId xmlns:p14="http://schemas.microsoft.com/office/powerpoint/2010/main" val="3928071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2_Rubrikbild-med-bi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DB53FA63-7F99-7718-28DF-528500A508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313" t="5082" b="22475"/>
          <a:stretch/>
        </p:blipFill>
        <p:spPr>
          <a:xfrm>
            <a:off x="6212732" y="0"/>
            <a:ext cx="5979268" cy="6041036"/>
          </a:xfrm>
          <a:prstGeom prst="rect">
            <a:avLst/>
          </a:prstGeom>
        </p:spPr>
      </p:pic>
      <p:sp>
        <p:nvSpPr>
          <p:cNvPr id="2" name="Rektangel 1">
            <a:extLst>
              <a:ext uri="{FF2B5EF4-FFF2-40B4-BE49-F238E27FC236}">
                <a16:creationId xmlns:a16="http://schemas.microsoft.com/office/drawing/2014/main" id="{B5086A0E-EDD5-FCD7-68D1-9E19A7DE6E37}"/>
              </a:ext>
            </a:extLst>
          </p:cNvPr>
          <p:cNvSpPr/>
          <p:nvPr userDrawn="1"/>
        </p:nvSpPr>
        <p:spPr>
          <a:xfrm>
            <a:off x="0" y="1"/>
            <a:ext cx="6212732" cy="6041036"/>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4" name="textruta 13">
            <a:extLst>
              <a:ext uri="{FF2B5EF4-FFF2-40B4-BE49-F238E27FC236}">
                <a16:creationId xmlns:a16="http://schemas.microsoft.com/office/drawing/2014/main" id="{8CAAE69E-CB11-F272-B0FF-7BFA114DBC9A}"/>
              </a:ext>
            </a:extLst>
          </p:cNvPr>
          <p:cNvSpPr txBox="1"/>
          <p:nvPr userDrawn="1"/>
        </p:nvSpPr>
        <p:spPr>
          <a:xfrm>
            <a:off x="716749" y="730151"/>
            <a:ext cx="4922051" cy="1336520"/>
          </a:xfrm>
          <a:prstGeom prst="rect">
            <a:avLst/>
          </a:prstGeom>
          <a:noFill/>
        </p:spPr>
        <p:txBody>
          <a:bodyPr wrap="square" lIns="0" tIns="0" rIns="0" bIns="0" rtlCol="0">
            <a:spAutoFit/>
          </a:bodyPr>
          <a:lstStyle/>
          <a:p>
            <a:pPr>
              <a:lnSpc>
                <a:spcPct val="80000"/>
              </a:lnSpc>
            </a:pPr>
            <a:r>
              <a:rPr lang="sv-SE" sz="5400" b="1" i="0" dirty="0">
                <a:solidFill>
                  <a:srgbClr val="002060"/>
                </a:solidFill>
                <a:effectLst/>
                <a:latin typeface="Helsingborg Sans" pitchFamily="2" charset="77"/>
              </a:rPr>
              <a:t>Inför </a:t>
            </a:r>
            <a:r>
              <a:rPr lang="sv-SE" sz="5400" b="1" i="0" dirty="0" err="1">
                <a:solidFill>
                  <a:srgbClr val="002060"/>
                </a:solidFill>
                <a:effectLst/>
                <a:latin typeface="Helsingborg Sans" pitchFamily="2" charset="77"/>
              </a:rPr>
              <a:t>uppskalning</a:t>
            </a:r>
            <a:endParaRPr lang="sv-SE" sz="5400" b="1" i="0" dirty="0">
              <a:solidFill>
                <a:srgbClr val="002060"/>
              </a:solidFill>
              <a:latin typeface="Helsingborg Sans" pitchFamily="2" charset="77"/>
            </a:endParaRPr>
          </a:p>
        </p:txBody>
      </p:sp>
      <p:sp>
        <p:nvSpPr>
          <p:cNvPr id="15" name="textruta 14">
            <a:extLst>
              <a:ext uri="{FF2B5EF4-FFF2-40B4-BE49-F238E27FC236}">
                <a16:creationId xmlns:a16="http://schemas.microsoft.com/office/drawing/2014/main" id="{199FC27E-C6C3-07A8-11B6-71CF9408CE35}"/>
              </a:ext>
            </a:extLst>
          </p:cNvPr>
          <p:cNvSpPr txBox="1"/>
          <p:nvPr userDrawn="1"/>
        </p:nvSpPr>
        <p:spPr>
          <a:xfrm>
            <a:off x="716749" y="2288853"/>
            <a:ext cx="4759018" cy="3416320"/>
          </a:xfrm>
          <a:prstGeom prst="rect">
            <a:avLst/>
          </a:prstGeom>
          <a:noFill/>
        </p:spPr>
        <p:txBody>
          <a:bodyPr wrap="square" lIns="0" tIns="0" rIns="0" bIns="0" rtlCol="0">
            <a:spAutoFit/>
          </a:bodyPr>
          <a:lstStyle/>
          <a:p>
            <a:r>
              <a:rPr lang="sv-SE" sz="1800" b="1" i="0" dirty="0">
                <a:solidFill>
                  <a:srgbClr val="002060"/>
                </a:solidFill>
                <a:effectLst/>
                <a:latin typeface="+mj-lt"/>
                <a:ea typeface="Roboto Medium" panose="02000000000000000000" pitchFamily="2" charset="0"/>
              </a:rPr>
              <a:t>Grattis till att ha tagit ditt initiativ genom en framgångsrik pilotfas! </a:t>
            </a:r>
          </a:p>
          <a:p>
            <a:endParaRPr lang="sv-SE" sz="1800" b="0" i="0" dirty="0">
              <a:solidFill>
                <a:srgbClr val="002060"/>
              </a:solidFill>
              <a:effectLst/>
              <a:latin typeface="Roboto Medium" panose="02000000000000000000" pitchFamily="2" charset="0"/>
              <a:ea typeface="Roboto Medium" panose="02000000000000000000" pitchFamily="2" charset="0"/>
            </a:endParaRPr>
          </a:p>
          <a:p>
            <a:r>
              <a:rPr lang="sv-SE" sz="1400" b="0" i="0" dirty="0">
                <a:solidFill>
                  <a:srgbClr val="002060"/>
                </a:solidFill>
                <a:effectLst/>
                <a:latin typeface="Roboto Light" panose="02000000000000000000" pitchFamily="2" charset="0"/>
                <a:ea typeface="Roboto Light" panose="02000000000000000000" pitchFamily="2" charset="0"/>
              </a:rPr>
              <a:t>Du står nu inför uppgiften att presentera dina resultat. Det är en chans att berätta historien om din innovation och dela din vision för framtiden.</a:t>
            </a:r>
          </a:p>
          <a:p>
            <a:endParaRPr lang="sv-SE" sz="1400" b="0" i="0" dirty="0">
              <a:solidFill>
                <a:srgbClr val="002060"/>
              </a:solidFill>
              <a:effectLst/>
              <a:latin typeface="Roboto Light" panose="02000000000000000000" pitchFamily="2" charset="0"/>
              <a:ea typeface="Roboto Light" panose="02000000000000000000" pitchFamily="2" charset="0"/>
            </a:endParaRPr>
          </a:p>
          <a:p>
            <a:r>
              <a:rPr lang="sv-SE" sz="1400" b="0" i="0" dirty="0">
                <a:solidFill>
                  <a:srgbClr val="002060"/>
                </a:solidFill>
                <a:effectLst/>
                <a:latin typeface="Roboto Light" panose="02000000000000000000" pitchFamily="2" charset="0"/>
                <a:ea typeface="Roboto Light" panose="02000000000000000000" pitchFamily="2" charset="0"/>
              </a:rPr>
              <a:t>Denna guide är till för att hjälpa dig förbereda och leverera ett underlag inför ett uppskalningsbeslut. </a:t>
            </a:r>
            <a:r>
              <a:rPr lang="sv-SE" sz="1400" dirty="0">
                <a:solidFill>
                  <a:srgbClr val="002060"/>
                </a:solidFill>
              </a:rPr>
              <a:t>Det är först när vi ser faktiskt värde som en idé kan få beslut om att piloten ska skalas upp och eventuellt implementeras i en verksamhet.</a:t>
            </a:r>
            <a:endParaRPr lang="sv-SE" sz="1400" b="0" i="0" dirty="0">
              <a:solidFill>
                <a:srgbClr val="002060"/>
              </a:solidFill>
              <a:effectLst/>
              <a:latin typeface="Roboto Light" panose="02000000000000000000" pitchFamily="2" charset="0"/>
              <a:ea typeface="Roboto Light" panose="02000000000000000000" pitchFamily="2" charset="0"/>
            </a:endParaRPr>
          </a:p>
          <a:p>
            <a:endParaRPr lang="sv-SE" sz="1400" b="0" i="0" dirty="0">
              <a:solidFill>
                <a:srgbClr val="002060"/>
              </a:solidFill>
              <a:effectLst/>
              <a:latin typeface="Roboto Light" panose="02000000000000000000" pitchFamily="2" charset="0"/>
              <a:ea typeface="Roboto Light" panose="02000000000000000000" pitchFamily="2" charset="0"/>
            </a:endParaRPr>
          </a:p>
          <a:p>
            <a:r>
              <a:rPr lang="sv-SE" sz="1400" b="0" i="0" dirty="0">
                <a:solidFill>
                  <a:srgbClr val="002060"/>
                </a:solidFill>
                <a:effectLst/>
                <a:latin typeface="Roboto Light" panose="02000000000000000000" pitchFamily="2" charset="0"/>
                <a:ea typeface="Roboto Light" panose="02000000000000000000" pitchFamily="2" charset="0"/>
              </a:rPr>
              <a:t>Varje steg du tar på denna resa gör dig till en mer skicklig och erfaren innovatör. Vi är glada att få stödja dig på den här resan. Så låt oss börja!</a:t>
            </a:r>
            <a:endParaRPr lang="sv-SE" sz="1400" b="0" i="0" dirty="0">
              <a:solidFill>
                <a:srgbClr val="002060"/>
              </a:solidFill>
              <a:latin typeface="Roboto Light" panose="02000000000000000000" pitchFamily="2" charset="0"/>
              <a:ea typeface="Roboto Light" panose="02000000000000000000" pitchFamily="2" charset="0"/>
            </a:endParaRPr>
          </a:p>
        </p:txBody>
      </p:sp>
      <p:pic>
        <p:nvPicPr>
          <p:cNvPr id="4" name="Bild 3">
            <a:extLst>
              <a:ext uri="{FF2B5EF4-FFF2-40B4-BE49-F238E27FC236}">
                <a16:creationId xmlns:a16="http://schemas.microsoft.com/office/drawing/2014/main" id="{D97D5353-9942-DF1C-06A5-E41DFAD8E6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9957" y="5479326"/>
            <a:ext cx="910800" cy="910800"/>
          </a:xfrm>
          <a:prstGeom prst="rect">
            <a:avLst/>
          </a:prstGeom>
        </p:spPr>
      </p:pic>
      <p:sp>
        <p:nvSpPr>
          <p:cNvPr id="5" name="textruta 4">
            <a:extLst>
              <a:ext uri="{FF2B5EF4-FFF2-40B4-BE49-F238E27FC236}">
                <a16:creationId xmlns:a16="http://schemas.microsoft.com/office/drawing/2014/main" id="{6C9BF42D-FAB8-A6B6-20F9-47144F055269}"/>
              </a:ext>
            </a:extLst>
          </p:cNvPr>
          <p:cNvSpPr txBox="1"/>
          <p:nvPr userDrawn="1"/>
        </p:nvSpPr>
        <p:spPr>
          <a:xfrm>
            <a:off x="716750" y="474721"/>
            <a:ext cx="1969300" cy="174150"/>
          </a:xfrm>
          <a:prstGeom prst="rect">
            <a:avLst/>
          </a:prstGeom>
          <a:noFill/>
        </p:spPr>
        <p:txBody>
          <a:bodyPr wrap="square" lIns="0" tIns="0" rIns="0" bIns="0" rtlCol="0">
            <a:spAutoFit/>
          </a:bodyPr>
          <a:lstStyle/>
          <a:p>
            <a:pPr>
              <a:lnSpc>
                <a:spcPct val="80000"/>
              </a:lnSpc>
            </a:pPr>
            <a:r>
              <a:rPr lang="sv-SE" sz="1400" b="1" i="0" dirty="0">
                <a:solidFill>
                  <a:srgbClr val="002060"/>
                </a:solidFill>
                <a:effectLst/>
                <a:latin typeface="Helsingborg Sans" pitchFamily="2" charset="77"/>
              </a:rPr>
              <a:t>Steg 4</a:t>
            </a:r>
            <a:endParaRPr lang="sv-SE" sz="1400" b="1" i="0" dirty="0">
              <a:solidFill>
                <a:srgbClr val="002060"/>
              </a:solidFill>
              <a:latin typeface="Helsingborg Sans" pitchFamily="2" charset="77"/>
            </a:endParaRPr>
          </a:p>
        </p:txBody>
      </p:sp>
    </p:spTree>
    <p:extLst>
      <p:ext uri="{BB962C8B-B14F-4D97-AF65-F5344CB8AC3E}">
        <p14:creationId xmlns:p14="http://schemas.microsoft.com/office/powerpoint/2010/main" val="276358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2_Rubrikbild-med-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7D19C55-431D-69BC-7256-A57A595DB7E0}"/>
              </a:ext>
            </a:extLst>
          </p:cNvPr>
          <p:cNvSpPr/>
          <p:nvPr userDrawn="1"/>
        </p:nvSpPr>
        <p:spPr>
          <a:xfrm>
            <a:off x="0" y="0"/>
            <a:ext cx="10769600" cy="59887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D04917EE-8324-E067-11E0-3B8430733568}"/>
              </a:ext>
            </a:extLst>
          </p:cNvPr>
          <p:cNvSpPr/>
          <p:nvPr/>
        </p:nvSpPr>
        <p:spPr>
          <a:xfrm>
            <a:off x="864000" y="869244"/>
            <a:ext cx="11328000" cy="5988755"/>
          </a:xfrm>
          <a:prstGeom prst="rect">
            <a:avLst/>
          </a:prstGeom>
          <a:solidFill>
            <a:srgbClr val="FDF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1" name="Rektangel 10">
            <a:extLst>
              <a:ext uri="{FF2B5EF4-FFF2-40B4-BE49-F238E27FC236}">
                <a16:creationId xmlns:a16="http://schemas.microsoft.com/office/drawing/2014/main" id="{43C7440C-109E-136D-9BEB-821960B15A98}"/>
              </a:ext>
            </a:extLst>
          </p:cNvPr>
          <p:cNvSpPr/>
          <p:nvPr userDrawn="1"/>
        </p:nvSpPr>
        <p:spPr>
          <a:xfrm>
            <a:off x="864000" y="869243"/>
            <a:ext cx="9905600" cy="5119511"/>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sv-SE" sz="2400">
              <a:highlight>
                <a:srgbClr val="F8F088"/>
              </a:highlight>
            </a:endParaRPr>
          </a:p>
        </p:txBody>
      </p:sp>
      <p:sp>
        <p:nvSpPr>
          <p:cNvPr id="14" name="textruta 13">
            <a:extLst>
              <a:ext uri="{FF2B5EF4-FFF2-40B4-BE49-F238E27FC236}">
                <a16:creationId xmlns:a16="http://schemas.microsoft.com/office/drawing/2014/main" id="{8CAAE69E-CB11-F272-B0FF-7BFA114DBC9A}"/>
              </a:ext>
            </a:extLst>
          </p:cNvPr>
          <p:cNvSpPr txBox="1"/>
          <p:nvPr userDrawn="1"/>
        </p:nvSpPr>
        <p:spPr>
          <a:xfrm>
            <a:off x="1480981" y="1640410"/>
            <a:ext cx="4929980" cy="1336520"/>
          </a:xfrm>
          <a:prstGeom prst="rect">
            <a:avLst/>
          </a:prstGeom>
          <a:noFill/>
        </p:spPr>
        <p:txBody>
          <a:bodyPr wrap="square" lIns="0" tIns="0" rIns="0" bIns="0" rtlCol="0">
            <a:spAutoFit/>
          </a:bodyPr>
          <a:lstStyle/>
          <a:p>
            <a:pPr algn="l">
              <a:lnSpc>
                <a:spcPct val="80000"/>
              </a:lnSpc>
            </a:pPr>
            <a:r>
              <a:rPr lang="sv-SE" sz="5400" b="1" i="0" dirty="0">
                <a:solidFill>
                  <a:srgbClr val="002060"/>
                </a:solidFill>
                <a:effectLst/>
                <a:latin typeface="Helsingborg Sans" pitchFamily="2" charset="77"/>
              </a:rPr>
              <a:t>Hur upplevde du guiden?</a:t>
            </a:r>
            <a:endParaRPr lang="sv-SE" sz="5400" b="1" i="0" dirty="0">
              <a:solidFill>
                <a:srgbClr val="002060"/>
              </a:solidFill>
              <a:latin typeface="Helsingborg Sans" pitchFamily="2" charset="77"/>
            </a:endParaRPr>
          </a:p>
        </p:txBody>
      </p:sp>
      <p:pic>
        <p:nvPicPr>
          <p:cNvPr id="2" name="Bild 1">
            <a:extLst>
              <a:ext uri="{FF2B5EF4-FFF2-40B4-BE49-F238E27FC236}">
                <a16:creationId xmlns:a16="http://schemas.microsoft.com/office/drawing/2014/main" id="{3F01FA4C-CEB8-A495-D5A8-4CEB1DA135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4200" y="4622555"/>
            <a:ext cx="910799" cy="910799"/>
          </a:xfrm>
          <a:prstGeom prst="rect">
            <a:avLst/>
          </a:prstGeom>
        </p:spPr>
      </p:pic>
      <p:pic>
        <p:nvPicPr>
          <p:cNvPr id="3" name="Bild 2">
            <a:extLst>
              <a:ext uri="{FF2B5EF4-FFF2-40B4-BE49-F238E27FC236}">
                <a16:creationId xmlns:a16="http://schemas.microsoft.com/office/drawing/2014/main" id="{6E652F02-5A4D-E52A-BEC1-33B9E927944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4200" y="4622554"/>
            <a:ext cx="910800" cy="910800"/>
          </a:xfrm>
          <a:prstGeom prst="rect">
            <a:avLst/>
          </a:prstGeom>
        </p:spPr>
      </p:pic>
      <p:sp>
        <p:nvSpPr>
          <p:cNvPr id="6" name="textruta 5">
            <a:extLst>
              <a:ext uri="{FF2B5EF4-FFF2-40B4-BE49-F238E27FC236}">
                <a16:creationId xmlns:a16="http://schemas.microsoft.com/office/drawing/2014/main" id="{5D0BFC93-9404-CC97-F095-C2D4485CE7CA}"/>
              </a:ext>
            </a:extLst>
          </p:cNvPr>
          <p:cNvSpPr txBox="1"/>
          <p:nvPr userDrawn="1"/>
        </p:nvSpPr>
        <p:spPr>
          <a:xfrm>
            <a:off x="1480981" y="3126421"/>
            <a:ext cx="5734754" cy="1661993"/>
          </a:xfrm>
          <a:prstGeom prst="rect">
            <a:avLst/>
          </a:prstGeom>
          <a:noFill/>
        </p:spPr>
        <p:txBody>
          <a:bodyPr wrap="square" lIns="0" tIns="0" rIns="0" bIns="0" rtlCol="0">
            <a:spAutoFit/>
          </a:bodyPr>
          <a:lstStyle/>
          <a:p>
            <a:r>
              <a:rPr lang="sv-SE" sz="1800" b="0" i="0" dirty="0">
                <a:solidFill>
                  <a:srgbClr val="002060"/>
                </a:solidFill>
                <a:effectLst/>
                <a:latin typeface="Roboto Medium" panose="02000000000000000000" pitchFamily="2" charset="0"/>
                <a:ea typeface="Roboto Medium" panose="02000000000000000000" pitchFamily="2" charset="0"/>
              </a:rPr>
              <a:t>Guiden är framtagen av oss som jobbar på avdelningen för innovation och transformation. Vi skulle uppskatta om du kunde dela lite feedback med oss. Vi arbetar ständigt med att förbättra det stöd vi erbjuder och all feedback hjälper oss med det. </a:t>
            </a:r>
          </a:p>
          <a:p>
            <a:endParaRPr lang="sv-SE" sz="1800" b="0" i="0" dirty="0">
              <a:solidFill>
                <a:srgbClr val="002060"/>
              </a:solidFill>
              <a:effectLst/>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823462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Rubrikbild-med-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0"/>
            <a:ext cx="12192000" cy="6857999"/>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Rektangel 2">
            <a:extLst>
              <a:ext uri="{FF2B5EF4-FFF2-40B4-BE49-F238E27FC236}">
                <a16:creationId xmlns:a16="http://schemas.microsoft.com/office/drawing/2014/main" id="{5AAAAE58-DBD1-0DD3-14E1-BF6148D33E19}"/>
              </a:ext>
            </a:extLst>
          </p:cNvPr>
          <p:cNvSpPr/>
          <p:nvPr userDrawn="1"/>
        </p:nvSpPr>
        <p:spPr>
          <a:xfrm>
            <a:off x="11258550" y="-1"/>
            <a:ext cx="93345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6" name="textruta 5">
            <a:extLst>
              <a:ext uri="{FF2B5EF4-FFF2-40B4-BE49-F238E27FC236}">
                <a16:creationId xmlns:a16="http://schemas.microsoft.com/office/drawing/2014/main" id="{7B854B35-3743-A82B-CD76-ACF52F5E3EE8}"/>
              </a:ext>
            </a:extLst>
          </p:cNvPr>
          <p:cNvSpPr txBox="1"/>
          <p:nvPr userDrawn="1"/>
        </p:nvSpPr>
        <p:spPr>
          <a:xfrm>
            <a:off x="716750" y="905409"/>
            <a:ext cx="7248689" cy="1336520"/>
          </a:xfrm>
          <a:prstGeom prst="rect">
            <a:avLst/>
          </a:prstGeom>
          <a:noFill/>
        </p:spPr>
        <p:txBody>
          <a:bodyPr wrap="square" lIns="0" tIns="0" rIns="0" bIns="0" rtlCol="0">
            <a:spAutoFit/>
          </a:bodyPr>
          <a:lstStyle/>
          <a:p>
            <a:pPr>
              <a:lnSpc>
                <a:spcPct val="80000"/>
              </a:lnSpc>
            </a:pPr>
            <a:r>
              <a:rPr lang="sv-SE" sz="5400" b="1" i="0" dirty="0">
                <a:solidFill>
                  <a:schemeClr val="tx1"/>
                </a:solidFill>
                <a:effectLst/>
                <a:latin typeface="Helsingborg Sans" pitchFamily="2" charset="77"/>
              </a:rPr>
              <a:t>Inför </a:t>
            </a:r>
            <a:r>
              <a:rPr lang="sv-SE" sz="5400" b="1" i="0" dirty="0" err="1">
                <a:solidFill>
                  <a:schemeClr val="tx1"/>
                </a:solidFill>
                <a:effectLst/>
                <a:latin typeface="Helsingborg Sans" pitchFamily="2" charset="77"/>
              </a:rPr>
              <a:t>uppskalning</a:t>
            </a:r>
            <a:r>
              <a:rPr lang="sv-SE" sz="5400" b="1" i="0" dirty="0">
                <a:solidFill>
                  <a:schemeClr val="tx1"/>
                </a:solidFill>
                <a:effectLst/>
                <a:latin typeface="Helsingborg Sans" pitchFamily="2" charset="77"/>
              </a:rPr>
              <a:t> består av dessa 5 steg</a:t>
            </a:r>
            <a:endParaRPr lang="sv-SE" sz="5400" b="1" i="0" dirty="0">
              <a:solidFill>
                <a:schemeClr val="tx1"/>
              </a:solidFill>
              <a:latin typeface="Helsingborg Sans" pitchFamily="2" charset="77"/>
            </a:endParaRPr>
          </a:p>
        </p:txBody>
      </p:sp>
      <p:sp>
        <p:nvSpPr>
          <p:cNvPr id="33" name="Rektangel 32">
            <a:extLst>
              <a:ext uri="{FF2B5EF4-FFF2-40B4-BE49-F238E27FC236}">
                <a16:creationId xmlns:a16="http://schemas.microsoft.com/office/drawing/2014/main" id="{22D9E1FC-E202-D1EE-4382-766804622B7F}"/>
              </a:ext>
            </a:extLst>
          </p:cNvPr>
          <p:cNvSpPr/>
          <p:nvPr userDrawn="1"/>
        </p:nvSpPr>
        <p:spPr>
          <a:xfrm>
            <a:off x="8997043" y="456444"/>
            <a:ext cx="2716977" cy="5820178"/>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4" name="textruta 33">
            <a:extLst>
              <a:ext uri="{FF2B5EF4-FFF2-40B4-BE49-F238E27FC236}">
                <a16:creationId xmlns:a16="http://schemas.microsoft.com/office/drawing/2014/main" id="{B49D0B6F-A1B7-274E-D1BB-00893D12B44D}"/>
              </a:ext>
            </a:extLst>
          </p:cNvPr>
          <p:cNvSpPr txBox="1"/>
          <p:nvPr userDrawn="1"/>
        </p:nvSpPr>
        <p:spPr>
          <a:xfrm>
            <a:off x="9232253" y="905409"/>
            <a:ext cx="1791087" cy="335861"/>
          </a:xfrm>
          <a:prstGeom prst="rect">
            <a:avLst/>
          </a:prstGeom>
          <a:noFill/>
        </p:spPr>
        <p:txBody>
          <a:bodyPr wrap="square" lIns="0" tIns="0" rIns="0" bIns="0" rtlCol="0">
            <a:spAutoFit/>
          </a:bodyPr>
          <a:lstStyle/>
          <a:p>
            <a:pPr>
              <a:lnSpc>
                <a:spcPct val="80000"/>
              </a:lnSpc>
            </a:pPr>
            <a:r>
              <a:rPr lang="sv-SE" sz="2700" b="1" i="0" dirty="0">
                <a:solidFill>
                  <a:schemeClr val="bg1"/>
                </a:solidFill>
                <a:effectLst/>
                <a:latin typeface="Helsingborg Sans" pitchFamily="2" charset="77"/>
              </a:rPr>
              <a:t>Ta hjälp</a:t>
            </a:r>
            <a:endParaRPr lang="sv-SE" sz="2700" b="1" i="0" dirty="0">
              <a:solidFill>
                <a:schemeClr val="bg1"/>
              </a:solidFill>
              <a:latin typeface="Helsingborg Sans" pitchFamily="2" charset="77"/>
            </a:endParaRPr>
          </a:p>
        </p:txBody>
      </p:sp>
      <p:sp>
        <p:nvSpPr>
          <p:cNvPr id="35" name="textruta 34">
            <a:extLst>
              <a:ext uri="{FF2B5EF4-FFF2-40B4-BE49-F238E27FC236}">
                <a16:creationId xmlns:a16="http://schemas.microsoft.com/office/drawing/2014/main" id="{35ACD231-0BAC-E540-734F-9F1DED9ACDF5}"/>
              </a:ext>
            </a:extLst>
          </p:cNvPr>
          <p:cNvSpPr txBox="1"/>
          <p:nvPr userDrawn="1"/>
        </p:nvSpPr>
        <p:spPr>
          <a:xfrm>
            <a:off x="9278246" y="1328732"/>
            <a:ext cx="2188574" cy="2400657"/>
          </a:xfrm>
          <a:prstGeom prst="rect">
            <a:avLst/>
          </a:prstGeom>
          <a:noFill/>
        </p:spPr>
        <p:txBody>
          <a:bodyPr wrap="square" lIns="0" tIns="0" rIns="0" bIns="0" rtlCol="0">
            <a:spAutoFit/>
          </a:bodyPr>
          <a:lstStyle/>
          <a:p>
            <a:r>
              <a:rPr lang="sv-SE" sz="1300" b="0" i="0" dirty="0">
                <a:solidFill>
                  <a:schemeClr val="bg1"/>
                </a:solidFill>
                <a:effectLst/>
                <a:latin typeface="Roboto" panose="02000000000000000000" pitchFamily="2" charset="0"/>
                <a:ea typeface="Roboto" panose="02000000000000000000" pitchFamily="2" charset="0"/>
              </a:rPr>
              <a:t>För att lyckas med ditt beslutsunderlag kan du dra nytta av både interna och externa resurser. Fundera över vilka resurser och data du behöver för att ta fram ett bra underlag. Bolla gärna med din innovationsledare. Se nästa sida med exempel på resurser och kika igenom frågorna inför beslut på kommande sidor.</a:t>
            </a:r>
          </a:p>
        </p:txBody>
      </p:sp>
      <p:grpSp>
        <p:nvGrpSpPr>
          <p:cNvPr id="17" name="Grupp 16">
            <a:extLst>
              <a:ext uri="{FF2B5EF4-FFF2-40B4-BE49-F238E27FC236}">
                <a16:creationId xmlns:a16="http://schemas.microsoft.com/office/drawing/2014/main" id="{46668891-A651-35B3-F259-A80F66031530}"/>
              </a:ext>
            </a:extLst>
          </p:cNvPr>
          <p:cNvGrpSpPr/>
          <p:nvPr userDrawn="1"/>
        </p:nvGrpSpPr>
        <p:grpSpPr>
          <a:xfrm>
            <a:off x="390285" y="3184873"/>
            <a:ext cx="8051586" cy="1524900"/>
            <a:chOff x="390285" y="3184872"/>
            <a:chExt cx="7462106" cy="1413258"/>
          </a:xfrm>
        </p:grpSpPr>
        <p:sp>
          <p:nvSpPr>
            <p:cNvPr id="2" name="Ellips 1">
              <a:extLst>
                <a:ext uri="{FF2B5EF4-FFF2-40B4-BE49-F238E27FC236}">
                  <a16:creationId xmlns:a16="http://schemas.microsoft.com/office/drawing/2014/main" id="{CC1C4769-5804-6C0C-0FBA-4DADF0EC9D23}"/>
                </a:ext>
              </a:extLst>
            </p:cNvPr>
            <p:cNvSpPr/>
            <p:nvPr userDrawn="1"/>
          </p:nvSpPr>
          <p:spPr>
            <a:xfrm>
              <a:off x="390285" y="3205860"/>
              <a:ext cx="1392270" cy="139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400" b="1" i="0" dirty="0">
                  <a:solidFill>
                    <a:schemeClr val="tx1"/>
                  </a:solidFill>
                  <a:latin typeface="Helsingborg Sans" pitchFamily="2" charset="77"/>
                </a:rPr>
                <a:t>Resultat av pilot</a:t>
              </a:r>
            </a:p>
          </p:txBody>
        </p:sp>
        <p:sp>
          <p:nvSpPr>
            <p:cNvPr id="5" name="Ellips 4">
              <a:extLst>
                <a:ext uri="{FF2B5EF4-FFF2-40B4-BE49-F238E27FC236}">
                  <a16:creationId xmlns:a16="http://schemas.microsoft.com/office/drawing/2014/main" id="{6C167E25-34BD-0736-9642-85A072B5D01F}"/>
                </a:ext>
              </a:extLst>
            </p:cNvPr>
            <p:cNvSpPr/>
            <p:nvPr userDrawn="1"/>
          </p:nvSpPr>
          <p:spPr>
            <a:xfrm>
              <a:off x="1907744" y="3205860"/>
              <a:ext cx="1392270" cy="139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400" b="1" dirty="0">
                  <a:solidFill>
                    <a:schemeClr val="tx1"/>
                  </a:solidFill>
                  <a:latin typeface="+mj-lt"/>
                </a:rPr>
                <a:t>Förslag på vidare-utveckling</a:t>
              </a:r>
            </a:p>
          </p:txBody>
        </p:sp>
        <p:sp>
          <p:nvSpPr>
            <p:cNvPr id="7" name="Ellips 6">
              <a:extLst>
                <a:ext uri="{FF2B5EF4-FFF2-40B4-BE49-F238E27FC236}">
                  <a16:creationId xmlns:a16="http://schemas.microsoft.com/office/drawing/2014/main" id="{FF1923B9-CECF-4F25-140C-11D34042AA57}"/>
                </a:ext>
              </a:extLst>
            </p:cNvPr>
            <p:cNvSpPr/>
            <p:nvPr userDrawn="1"/>
          </p:nvSpPr>
          <p:spPr>
            <a:xfrm>
              <a:off x="3425203" y="3205860"/>
              <a:ext cx="1392270" cy="139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400" b="1" i="0" dirty="0">
                  <a:solidFill>
                    <a:schemeClr val="tx1"/>
                  </a:solidFill>
                  <a:latin typeface="Helsingborg Sans" pitchFamily="2" charset="77"/>
                </a:rPr>
                <a:t>Förslag på förvaltning-</a:t>
              </a:r>
              <a:r>
                <a:rPr lang="sv-SE" sz="1400" b="1" i="0" dirty="0" err="1">
                  <a:solidFill>
                    <a:schemeClr val="tx1"/>
                  </a:solidFill>
                  <a:latin typeface="Helsingborg Sans" pitchFamily="2" charset="77"/>
                </a:rPr>
                <a:t>supplägg</a:t>
              </a:r>
              <a:endParaRPr lang="sv-SE" sz="1400" b="1" i="0" dirty="0">
                <a:solidFill>
                  <a:schemeClr val="tx1"/>
                </a:solidFill>
                <a:latin typeface="Helsingborg Sans" pitchFamily="2" charset="77"/>
              </a:endParaRPr>
            </a:p>
          </p:txBody>
        </p:sp>
        <p:sp>
          <p:nvSpPr>
            <p:cNvPr id="8" name="Ellips 7">
              <a:extLst>
                <a:ext uri="{FF2B5EF4-FFF2-40B4-BE49-F238E27FC236}">
                  <a16:creationId xmlns:a16="http://schemas.microsoft.com/office/drawing/2014/main" id="{73EC6BDB-01A6-B090-2806-A3258A58E08F}"/>
                </a:ext>
              </a:extLst>
            </p:cNvPr>
            <p:cNvSpPr/>
            <p:nvPr userDrawn="1"/>
          </p:nvSpPr>
          <p:spPr>
            <a:xfrm>
              <a:off x="4942662" y="3205860"/>
              <a:ext cx="1392270" cy="139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400" b="1" i="0" dirty="0">
                  <a:solidFill>
                    <a:schemeClr val="tx1"/>
                  </a:solidFill>
                  <a:latin typeface="Helsingborg Sans" pitchFamily="2" charset="77"/>
                </a:rPr>
                <a:t>Effekt-hemtagning</a:t>
              </a:r>
            </a:p>
          </p:txBody>
        </p:sp>
        <p:sp>
          <p:nvSpPr>
            <p:cNvPr id="9" name="Ellips 8">
              <a:extLst>
                <a:ext uri="{FF2B5EF4-FFF2-40B4-BE49-F238E27FC236}">
                  <a16:creationId xmlns:a16="http://schemas.microsoft.com/office/drawing/2014/main" id="{4F8553E9-DFD6-29B3-1263-5F10BA9BE70B}"/>
                </a:ext>
              </a:extLst>
            </p:cNvPr>
            <p:cNvSpPr/>
            <p:nvPr userDrawn="1"/>
          </p:nvSpPr>
          <p:spPr>
            <a:xfrm>
              <a:off x="447881" y="3184872"/>
              <a:ext cx="324138" cy="324138"/>
            </a:xfrm>
            <a:prstGeom prst="ellipse">
              <a:avLst/>
            </a:prstGeom>
            <a:solidFill>
              <a:srgbClr val="FE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i="0" dirty="0">
                  <a:solidFill>
                    <a:srgbClr val="DA291C"/>
                  </a:solidFill>
                  <a:latin typeface="Helsingborg Sans" pitchFamily="2" charset="77"/>
                </a:rPr>
                <a:t>1</a:t>
              </a:r>
            </a:p>
          </p:txBody>
        </p:sp>
        <p:sp>
          <p:nvSpPr>
            <p:cNvPr id="10" name="Ellips 9">
              <a:extLst>
                <a:ext uri="{FF2B5EF4-FFF2-40B4-BE49-F238E27FC236}">
                  <a16:creationId xmlns:a16="http://schemas.microsoft.com/office/drawing/2014/main" id="{87563625-6A75-7F78-0974-115F985C0D0D}"/>
                </a:ext>
              </a:extLst>
            </p:cNvPr>
            <p:cNvSpPr/>
            <p:nvPr userDrawn="1"/>
          </p:nvSpPr>
          <p:spPr>
            <a:xfrm>
              <a:off x="6460121" y="3205860"/>
              <a:ext cx="1392270" cy="13922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i="0" dirty="0">
                  <a:solidFill>
                    <a:schemeClr val="tx1"/>
                  </a:solidFill>
                  <a:latin typeface="Helsingborg Sans" pitchFamily="2" charset="77"/>
                </a:rPr>
                <a:t>Beslut om att skala upp</a:t>
              </a:r>
            </a:p>
          </p:txBody>
        </p:sp>
        <p:sp>
          <p:nvSpPr>
            <p:cNvPr id="12" name="Ellips 11">
              <a:extLst>
                <a:ext uri="{FF2B5EF4-FFF2-40B4-BE49-F238E27FC236}">
                  <a16:creationId xmlns:a16="http://schemas.microsoft.com/office/drawing/2014/main" id="{CC93CD10-018F-BF94-17B0-F480E22EEDDC}"/>
                </a:ext>
              </a:extLst>
            </p:cNvPr>
            <p:cNvSpPr/>
            <p:nvPr userDrawn="1"/>
          </p:nvSpPr>
          <p:spPr>
            <a:xfrm>
              <a:off x="1962990" y="3184872"/>
              <a:ext cx="324138" cy="324138"/>
            </a:xfrm>
            <a:prstGeom prst="ellipse">
              <a:avLst/>
            </a:prstGeom>
            <a:solidFill>
              <a:srgbClr val="FE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i="0">
                  <a:solidFill>
                    <a:srgbClr val="DA291C"/>
                  </a:solidFill>
                  <a:latin typeface="Helsingborg Sans" pitchFamily="2" charset="77"/>
                </a:rPr>
                <a:t>2</a:t>
              </a:r>
            </a:p>
          </p:txBody>
        </p:sp>
        <p:sp>
          <p:nvSpPr>
            <p:cNvPr id="13" name="Ellips 12">
              <a:extLst>
                <a:ext uri="{FF2B5EF4-FFF2-40B4-BE49-F238E27FC236}">
                  <a16:creationId xmlns:a16="http://schemas.microsoft.com/office/drawing/2014/main" id="{D773ED24-7878-B97F-B37E-3391B689FA2C}"/>
                </a:ext>
              </a:extLst>
            </p:cNvPr>
            <p:cNvSpPr/>
            <p:nvPr userDrawn="1"/>
          </p:nvSpPr>
          <p:spPr>
            <a:xfrm>
              <a:off x="3455239" y="3184872"/>
              <a:ext cx="324138" cy="324138"/>
            </a:xfrm>
            <a:prstGeom prst="ellipse">
              <a:avLst/>
            </a:prstGeom>
            <a:solidFill>
              <a:srgbClr val="FE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i="0">
                  <a:solidFill>
                    <a:srgbClr val="DA291C"/>
                  </a:solidFill>
                  <a:latin typeface="Helsingborg Sans" pitchFamily="2" charset="77"/>
                </a:rPr>
                <a:t>3</a:t>
              </a:r>
            </a:p>
          </p:txBody>
        </p:sp>
        <p:sp>
          <p:nvSpPr>
            <p:cNvPr id="14" name="Ellips 13">
              <a:extLst>
                <a:ext uri="{FF2B5EF4-FFF2-40B4-BE49-F238E27FC236}">
                  <a16:creationId xmlns:a16="http://schemas.microsoft.com/office/drawing/2014/main" id="{95292FB8-CDC4-EECE-037B-915550AA6D25}"/>
                </a:ext>
              </a:extLst>
            </p:cNvPr>
            <p:cNvSpPr/>
            <p:nvPr userDrawn="1"/>
          </p:nvSpPr>
          <p:spPr>
            <a:xfrm>
              <a:off x="4970348" y="3184872"/>
              <a:ext cx="324138" cy="324138"/>
            </a:xfrm>
            <a:prstGeom prst="ellipse">
              <a:avLst/>
            </a:prstGeom>
            <a:solidFill>
              <a:srgbClr val="FE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i="0">
                  <a:solidFill>
                    <a:srgbClr val="DA291C"/>
                  </a:solidFill>
                  <a:latin typeface="Helsingborg Sans" pitchFamily="2" charset="77"/>
                </a:rPr>
                <a:t>4</a:t>
              </a:r>
            </a:p>
          </p:txBody>
        </p:sp>
        <p:sp>
          <p:nvSpPr>
            <p:cNvPr id="15" name="Ellips 14">
              <a:extLst>
                <a:ext uri="{FF2B5EF4-FFF2-40B4-BE49-F238E27FC236}">
                  <a16:creationId xmlns:a16="http://schemas.microsoft.com/office/drawing/2014/main" id="{CA10A17F-8E09-8A65-716F-976148A5BD96}"/>
                </a:ext>
              </a:extLst>
            </p:cNvPr>
            <p:cNvSpPr/>
            <p:nvPr userDrawn="1"/>
          </p:nvSpPr>
          <p:spPr>
            <a:xfrm>
              <a:off x="6508317" y="3184872"/>
              <a:ext cx="324138" cy="324138"/>
            </a:xfrm>
            <a:prstGeom prst="ellipse">
              <a:avLst/>
            </a:prstGeom>
            <a:solidFill>
              <a:srgbClr val="FEE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i="0">
                  <a:solidFill>
                    <a:srgbClr val="DA291C"/>
                  </a:solidFill>
                  <a:latin typeface="Helsingborg Sans" pitchFamily="2" charset="77"/>
                </a:rPr>
                <a:t>5</a:t>
              </a:r>
            </a:p>
          </p:txBody>
        </p:sp>
      </p:grpSp>
      <p:pic>
        <p:nvPicPr>
          <p:cNvPr id="22" name="Bildobjekt 21" descr="En bild som visar klädsel, person, Människoansikte, inomhus&#10;&#10;Automatiskt genererad beskrivning">
            <a:extLst>
              <a:ext uri="{FF2B5EF4-FFF2-40B4-BE49-F238E27FC236}">
                <a16:creationId xmlns:a16="http://schemas.microsoft.com/office/drawing/2014/main" id="{97B11403-59FE-163E-8920-756EFD004E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8246" y="3944246"/>
            <a:ext cx="2913754" cy="1942502"/>
          </a:xfrm>
          <a:prstGeom prst="rect">
            <a:avLst/>
          </a:prstGeom>
        </p:spPr>
      </p:pic>
    </p:spTree>
    <p:extLst>
      <p:ext uri="{BB962C8B-B14F-4D97-AF65-F5344CB8AC3E}">
        <p14:creationId xmlns:p14="http://schemas.microsoft.com/office/powerpoint/2010/main" val="1142271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Rubrikbild-med-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0"/>
            <a:ext cx="11281144" cy="6857999"/>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textruta 5">
            <a:extLst>
              <a:ext uri="{FF2B5EF4-FFF2-40B4-BE49-F238E27FC236}">
                <a16:creationId xmlns:a16="http://schemas.microsoft.com/office/drawing/2014/main" id="{7B854B35-3743-A82B-CD76-ACF52F5E3EE8}"/>
              </a:ext>
            </a:extLst>
          </p:cNvPr>
          <p:cNvSpPr txBox="1"/>
          <p:nvPr userDrawn="1"/>
        </p:nvSpPr>
        <p:spPr>
          <a:xfrm>
            <a:off x="716751" y="754362"/>
            <a:ext cx="6417976" cy="671722"/>
          </a:xfrm>
          <a:prstGeom prst="rect">
            <a:avLst/>
          </a:prstGeom>
          <a:noFill/>
        </p:spPr>
        <p:txBody>
          <a:bodyPr wrap="square" lIns="0" tIns="0" rIns="0" bIns="0" rtlCol="0">
            <a:spAutoFit/>
          </a:bodyPr>
          <a:lstStyle/>
          <a:p>
            <a:pPr>
              <a:lnSpc>
                <a:spcPct val="80000"/>
              </a:lnSpc>
            </a:pPr>
            <a:r>
              <a:rPr lang="sv-SE" sz="5400" b="1" i="0" dirty="0">
                <a:solidFill>
                  <a:srgbClr val="002060"/>
                </a:solidFill>
                <a:effectLst/>
                <a:latin typeface="Helsingborg Sans" pitchFamily="2" charset="77"/>
              </a:rPr>
              <a:t>Ta hjälp</a:t>
            </a:r>
            <a:endParaRPr lang="sv-SE" sz="5400" b="1" i="0" dirty="0">
              <a:solidFill>
                <a:srgbClr val="002060"/>
              </a:solidFill>
              <a:latin typeface="Helsingborg Sans" pitchFamily="2" charset="77"/>
            </a:endParaRPr>
          </a:p>
        </p:txBody>
      </p:sp>
      <p:pic>
        <p:nvPicPr>
          <p:cNvPr id="20" name="Bild 19">
            <a:extLst>
              <a:ext uri="{FF2B5EF4-FFF2-40B4-BE49-F238E27FC236}">
                <a16:creationId xmlns:a16="http://schemas.microsoft.com/office/drawing/2014/main" id="{22DA02B0-CF61-340C-4A53-C9C4AECB9E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9957" y="5479326"/>
            <a:ext cx="910800" cy="910800"/>
          </a:xfrm>
          <a:prstGeom prst="rect">
            <a:avLst/>
          </a:prstGeom>
        </p:spPr>
      </p:pic>
      <p:sp>
        <p:nvSpPr>
          <p:cNvPr id="21" name="textruta 20">
            <a:extLst>
              <a:ext uri="{FF2B5EF4-FFF2-40B4-BE49-F238E27FC236}">
                <a16:creationId xmlns:a16="http://schemas.microsoft.com/office/drawing/2014/main" id="{A761B8F0-3E31-7028-93AB-36787DC5756A}"/>
              </a:ext>
            </a:extLst>
          </p:cNvPr>
          <p:cNvSpPr txBox="1"/>
          <p:nvPr userDrawn="1"/>
        </p:nvSpPr>
        <p:spPr>
          <a:xfrm>
            <a:off x="3482807" y="689905"/>
            <a:ext cx="7317806" cy="646331"/>
          </a:xfrm>
          <a:prstGeom prst="rect">
            <a:avLst/>
          </a:prstGeom>
          <a:noFill/>
        </p:spPr>
        <p:txBody>
          <a:bodyPr wrap="square" lIns="0" tIns="0" rIns="0" bIns="0" rtlCol="0">
            <a:spAutoFit/>
          </a:bodyPr>
          <a:lstStyle/>
          <a:p>
            <a:r>
              <a:rPr lang="sv-SE" sz="1400" b="0" i="0" dirty="0">
                <a:solidFill>
                  <a:srgbClr val="002060"/>
                </a:solidFill>
                <a:effectLst/>
                <a:latin typeface="+mj-lt"/>
              </a:rPr>
              <a:t>Genom att kombinera dessa interna och externa resurser kan du förbereda ett underlag som inte bara visar på din pilots framgång, utan också dess potentiella värde för organisationen och de effekter den kan ha på längre sikt.</a:t>
            </a:r>
            <a:endParaRPr lang="sv-SE" sz="1400" b="0" i="0" dirty="0">
              <a:solidFill>
                <a:srgbClr val="002060"/>
              </a:solidFill>
              <a:effectLst/>
              <a:latin typeface="+mj-lt"/>
              <a:ea typeface="Roboto" panose="02000000000000000000" pitchFamily="2" charset="0"/>
            </a:endParaRPr>
          </a:p>
        </p:txBody>
      </p:sp>
      <p:sp>
        <p:nvSpPr>
          <p:cNvPr id="24" name="textruta 23">
            <a:extLst>
              <a:ext uri="{FF2B5EF4-FFF2-40B4-BE49-F238E27FC236}">
                <a16:creationId xmlns:a16="http://schemas.microsoft.com/office/drawing/2014/main" id="{FDFA56AE-EC44-ADFF-0862-7A0AAD3F51D8}"/>
              </a:ext>
            </a:extLst>
          </p:cNvPr>
          <p:cNvSpPr txBox="1"/>
          <p:nvPr userDrawn="1"/>
        </p:nvSpPr>
        <p:spPr>
          <a:xfrm>
            <a:off x="716751" y="1886173"/>
            <a:ext cx="1154579" cy="369332"/>
          </a:xfrm>
          <a:prstGeom prst="rect">
            <a:avLst/>
          </a:prstGeom>
          <a:noFill/>
        </p:spPr>
        <p:txBody>
          <a:bodyPr wrap="square" lIns="0" tIns="0" rIns="0" bIns="0" rtlCol="0">
            <a:spAutoFit/>
          </a:bodyPr>
          <a:lstStyle/>
          <a:p>
            <a:r>
              <a:rPr lang="sv-SE" sz="2400" b="1" i="0" dirty="0">
                <a:solidFill>
                  <a:srgbClr val="002060"/>
                </a:solidFill>
                <a:effectLst/>
                <a:latin typeface="Helsingborg Sans" pitchFamily="2" charset="77"/>
                <a:ea typeface="Roboto Medium" panose="02000000000000000000" pitchFamily="2" charset="0"/>
              </a:rPr>
              <a:t>Internt</a:t>
            </a:r>
          </a:p>
        </p:txBody>
      </p:sp>
      <p:sp>
        <p:nvSpPr>
          <p:cNvPr id="25" name="textruta 24">
            <a:extLst>
              <a:ext uri="{FF2B5EF4-FFF2-40B4-BE49-F238E27FC236}">
                <a16:creationId xmlns:a16="http://schemas.microsoft.com/office/drawing/2014/main" id="{E1C08CA7-4260-73CC-0595-76304AC069A9}"/>
              </a:ext>
            </a:extLst>
          </p:cNvPr>
          <p:cNvSpPr txBox="1"/>
          <p:nvPr userDrawn="1"/>
        </p:nvSpPr>
        <p:spPr>
          <a:xfrm>
            <a:off x="5980148" y="1886173"/>
            <a:ext cx="1154579" cy="369332"/>
          </a:xfrm>
          <a:prstGeom prst="rect">
            <a:avLst/>
          </a:prstGeom>
          <a:noFill/>
        </p:spPr>
        <p:txBody>
          <a:bodyPr wrap="square" lIns="0" tIns="0" rIns="0" bIns="0" rtlCol="0">
            <a:spAutoFit/>
          </a:bodyPr>
          <a:lstStyle/>
          <a:p>
            <a:r>
              <a:rPr lang="sv-SE" sz="2400" b="1" i="0" dirty="0">
                <a:solidFill>
                  <a:srgbClr val="002060"/>
                </a:solidFill>
                <a:effectLst/>
                <a:latin typeface="Helsingborg Sans" pitchFamily="2" charset="77"/>
                <a:ea typeface="Roboto Medium" panose="02000000000000000000" pitchFamily="2" charset="0"/>
              </a:rPr>
              <a:t>Externt</a:t>
            </a:r>
          </a:p>
        </p:txBody>
      </p:sp>
      <p:sp>
        <p:nvSpPr>
          <p:cNvPr id="26" name="textruta 25">
            <a:extLst>
              <a:ext uri="{FF2B5EF4-FFF2-40B4-BE49-F238E27FC236}">
                <a16:creationId xmlns:a16="http://schemas.microsoft.com/office/drawing/2014/main" id="{42332FD5-2030-80E6-5FAD-E9DF2E608F59}"/>
              </a:ext>
            </a:extLst>
          </p:cNvPr>
          <p:cNvSpPr txBox="1"/>
          <p:nvPr userDrawn="1"/>
        </p:nvSpPr>
        <p:spPr>
          <a:xfrm>
            <a:off x="716751" y="2344040"/>
            <a:ext cx="4820465" cy="3231654"/>
          </a:xfrm>
          <a:prstGeom prst="rect">
            <a:avLst/>
          </a:prstGeom>
          <a:noFill/>
        </p:spPr>
        <p:txBody>
          <a:bodyPr wrap="square" lIns="0" tIns="0" rIns="0" bIns="0" rtlCol="0">
            <a:spAutoFit/>
          </a:bodyPr>
          <a:lstStyle/>
          <a:p>
            <a:r>
              <a:rPr lang="sv-SE" sz="1400" b="1" i="0" dirty="0">
                <a:solidFill>
                  <a:srgbClr val="002060"/>
                </a:solidFill>
                <a:effectLst/>
                <a:latin typeface="Roboto Black" panose="02000000000000000000" pitchFamily="2" charset="0"/>
                <a:ea typeface="Roboto Black" panose="02000000000000000000" pitchFamily="2" charset="0"/>
              </a:rPr>
              <a:t>Kollegor med expertis </a:t>
            </a:r>
            <a:r>
              <a:rPr lang="sv-SE" sz="1400" b="0" i="0" dirty="0">
                <a:solidFill>
                  <a:srgbClr val="002060"/>
                </a:solidFill>
                <a:effectLst/>
                <a:latin typeface="+mn-lt"/>
                <a:ea typeface="Roboto Medium" panose="02000000000000000000" pitchFamily="2" charset="0"/>
              </a:rPr>
              <a:t>Kollegor som är experter inom områden som är relevanta för din pilot kan de ge dig värdefull feedback och råd.</a:t>
            </a:r>
          </a:p>
          <a:p>
            <a:endParaRPr lang="sv-SE" sz="1400" b="0" i="0" dirty="0">
              <a:solidFill>
                <a:srgbClr val="002060"/>
              </a:solidFill>
              <a:effectLst/>
              <a:latin typeface="+mn-lt"/>
              <a:ea typeface="Roboto Medium" panose="02000000000000000000" pitchFamily="2" charset="0"/>
            </a:endParaRPr>
          </a:p>
          <a:p>
            <a:r>
              <a:rPr lang="sv-SE" sz="1400" b="1" i="0" dirty="0">
                <a:solidFill>
                  <a:srgbClr val="002060"/>
                </a:solidFill>
                <a:effectLst/>
                <a:latin typeface="Roboto Black" panose="02000000000000000000" pitchFamily="2" charset="0"/>
                <a:ea typeface="Roboto Black" panose="02000000000000000000" pitchFamily="2" charset="0"/>
              </a:rPr>
              <a:t>Ledning och beslutsfattare </a:t>
            </a:r>
            <a:r>
              <a:rPr lang="sv-SE" sz="1400" b="0" i="0" dirty="0">
                <a:solidFill>
                  <a:srgbClr val="002060"/>
                </a:solidFill>
                <a:effectLst/>
                <a:latin typeface="+mn-lt"/>
                <a:ea typeface="Roboto Medium" panose="02000000000000000000" pitchFamily="2" charset="0"/>
              </a:rPr>
              <a:t>De kan ge dig insikt i vad organisationen värderar mest. Då vet du också vilka punkter du bör fokusera på i presentationen av din lösning.</a:t>
            </a:r>
          </a:p>
          <a:p>
            <a:endParaRPr lang="sv-SE" sz="1400" b="0" i="0" dirty="0">
              <a:solidFill>
                <a:srgbClr val="002060"/>
              </a:solidFill>
              <a:effectLst/>
              <a:latin typeface="+mn-lt"/>
              <a:ea typeface="Roboto Medium" panose="02000000000000000000" pitchFamily="2" charset="0"/>
            </a:endParaRPr>
          </a:p>
          <a:p>
            <a:r>
              <a:rPr lang="sv-SE" sz="1400" b="1" i="0" dirty="0">
                <a:solidFill>
                  <a:srgbClr val="002060"/>
                </a:solidFill>
                <a:effectLst/>
                <a:latin typeface="Roboto Black" panose="02000000000000000000" pitchFamily="2" charset="0"/>
                <a:ea typeface="Roboto Black" panose="02000000000000000000" pitchFamily="2" charset="0"/>
              </a:rPr>
              <a:t>Ekonomi- och styrning </a:t>
            </a:r>
            <a:r>
              <a:rPr lang="sv-SE" sz="1400" b="0" i="0" dirty="0">
                <a:solidFill>
                  <a:srgbClr val="002060"/>
                </a:solidFill>
                <a:effectLst/>
                <a:latin typeface="+mn-lt"/>
                <a:ea typeface="Roboto Medium" panose="02000000000000000000" pitchFamily="2" charset="0"/>
              </a:rPr>
              <a:t>De kan hjälpa dig att sätta siffror på resultaten och effekthemtagningen, vilket är av stor vikt vid ett beslut om en </a:t>
            </a:r>
            <a:r>
              <a:rPr lang="sv-SE" sz="1400" b="0" i="0" dirty="0" err="1">
                <a:solidFill>
                  <a:srgbClr val="002060"/>
                </a:solidFill>
                <a:effectLst/>
                <a:latin typeface="+mn-lt"/>
                <a:ea typeface="Roboto Medium" panose="02000000000000000000" pitchFamily="2" charset="0"/>
              </a:rPr>
              <a:t>uppskalning</a:t>
            </a:r>
            <a:r>
              <a:rPr lang="sv-SE" sz="1400" b="0" i="0" dirty="0">
                <a:solidFill>
                  <a:srgbClr val="002060"/>
                </a:solidFill>
                <a:effectLst/>
                <a:latin typeface="+mn-lt"/>
                <a:ea typeface="Roboto Medium" panose="02000000000000000000" pitchFamily="2" charset="0"/>
              </a:rPr>
              <a:t>.</a:t>
            </a:r>
          </a:p>
          <a:p>
            <a:endParaRPr lang="sv-SE" sz="1400" b="0" i="0" dirty="0">
              <a:solidFill>
                <a:srgbClr val="002060"/>
              </a:solidFill>
              <a:effectLst/>
              <a:latin typeface="+mn-lt"/>
              <a:ea typeface="Roboto Medium" panose="02000000000000000000" pitchFamily="2" charset="0"/>
            </a:endParaRPr>
          </a:p>
          <a:p>
            <a:r>
              <a:rPr lang="sv-SE" sz="1400" b="1" i="0" dirty="0">
                <a:solidFill>
                  <a:srgbClr val="002060"/>
                </a:solidFill>
                <a:effectLst/>
                <a:latin typeface="Roboto" panose="02000000000000000000" pitchFamily="2" charset="0"/>
                <a:ea typeface="Roboto" panose="02000000000000000000" pitchFamily="2" charset="0"/>
              </a:rPr>
              <a:t>HR-avdelningen</a:t>
            </a:r>
            <a:r>
              <a:rPr lang="sv-SE" sz="1400" b="0" i="0" dirty="0">
                <a:solidFill>
                  <a:srgbClr val="002060"/>
                </a:solidFill>
                <a:effectLst/>
                <a:latin typeface="+mn-lt"/>
                <a:ea typeface="Roboto Medium" panose="02000000000000000000" pitchFamily="2" charset="0"/>
              </a:rPr>
              <a:t> Om din pilot involverar förändringar som påverkar personalen, kan HR ge dig råd om hur du bäst kommunicerar detta.</a:t>
            </a:r>
          </a:p>
        </p:txBody>
      </p:sp>
      <p:sp>
        <p:nvSpPr>
          <p:cNvPr id="27" name="textruta 26">
            <a:extLst>
              <a:ext uri="{FF2B5EF4-FFF2-40B4-BE49-F238E27FC236}">
                <a16:creationId xmlns:a16="http://schemas.microsoft.com/office/drawing/2014/main" id="{93424719-8C1A-5583-A1DF-9116C09CD468}"/>
              </a:ext>
            </a:extLst>
          </p:cNvPr>
          <p:cNvSpPr txBox="1"/>
          <p:nvPr userDrawn="1"/>
        </p:nvSpPr>
        <p:spPr>
          <a:xfrm>
            <a:off x="5980148" y="2344040"/>
            <a:ext cx="4820465" cy="3231654"/>
          </a:xfrm>
          <a:prstGeom prst="rect">
            <a:avLst/>
          </a:prstGeom>
          <a:noFill/>
        </p:spPr>
        <p:txBody>
          <a:bodyPr wrap="square" lIns="0" tIns="0" rIns="0" bIns="0" rtlCol="0">
            <a:spAutoFit/>
          </a:bodyPr>
          <a:lstStyle/>
          <a:p>
            <a:r>
              <a:rPr lang="sv-SE" sz="1400" b="1" i="0" dirty="0">
                <a:solidFill>
                  <a:srgbClr val="002060"/>
                </a:solidFill>
                <a:effectLst/>
                <a:latin typeface="Roboto" panose="02000000000000000000" pitchFamily="2" charset="0"/>
                <a:ea typeface="Roboto" panose="02000000000000000000" pitchFamily="2" charset="0"/>
              </a:rPr>
              <a:t>Konsulter och rådgivare </a:t>
            </a:r>
            <a:r>
              <a:rPr lang="sv-SE" sz="1400" b="0" i="0" dirty="0">
                <a:solidFill>
                  <a:srgbClr val="002060"/>
                </a:solidFill>
                <a:effectLst/>
                <a:latin typeface="Roboto Light" panose="02000000000000000000" pitchFamily="2" charset="0"/>
                <a:ea typeface="Roboto Light" panose="02000000000000000000" pitchFamily="2" charset="0"/>
              </a:rPr>
              <a:t>Externa experter kan ge dig en objektiv syn på din pilot och dess resultat, samt hjälpa dig att förbereda din presentation.</a:t>
            </a:r>
          </a:p>
          <a:p>
            <a:endParaRPr lang="sv-SE" sz="1400" b="0" i="0" dirty="0">
              <a:solidFill>
                <a:srgbClr val="002060"/>
              </a:solidFill>
              <a:effectLst/>
              <a:latin typeface="Roboto Light" panose="02000000000000000000" pitchFamily="2" charset="0"/>
              <a:ea typeface="Roboto Light" panose="02000000000000000000" pitchFamily="2" charset="0"/>
            </a:endParaRPr>
          </a:p>
          <a:p>
            <a:r>
              <a:rPr lang="sv-SE" sz="1400" b="1" i="0" dirty="0">
                <a:solidFill>
                  <a:srgbClr val="002060"/>
                </a:solidFill>
                <a:effectLst/>
                <a:latin typeface="Roboto Black" panose="02000000000000000000" pitchFamily="2" charset="0"/>
                <a:ea typeface="Roboto Black" panose="02000000000000000000" pitchFamily="2" charset="0"/>
              </a:rPr>
              <a:t>Forskning </a:t>
            </a:r>
            <a:r>
              <a:rPr lang="sv-SE" sz="1400" b="0" i="0" dirty="0">
                <a:solidFill>
                  <a:srgbClr val="002060"/>
                </a:solidFill>
                <a:effectLst/>
                <a:latin typeface="Roboto Light" panose="02000000000000000000" pitchFamily="2" charset="0"/>
                <a:ea typeface="Roboto Light" panose="02000000000000000000" pitchFamily="2" charset="0"/>
              </a:rPr>
              <a:t>Den kan ge dig en djupare </a:t>
            </a:r>
            <a:r>
              <a:rPr lang="sv-SE" sz="1400" b="0" i="0">
                <a:solidFill>
                  <a:srgbClr val="002060"/>
                </a:solidFill>
                <a:effectLst/>
                <a:latin typeface="Roboto Light" panose="02000000000000000000" pitchFamily="2" charset="0"/>
                <a:ea typeface="Roboto Light" panose="02000000000000000000" pitchFamily="2" charset="0"/>
              </a:rPr>
              <a:t>förståelse för nya </a:t>
            </a:r>
            <a:r>
              <a:rPr lang="sv-SE" sz="1400" b="0" i="0" dirty="0">
                <a:solidFill>
                  <a:srgbClr val="002060"/>
                </a:solidFill>
                <a:effectLst/>
                <a:latin typeface="Roboto Light" panose="02000000000000000000" pitchFamily="2" charset="0"/>
                <a:ea typeface="Roboto Light" panose="02000000000000000000" pitchFamily="2" charset="0"/>
              </a:rPr>
              <a:t>teknologier och hur marknaden ser ut för din lösning, vilket kan stärka din presentation.</a:t>
            </a:r>
          </a:p>
          <a:p>
            <a:endParaRPr lang="sv-SE" sz="1400" b="0" i="0" dirty="0">
              <a:solidFill>
                <a:srgbClr val="002060"/>
              </a:solidFill>
              <a:effectLst/>
              <a:latin typeface="Roboto Light" panose="02000000000000000000" pitchFamily="2" charset="0"/>
              <a:ea typeface="Roboto Light" panose="02000000000000000000" pitchFamily="2" charset="0"/>
            </a:endParaRPr>
          </a:p>
          <a:p>
            <a:r>
              <a:rPr lang="sv-SE" sz="1400" b="1" i="0" dirty="0">
                <a:solidFill>
                  <a:srgbClr val="002060"/>
                </a:solidFill>
                <a:effectLst/>
                <a:latin typeface="Roboto Black" panose="02000000000000000000" pitchFamily="2" charset="0"/>
                <a:ea typeface="Roboto Black" panose="02000000000000000000" pitchFamily="2" charset="0"/>
              </a:rPr>
              <a:t>Kunder eller användare </a:t>
            </a:r>
            <a:r>
              <a:rPr lang="sv-SE" sz="1400" b="0" i="0" dirty="0">
                <a:solidFill>
                  <a:srgbClr val="002060"/>
                </a:solidFill>
                <a:effectLst/>
                <a:latin typeface="Roboto Light" panose="02000000000000000000" pitchFamily="2" charset="0"/>
                <a:ea typeface="Roboto Light" panose="02000000000000000000" pitchFamily="2" charset="0"/>
              </a:rPr>
              <a:t>Om möjligt, ta med citat eller fallstudier från verkliga användare som kan styrka din pilots framgång.</a:t>
            </a:r>
          </a:p>
          <a:p>
            <a:endParaRPr lang="sv-SE" sz="1400" b="0" i="0" dirty="0">
              <a:solidFill>
                <a:srgbClr val="002060"/>
              </a:solidFill>
              <a:effectLst/>
              <a:latin typeface="Roboto Light" panose="02000000000000000000" pitchFamily="2" charset="0"/>
              <a:ea typeface="Roboto Light" panose="02000000000000000000" pitchFamily="2" charset="0"/>
            </a:endParaRPr>
          </a:p>
          <a:p>
            <a:r>
              <a:rPr lang="sv-SE" sz="1400" b="1" i="0" dirty="0">
                <a:solidFill>
                  <a:srgbClr val="002060"/>
                </a:solidFill>
                <a:effectLst/>
                <a:latin typeface="Roboto Black" panose="02000000000000000000" pitchFamily="2" charset="0"/>
                <a:ea typeface="Roboto Black" panose="02000000000000000000" pitchFamily="2" charset="0"/>
              </a:rPr>
              <a:t>Nätverk och mentorskap </a:t>
            </a:r>
            <a:r>
              <a:rPr lang="sv-SE" sz="1400" b="0" i="0" dirty="0">
                <a:solidFill>
                  <a:srgbClr val="002060"/>
                </a:solidFill>
                <a:effectLst/>
                <a:latin typeface="Roboto Light" panose="02000000000000000000" pitchFamily="2" charset="0"/>
                <a:ea typeface="Roboto Light" panose="02000000000000000000" pitchFamily="2" charset="0"/>
              </a:rPr>
              <a:t>Om du har tillgång till ett nätverk av andra innovatörer eller mentorer, använd dem för att få feedback och råd.</a:t>
            </a:r>
          </a:p>
        </p:txBody>
      </p:sp>
    </p:spTree>
    <p:extLst>
      <p:ext uri="{BB962C8B-B14F-4D97-AF65-F5344CB8AC3E}">
        <p14:creationId xmlns:p14="http://schemas.microsoft.com/office/powerpoint/2010/main" val="2510568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4_Rubrikbild-med-bi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D56BC9C-6ADE-C806-0DC3-1B6B76C7A7C5}"/>
              </a:ext>
            </a:extLst>
          </p:cNvPr>
          <p:cNvSpPr txBox="1"/>
          <p:nvPr userDrawn="1"/>
        </p:nvSpPr>
        <p:spPr>
          <a:xfrm>
            <a:off x="644558" y="699531"/>
            <a:ext cx="2040518" cy="174150"/>
          </a:xfrm>
          <a:prstGeom prst="rect">
            <a:avLst/>
          </a:prstGeom>
          <a:noFill/>
        </p:spPr>
        <p:txBody>
          <a:bodyPr wrap="square" lIns="0" tIns="0" rIns="0" bIns="0" rtlCol="0">
            <a:spAutoFit/>
          </a:bodyPr>
          <a:lstStyle/>
          <a:p>
            <a:pPr>
              <a:lnSpc>
                <a:spcPct val="80000"/>
              </a:lnSpc>
            </a:pPr>
            <a:r>
              <a:rPr lang="sv-SE" sz="1400" b="1" i="0">
                <a:solidFill>
                  <a:schemeClr val="tx1"/>
                </a:solidFill>
                <a:effectLst/>
                <a:latin typeface="Helsingborg Sans" pitchFamily="2" charset="77"/>
              </a:rPr>
              <a:t>1. Skala upp (1/5)</a:t>
            </a:r>
            <a:endParaRPr lang="sv-SE" sz="1400" b="1" i="0">
              <a:solidFill>
                <a:schemeClr val="tx1"/>
              </a:solidFill>
              <a:latin typeface="Helsingborg Sans" pitchFamily="2" charset="77"/>
            </a:endParaRPr>
          </a:p>
        </p:txBody>
      </p:sp>
      <p:sp>
        <p:nvSpPr>
          <p:cNvPr id="23" name="Rektangel med rundade hörn 22">
            <a:extLst>
              <a:ext uri="{FF2B5EF4-FFF2-40B4-BE49-F238E27FC236}">
                <a16:creationId xmlns:a16="http://schemas.microsoft.com/office/drawing/2014/main" id="{B5EC901D-2525-4C71-3F74-F26C2A551ECC}"/>
              </a:ext>
            </a:extLst>
          </p:cNvPr>
          <p:cNvSpPr/>
          <p:nvPr userDrawn="1"/>
        </p:nvSpPr>
        <p:spPr>
          <a:xfrm>
            <a:off x="2798931" y="731013"/>
            <a:ext cx="1309436" cy="89556"/>
          </a:xfrm>
          <a:prstGeom prst="roundRect">
            <a:avLst>
              <a:gd name="adj" fmla="val 50000"/>
            </a:avLst>
          </a:prstGeom>
          <a:solidFill>
            <a:srgbClr val="F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97961582-40AB-50E6-7DB3-D5CCBFBB0A80}"/>
              </a:ext>
            </a:extLst>
          </p:cNvPr>
          <p:cNvSpPr txBox="1"/>
          <p:nvPr userDrawn="1"/>
        </p:nvSpPr>
        <p:spPr>
          <a:xfrm>
            <a:off x="4324967" y="674300"/>
            <a:ext cx="2889171" cy="184666"/>
          </a:xfrm>
          <a:prstGeom prst="rect">
            <a:avLst/>
          </a:prstGeom>
          <a:noFill/>
        </p:spPr>
        <p:txBody>
          <a:bodyPr wrap="square" lIns="0" tIns="0" rIns="0" bIns="0">
            <a:spAutoFit/>
          </a:bodyPr>
          <a:lstStyle/>
          <a:p>
            <a:r>
              <a:rPr lang="sv-SE" sz="1200" b="0" i="0" dirty="0">
                <a:solidFill>
                  <a:schemeClr val="tx1"/>
                </a:solidFill>
                <a:effectLst/>
                <a:latin typeface="+mn-lt"/>
              </a:rPr>
              <a:t>12% färdig</a:t>
            </a:r>
            <a:endParaRPr lang="sv-SE" sz="1200" dirty="0">
              <a:solidFill>
                <a:schemeClr val="tx1"/>
              </a:solidFill>
              <a:latin typeface="+mn-lt"/>
            </a:endParaRPr>
          </a:p>
        </p:txBody>
      </p:sp>
      <p:sp>
        <p:nvSpPr>
          <p:cNvPr id="2" name="Rektangel med rundade hörn 1">
            <a:extLst>
              <a:ext uri="{FF2B5EF4-FFF2-40B4-BE49-F238E27FC236}">
                <a16:creationId xmlns:a16="http://schemas.microsoft.com/office/drawing/2014/main" id="{413D7945-0C25-304D-04BE-DBB37884FC57}"/>
              </a:ext>
            </a:extLst>
          </p:cNvPr>
          <p:cNvSpPr/>
          <p:nvPr userDrawn="1"/>
        </p:nvSpPr>
        <p:spPr>
          <a:xfrm>
            <a:off x="2797551" y="731013"/>
            <a:ext cx="190198" cy="89556"/>
          </a:xfrm>
          <a:prstGeom prst="roundRect">
            <a:avLst>
              <a:gd name="adj" fmla="val 50000"/>
            </a:avLst>
          </a:prstGeom>
          <a:solidFill>
            <a:srgbClr val="1A3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57C14C46-F38A-E69A-4686-5D32993BFCE1}"/>
              </a:ext>
            </a:extLst>
          </p:cNvPr>
          <p:cNvSpPr txBox="1"/>
          <p:nvPr userDrawn="1"/>
        </p:nvSpPr>
        <p:spPr>
          <a:xfrm>
            <a:off x="4339948" y="1845105"/>
            <a:ext cx="3557052" cy="492443"/>
          </a:xfrm>
          <a:prstGeom prst="rect">
            <a:avLst/>
          </a:prstGeom>
          <a:noFill/>
        </p:spPr>
        <p:txBody>
          <a:bodyPr wrap="square" lIns="0" tIns="0" rIns="0" bIns="0" rtlCol="0">
            <a:spAutoFit/>
          </a:bodyPr>
          <a:lstStyle/>
          <a:p>
            <a:r>
              <a:rPr lang="sv-SE" sz="1600" b="0" i="0" dirty="0">
                <a:solidFill>
                  <a:schemeClr val="tx1"/>
                </a:solidFill>
                <a:effectLst/>
                <a:latin typeface="Roboto Medium" panose="02000000000000000000" pitchFamily="2" charset="0"/>
                <a:ea typeface="Roboto Medium" panose="02000000000000000000" pitchFamily="2" charset="0"/>
              </a:rPr>
              <a:t>Vilka var pilotens effektmål och i vilken utsträckning uppnåddes de?</a:t>
            </a:r>
            <a:endParaRPr lang="sv-SE" sz="1600" b="0" i="0" dirty="0">
              <a:solidFill>
                <a:schemeClr val="tx1"/>
              </a:solidFill>
              <a:latin typeface="Roboto Medium" panose="02000000000000000000" pitchFamily="2" charset="0"/>
              <a:ea typeface="Roboto Medium" panose="02000000000000000000" pitchFamily="2" charset="0"/>
            </a:endParaRPr>
          </a:p>
        </p:txBody>
      </p:sp>
      <p:sp>
        <p:nvSpPr>
          <p:cNvPr id="18" name="textruta 17">
            <a:extLst>
              <a:ext uri="{FF2B5EF4-FFF2-40B4-BE49-F238E27FC236}">
                <a16:creationId xmlns:a16="http://schemas.microsoft.com/office/drawing/2014/main" id="{DD73E196-A352-7467-7AFB-0E58C5355C65}"/>
              </a:ext>
            </a:extLst>
          </p:cNvPr>
          <p:cNvSpPr txBox="1"/>
          <p:nvPr userDrawn="1"/>
        </p:nvSpPr>
        <p:spPr>
          <a:xfrm>
            <a:off x="8020356" y="1845105"/>
            <a:ext cx="3463810" cy="492443"/>
          </a:xfrm>
          <a:prstGeom prst="rect">
            <a:avLst/>
          </a:prstGeom>
          <a:noFill/>
        </p:spPr>
        <p:txBody>
          <a:bodyPr wrap="square" lIns="0" tIns="0" rIns="0" bIns="0" rtlCol="0">
            <a:spAutoFit/>
          </a:bodyPr>
          <a:lstStyle/>
          <a:p>
            <a:r>
              <a:rPr lang="sv-SE" sz="1600" b="0" i="0" dirty="0">
                <a:solidFill>
                  <a:schemeClr val="tx1"/>
                </a:solidFill>
                <a:effectLst/>
                <a:latin typeface="Roboto Medium" panose="02000000000000000000" pitchFamily="2" charset="0"/>
                <a:ea typeface="Roboto Medium" panose="02000000000000000000" pitchFamily="2" charset="0"/>
              </a:rPr>
              <a:t>Vilka var de viktigaste lärdomarna från test av piloten?</a:t>
            </a:r>
            <a:endParaRPr lang="sv-SE" sz="1600" b="0" i="0" dirty="0">
              <a:solidFill>
                <a:schemeClr val="tx1"/>
              </a:solidFill>
              <a:latin typeface="Roboto Medium" panose="02000000000000000000" pitchFamily="2" charset="0"/>
              <a:ea typeface="Roboto Medium" panose="02000000000000000000" pitchFamily="2" charset="0"/>
            </a:endParaRPr>
          </a:p>
        </p:txBody>
      </p:sp>
      <p:sp>
        <p:nvSpPr>
          <p:cNvPr id="5" name="textruta 4">
            <a:extLst>
              <a:ext uri="{FF2B5EF4-FFF2-40B4-BE49-F238E27FC236}">
                <a16:creationId xmlns:a16="http://schemas.microsoft.com/office/drawing/2014/main" id="{C37E3AD0-F3FC-C0CA-0D0A-AB6575996CBE}"/>
              </a:ext>
            </a:extLst>
          </p:cNvPr>
          <p:cNvSpPr txBox="1"/>
          <p:nvPr userDrawn="1"/>
        </p:nvSpPr>
        <p:spPr>
          <a:xfrm>
            <a:off x="644557" y="1108449"/>
            <a:ext cx="6971429" cy="497572"/>
          </a:xfrm>
          <a:prstGeom prst="rect">
            <a:avLst/>
          </a:prstGeom>
          <a:noFill/>
        </p:spPr>
        <p:txBody>
          <a:bodyPr wrap="square" lIns="0" tIns="0" rIns="0" bIns="0" rtlCol="0">
            <a:spAutoFit/>
          </a:bodyPr>
          <a:lstStyle/>
          <a:p>
            <a:pPr>
              <a:lnSpc>
                <a:spcPct val="80000"/>
              </a:lnSpc>
            </a:pPr>
            <a:r>
              <a:rPr lang="sv-SE" sz="4000" b="1" i="0" dirty="0">
                <a:solidFill>
                  <a:srgbClr val="1A355C"/>
                </a:solidFill>
                <a:effectLst/>
                <a:latin typeface="Helsingborg Sans" pitchFamily="2" charset="77"/>
              </a:rPr>
              <a:t>Resultat av </a:t>
            </a:r>
            <a:r>
              <a:rPr lang="sv-SE" sz="4000" b="1" i="0" dirty="0">
                <a:solidFill>
                  <a:schemeClr val="tx1"/>
                </a:solidFill>
                <a:effectLst/>
                <a:latin typeface="Helsingborg Sans" pitchFamily="2" charset="77"/>
              </a:rPr>
              <a:t>pilot</a:t>
            </a:r>
            <a:endParaRPr lang="sv-SE" sz="4000" b="1" i="0" dirty="0">
              <a:solidFill>
                <a:schemeClr val="tx1"/>
              </a:solidFill>
              <a:latin typeface="Helsingborg Sans" pitchFamily="2" charset="77"/>
            </a:endParaRPr>
          </a:p>
        </p:txBody>
      </p:sp>
      <p:sp>
        <p:nvSpPr>
          <p:cNvPr id="7" name="Rektangel 6">
            <a:extLst>
              <a:ext uri="{FF2B5EF4-FFF2-40B4-BE49-F238E27FC236}">
                <a16:creationId xmlns:a16="http://schemas.microsoft.com/office/drawing/2014/main" id="{BA842EAC-5C05-A5B5-73A0-AF13EF393590}"/>
              </a:ext>
            </a:extLst>
          </p:cNvPr>
          <p:cNvSpPr/>
          <p:nvPr userDrawn="1"/>
        </p:nvSpPr>
        <p:spPr>
          <a:xfrm>
            <a:off x="0" y="5939507"/>
            <a:ext cx="12192000" cy="923272"/>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 3">
            <a:extLst>
              <a:ext uri="{FF2B5EF4-FFF2-40B4-BE49-F238E27FC236}">
                <a16:creationId xmlns:a16="http://schemas.microsoft.com/office/drawing/2014/main" id="{BBD85793-F921-AF56-6956-95AA8FEF0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9957" y="5479326"/>
            <a:ext cx="910800" cy="910800"/>
          </a:xfrm>
          <a:prstGeom prst="rect">
            <a:avLst/>
          </a:prstGeom>
        </p:spPr>
      </p:pic>
      <p:sp>
        <p:nvSpPr>
          <p:cNvPr id="17" name="textruta 16">
            <a:extLst>
              <a:ext uri="{FF2B5EF4-FFF2-40B4-BE49-F238E27FC236}">
                <a16:creationId xmlns:a16="http://schemas.microsoft.com/office/drawing/2014/main" id="{BC2646E3-785B-B435-71D6-A279FDE0470B}"/>
              </a:ext>
            </a:extLst>
          </p:cNvPr>
          <p:cNvSpPr txBox="1"/>
          <p:nvPr userDrawn="1"/>
        </p:nvSpPr>
        <p:spPr>
          <a:xfrm>
            <a:off x="644557" y="1839129"/>
            <a:ext cx="3557052" cy="492443"/>
          </a:xfrm>
          <a:prstGeom prst="rect">
            <a:avLst/>
          </a:prstGeom>
          <a:noFill/>
        </p:spPr>
        <p:txBody>
          <a:bodyPr wrap="square" lIns="0" tIns="0" rIns="0" bIns="0" rtlCol="0">
            <a:spAutoFit/>
          </a:bodyPr>
          <a:lstStyle/>
          <a:p>
            <a:r>
              <a:rPr lang="sv-SE" sz="1600" b="0" i="0" dirty="0">
                <a:solidFill>
                  <a:schemeClr val="tx1"/>
                </a:solidFill>
                <a:effectLst/>
                <a:latin typeface="Roboto Medium" panose="02000000000000000000" pitchFamily="2" charset="0"/>
                <a:ea typeface="Roboto Medium" panose="02000000000000000000" pitchFamily="2" charset="0"/>
              </a:rPr>
              <a:t>Beskriv bakomliggande behov, stämde behovet? Uppkom fler/andra behov?</a:t>
            </a:r>
          </a:p>
        </p:txBody>
      </p:sp>
      <p:sp>
        <p:nvSpPr>
          <p:cNvPr id="21" name="textruta 20">
            <a:extLst>
              <a:ext uri="{FF2B5EF4-FFF2-40B4-BE49-F238E27FC236}">
                <a16:creationId xmlns:a16="http://schemas.microsoft.com/office/drawing/2014/main" id="{BB36F4B9-BE54-0D01-09EB-FA4C78151EFD}"/>
              </a:ext>
            </a:extLst>
          </p:cNvPr>
          <p:cNvSpPr txBox="1"/>
          <p:nvPr userDrawn="1"/>
        </p:nvSpPr>
        <p:spPr>
          <a:xfrm>
            <a:off x="4710098" y="1102588"/>
            <a:ext cx="6563643" cy="646331"/>
          </a:xfrm>
          <a:prstGeom prst="rect">
            <a:avLst/>
          </a:prstGeom>
          <a:noFill/>
        </p:spPr>
        <p:txBody>
          <a:bodyPr wrap="square">
            <a:spAutoFit/>
          </a:bodyPr>
          <a:lstStyle/>
          <a:p>
            <a:r>
              <a:rPr lang="sv-SE" sz="1200" b="0" i="0" dirty="0">
                <a:solidFill>
                  <a:srgbClr val="1A355C"/>
                </a:solidFill>
                <a:effectLst/>
                <a:latin typeface="+mn-lt"/>
              </a:rPr>
              <a:t>När du presenterar beslutsunderlaget för din pilot, kommer du att behöva svara på flera viktiga frågor. Målet är att ge en komplett och informativ bild av vad du har åstadkommit och vad nästa steg kan vara.</a:t>
            </a:r>
            <a:endParaRPr lang="sv-SE" sz="1200" dirty="0">
              <a:solidFill>
                <a:srgbClr val="1A355C"/>
              </a:solidFill>
              <a:latin typeface="+mn-lt"/>
            </a:endParaRPr>
          </a:p>
        </p:txBody>
      </p:sp>
      <p:sp>
        <p:nvSpPr>
          <p:cNvPr id="26" name="Platshållare för text 4">
            <a:extLst>
              <a:ext uri="{FF2B5EF4-FFF2-40B4-BE49-F238E27FC236}">
                <a16:creationId xmlns:a16="http://schemas.microsoft.com/office/drawing/2014/main" id="{5E652BF1-9228-0E1F-D576-D4BA8344FF62}"/>
              </a:ext>
            </a:extLst>
          </p:cNvPr>
          <p:cNvSpPr>
            <a:spLocks noGrp="1"/>
          </p:cNvSpPr>
          <p:nvPr>
            <p:ph type="body" sz="quarter" idx="11" hasCustomPrompt="1"/>
          </p:nvPr>
        </p:nvSpPr>
        <p:spPr>
          <a:xfrm>
            <a:off x="4324967" y="2594415"/>
            <a:ext cx="3463809" cy="3155136"/>
          </a:xfrm>
        </p:spPr>
        <p:txBody>
          <a:bodyPr lIns="0">
            <a:normAutofit/>
          </a:bodyPr>
          <a:lstStyle>
            <a:lvl1pPr marL="0" indent="0">
              <a:buNone/>
              <a:defRPr sz="1600" b="0" i="0">
                <a:solidFill>
                  <a:srgbClr val="000000"/>
                </a:solidFill>
                <a:latin typeface="Roboto Light" panose="02000000000000000000" pitchFamily="2" charset="0"/>
                <a:ea typeface="Roboto Light" panose="02000000000000000000" pitchFamily="2" charset="0"/>
              </a:defRPr>
            </a:lvl1pPr>
            <a:lvl2pPr>
              <a:defRPr sz="1800"/>
            </a:lvl2pPr>
            <a:lvl3pPr>
              <a:defRPr sz="1800"/>
            </a:lvl3pPr>
            <a:lvl4pPr>
              <a:defRPr sz="1800"/>
            </a:lvl4pPr>
            <a:lvl5pPr>
              <a:defRPr sz="1800"/>
            </a:lvl5pPr>
          </a:lstStyle>
          <a:p>
            <a:pPr lvl="0"/>
            <a:r>
              <a:rPr lang="sv-SE"/>
              <a:t>Skriv här…</a:t>
            </a:r>
          </a:p>
        </p:txBody>
      </p:sp>
      <p:sp>
        <p:nvSpPr>
          <p:cNvPr id="27" name="Platshållare för text 4">
            <a:extLst>
              <a:ext uri="{FF2B5EF4-FFF2-40B4-BE49-F238E27FC236}">
                <a16:creationId xmlns:a16="http://schemas.microsoft.com/office/drawing/2014/main" id="{B1980CB0-B1E3-EA7A-0B00-C3D40AA61D5E}"/>
              </a:ext>
            </a:extLst>
          </p:cNvPr>
          <p:cNvSpPr>
            <a:spLocks noGrp="1"/>
          </p:cNvSpPr>
          <p:nvPr>
            <p:ph type="body" sz="quarter" idx="12" hasCustomPrompt="1"/>
          </p:nvPr>
        </p:nvSpPr>
        <p:spPr>
          <a:xfrm>
            <a:off x="8005376" y="2594414"/>
            <a:ext cx="3463809" cy="3155135"/>
          </a:xfrm>
        </p:spPr>
        <p:txBody>
          <a:bodyPr lIns="0">
            <a:normAutofit/>
          </a:bodyPr>
          <a:lstStyle>
            <a:lvl1pPr marL="0" indent="0">
              <a:buNone/>
              <a:defRPr sz="1600" b="0" i="0">
                <a:solidFill>
                  <a:srgbClr val="000000"/>
                </a:solidFill>
                <a:latin typeface="Roboto Light" panose="02000000000000000000" pitchFamily="2" charset="0"/>
                <a:ea typeface="Roboto Light" panose="02000000000000000000" pitchFamily="2" charset="0"/>
              </a:defRPr>
            </a:lvl1pPr>
            <a:lvl2pPr>
              <a:defRPr sz="1800"/>
            </a:lvl2pPr>
            <a:lvl3pPr>
              <a:defRPr sz="1800"/>
            </a:lvl3pPr>
            <a:lvl4pPr>
              <a:defRPr sz="1800"/>
            </a:lvl4pPr>
            <a:lvl5pPr>
              <a:defRPr sz="1800"/>
            </a:lvl5pPr>
          </a:lstStyle>
          <a:p>
            <a:pPr lvl="0"/>
            <a:r>
              <a:rPr lang="sv-SE"/>
              <a:t>Skriv här…</a:t>
            </a:r>
          </a:p>
        </p:txBody>
      </p:sp>
      <p:sp>
        <p:nvSpPr>
          <p:cNvPr id="29" name="Platshållare för text 28">
            <a:extLst>
              <a:ext uri="{FF2B5EF4-FFF2-40B4-BE49-F238E27FC236}">
                <a16:creationId xmlns:a16="http://schemas.microsoft.com/office/drawing/2014/main" id="{E9296D63-09D4-5823-478B-5A01B7971C74}"/>
              </a:ext>
            </a:extLst>
          </p:cNvPr>
          <p:cNvSpPr>
            <a:spLocks noGrp="1"/>
          </p:cNvSpPr>
          <p:nvPr>
            <p:ph type="body" sz="quarter" idx="13" hasCustomPrompt="1"/>
          </p:nvPr>
        </p:nvSpPr>
        <p:spPr>
          <a:xfrm>
            <a:off x="644557" y="2594414"/>
            <a:ext cx="3463809" cy="3155134"/>
          </a:xfrm>
        </p:spPr>
        <p:txBody>
          <a:bodyPr>
            <a:noAutofit/>
          </a:bodyPr>
          <a:lstStyle>
            <a:lvl1pPr marL="0" indent="0">
              <a:buNone/>
              <a:defRPr sz="1600"/>
            </a:lvl1pPr>
            <a:lvl2pPr>
              <a:defRPr sz="1800"/>
            </a:lvl2pPr>
            <a:lvl3pPr>
              <a:defRPr sz="1800"/>
            </a:lvl3pPr>
            <a:lvl4pPr>
              <a:defRPr sz="1800"/>
            </a:lvl4pPr>
            <a:lvl5pPr>
              <a:defRPr sz="1800"/>
            </a:lvl5pPr>
          </a:lstStyle>
          <a:p>
            <a:pPr lvl="0"/>
            <a:r>
              <a:rPr lang="sv-SE" dirty="0"/>
              <a:t>Skriv här…</a:t>
            </a:r>
          </a:p>
        </p:txBody>
      </p:sp>
    </p:spTree>
    <p:extLst>
      <p:ext uri="{BB962C8B-B14F-4D97-AF65-F5344CB8AC3E}">
        <p14:creationId xmlns:p14="http://schemas.microsoft.com/office/powerpoint/2010/main" val="2658926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0_Rubrikbild-med-bi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D56BC9C-6ADE-C806-0DC3-1B6B76C7A7C5}"/>
              </a:ext>
            </a:extLst>
          </p:cNvPr>
          <p:cNvSpPr txBox="1"/>
          <p:nvPr userDrawn="1"/>
        </p:nvSpPr>
        <p:spPr>
          <a:xfrm>
            <a:off x="644558" y="699531"/>
            <a:ext cx="2040518" cy="174150"/>
          </a:xfrm>
          <a:prstGeom prst="rect">
            <a:avLst/>
          </a:prstGeom>
          <a:noFill/>
        </p:spPr>
        <p:txBody>
          <a:bodyPr wrap="square" lIns="0" tIns="0" rIns="0" bIns="0" rtlCol="0">
            <a:spAutoFit/>
          </a:bodyPr>
          <a:lstStyle/>
          <a:p>
            <a:pPr>
              <a:lnSpc>
                <a:spcPct val="80000"/>
              </a:lnSpc>
            </a:pPr>
            <a:r>
              <a:rPr lang="sv-SE" sz="1400" b="1" i="0">
                <a:solidFill>
                  <a:schemeClr val="tx1"/>
                </a:solidFill>
                <a:effectLst/>
                <a:latin typeface="Helsingborg Sans" pitchFamily="2" charset="77"/>
              </a:rPr>
              <a:t>1. Skala upp (1/5)</a:t>
            </a:r>
            <a:endParaRPr lang="sv-SE" sz="1400" b="1" i="0">
              <a:solidFill>
                <a:schemeClr val="tx1"/>
              </a:solidFill>
              <a:latin typeface="Helsingborg Sans" pitchFamily="2" charset="77"/>
            </a:endParaRPr>
          </a:p>
        </p:txBody>
      </p:sp>
      <p:sp>
        <p:nvSpPr>
          <p:cNvPr id="23" name="Rektangel med rundade hörn 22">
            <a:extLst>
              <a:ext uri="{FF2B5EF4-FFF2-40B4-BE49-F238E27FC236}">
                <a16:creationId xmlns:a16="http://schemas.microsoft.com/office/drawing/2014/main" id="{B5EC901D-2525-4C71-3F74-F26C2A551ECC}"/>
              </a:ext>
            </a:extLst>
          </p:cNvPr>
          <p:cNvSpPr/>
          <p:nvPr userDrawn="1"/>
        </p:nvSpPr>
        <p:spPr>
          <a:xfrm>
            <a:off x="2798931" y="731013"/>
            <a:ext cx="1309436" cy="89556"/>
          </a:xfrm>
          <a:prstGeom prst="roundRect">
            <a:avLst>
              <a:gd name="adj" fmla="val 50000"/>
            </a:avLst>
          </a:prstGeom>
          <a:solidFill>
            <a:srgbClr val="F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97961582-40AB-50E6-7DB3-D5CCBFBB0A80}"/>
              </a:ext>
            </a:extLst>
          </p:cNvPr>
          <p:cNvSpPr txBox="1"/>
          <p:nvPr userDrawn="1"/>
        </p:nvSpPr>
        <p:spPr>
          <a:xfrm>
            <a:off x="4324967" y="674300"/>
            <a:ext cx="2889171" cy="184666"/>
          </a:xfrm>
          <a:prstGeom prst="rect">
            <a:avLst/>
          </a:prstGeom>
          <a:noFill/>
        </p:spPr>
        <p:txBody>
          <a:bodyPr wrap="square" lIns="0" tIns="0" rIns="0" bIns="0">
            <a:spAutoFit/>
          </a:bodyPr>
          <a:lstStyle/>
          <a:p>
            <a:r>
              <a:rPr lang="sv-SE" sz="1200" b="0" i="0" dirty="0">
                <a:solidFill>
                  <a:schemeClr val="tx1"/>
                </a:solidFill>
                <a:effectLst/>
                <a:latin typeface="+mn-lt"/>
              </a:rPr>
              <a:t>24% färdig</a:t>
            </a:r>
            <a:endParaRPr lang="sv-SE" sz="1200" dirty="0">
              <a:solidFill>
                <a:schemeClr val="tx1"/>
              </a:solidFill>
              <a:latin typeface="+mn-lt"/>
            </a:endParaRPr>
          </a:p>
        </p:txBody>
      </p:sp>
      <p:sp>
        <p:nvSpPr>
          <p:cNvPr id="2" name="Rektangel med rundade hörn 1">
            <a:extLst>
              <a:ext uri="{FF2B5EF4-FFF2-40B4-BE49-F238E27FC236}">
                <a16:creationId xmlns:a16="http://schemas.microsoft.com/office/drawing/2014/main" id="{413D7945-0C25-304D-04BE-DBB37884FC57}"/>
              </a:ext>
            </a:extLst>
          </p:cNvPr>
          <p:cNvSpPr/>
          <p:nvPr userDrawn="1"/>
        </p:nvSpPr>
        <p:spPr>
          <a:xfrm>
            <a:off x="2797551" y="731013"/>
            <a:ext cx="339054" cy="89556"/>
          </a:xfrm>
          <a:prstGeom prst="roundRect">
            <a:avLst>
              <a:gd name="adj" fmla="val 50000"/>
            </a:avLst>
          </a:prstGeom>
          <a:solidFill>
            <a:srgbClr val="1A3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57C14C46-F38A-E69A-4686-5D32993BFCE1}"/>
              </a:ext>
            </a:extLst>
          </p:cNvPr>
          <p:cNvSpPr txBox="1"/>
          <p:nvPr userDrawn="1"/>
        </p:nvSpPr>
        <p:spPr>
          <a:xfrm>
            <a:off x="644559" y="1651171"/>
            <a:ext cx="3557052" cy="246221"/>
          </a:xfrm>
          <a:prstGeom prst="rect">
            <a:avLst/>
          </a:prstGeom>
          <a:noFill/>
        </p:spPr>
        <p:txBody>
          <a:bodyPr wrap="square" lIns="0" tIns="0" rIns="0" bIns="0" rtlCol="0">
            <a:spAutoFit/>
          </a:bodyPr>
          <a:lstStyle/>
          <a:p>
            <a:r>
              <a:rPr lang="sv-SE" sz="1600" b="0" i="0" dirty="0">
                <a:solidFill>
                  <a:srgbClr val="1A355C"/>
                </a:solidFill>
                <a:effectLst/>
                <a:latin typeface="Roboto Medium" panose="02000000000000000000" pitchFamily="2" charset="0"/>
                <a:ea typeface="Roboto Medium" panose="02000000000000000000" pitchFamily="2" charset="0"/>
              </a:rPr>
              <a:t>Hur mottogs piloten av målgruppen?</a:t>
            </a:r>
            <a:endParaRPr lang="sv-SE" sz="1600" b="0" i="0" dirty="0">
              <a:solidFill>
                <a:srgbClr val="1A355C"/>
              </a:solidFill>
              <a:latin typeface="Roboto Medium" panose="02000000000000000000" pitchFamily="2" charset="0"/>
              <a:ea typeface="Roboto Medium" panose="02000000000000000000" pitchFamily="2" charset="0"/>
            </a:endParaRPr>
          </a:p>
        </p:txBody>
      </p:sp>
      <p:sp>
        <p:nvSpPr>
          <p:cNvPr id="12" name="Platshållare för text 4">
            <a:extLst>
              <a:ext uri="{FF2B5EF4-FFF2-40B4-BE49-F238E27FC236}">
                <a16:creationId xmlns:a16="http://schemas.microsoft.com/office/drawing/2014/main" id="{E5BEBEE1-93F4-152D-B3F9-50BE13D54D32}"/>
              </a:ext>
            </a:extLst>
          </p:cNvPr>
          <p:cNvSpPr>
            <a:spLocks noGrp="1"/>
          </p:cNvSpPr>
          <p:nvPr>
            <p:ph type="body" sz="quarter" idx="10" hasCustomPrompt="1"/>
          </p:nvPr>
        </p:nvSpPr>
        <p:spPr>
          <a:xfrm>
            <a:off x="644558" y="2327593"/>
            <a:ext cx="3463810" cy="3421959"/>
          </a:xfrm>
        </p:spPr>
        <p:txBody>
          <a:bodyPr lIns="0">
            <a:normAutofit/>
          </a:bodyPr>
          <a:lstStyle>
            <a:lvl1pPr marL="0" indent="0">
              <a:buNone/>
              <a:defRPr sz="1600" b="0" i="0">
                <a:solidFill>
                  <a:srgbClr val="1A355C"/>
                </a:solidFill>
                <a:latin typeface="Roboto Light" panose="02000000000000000000" pitchFamily="2" charset="0"/>
                <a:ea typeface="Roboto Light" panose="02000000000000000000" pitchFamily="2" charset="0"/>
              </a:defRPr>
            </a:lvl1pPr>
            <a:lvl2pPr>
              <a:defRPr sz="1800"/>
            </a:lvl2pPr>
            <a:lvl3pPr>
              <a:defRPr sz="1800"/>
            </a:lvl3pPr>
            <a:lvl4pPr>
              <a:defRPr sz="1800"/>
            </a:lvl4pPr>
            <a:lvl5pPr>
              <a:defRPr sz="1800"/>
            </a:lvl5pPr>
          </a:lstStyle>
          <a:p>
            <a:pPr lvl="0"/>
            <a:r>
              <a:rPr lang="sv-SE" dirty="0"/>
              <a:t>Skriv här…</a:t>
            </a:r>
          </a:p>
        </p:txBody>
      </p:sp>
      <p:sp>
        <p:nvSpPr>
          <p:cNvPr id="7" name="Rektangel 6">
            <a:extLst>
              <a:ext uri="{FF2B5EF4-FFF2-40B4-BE49-F238E27FC236}">
                <a16:creationId xmlns:a16="http://schemas.microsoft.com/office/drawing/2014/main" id="{BA842EAC-5C05-A5B5-73A0-AF13EF393590}"/>
              </a:ext>
            </a:extLst>
          </p:cNvPr>
          <p:cNvSpPr/>
          <p:nvPr userDrawn="1"/>
        </p:nvSpPr>
        <p:spPr>
          <a:xfrm>
            <a:off x="0" y="5939507"/>
            <a:ext cx="12192000" cy="923272"/>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 3">
            <a:extLst>
              <a:ext uri="{FF2B5EF4-FFF2-40B4-BE49-F238E27FC236}">
                <a16:creationId xmlns:a16="http://schemas.microsoft.com/office/drawing/2014/main" id="{BBD85793-F921-AF56-6956-95AA8FEF0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9957" y="5479326"/>
            <a:ext cx="910800" cy="910800"/>
          </a:xfrm>
          <a:prstGeom prst="rect">
            <a:avLst/>
          </a:prstGeom>
        </p:spPr>
      </p:pic>
      <p:sp>
        <p:nvSpPr>
          <p:cNvPr id="6" name="textruta 5">
            <a:extLst>
              <a:ext uri="{FF2B5EF4-FFF2-40B4-BE49-F238E27FC236}">
                <a16:creationId xmlns:a16="http://schemas.microsoft.com/office/drawing/2014/main" id="{D9B1D2DF-BBA3-6EB7-3E7D-732A21059A0E}"/>
              </a:ext>
            </a:extLst>
          </p:cNvPr>
          <p:cNvSpPr txBox="1"/>
          <p:nvPr userDrawn="1"/>
        </p:nvSpPr>
        <p:spPr>
          <a:xfrm>
            <a:off x="4317474" y="1651171"/>
            <a:ext cx="3557052" cy="492443"/>
          </a:xfrm>
          <a:prstGeom prst="rect">
            <a:avLst/>
          </a:prstGeom>
          <a:noFill/>
        </p:spPr>
        <p:txBody>
          <a:bodyPr wrap="square" lIns="0" tIns="0" rIns="0" bIns="0" rtlCol="0">
            <a:spAutoFit/>
          </a:bodyPr>
          <a:lstStyle/>
          <a:p>
            <a:r>
              <a:rPr lang="sv-SE" sz="1600" b="0" i="0" dirty="0">
                <a:solidFill>
                  <a:srgbClr val="1A355C"/>
                </a:solidFill>
                <a:effectLst/>
                <a:latin typeface="Roboto Medium" panose="02000000000000000000" pitchFamily="2" charset="0"/>
                <a:ea typeface="Roboto Medium" panose="02000000000000000000" pitchFamily="2" charset="0"/>
              </a:rPr>
              <a:t>Vilka utmaningar uppstod och hur hanterades de?</a:t>
            </a:r>
            <a:endParaRPr lang="sv-SE" sz="1600" b="0" i="0" dirty="0">
              <a:solidFill>
                <a:srgbClr val="1A355C"/>
              </a:solidFill>
              <a:latin typeface="Roboto Medium" panose="02000000000000000000" pitchFamily="2" charset="0"/>
              <a:ea typeface="Roboto Medium" panose="02000000000000000000" pitchFamily="2" charset="0"/>
            </a:endParaRPr>
          </a:p>
        </p:txBody>
      </p:sp>
      <p:sp>
        <p:nvSpPr>
          <p:cNvPr id="9" name="Platshållare för text 4">
            <a:extLst>
              <a:ext uri="{FF2B5EF4-FFF2-40B4-BE49-F238E27FC236}">
                <a16:creationId xmlns:a16="http://schemas.microsoft.com/office/drawing/2014/main" id="{277AF354-364A-368D-5C38-6F396B544577}"/>
              </a:ext>
            </a:extLst>
          </p:cNvPr>
          <p:cNvSpPr>
            <a:spLocks noGrp="1"/>
          </p:cNvSpPr>
          <p:nvPr>
            <p:ph type="body" sz="quarter" idx="11" hasCustomPrompt="1"/>
          </p:nvPr>
        </p:nvSpPr>
        <p:spPr>
          <a:xfrm>
            <a:off x="4317473" y="2327593"/>
            <a:ext cx="3463810" cy="3421959"/>
          </a:xfrm>
        </p:spPr>
        <p:txBody>
          <a:bodyPr lIns="0">
            <a:normAutofit/>
          </a:bodyPr>
          <a:lstStyle>
            <a:lvl1pPr marL="0" indent="0">
              <a:buNone/>
              <a:defRPr sz="1600" b="0" i="0">
                <a:solidFill>
                  <a:srgbClr val="1A355C"/>
                </a:solidFill>
                <a:latin typeface="Roboto Light" panose="02000000000000000000" pitchFamily="2" charset="0"/>
                <a:ea typeface="Roboto Light" panose="02000000000000000000" pitchFamily="2" charset="0"/>
              </a:defRPr>
            </a:lvl1pPr>
            <a:lvl2pPr>
              <a:defRPr sz="1800"/>
            </a:lvl2pPr>
            <a:lvl3pPr>
              <a:defRPr sz="1800"/>
            </a:lvl3pPr>
            <a:lvl4pPr>
              <a:defRPr sz="1800"/>
            </a:lvl4pPr>
            <a:lvl5pPr>
              <a:defRPr sz="1800"/>
            </a:lvl5pPr>
          </a:lstStyle>
          <a:p>
            <a:pPr lvl="0"/>
            <a:r>
              <a:rPr lang="sv-SE" dirty="0"/>
              <a:t>Skriv här…</a:t>
            </a:r>
          </a:p>
        </p:txBody>
      </p:sp>
    </p:spTree>
    <p:extLst>
      <p:ext uri="{BB962C8B-B14F-4D97-AF65-F5344CB8AC3E}">
        <p14:creationId xmlns:p14="http://schemas.microsoft.com/office/powerpoint/2010/main" val="2845329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8_Rubrikbild-med-bi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D56BC9C-6ADE-C806-0DC3-1B6B76C7A7C5}"/>
              </a:ext>
            </a:extLst>
          </p:cNvPr>
          <p:cNvSpPr txBox="1"/>
          <p:nvPr userDrawn="1"/>
        </p:nvSpPr>
        <p:spPr>
          <a:xfrm>
            <a:off x="644558" y="699531"/>
            <a:ext cx="2040518" cy="174150"/>
          </a:xfrm>
          <a:prstGeom prst="rect">
            <a:avLst/>
          </a:prstGeom>
          <a:noFill/>
        </p:spPr>
        <p:txBody>
          <a:bodyPr wrap="square" lIns="0" tIns="0" rIns="0" bIns="0" rtlCol="0">
            <a:spAutoFit/>
          </a:bodyPr>
          <a:lstStyle/>
          <a:p>
            <a:pPr>
              <a:lnSpc>
                <a:spcPct val="80000"/>
              </a:lnSpc>
            </a:pPr>
            <a:r>
              <a:rPr lang="sv-SE" sz="1400" b="1" i="0">
                <a:solidFill>
                  <a:srgbClr val="1A355C"/>
                </a:solidFill>
                <a:effectLst/>
                <a:latin typeface="Helsingborg Sans" pitchFamily="2" charset="77"/>
              </a:rPr>
              <a:t>1. Skala upp (2/5)</a:t>
            </a:r>
            <a:endParaRPr lang="sv-SE" sz="1400" b="1" i="0">
              <a:solidFill>
                <a:srgbClr val="1A355C"/>
              </a:solidFill>
              <a:latin typeface="Helsingborg Sans" pitchFamily="2" charset="77"/>
            </a:endParaRPr>
          </a:p>
        </p:txBody>
      </p:sp>
      <p:sp>
        <p:nvSpPr>
          <p:cNvPr id="23" name="Rektangel med rundade hörn 22">
            <a:extLst>
              <a:ext uri="{FF2B5EF4-FFF2-40B4-BE49-F238E27FC236}">
                <a16:creationId xmlns:a16="http://schemas.microsoft.com/office/drawing/2014/main" id="{B5EC901D-2525-4C71-3F74-F26C2A551ECC}"/>
              </a:ext>
            </a:extLst>
          </p:cNvPr>
          <p:cNvSpPr/>
          <p:nvPr userDrawn="1"/>
        </p:nvSpPr>
        <p:spPr>
          <a:xfrm>
            <a:off x="2798931" y="731013"/>
            <a:ext cx="1309436" cy="89556"/>
          </a:xfrm>
          <a:prstGeom prst="roundRect">
            <a:avLst>
              <a:gd name="adj" fmla="val 50000"/>
            </a:avLst>
          </a:prstGeom>
          <a:solidFill>
            <a:srgbClr val="F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97961582-40AB-50E6-7DB3-D5CCBFBB0A80}"/>
              </a:ext>
            </a:extLst>
          </p:cNvPr>
          <p:cNvSpPr txBox="1"/>
          <p:nvPr userDrawn="1"/>
        </p:nvSpPr>
        <p:spPr>
          <a:xfrm>
            <a:off x="4324967" y="674300"/>
            <a:ext cx="2889171" cy="184666"/>
          </a:xfrm>
          <a:prstGeom prst="rect">
            <a:avLst/>
          </a:prstGeom>
          <a:noFill/>
        </p:spPr>
        <p:txBody>
          <a:bodyPr wrap="square" lIns="0" tIns="0" rIns="0" bIns="0">
            <a:spAutoFit/>
          </a:bodyPr>
          <a:lstStyle/>
          <a:p>
            <a:r>
              <a:rPr lang="sv-SE" sz="1200" b="0" i="0" dirty="0">
                <a:solidFill>
                  <a:srgbClr val="1A355C"/>
                </a:solidFill>
                <a:effectLst/>
                <a:latin typeface="+mn-lt"/>
              </a:rPr>
              <a:t>32% färdig</a:t>
            </a:r>
            <a:endParaRPr lang="sv-SE" sz="1200" dirty="0">
              <a:solidFill>
                <a:srgbClr val="1A355C"/>
              </a:solidFill>
              <a:latin typeface="+mn-lt"/>
            </a:endParaRPr>
          </a:p>
        </p:txBody>
      </p:sp>
      <p:sp>
        <p:nvSpPr>
          <p:cNvPr id="2" name="Rektangel med rundade hörn 1">
            <a:extLst>
              <a:ext uri="{FF2B5EF4-FFF2-40B4-BE49-F238E27FC236}">
                <a16:creationId xmlns:a16="http://schemas.microsoft.com/office/drawing/2014/main" id="{413D7945-0C25-304D-04BE-DBB37884FC57}"/>
              </a:ext>
            </a:extLst>
          </p:cNvPr>
          <p:cNvSpPr/>
          <p:nvPr userDrawn="1"/>
        </p:nvSpPr>
        <p:spPr>
          <a:xfrm>
            <a:off x="2797551" y="731013"/>
            <a:ext cx="509175" cy="89556"/>
          </a:xfrm>
          <a:prstGeom prst="roundRect">
            <a:avLst>
              <a:gd name="adj" fmla="val 50000"/>
            </a:avLst>
          </a:prstGeom>
          <a:solidFill>
            <a:srgbClr val="1A3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4">
            <a:extLst>
              <a:ext uri="{FF2B5EF4-FFF2-40B4-BE49-F238E27FC236}">
                <a16:creationId xmlns:a16="http://schemas.microsoft.com/office/drawing/2014/main" id="{E5BEBEE1-93F4-152D-B3F9-50BE13D54D32}"/>
              </a:ext>
            </a:extLst>
          </p:cNvPr>
          <p:cNvSpPr>
            <a:spLocks noGrp="1"/>
          </p:cNvSpPr>
          <p:nvPr>
            <p:ph type="body" sz="quarter" idx="10" hasCustomPrompt="1"/>
          </p:nvPr>
        </p:nvSpPr>
        <p:spPr>
          <a:xfrm>
            <a:off x="644557" y="2909628"/>
            <a:ext cx="7090191" cy="3480498"/>
          </a:xfrm>
        </p:spPr>
        <p:txBody>
          <a:bodyPr lIns="0">
            <a:normAutofit/>
          </a:bodyPr>
          <a:lstStyle>
            <a:lvl1pPr marL="0" indent="0">
              <a:buNone/>
              <a:defRPr sz="1800" b="0" i="0">
                <a:solidFill>
                  <a:srgbClr val="1A355C"/>
                </a:solidFill>
                <a:latin typeface="Roboto Light" panose="02000000000000000000" pitchFamily="2" charset="0"/>
                <a:ea typeface="Roboto Light" panose="02000000000000000000" pitchFamily="2" charset="0"/>
              </a:defRPr>
            </a:lvl1pPr>
            <a:lvl2pPr>
              <a:defRPr sz="1800"/>
            </a:lvl2pPr>
            <a:lvl3pPr>
              <a:defRPr sz="1800"/>
            </a:lvl3pPr>
            <a:lvl4pPr>
              <a:defRPr sz="1800"/>
            </a:lvl4pPr>
            <a:lvl5pPr>
              <a:defRPr sz="1800"/>
            </a:lvl5pPr>
          </a:lstStyle>
          <a:p>
            <a:pPr lvl="0"/>
            <a:r>
              <a:rPr lang="sv-SE"/>
              <a:t>Skriv här…</a:t>
            </a:r>
          </a:p>
        </p:txBody>
      </p:sp>
      <p:sp>
        <p:nvSpPr>
          <p:cNvPr id="5" name="textruta 4">
            <a:extLst>
              <a:ext uri="{FF2B5EF4-FFF2-40B4-BE49-F238E27FC236}">
                <a16:creationId xmlns:a16="http://schemas.microsoft.com/office/drawing/2014/main" id="{8EA81DD7-362E-C5DB-F4C0-65C6FD314B67}"/>
              </a:ext>
            </a:extLst>
          </p:cNvPr>
          <p:cNvSpPr txBox="1"/>
          <p:nvPr userDrawn="1"/>
        </p:nvSpPr>
        <p:spPr>
          <a:xfrm>
            <a:off x="644557" y="1671629"/>
            <a:ext cx="7090191" cy="1107996"/>
          </a:xfrm>
          <a:prstGeom prst="rect">
            <a:avLst/>
          </a:prstGeom>
          <a:noFill/>
        </p:spPr>
        <p:txBody>
          <a:bodyPr wrap="square" lIns="0" tIns="0" rIns="0" bIns="0" rtlCol="0">
            <a:spAutoFit/>
          </a:bodyPr>
          <a:lstStyle/>
          <a:p>
            <a:r>
              <a:rPr lang="sv-SE" sz="1800" b="1" i="0" dirty="0">
                <a:solidFill>
                  <a:srgbClr val="1A355C"/>
                </a:solidFill>
                <a:effectLst/>
                <a:latin typeface="Roboto" panose="02000000000000000000" pitchFamily="2" charset="0"/>
                <a:ea typeface="Roboto" panose="02000000000000000000" pitchFamily="2" charset="0"/>
              </a:rPr>
              <a:t>Vilket är ditt nästa steg baserat på piloten? Dela din vision för hur du planerar att gå vidare baserat på resultaten från piloten. Detta kan till exempel vara att förbättra produkten baserat på feedback eller att skala upp till fler verksamheter.</a:t>
            </a:r>
            <a:endParaRPr lang="sv-SE" sz="1800" b="1" i="0" dirty="0">
              <a:solidFill>
                <a:srgbClr val="1A355C"/>
              </a:solidFill>
              <a:latin typeface="Roboto" panose="02000000000000000000" pitchFamily="2" charset="0"/>
              <a:ea typeface="Roboto" panose="02000000000000000000" pitchFamily="2" charset="0"/>
            </a:endParaRPr>
          </a:p>
        </p:txBody>
      </p:sp>
      <p:sp>
        <p:nvSpPr>
          <p:cNvPr id="6" name="textruta 5">
            <a:extLst>
              <a:ext uri="{FF2B5EF4-FFF2-40B4-BE49-F238E27FC236}">
                <a16:creationId xmlns:a16="http://schemas.microsoft.com/office/drawing/2014/main" id="{23458D5D-1D6C-BF8F-42C5-2B0494B807BD}"/>
              </a:ext>
            </a:extLst>
          </p:cNvPr>
          <p:cNvSpPr txBox="1"/>
          <p:nvPr userDrawn="1"/>
        </p:nvSpPr>
        <p:spPr>
          <a:xfrm>
            <a:off x="644557" y="1044054"/>
            <a:ext cx="6971429" cy="497572"/>
          </a:xfrm>
          <a:prstGeom prst="rect">
            <a:avLst/>
          </a:prstGeom>
          <a:noFill/>
        </p:spPr>
        <p:txBody>
          <a:bodyPr wrap="square" lIns="0" tIns="0" rIns="0" bIns="0" rtlCol="0">
            <a:spAutoFit/>
          </a:bodyPr>
          <a:lstStyle/>
          <a:p>
            <a:pPr>
              <a:lnSpc>
                <a:spcPct val="80000"/>
              </a:lnSpc>
            </a:pPr>
            <a:r>
              <a:rPr lang="sv-SE" sz="4000" b="1" i="0" dirty="0">
                <a:solidFill>
                  <a:srgbClr val="1A355C"/>
                </a:solidFill>
                <a:effectLst/>
                <a:latin typeface="Helsingborg Sans" pitchFamily="2" charset="77"/>
              </a:rPr>
              <a:t>Förslag på vidareutveckling</a:t>
            </a:r>
            <a:endParaRPr lang="sv-SE" sz="4000" b="1" i="0" dirty="0">
              <a:solidFill>
                <a:srgbClr val="1A355C"/>
              </a:solidFill>
              <a:latin typeface="Helsingborg Sans" pitchFamily="2" charset="77"/>
            </a:endParaRPr>
          </a:p>
        </p:txBody>
      </p:sp>
      <p:sp>
        <p:nvSpPr>
          <p:cNvPr id="4" name="Rektangel 3">
            <a:extLst>
              <a:ext uri="{FF2B5EF4-FFF2-40B4-BE49-F238E27FC236}">
                <a16:creationId xmlns:a16="http://schemas.microsoft.com/office/drawing/2014/main" id="{A7CFA773-94BC-4DFA-1170-0A830C117F5A}"/>
              </a:ext>
            </a:extLst>
          </p:cNvPr>
          <p:cNvSpPr/>
          <p:nvPr userDrawn="1"/>
        </p:nvSpPr>
        <p:spPr>
          <a:xfrm>
            <a:off x="8207023" y="0"/>
            <a:ext cx="3984977" cy="6862779"/>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8" name="textruta 7">
            <a:extLst>
              <a:ext uri="{FF2B5EF4-FFF2-40B4-BE49-F238E27FC236}">
                <a16:creationId xmlns:a16="http://schemas.microsoft.com/office/drawing/2014/main" id="{8102560B-FAAE-7A31-F5A7-64710A1ECEDF}"/>
              </a:ext>
            </a:extLst>
          </p:cNvPr>
          <p:cNvSpPr txBox="1"/>
          <p:nvPr userDrawn="1"/>
        </p:nvSpPr>
        <p:spPr>
          <a:xfrm>
            <a:off x="8658269" y="1739721"/>
            <a:ext cx="2985091" cy="3200876"/>
          </a:xfrm>
          <a:prstGeom prst="rect">
            <a:avLst/>
          </a:prstGeom>
          <a:noFill/>
        </p:spPr>
        <p:txBody>
          <a:bodyPr wrap="square" lIns="0" tIns="0" rIns="0" bIns="0" rtlCol="0">
            <a:spAutoFit/>
          </a:bodyPr>
          <a:lstStyle/>
          <a:p>
            <a:pPr marL="0" indent="0">
              <a:lnSpc>
                <a:spcPct val="100000"/>
              </a:lnSpc>
              <a:buFont typeface="Arial" panose="020B0604020202020204" pitchFamily="34" charset="0"/>
              <a:buNone/>
            </a:pPr>
            <a:r>
              <a:rPr lang="sv-SE" sz="1300" b="0" i="0" dirty="0">
                <a:solidFill>
                  <a:srgbClr val="002060"/>
                </a:solidFill>
                <a:effectLst/>
                <a:latin typeface="Roboto Light" panose="02000000000000000000" pitchFamily="2" charset="0"/>
                <a:ea typeface="Roboto Light" panose="02000000000000000000" pitchFamily="2" charset="0"/>
              </a:rPr>
              <a:t>Nu när vi har allt det grundläggande på plats, vill vi utveckla fler funktioner. Vi vill bland annat inkludera de globala målen som en del av </a:t>
            </a:r>
            <a:r>
              <a:rPr lang="sv-SE" sz="1300" b="0" i="0" dirty="0" err="1">
                <a:solidFill>
                  <a:srgbClr val="002060"/>
                </a:solidFill>
                <a:effectLst/>
                <a:latin typeface="Roboto Light" panose="02000000000000000000" pitchFamily="2" charset="0"/>
                <a:ea typeface="Roboto Light" panose="02000000000000000000" pitchFamily="2" charset="0"/>
              </a:rPr>
              <a:t>Laiban</a:t>
            </a:r>
            <a:r>
              <a:rPr lang="sv-SE" sz="1300" b="0" i="0" dirty="0">
                <a:solidFill>
                  <a:srgbClr val="002060"/>
                </a:solidFill>
                <a:effectLst/>
                <a:latin typeface="Roboto Light" panose="02000000000000000000" pitchFamily="2" charset="0"/>
                <a:ea typeface="Roboto Light" panose="02000000000000000000" pitchFamily="2" charset="0"/>
              </a:rPr>
              <a:t>, möjligen genom spel eller andra interaktiva moment. </a:t>
            </a:r>
          </a:p>
          <a:p>
            <a:pPr marL="0" indent="0">
              <a:lnSpc>
                <a:spcPct val="100000"/>
              </a:lnSpc>
              <a:buFont typeface="Arial" panose="020B0604020202020204" pitchFamily="34" charset="0"/>
              <a:buNone/>
            </a:pPr>
            <a:endParaRPr lang="sv-SE" sz="1300" b="0" i="0" dirty="0">
              <a:solidFill>
                <a:srgbClr val="002060"/>
              </a:solidFill>
              <a:effectLst/>
              <a:latin typeface="Roboto Light" panose="02000000000000000000" pitchFamily="2" charset="0"/>
              <a:ea typeface="Roboto Light" panose="02000000000000000000" pitchFamily="2" charset="0"/>
            </a:endParaRPr>
          </a:p>
          <a:p>
            <a:pPr marL="0" indent="0">
              <a:lnSpc>
                <a:spcPct val="100000"/>
              </a:lnSpc>
              <a:buFont typeface="Arial" panose="020B0604020202020204" pitchFamily="34" charset="0"/>
              <a:buNone/>
            </a:pPr>
            <a:r>
              <a:rPr lang="sv-SE" sz="1300" b="0" i="0" dirty="0">
                <a:solidFill>
                  <a:srgbClr val="002060"/>
                </a:solidFill>
                <a:effectLst/>
                <a:latin typeface="Roboto Light" panose="02000000000000000000" pitchFamily="2" charset="0"/>
                <a:ea typeface="Roboto Light" panose="02000000000000000000" pitchFamily="2" charset="0"/>
              </a:rPr>
              <a:t>Vi vill också koppla </a:t>
            </a:r>
            <a:r>
              <a:rPr lang="sv-SE" sz="1300" b="0" i="0" dirty="0" err="1">
                <a:solidFill>
                  <a:srgbClr val="002060"/>
                </a:solidFill>
                <a:effectLst/>
                <a:latin typeface="Roboto Light" panose="02000000000000000000" pitchFamily="2" charset="0"/>
                <a:ea typeface="Roboto Light" panose="02000000000000000000" pitchFamily="2" charset="0"/>
              </a:rPr>
              <a:t>Laiban</a:t>
            </a:r>
            <a:r>
              <a:rPr lang="sv-SE" sz="1300" b="0" i="0" dirty="0">
                <a:solidFill>
                  <a:srgbClr val="002060"/>
                </a:solidFill>
                <a:effectLst/>
                <a:latin typeface="Roboto Light" panose="02000000000000000000" pitchFamily="2" charset="0"/>
                <a:ea typeface="Roboto Light" panose="02000000000000000000" pitchFamily="2" charset="0"/>
              </a:rPr>
              <a:t> till Tempus, som är förskolans närvarosystem. Det kommer att möjliggöra att barnen själva kan ta reda på när deras föräldrar kommer och hämtar dem, och kan se vilka kompisar som kommer att vara på förskolan under veckan.</a:t>
            </a:r>
          </a:p>
          <a:p>
            <a:pPr marL="0" indent="0">
              <a:lnSpc>
                <a:spcPct val="100000"/>
              </a:lnSpc>
              <a:buFont typeface="Arial" panose="020B0604020202020204" pitchFamily="34" charset="0"/>
              <a:buNone/>
            </a:pPr>
            <a:endParaRPr lang="sv-SE" sz="1300" b="0" i="0" dirty="0">
              <a:solidFill>
                <a:srgbClr val="002060"/>
              </a:solidFill>
              <a:effectLst/>
              <a:latin typeface="Roboto Light" panose="02000000000000000000" pitchFamily="2" charset="0"/>
              <a:ea typeface="Roboto Light" panose="02000000000000000000" pitchFamily="2" charset="0"/>
            </a:endParaRPr>
          </a:p>
          <a:p>
            <a:pPr marL="0" indent="0">
              <a:lnSpc>
                <a:spcPct val="100000"/>
              </a:lnSpc>
              <a:buFont typeface="Arial" panose="020B0604020202020204" pitchFamily="34" charset="0"/>
              <a:buNone/>
            </a:pPr>
            <a:r>
              <a:rPr lang="sv-SE" sz="1300" b="0" i="0" dirty="0">
                <a:solidFill>
                  <a:srgbClr val="002060"/>
                </a:solidFill>
                <a:effectLst/>
                <a:latin typeface="Roboto Light" panose="02000000000000000000" pitchFamily="2" charset="0"/>
                <a:ea typeface="Roboto Light" panose="02000000000000000000" pitchFamily="2" charset="0"/>
              </a:rPr>
              <a:t>Vi kommer också bredda flera avdelningar.</a:t>
            </a:r>
          </a:p>
        </p:txBody>
      </p:sp>
      <p:sp>
        <p:nvSpPr>
          <p:cNvPr id="9" name="textruta 8">
            <a:extLst>
              <a:ext uri="{FF2B5EF4-FFF2-40B4-BE49-F238E27FC236}">
                <a16:creationId xmlns:a16="http://schemas.microsoft.com/office/drawing/2014/main" id="{52C51E49-591B-9A30-D7A8-C10C95452B07}"/>
              </a:ext>
            </a:extLst>
          </p:cNvPr>
          <p:cNvSpPr txBox="1"/>
          <p:nvPr userDrawn="1"/>
        </p:nvSpPr>
        <p:spPr>
          <a:xfrm>
            <a:off x="8658269" y="705750"/>
            <a:ext cx="2889173" cy="335861"/>
          </a:xfrm>
          <a:prstGeom prst="rect">
            <a:avLst/>
          </a:prstGeom>
          <a:noFill/>
        </p:spPr>
        <p:txBody>
          <a:bodyPr wrap="square" lIns="0" tIns="0" rIns="0" bIns="0" rtlCol="0">
            <a:spAutoFit/>
          </a:bodyPr>
          <a:lstStyle/>
          <a:p>
            <a:pPr>
              <a:lnSpc>
                <a:spcPct val="80000"/>
              </a:lnSpc>
            </a:pPr>
            <a:r>
              <a:rPr lang="sv-SE" sz="2700" b="1" i="0" dirty="0">
                <a:solidFill>
                  <a:srgbClr val="002060"/>
                </a:solidFill>
                <a:effectLst/>
                <a:latin typeface="Helsingborg Sans" pitchFamily="2" charset="77"/>
              </a:rPr>
              <a:t>Exempel</a:t>
            </a:r>
            <a:endParaRPr lang="sv-SE" sz="2700" b="1" i="0" dirty="0">
              <a:solidFill>
                <a:srgbClr val="002060"/>
              </a:solidFill>
              <a:latin typeface="Helsingborg Sans" pitchFamily="2" charset="77"/>
            </a:endParaRPr>
          </a:p>
        </p:txBody>
      </p:sp>
      <p:sp>
        <p:nvSpPr>
          <p:cNvPr id="10" name="textruta 9">
            <a:extLst>
              <a:ext uri="{FF2B5EF4-FFF2-40B4-BE49-F238E27FC236}">
                <a16:creationId xmlns:a16="http://schemas.microsoft.com/office/drawing/2014/main" id="{6753C50D-14F8-2039-3FF9-8AB8021EB034}"/>
              </a:ext>
            </a:extLst>
          </p:cNvPr>
          <p:cNvSpPr txBox="1"/>
          <p:nvPr userDrawn="1"/>
        </p:nvSpPr>
        <p:spPr>
          <a:xfrm>
            <a:off x="8658269" y="1433904"/>
            <a:ext cx="3122605" cy="215444"/>
          </a:xfrm>
          <a:prstGeom prst="rect">
            <a:avLst/>
          </a:prstGeom>
          <a:noFill/>
        </p:spPr>
        <p:txBody>
          <a:bodyPr wrap="square" lIns="0" tIns="0" rIns="0" bIns="0" rtlCol="0">
            <a:spAutoFit/>
          </a:bodyPr>
          <a:lstStyle/>
          <a:p>
            <a:pPr marL="0" indent="0">
              <a:lnSpc>
                <a:spcPct val="100000"/>
              </a:lnSpc>
              <a:buFont typeface="Arial" panose="020B0604020202020204" pitchFamily="34" charset="0"/>
              <a:buNone/>
            </a:pPr>
            <a:r>
              <a:rPr lang="sv-SE" sz="1400" b="1" i="0" dirty="0" err="1">
                <a:solidFill>
                  <a:srgbClr val="002060"/>
                </a:solidFill>
                <a:effectLst/>
                <a:latin typeface="+mj-lt"/>
                <a:ea typeface="Roboto Black" panose="02000000000000000000" pitchFamily="2" charset="0"/>
              </a:rPr>
              <a:t>Laiban</a:t>
            </a:r>
            <a:endParaRPr lang="sv-SE" sz="1400" b="1" i="0" dirty="0">
              <a:solidFill>
                <a:srgbClr val="002060"/>
              </a:solidFill>
              <a:effectLst/>
              <a:latin typeface="+mj-lt"/>
              <a:ea typeface="Roboto Black" panose="02000000000000000000" pitchFamily="2" charset="0"/>
            </a:endParaRPr>
          </a:p>
        </p:txBody>
      </p:sp>
      <p:pic>
        <p:nvPicPr>
          <p:cNvPr id="11" name="Bildobjekt 10">
            <a:extLst>
              <a:ext uri="{FF2B5EF4-FFF2-40B4-BE49-F238E27FC236}">
                <a16:creationId xmlns:a16="http://schemas.microsoft.com/office/drawing/2014/main" id="{FADB4FC0-AA27-A837-A064-8500AD95BC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2" t="35462" r="59557" b="7949"/>
          <a:stretch/>
        </p:blipFill>
        <p:spPr>
          <a:xfrm>
            <a:off x="10930197" y="820569"/>
            <a:ext cx="862494" cy="860399"/>
          </a:xfrm>
          <a:prstGeom prst="ellipse">
            <a:avLst/>
          </a:prstGeom>
        </p:spPr>
      </p:pic>
    </p:spTree>
    <p:extLst>
      <p:ext uri="{BB962C8B-B14F-4D97-AF65-F5344CB8AC3E}">
        <p14:creationId xmlns:p14="http://schemas.microsoft.com/office/powerpoint/2010/main" val="340598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2_Rubrikbild-med-bi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D56BC9C-6ADE-C806-0DC3-1B6B76C7A7C5}"/>
              </a:ext>
            </a:extLst>
          </p:cNvPr>
          <p:cNvSpPr txBox="1"/>
          <p:nvPr userDrawn="1"/>
        </p:nvSpPr>
        <p:spPr>
          <a:xfrm>
            <a:off x="644558" y="699531"/>
            <a:ext cx="2040518" cy="174150"/>
          </a:xfrm>
          <a:prstGeom prst="rect">
            <a:avLst/>
          </a:prstGeom>
          <a:noFill/>
        </p:spPr>
        <p:txBody>
          <a:bodyPr wrap="square" lIns="0" tIns="0" rIns="0" bIns="0" rtlCol="0">
            <a:spAutoFit/>
          </a:bodyPr>
          <a:lstStyle/>
          <a:p>
            <a:pPr>
              <a:lnSpc>
                <a:spcPct val="80000"/>
              </a:lnSpc>
            </a:pPr>
            <a:r>
              <a:rPr lang="sv-SE" sz="1400" b="1" i="0" dirty="0">
                <a:solidFill>
                  <a:srgbClr val="1A355C"/>
                </a:solidFill>
                <a:effectLst/>
                <a:latin typeface="Helsingborg Sans" pitchFamily="2" charset="77"/>
              </a:rPr>
              <a:t>1. Skala upp (3/5)</a:t>
            </a:r>
            <a:endParaRPr lang="sv-SE" sz="1400" b="1" i="0" dirty="0">
              <a:solidFill>
                <a:srgbClr val="1A355C"/>
              </a:solidFill>
              <a:latin typeface="Helsingborg Sans" pitchFamily="2" charset="77"/>
            </a:endParaRPr>
          </a:p>
        </p:txBody>
      </p:sp>
      <p:sp>
        <p:nvSpPr>
          <p:cNvPr id="23" name="Rektangel med rundade hörn 22">
            <a:extLst>
              <a:ext uri="{FF2B5EF4-FFF2-40B4-BE49-F238E27FC236}">
                <a16:creationId xmlns:a16="http://schemas.microsoft.com/office/drawing/2014/main" id="{B5EC901D-2525-4C71-3F74-F26C2A551ECC}"/>
              </a:ext>
            </a:extLst>
          </p:cNvPr>
          <p:cNvSpPr/>
          <p:nvPr userDrawn="1"/>
        </p:nvSpPr>
        <p:spPr>
          <a:xfrm>
            <a:off x="2798931" y="731013"/>
            <a:ext cx="1309436" cy="89556"/>
          </a:xfrm>
          <a:prstGeom prst="roundRect">
            <a:avLst>
              <a:gd name="adj" fmla="val 50000"/>
            </a:avLst>
          </a:prstGeom>
          <a:solidFill>
            <a:srgbClr val="FC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97961582-40AB-50E6-7DB3-D5CCBFBB0A80}"/>
              </a:ext>
            </a:extLst>
          </p:cNvPr>
          <p:cNvSpPr txBox="1"/>
          <p:nvPr userDrawn="1"/>
        </p:nvSpPr>
        <p:spPr>
          <a:xfrm>
            <a:off x="4324967" y="674300"/>
            <a:ext cx="2889171" cy="184666"/>
          </a:xfrm>
          <a:prstGeom prst="rect">
            <a:avLst/>
          </a:prstGeom>
          <a:noFill/>
        </p:spPr>
        <p:txBody>
          <a:bodyPr wrap="square" lIns="0" tIns="0" rIns="0" bIns="0">
            <a:spAutoFit/>
          </a:bodyPr>
          <a:lstStyle/>
          <a:p>
            <a:r>
              <a:rPr lang="sv-SE" sz="1200" b="0" i="0" dirty="0">
                <a:solidFill>
                  <a:srgbClr val="1A355C"/>
                </a:solidFill>
                <a:effectLst/>
                <a:latin typeface="+mn-lt"/>
              </a:rPr>
              <a:t>56% färdig</a:t>
            </a:r>
            <a:endParaRPr lang="sv-SE" sz="1200" dirty="0">
              <a:solidFill>
                <a:srgbClr val="1A355C"/>
              </a:solidFill>
              <a:latin typeface="+mn-lt"/>
            </a:endParaRPr>
          </a:p>
        </p:txBody>
      </p:sp>
      <p:sp>
        <p:nvSpPr>
          <p:cNvPr id="2" name="Rektangel med rundade hörn 1">
            <a:extLst>
              <a:ext uri="{FF2B5EF4-FFF2-40B4-BE49-F238E27FC236}">
                <a16:creationId xmlns:a16="http://schemas.microsoft.com/office/drawing/2014/main" id="{413D7945-0C25-304D-04BE-DBB37884FC57}"/>
              </a:ext>
            </a:extLst>
          </p:cNvPr>
          <p:cNvSpPr/>
          <p:nvPr userDrawn="1"/>
        </p:nvSpPr>
        <p:spPr>
          <a:xfrm>
            <a:off x="2797551" y="731013"/>
            <a:ext cx="732458" cy="89556"/>
          </a:xfrm>
          <a:prstGeom prst="roundRect">
            <a:avLst>
              <a:gd name="adj" fmla="val 50000"/>
            </a:avLst>
          </a:prstGeom>
          <a:solidFill>
            <a:srgbClr val="1A3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4">
            <a:extLst>
              <a:ext uri="{FF2B5EF4-FFF2-40B4-BE49-F238E27FC236}">
                <a16:creationId xmlns:a16="http://schemas.microsoft.com/office/drawing/2014/main" id="{E5BEBEE1-93F4-152D-B3F9-50BE13D54D32}"/>
              </a:ext>
            </a:extLst>
          </p:cNvPr>
          <p:cNvSpPr>
            <a:spLocks noGrp="1"/>
          </p:cNvSpPr>
          <p:nvPr>
            <p:ph type="body" sz="quarter" idx="10" hasCustomPrompt="1"/>
          </p:nvPr>
        </p:nvSpPr>
        <p:spPr>
          <a:xfrm>
            <a:off x="666463" y="3244506"/>
            <a:ext cx="6971428" cy="3345675"/>
          </a:xfrm>
        </p:spPr>
        <p:txBody>
          <a:bodyPr lIns="0">
            <a:normAutofit/>
          </a:bodyPr>
          <a:lstStyle>
            <a:lvl1pPr marL="0" indent="0">
              <a:buNone/>
              <a:defRPr sz="1800" b="0" i="0">
                <a:solidFill>
                  <a:srgbClr val="1A355C"/>
                </a:solidFill>
                <a:latin typeface="Roboto Light" panose="02000000000000000000" pitchFamily="2" charset="0"/>
                <a:ea typeface="Roboto Light" panose="02000000000000000000" pitchFamily="2" charset="0"/>
              </a:defRPr>
            </a:lvl1pPr>
            <a:lvl2pPr>
              <a:defRPr sz="1800"/>
            </a:lvl2pPr>
            <a:lvl3pPr>
              <a:defRPr sz="1800"/>
            </a:lvl3pPr>
            <a:lvl4pPr>
              <a:defRPr sz="1800"/>
            </a:lvl4pPr>
            <a:lvl5pPr>
              <a:defRPr sz="1800"/>
            </a:lvl5pPr>
          </a:lstStyle>
          <a:p>
            <a:pPr lvl="0"/>
            <a:r>
              <a:rPr lang="sv-SE" dirty="0"/>
              <a:t>Skriv här…</a:t>
            </a:r>
          </a:p>
        </p:txBody>
      </p:sp>
      <p:sp>
        <p:nvSpPr>
          <p:cNvPr id="7" name="Rektangel 6">
            <a:extLst>
              <a:ext uri="{FF2B5EF4-FFF2-40B4-BE49-F238E27FC236}">
                <a16:creationId xmlns:a16="http://schemas.microsoft.com/office/drawing/2014/main" id="{BA842EAC-5C05-A5B5-73A0-AF13EF393590}"/>
              </a:ext>
            </a:extLst>
          </p:cNvPr>
          <p:cNvSpPr/>
          <p:nvPr userDrawn="1"/>
        </p:nvSpPr>
        <p:spPr>
          <a:xfrm>
            <a:off x="8207023" y="0"/>
            <a:ext cx="3984977" cy="6862779"/>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textruta 4">
            <a:extLst>
              <a:ext uri="{FF2B5EF4-FFF2-40B4-BE49-F238E27FC236}">
                <a16:creationId xmlns:a16="http://schemas.microsoft.com/office/drawing/2014/main" id="{8EA81DD7-362E-C5DB-F4C0-65C6FD314B67}"/>
              </a:ext>
            </a:extLst>
          </p:cNvPr>
          <p:cNvSpPr txBox="1"/>
          <p:nvPr userDrawn="1"/>
        </p:nvSpPr>
        <p:spPr>
          <a:xfrm>
            <a:off x="8658269" y="1739721"/>
            <a:ext cx="2985091" cy="2200602"/>
          </a:xfrm>
          <a:prstGeom prst="rect">
            <a:avLst/>
          </a:prstGeom>
          <a:noFill/>
        </p:spPr>
        <p:txBody>
          <a:bodyPr wrap="square" lIns="0" tIns="0" rIns="0" bIns="0" rtlCol="0">
            <a:spAutoFit/>
          </a:bodyPr>
          <a:lstStyle/>
          <a:p>
            <a:pPr marL="0" indent="0">
              <a:lnSpc>
                <a:spcPct val="100000"/>
              </a:lnSpc>
              <a:buFont typeface="Arial" panose="020B0604020202020204" pitchFamily="34" charset="0"/>
              <a:buNone/>
            </a:pPr>
            <a:r>
              <a:rPr lang="sv-SE" sz="1300" b="0" i="0" dirty="0">
                <a:solidFill>
                  <a:srgbClr val="002060"/>
                </a:solidFill>
                <a:effectLst/>
                <a:latin typeface="Roboto Light" panose="02000000000000000000" pitchFamily="2" charset="0"/>
                <a:ea typeface="Roboto Light" panose="02000000000000000000" pitchFamily="2" charset="0"/>
              </a:rPr>
              <a:t>Det finns en produktägare i verksamheten som är ansvarig och kontaktperson för produkten. Produktägaren i detta fallet är även den som tar emot supportärende för produkten. </a:t>
            </a:r>
            <a:r>
              <a:rPr lang="sv-SE" sz="1300" b="0" i="0" dirty="0" err="1">
                <a:solidFill>
                  <a:srgbClr val="002060"/>
                </a:solidFill>
                <a:effectLst/>
                <a:latin typeface="Roboto Light" panose="02000000000000000000" pitchFamily="2" charset="0"/>
                <a:ea typeface="Roboto Light" panose="02000000000000000000" pitchFamily="2" charset="0"/>
              </a:rPr>
              <a:t>Appen</a:t>
            </a:r>
            <a:r>
              <a:rPr lang="sv-SE" sz="1300" b="0" i="0" dirty="0">
                <a:solidFill>
                  <a:srgbClr val="002060"/>
                </a:solidFill>
                <a:effectLst/>
                <a:latin typeface="Roboto Light" panose="02000000000000000000" pitchFamily="2" charset="0"/>
                <a:ea typeface="Roboto Light" panose="02000000000000000000" pitchFamily="2" charset="0"/>
              </a:rPr>
              <a:t> </a:t>
            </a:r>
            <a:r>
              <a:rPr lang="sv-SE" sz="1300" b="0" i="0" dirty="0" err="1">
                <a:solidFill>
                  <a:srgbClr val="002060"/>
                </a:solidFill>
                <a:effectLst/>
                <a:latin typeface="Roboto Light" panose="02000000000000000000" pitchFamily="2" charset="0"/>
                <a:ea typeface="Roboto Light" panose="02000000000000000000" pitchFamily="2" charset="0"/>
              </a:rPr>
              <a:t>driftas</a:t>
            </a:r>
            <a:r>
              <a:rPr lang="sv-SE" sz="1300" b="0" i="0" dirty="0">
                <a:solidFill>
                  <a:srgbClr val="002060"/>
                </a:solidFill>
                <a:effectLst/>
                <a:latin typeface="Roboto Light" panose="02000000000000000000" pitchFamily="2" charset="0"/>
                <a:ea typeface="Roboto Light" panose="02000000000000000000" pitchFamily="2" charset="0"/>
              </a:rPr>
              <a:t> av digitaliseringsavdelningen som även utvecklar den om det efterfrågas av produktägaren. Vid tekniska supportärende hjälper digitaliseringsavdelningen till.</a:t>
            </a:r>
          </a:p>
        </p:txBody>
      </p:sp>
      <p:sp>
        <p:nvSpPr>
          <p:cNvPr id="6" name="textruta 5">
            <a:extLst>
              <a:ext uri="{FF2B5EF4-FFF2-40B4-BE49-F238E27FC236}">
                <a16:creationId xmlns:a16="http://schemas.microsoft.com/office/drawing/2014/main" id="{23458D5D-1D6C-BF8F-42C5-2B0494B807BD}"/>
              </a:ext>
            </a:extLst>
          </p:cNvPr>
          <p:cNvSpPr txBox="1"/>
          <p:nvPr userDrawn="1"/>
        </p:nvSpPr>
        <p:spPr>
          <a:xfrm>
            <a:off x="644557" y="1044054"/>
            <a:ext cx="6971429" cy="990015"/>
          </a:xfrm>
          <a:prstGeom prst="rect">
            <a:avLst/>
          </a:prstGeom>
          <a:noFill/>
        </p:spPr>
        <p:txBody>
          <a:bodyPr wrap="square" lIns="0" tIns="0" rIns="0" bIns="0" rtlCol="0">
            <a:spAutoFit/>
          </a:bodyPr>
          <a:lstStyle/>
          <a:p>
            <a:pPr>
              <a:lnSpc>
                <a:spcPct val="80000"/>
              </a:lnSpc>
            </a:pPr>
            <a:r>
              <a:rPr lang="sv-SE" sz="4000" b="1" i="0" dirty="0">
                <a:solidFill>
                  <a:srgbClr val="1A355C"/>
                </a:solidFill>
                <a:effectLst/>
                <a:latin typeface="Helsingborg Sans" pitchFamily="2" charset="77"/>
              </a:rPr>
              <a:t>Förslag på förvaltningsupplägg</a:t>
            </a:r>
            <a:endParaRPr lang="sv-SE" sz="4000" b="1" i="0" dirty="0">
              <a:solidFill>
                <a:srgbClr val="1A355C"/>
              </a:solidFill>
              <a:latin typeface="Helsingborg Sans" pitchFamily="2" charset="77"/>
            </a:endParaRPr>
          </a:p>
        </p:txBody>
      </p:sp>
      <p:sp>
        <p:nvSpPr>
          <p:cNvPr id="8" name="textruta 7">
            <a:extLst>
              <a:ext uri="{FF2B5EF4-FFF2-40B4-BE49-F238E27FC236}">
                <a16:creationId xmlns:a16="http://schemas.microsoft.com/office/drawing/2014/main" id="{F423346D-7CE9-8240-68D2-43BCED6AC1B8}"/>
              </a:ext>
            </a:extLst>
          </p:cNvPr>
          <p:cNvSpPr txBox="1"/>
          <p:nvPr userDrawn="1"/>
        </p:nvSpPr>
        <p:spPr>
          <a:xfrm>
            <a:off x="8658269" y="705750"/>
            <a:ext cx="2889173" cy="335861"/>
          </a:xfrm>
          <a:prstGeom prst="rect">
            <a:avLst/>
          </a:prstGeom>
          <a:noFill/>
        </p:spPr>
        <p:txBody>
          <a:bodyPr wrap="square" lIns="0" tIns="0" rIns="0" bIns="0" rtlCol="0">
            <a:spAutoFit/>
          </a:bodyPr>
          <a:lstStyle/>
          <a:p>
            <a:pPr>
              <a:lnSpc>
                <a:spcPct val="80000"/>
              </a:lnSpc>
            </a:pPr>
            <a:r>
              <a:rPr lang="sv-SE" sz="2700" b="1" i="0" dirty="0">
                <a:solidFill>
                  <a:srgbClr val="002060"/>
                </a:solidFill>
                <a:effectLst/>
                <a:latin typeface="Helsingborg Sans" pitchFamily="2" charset="77"/>
              </a:rPr>
              <a:t>Exempel</a:t>
            </a:r>
            <a:endParaRPr lang="sv-SE" sz="2700" b="1" i="0" dirty="0">
              <a:solidFill>
                <a:srgbClr val="002060"/>
              </a:solidFill>
              <a:latin typeface="Helsingborg Sans" pitchFamily="2" charset="77"/>
            </a:endParaRPr>
          </a:p>
        </p:txBody>
      </p:sp>
      <p:sp>
        <p:nvSpPr>
          <p:cNvPr id="4" name="textruta 3">
            <a:extLst>
              <a:ext uri="{FF2B5EF4-FFF2-40B4-BE49-F238E27FC236}">
                <a16:creationId xmlns:a16="http://schemas.microsoft.com/office/drawing/2014/main" id="{8DA5187E-A95D-1DC7-D6C2-A63FA9B9B7FB}"/>
              </a:ext>
            </a:extLst>
          </p:cNvPr>
          <p:cNvSpPr txBox="1"/>
          <p:nvPr userDrawn="1"/>
        </p:nvSpPr>
        <p:spPr>
          <a:xfrm>
            <a:off x="644557" y="2204442"/>
            <a:ext cx="6971429" cy="830997"/>
          </a:xfrm>
          <a:prstGeom prst="rect">
            <a:avLst/>
          </a:prstGeom>
          <a:noFill/>
        </p:spPr>
        <p:txBody>
          <a:bodyPr wrap="square" lIns="0" tIns="0" rIns="0" bIns="0" rtlCol="0">
            <a:spAutoFit/>
          </a:bodyPr>
          <a:lstStyle/>
          <a:p>
            <a:pPr marL="0" indent="0">
              <a:lnSpc>
                <a:spcPct val="100000"/>
              </a:lnSpc>
              <a:buFont typeface="Arial" panose="020B0604020202020204" pitchFamily="34" charset="0"/>
              <a:buNone/>
            </a:pPr>
            <a:r>
              <a:rPr lang="sv-SE" sz="1800" b="1" i="0" dirty="0">
                <a:solidFill>
                  <a:srgbClr val="002060"/>
                </a:solidFill>
                <a:effectLst/>
                <a:latin typeface="Roboto" panose="02000000000000000000" pitchFamily="2" charset="0"/>
                <a:ea typeface="Roboto" panose="02000000000000000000" pitchFamily="2" charset="0"/>
              </a:rPr>
              <a:t>Vem kommer att ha det övergripande ansvaret på förvaltningen av lösningen/produkten? Hur är det tänkt att lösningen ska </a:t>
            </a:r>
            <a:r>
              <a:rPr lang="sv-SE" sz="1800" b="1" i="0" dirty="0" err="1">
                <a:solidFill>
                  <a:srgbClr val="002060"/>
                </a:solidFill>
                <a:effectLst/>
                <a:latin typeface="Roboto" panose="02000000000000000000" pitchFamily="2" charset="0"/>
                <a:ea typeface="Roboto" panose="02000000000000000000" pitchFamily="2" charset="0"/>
              </a:rPr>
              <a:t>driftas</a:t>
            </a:r>
            <a:r>
              <a:rPr lang="sv-SE" sz="1800" b="1" i="0" dirty="0">
                <a:solidFill>
                  <a:srgbClr val="002060"/>
                </a:solidFill>
                <a:effectLst/>
                <a:latin typeface="Roboto" panose="02000000000000000000" pitchFamily="2" charset="0"/>
                <a:ea typeface="Roboto" panose="02000000000000000000" pitchFamily="2" charset="0"/>
              </a:rPr>
              <a:t>, supportas och utvecklas?</a:t>
            </a:r>
          </a:p>
        </p:txBody>
      </p:sp>
      <p:sp>
        <p:nvSpPr>
          <p:cNvPr id="9" name="textruta 8">
            <a:extLst>
              <a:ext uri="{FF2B5EF4-FFF2-40B4-BE49-F238E27FC236}">
                <a16:creationId xmlns:a16="http://schemas.microsoft.com/office/drawing/2014/main" id="{D31E7D05-DDF9-42E0-9B08-8DCEE6BD4CE8}"/>
              </a:ext>
            </a:extLst>
          </p:cNvPr>
          <p:cNvSpPr txBox="1"/>
          <p:nvPr userDrawn="1"/>
        </p:nvSpPr>
        <p:spPr>
          <a:xfrm>
            <a:off x="8658269" y="1433904"/>
            <a:ext cx="3122605" cy="215444"/>
          </a:xfrm>
          <a:prstGeom prst="rect">
            <a:avLst/>
          </a:prstGeom>
          <a:noFill/>
        </p:spPr>
        <p:txBody>
          <a:bodyPr wrap="square" lIns="0" tIns="0" rIns="0" bIns="0" rtlCol="0">
            <a:spAutoFit/>
          </a:bodyPr>
          <a:lstStyle/>
          <a:p>
            <a:pPr marL="0" indent="0">
              <a:lnSpc>
                <a:spcPct val="100000"/>
              </a:lnSpc>
              <a:buFont typeface="Arial" panose="020B0604020202020204" pitchFamily="34" charset="0"/>
              <a:buNone/>
            </a:pPr>
            <a:r>
              <a:rPr lang="sv-SE" sz="1400" b="1" i="0" dirty="0" err="1">
                <a:solidFill>
                  <a:srgbClr val="002060"/>
                </a:solidFill>
                <a:effectLst/>
                <a:latin typeface="+mj-lt"/>
                <a:ea typeface="Roboto Black" panose="02000000000000000000" pitchFamily="2" charset="0"/>
              </a:rPr>
              <a:t>Laiban</a:t>
            </a:r>
            <a:endParaRPr lang="sv-SE" sz="1400" b="1" i="0" dirty="0">
              <a:solidFill>
                <a:srgbClr val="002060"/>
              </a:solidFill>
              <a:effectLst/>
              <a:latin typeface="+mj-lt"/>
              <a:ea typeface="Roboto Black" panose="02000000000000000000" pitchFamily="2" charset="0"/>
            </a:endParaRPr>
          </a:p>
        </p:txBody>
      </p:sp>
      <p:sp>
        <p:nvSpPr>
          <p:cNvPr id="11" name="textruta 10">
            <a:extLst>
              <a:ext uri="{FF2B5EF4-FFF2-40B4-BE49-F238E27FC236}">
                <a16:creationId xmlns:a16="http://schemas.microsoft.com/office/drawing/2014/main" id="{91EBF257-3062-395C-F30D-D0E9E5B2D403}"/>
              </a:ext>
            </a:extLst>
          </p:cNvPr>
          <p:cNvSpPr txBox="1"/>
          <p:nvPr userDrawn="1"/>
        </p:nvSpPr>
        <p:spPr>
          <a:xfrm>
            <a:off x="8658268" y="4789688"/>
            <a:ext cx="2780948" cy="1800493"/>
          </a:xfrm>
          <a:prstGeom prst="rect">
            <a:avLst/>
          </a:prstGeom>
          <a:noFill/>
        </p:spPr>
        <p:txBody>
          <a:bodyPr wrap="square" lIns="0" tIns="0" rIns="0" bIns="0" rtlCol="0">
            <a:spAutoFit/>
          </a:bodyPr>
          <a:lstStyle/>
          <a:p>
            <a:pPr marL="0" indent="0">
              <a:lnSpc>
                <a:spcPct val="100000"/>
              </a:lnSpc>
              <a:buFont typeface="Arial" panose="020B0604020202020204" pitchFamily="34" charset="0"/>
              <a:buNone/>
            </a:pPr>
            <a:r>
              <a:rPr lang="sv-SE" sz="1300" b="0" i="0" dirty="0">
                <a:solidFill>
                  <a:srgbClr val="002060"/>
                </a:solidFill>
                <a:effectLst/>
                <a:latin typeface="Roboto Light" panose="02000000000000000000" pitchFamily="2" charset="0"/>
                <a:ea typeface="Roboto Light" panose="02000000000000000000" pitchFamily="2" charset="0"/>
              </a:rPr>
              <a:t>Ansvarig kan vara den/de som samlar in nya krav, skapar och håller i eventuella utbildningar, agerar talesman för produkten, kontaktperson till drift och support och ansvarig för uppföljning av användandet. Drift, support och utveckling kan ligga helt eller delvis på en extern part.</a:t>
            </a:r>
          </a:p>
        </p:txBody>
      </p:sp>
      <p:sp>
        <p:nvSpPr>
          <p:cNvPr id="13" name="textruta 12">
            <a:extLst>
              <a:ext uri="{FF2B5EF4-FFF2-40B4-BE49-F238E27FC236}">
                <a16:creationId xmlns:a16="http://schemas.microsoft.com/office/drawing/2014/main" id="{9E70317E-B887-8CAA-6C34-9CD6D9326EF5}"/>
              </a:ext>
            </a:extLst>
          </p:cNvPr>
          <p:cNvSpPr txBox="1"/>
          <p:nvPr userDrawn="1"/>
        </p:nvSpPr>
        <p:spPr>
          <a:xfrm>
            <a:off x="8658268" y="4341158"/>
            <a:ext cx="2889173" cy="335861"/>
          </a:xfrm>
          <a:prstGeom prst="rect">
            <a:avLst/>
          </a:prstGeom>
          <a:noFill/>
        </p:spPr>
        <p:txBody>
          <a:bodyPr wrap="square" lIns="0" tIns="0" rIns="0" bIns="0" rtlCol="0">
            <a:spAutoFit/>
          </a:bodyPr>
          <a:lstStyle/>
          <a:p>
            <a:pPr>
              <a:lnSpc>
                <a:spcPct val="80000"/>
              </a:lnSpc>
            </a:pPr>
            <a:r>
              <a:rPr lang="sv-SE" sz="2700" b="1" i="0" dirty="0">
                <a:solidFill>
                  <a:srgbClr val="002060"/>
                </a:solidFill>
                <a:effectLst/>
                <a:latin typeface="Helsingborg Sans" pitchFamily="2" charset="77"/>
              </a:rPr>
              <a:t>Tips</a:t>
            </a:r>
            <a:endParaRPr lang="sv-SE" sz="2700" b="1" i="0" dirty="0">
              <a:solidFill>
                <a:srgbClr val="002060"/>
              </a:solidFill>
              <a:latin typeface="Helsingborg Sans" pitchFamily="2" charset="77"/>
            </a:endParaRPr>
          </a:p>
        </p:txBody>
      </p:sp>
      <p:pic>
        <p:nvPicPr>
          <p:cNvPr id="14" name="Bildobjekt 13">
            <a:extLst>
              <a:ext uri="{FF2B5EF4-FFF2-40B4-BE49-F238E27FC236}">
                <a16:creationId xmlns:a16="http://schemas.microsoft.com/office/drawing/2014/main" id="{A7CA1F2C-10A7-FB06-1E7C-BBAA4D6598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02" t="35462" r="59557" b="7949"/>
          <a:stretch/>
        </p:blipFill>
        <p:spPr>
          <a:xfrm>
            <a:off x="10930197" y="820569"/>
            <a:ext cx="862494" cy="860399"/>
          </a:xfrm>
          <a:prstGeom prst="ellipse">
            <a:avLst/>
          </a:prstGeom>
        </p:spPr>
      </p:pic>
    </p:spTree>
    <p:extLst>
      <p:ext uri="{BB962C8B-B14F-4D97-AF65-F5344CB8AC3E}">
        <p14:creationId xmlns:p14="http://schemas.microsoft.com/office/powerpoint/2010/main" val="1032343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1_Rubrikbild-med-bild">
    <p:spTree>
      <p:nvGrpSpPr>
        <p:cNvPr id="1" name=""/>
        <p:cNvGrpSpPr/>
        <p:nvPr/>
      </p:nvGrpSpPr>
      <p:grpSpPr>
        <a:xfrm>
          <a:off x="0" y="0"/>
          <a:ext cx="0" cy="0"/>
          <a:chOff x="0" y="0"/>
          <a:chExt cx="0" cy="0"/>
        </a:xfrm>
      </p:grpSpPr>
      <p:sp>
        <p:nvSpPr>
          <p:cNvPr id="22" name="Rektangel 21">
            <a:extLst>
              <a:ext uri="{FF2B5EF4-FFF2-40B4-BE49-F238E27FC236}">
                <a16:creationId xmlns:a16="http://schemas.microsoft.com/office/drawing/2014/main" id="{4989B999-B8DE-EA1C-C616-D09DAE719579}"/>
              </a:ext>
            </a:extLst>
          </p:cNvPr>
          <p:cNvSpPr/>
          <p:nvPr userDrawn="1"/>
        </p:nvSpPr>
        <p:spPr>
          <a:xfrm>
            <a:off x="11258550" y="-1"/>
            <a:ext cx="93345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9" name="Rektangel 8">
            <a:extLst>
              <a:ext uri="{FF2B5EF4-FFF2-40B4-BE49-F238E27FC236}">
                <a16:creationId xmlns:a16="http://schemas.microsoft.com/office/drawing/2014/main" id="{C7D19C55-431D-69BC-7256-A57A595DB7E0}"/>
              </a:ext>
            </a:extLst>
          </p:cNvPr>
          <p:cNvSpPr/>
          <p:nvPr userDrawn="1"/>
        </p:nvSpPr>
        <p:spPr>
          <a:xfrm>
            <a:off x="0" y="0"/>
            <a:ext cx="11258550" cy="6858000"/>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bg1"/>
              </a:solidFill>
            </a:endParaRPr>
          </a:p>
        </p:txBody>
      </p:sp>
      <p:sp>
        <p:nvSpPr>
          <p:cNvPr id="14" name="textruta 13">
            <a:extLst>
              <a:ext uri="{FF2B5EF4-FFF2-40B4-BE49-F238E27FC236}">
                <a16:creationId xmlns:a16="http://schemas.microsoft.com/office/drawing/2014/main" id="{8CAAE69E-CB11-F272-B0FF-7BFA114DBC9A}"/>
              </a:ext>
            </a:extLst>
          </p:cNvPr>
          <p:cNvSpPr txBox="1"/>
          <p:nvPr userDrawn="1"/>
        </p:nvSpPr>
        <p:spPr>
          <a:xfrm>
            <a:off x="716750" y="1282599"/>
            <a:ext cx="6157481" cy="671722"/>
          </a:xfrm>
          <a:prstGeom prst="rect">
            <a:avLst/>
          </a:prstGeom>
          <a:noFill/>
        </p:spPr>
        <p:txBody>
          <a:bodyPr wrap="square" lIns="0" tIns="0" rIns="0" bIns="0" rtlCol="0">
            <a:spAutoFit/>
          </a:bodyPr>
          <a:lstStyle/>
          <a:p>
            <a:pPr>
              <a:lnSpc>
                <a:spcPct val="80000"/>
              </a:lnSpc>
            </a:pPr>
            <a:r>
              <a:rPr lang="sv-SE" sz="5400" b="1" i="0" dirty="0">
                <a:solidFill>
                  <a:srgbClr val="1A355C"/>
                </a:solidFill>
                <a:effectLst/>
                <a:latin typeface="Helsingborg Sans" pitchFamily="2" charset="77"/>
              </a:rPr>
              <a:t>Beräkna effekterna</a:t>
            </a:r>
            <a:endParaRPr lang="sv-SE" sz="5400" b="1" i="0" dirty="0">
              <a:solidFill>
                <a:srgbClr val="1A355C"/>
              </a:solidFill>
              <a:latin typeface="Helsingborg Sans" pitchFamily="2" charset="77"/>
            </a:endParaRPr>
          </a:p>
        </p:txBody>
      </p:sp>
      <p:sp>
        <p:nvSpPr>
          <p:cNvPr id="15" name="textruta 14">
            <a:extLst>
              <a:ext uri="{FF2B5EF4-FFF2-40B4-BE49-F238E27FC236}">
                <a16:creationId xmlns:a16="http://schemas.microsoft.com/office/drawing/2014/main" id="{199FC27E-C6C3-07A8-11B6-71CF9408CE35}"/>
              </a:ext>
            </a:extLst>
          </p:cNvPr>
          <p:cNvSpPr txBox="1"/>
          <p:nvPr userDrawn="1"/>
        </p:nvSpPr>
        <p:spPr>
          <a:xfrm>
            <a:off x="716750" y="3574831"/>
            <a:ext cx="4798226" cy="1272913"/>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sv-SE" sz="1400" b="0" i="0" dirty="0">
                <a:solidFill>
                  <a:srgbClr val="1A355C"/>
                </a:solidFill>
                <a:effectLst/>
                <a:latin typeface="Roboto Light" panose="02000000000000000000" pitchFamily="2" charset="0"/>
                <a:ea typeface="Roboto Light" panose="02000000000000000000" pitchFamily="2" charset="0"/>
              </a:rPr>
              <a:t>Information om initiativet</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sv-SE" sz="1400" b="0" i="0" dirty="0">
                <a:solidFill>
                  <a:srgbClr val="1A355C"/>
                </a:solidFill>
                <a:effectLst/>
                <a:latin typeface="Roboto Light" panose="02000000000000000000" pitchFamily="2" charset="0"/>
                <a:ea typeface="Roboto Light" panose="02000000000000000000" pitchFamily="2" charset="0"/>
              </a:rPr>
              <a:t>Kvalitativa och ekonomiska effekter</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sv-SE" sz="1400" b="0" i="0" dirty="0">
                <a:solidFill>
                  <a:srgbClr val="1A355C"/>
                </a:solidFill>
                <a:effectLst/>
                <a:latin typeface="Roboto Light" panose="02000000000000000000" pitchFamily="2" charset="0"/>
                <a:ea typeface="Roboto Light" panose="02000000000000000000" pitchFamily="2" charset="0"/>
              </a:rPr>
              <a:t>Kostnader hittills och framöver</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sv-SE" sz="1400" b="0" i="0" dirty="0">
                <a:solidFill>
                  <a:srgbClr val="1A355C"/>
                </a:solidFill>
                <a:effectLst/>
                <a:latin typeface="Roboto Light" panose="02000000000000000000" pitchFamily="2" charset="0"/>
                <a:ea typeface="Roboto Light" panose="02000000000000000000" pitchFamily="2" charset="0"/>
              </a:rPr>
              <a:t>Prioritering utifrån politisk riktning eller verksamhetsplan</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sv-SE" sz="1400" b="0" i="0" dirty="0">
                <a:solidFill>
                  <a:srgbClr val="1A355C"/>
                </a:solidFill>
                <a:effectLst/>
                <a:latin typeface="Roboto Light" panose="02000000000000000000" pitchFamily="2" charset="0"/>
                <a:ea typeface="Roboto Light" panose="02000000000000000000" pitchFamily="2" charset="0"/>
              </a:rPr>
              <a:t>Riskbedömning</a:t>
            </a:r>
          </a:p>
        </p:txBody>
      </p:sp>
      <p:sp>
        <p:nvSpPr>
          <p:cNvPr id="5" name="textruta 4">
            <a:extLst>
              <a:ext uri="{FF2B5EF4-FFF2-40B4-BE49-F238E27FC236}">
                <a16:creationId xmlns:a16="http://schemas.microsoft.com/office/drawing/2014/main" id="{6C9BF42D-FAB8-A6B6-20F9-47144F055269}"/>
              </a:ext>
            </a:extLst>
          </p:cNvPr>
          <p:cNvSpPr txBox="1"/>
          <p:nvPr userDrawn="1"/>
        </p:nvSpPr>
        <p:spPr>
          <a:xfrm>
            <a:off x="716750" y="878359"/>
            <a:ext cx="1969300" cy="174150"/>
          </a:xfrm>
          <a:prstGeom prst="rect">
            <a:avLst/>
          </a:prstGeom>
          <a:noFill/>
        </p:spPr>
        <p:txBody>
          <a:bodyPr wrap="square" lIns="0" tIns="0" rIns="0" bIns="0" rtlCol="0">
            <a:spAutoFit/>
          </a:bodyPr>
          <a:lstStyle/>
          <a:p>
            <a:pPr>
              <a:lnSpc>
                <a:spcPct val="80000"/>
              </a:lnSpc>
            </a:pPr>
            <a:r>
              <a:rPr lang="sv-SE" sz="1400" b="1" i="0">
                <a:solidFill>
                  <a:srgbClr val="1A355C"/>
                </a:solidFill>
                <a:effectLst/>
                <a:latin typeface="Helsingborg Sans" pitchFamily="2" charset="77"/>
              </a:rPr>
              <a:t>Skala upp (4/5)</a:t>
            </a:r>
            <a:endParaRPr lang="sv-SE" sz="1400" b="1" i="0">
              <a:solidFill>
                <a:srgbClr val="1A355C"/>
              </a:solidFill>
              <a:latin typeface="Helsingborg Sans" pitchFamily="2" charset="77"/>
            </a:endParaRPr>
          </a:p>
        </p:txBody>
      </p:sp>
      <p:sp>
        <p:nvSpPr>
          <p:cNvPr id="3" name="textruta 2">
            <a:extLst>
              <a:ext uri="{FF2B5EF4-FFF2-40B4-BE49-F238E27FC236}">
                <a16:creationId xmlns:a16="http://schemas.microsoft.com/office/drawing/2014/main" id="{CACE3C2F-0941-0F6B-D5AF-54DB5561F5E6}"/>
              </a:ext>
            </a:extLst>
          </p:cNvPr>
          <p:cNvSpPr txBox="1"/>
          <p:nvPr userDrawn="1"/>
        </p:nvSpPr>
        <p:spPr>
          <a:xfrm>
            <a:off x="716749" y="3209713"/>
            <a:ext cx="5379251" cy="223907"/>
          </a:xfrm>
          <a:prstGeom prst="rect">
            <a:avLst/>
          </a:prstGeom>
          <a:noFill/>
        </p:spPr>
        <p:txBody>
          <a:bodyPr wrap="square" lIns="0" tIns="0" rIns="0" bIns="0" rtlCol="0">
            <a:spAutoFit/>
          </a:bodyPr>
          <a:lstStyle/>
          <a:p>
            <a:pPr>
              <a:lnSpc>
                <a:spcPct val="80000"/>
              </a:lnSpc>
            </a:pPr>
            <a:r>
              <a:rPr lang="sv-SE" sz="1800" b="1" i="0" dirty="0">
                <a:solidFill>
                  <a:srgbClr val="1A355C"/>
                </a:solidFill>
                <a:effectLst/>
                <a:latin typeface="Helsingborg Sans" pitchFamily="2" charset="77"/>
                <a:ea typeface="Roboto Black" panose="02000000000000000000" pitchFamily="2" charset="0"/>
              </a:rPr>
              <a:t>Du kommer att behöva svara på detta</a:t>
            </a:r>
            <a:endParaRPr lang="sv-SE" sz="1800" b="1" i="0" dirty="0">
              <a:solidFill>
                <a:srgbClr val="1A355C"/>
              </a:solidFill>
              <a:latin typeface="Helsingborg Sans" pitchFamily="2" charset="77"/>
              <a:ea typeface="Roboto Black" panose="02000000000000000000" pitchFamily="2" charset="0"/>
            </a:endParaRPr>
          </a:p>
        </p:txBody>
      </p:sp>
      <p:sp>
        <p:nvSpPr>
          <p:cNvPr id="11" name="textruta 10">
            <a:extLst>
              <a:ext uri="{FF2B5EF4-FFF2-40B4-BE49-F238E27FC236}">
                <a16:creationId xmlns:a16="http://schemas.microsoft.com/office/drawing/2014/main" id="{108866A5-86A1-ABB1-C994-6AC64C74E444}"/>
              </a:ext>
            </a:extLst>
          </p:cNvPr>
          <p:cNvSpPr txBox="1"/>
          <p:nvPr userDrawn="1"/>
        </p:nvSpPr>
        <p:spPr>
          <a:xfrm>
            <a:off x="3985060" y="850633"/>
            <a:ext cx="2889171" cy="184666"/>
          </a:xfrm>
          <a:prstGeom prst="rect">
            <a:avLst/>
          </a:prstGeom>
          <a:noFill/>
        </p:spPr>
        <p:txBody>
          <a:bodyPr wrap="square" lIns="0" tIns="0" rIns="0" bIns="0">
            <a:spAutoFit/>
          </a:bodyPr>
          <a:lstStyle/>
          <a:p>
            <a:r>
              <a:rPr lang="sv-SE" sz="1200" b="0" i="0">
                <a:solidFill>
                  <a:srgbClr val="1A355C"/>
                </a:solidFill>
                <a:effectLst/>
                <a:latin typeface="+mn-lt"/>
              </a:rPr>
              <a:t>54% färdig</a:t>
            </a:r>
            <a:endParaRPr lang="sv-SE" sz="1200">
              <a:solidFill>
                <a:srgbClr val="1A355C"/>
              </a:solidFill>
              <a:latin typeface="+mn-lt"/>
            </a:endParaRPr>
          </a:p>
        </p:txBody>
      </p:sp>
      <p:sp>
        <p:nvSpPr>
          <p:cNvPr id="12" name="Rektangel med rundade hörn 11">
            <a:extLst>
              <a:ext uri="{FF2B5EF4-FFF2-40B4-BE49-F238E27FC236}">
                <a16:creationId xmlns:a16="http://schemas.microsoft.com/office/drawing/2014/main" id="{79E87220-6213-A117-3EFF-EBE456AC570B}"/>
              </a:ext>
            </a:extLst>
          </p:cNvPr>
          <p:cNvSpPr/>
          <p:nvPr userDrawn="1"/>
        </p:nvSpPr>
        <p:spPr>
          <a:xfrm>
            <a:off x="2533426" y="894324"/>
            <a:ext cx="1309436" cy="89556"/>
          </a:xfrm>
          <a:prstGeom prst="roundRect">
            <a:avLst>
              <a:gd name="adj" fmla="val 50000"/>
            </a:avLst>
          </a:prstGeom>
          <a:noFill/>
          <a:ln>
            <a:solidFill>
              <a:srgbClr val="1A3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med rundade hörn 12">
            <a:extLst>
              <a:ext uri="{FF2B5EF4-FFF2-40B4-BE49-F238E27FC236}">
                <a16:creationId xmlns:a16="http://schemas.microsoft.com/office/drawing/2014/main" id="{3B8A2C02-EA1D-7250-C87E-49A467E0F36A}"/>
              </a:ext>
            </a:extLst>
          </p:cNvPr>
          <p:cNvSpPr/>
          <p:nvPr userDrawn="1"/>
        </p:nvSpPr>
        <p:spPr>
          <a:xfrm>
            <a:off x="2532046" y="894324"/>
            <a:ext cx="712860" cy="89556"/>
          </a:xfrm>
          <a:prstGeom prst="roundRect">
            <a:avLst>
              <a:gd name="adj" fmla="val 50000"/>
            </a:avLst>
          </a:prstGeom>
          <a:solidFill>
            <a:srgbClr val="1A3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37A31225-1764-761B-C0CC-6232E4C1E62C}"/>
              </a:ext>
            </a:extLst>
          </p:cNvPr>
          <p:cNvSpPr txBox="1"/>
          <p:nvPr userDrawn="1"/>
        </p:nvSpPr>
        <p:spPr>
          <a:xfrm>
            <a:off x="716748" y="1936111"/>
            <a:ext cx="6630350" cy="830997"/>
          </a:xfrm>
          <a:prstGeom prst="rect">
            <a:avLst/>
          </a:prstGeom>
          <a:noFill/>
        </p:spPr>
        <p:txBody>
          <a:bodyPr wrap="square" lIns="0" tIns="0" rIns="0" bIns="0" rtlCol="0">
            <a:spAutoFit/>
          </a:bodyPr>
          <a:lstStyle/>
          <a:p>
            <a:r>
              <a:rPr lang="sv-SE" sz="1800" b="0" i="0" dirty="0">
                <a:solidFill>
                  <a:srgbClr val="1A355C"/>
                </a:solidFill>
                <a:effectLst/>
                <a:latin typeface="+mj-lt"/>
                <a:ea typeface="Roboto Light" panose="02000000000000000000" pitchFamily="2" charset="0"/>
              </a:rPr>
              <a:t>Nu ska vi fylla i stadens modell för effekthemtagning. Det är ett dokument som behövs för att ledningen ska kunna fatta beslut om innovationen ska skalas upp eller inte.</a:t>
            </a:r>
            <a:endParaRPr lang="sv-SE" sz="1800" b="0" i="0" dirty="0">
              <a:solidFill>
                <a:srgbClr val="1A355C"/>
              </a:solidFill>
              <a:latin typeface="+mj-lt"/>
              <a:ea typeface="Roboto Light" panose="02000000000000000000" pitchFamily="2" charset="0"/>
            </a:endParaRPr>
          </a:p>
        </p:txBody>
      </p:sp>
      <p:sp>
        <p:nvSpPr>
          <p:cNvPr id="6" name="Rektangel 5">
            <a:extLst>
              <a:ext uri="{FF2B5EF4-FFF2-40B4-BE49-F238E27FC236}">
                <a16:creationId xmlns:a16="http://schemas.microsoft.com/office/drawing/2014/main" id="{11253CBE-39B0-00FC-D81A-04E02602D99C}"/>
              </a:ext>
            </a:extLst>
          </p:cNvPr>
          <p:cNvSpPr/>
          <p:nvPr userDrawn="1"/>
        </p:nvSpPr>
        <p:spPr>
          <a:xfrm>
            <a:off x="8495415" y="456444"/>
            <a:ext cx="3236004" cy="6049475"/>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textruta 7">
            <a:extLst>
              <a:ext uri="{FF2B5EF4-FFF2-40B4-BE49-F238E27FC236}">
                <a16:creationId xmlns:a16="http://schemas.microsoft.com/office/drawing/2014/main" id="{81D99647-6606-CBF1-74FA-C91BD48E760C}"/>
              </a:ext>
            </a:extLst>
          </p:cNvPr>
          <p:cNvSpPr txBox="1"/>
          <p:nvPr userDrawn="1"/>
        </p:nvSpPr>
        <p:spPr>
          <a:xfrm>
            <a:off x="8838345" y="878359"/>
            <a:ext cx="2144875" cy="335861"/>
          </a:xfrm>
          <a:prstGeom prst="rect">
            <a:avLst/>
          </a:prstGeom>
          <a:noFill/>
        </p:spPr>
        <p:txBody>
          <a:bodyPr wrap="square" lIns="0" tIns="0" rIns="0" bIns="0" rtlCol="0">
            <a:spAutoFit/>
          </a:bodyPr>
          <a:lstStyle/>
          <a:p>
            <a:pPr>
              <a:lnSpc>
                <a:spcPct val="80000"/>
              </a:lnSpc>
            </a:pPr>
            <a:r>
              <a:rPr lang="sv-SE" sz="2700" b="1" i="0" dirty="0">
                <a:solidFill>
                  <a:schemeClr val="bg1"/>
                </a:solidFill>
                <a:effectLst/>
                <a:latin typeface="Helsingborg Sans" pitchFamily="2" charset="77"/>
              </a:rPr>
              <a:t>Ta hjälp</a:t>
            </a:r>
            <a:endParaRPr lang="sv-SE" sz="2700" b="1" i="0" dirty="0">
              <a:solidFill>
                <a:schemeClr val="bg1"/>
              </a:solidFill>
              <a:latin typeface="Helsingborg Sans" pitchFamily="2" charset="77"/>
            </a:endParaRPr>
          </a:p>
        </p:txBody>
      </p:sp>
      <p:sp>
        <p:nvSpPr>
          <p:cNvPr id="19" name="textruta 18">
            <a:extLst>
              <a:ext uri="{FF2B5EF4-FFF2-40B4-BE49-F238E27FC236}">
                <a16:creationId xmlns:a16="http://schemas.microsoft.com/office/drawing/2014/main" id="{D41B3CDB-2DAD-DAFF-DA8E-57527C91685F}"/>
              </a:ext>
            </a:extLst>
          </p:cNvPr>
          <p:cNvSpPr txBox="1"/>
          <p:nvPr userDrawn="1"/>
        </p:nvSpPr>
        <p:spPr>
          <a:xfrm>
            <a:off x="8833785" y="1337302"/>
            <a:ext cx="2686050" cy="1200329"/>
          </a:xfrm>
          <a:prstGeom prst="rect">
            <a:avLst/>
          </a:prstGeom>
          <a:noFill/>
        </p:spPr>
        <p:txBody>
          <a:bodyPr wrap="square" lIns="0" tIns="0" rIns="0" bIns="0">
            <a:spAutoFit/>
          </a:bodyPr>
          <a:lstStyle/>
          <a:p>
            <a:r>
              <a:rPr lang="sv-SE" sz="1300" b="0" i="0" dirty="0">
                <a:solidFill>
                  <a:schemeClr val="bg1"/>
                </a:solidFill>
                <a:effectLst/>
                <a:latin typeface="+mn-lt"/>
              </a:rPr>
              <a:t>Ta hjälp av din innovationsledare och/eller en ekonom, så går det lättare att fylla i dokumentet. Alla delar i dokumentet behövs för att styrka att din lösning är något som behövs i vår organisation.</a:t>
            </a:r>
          </a:p>
        </p:txBody>
      </p:sp>
      <p:sp>
        <p:nvSpPr>
          <p:cNvPr id="20" name="textruta 19">
            <a:extLst>
              <a:ext uri="{FF2B5EF4-FFF2-40B4-BE49-F238E27FC236}">
                <a16:creationId xmlns:a16="http://schemas.microsoft.com/office/drawing/2014/main" id="{72204DB9-7DA7-9A76-D090-917687458AB1}"/>
              </a:ext>
            </a:extLst>
          </p:cNvPr>
          <p:cNvSpPr txBox="1"/>
          <p:nvPr userDrawn="1"/>
        </p:nvSpPr>
        <p:spPr>
          <a:xfrm>
            <a:off x="8826055" y="4023474"/>
            <a:ext cx="2568199" cy="335861"/>
          </a:xfrm>
          <a:prstGeom prst="rect">
            <a:avLst/>
          </a:prstGeom>
          <a:noFill/>
        </p:spPr>
        <p:txBody>
          <a:bodyPr wrap="square" lIns="0" tIns="0" rIns="0" bIns="0" rtlCol="0">
            <a:spAutoFit/>
          </a:bodyPr>
          <a:lstStyle/>
          <a:p>
            <a:pPr>
              <a:lnSpc>
                <a:spcPct val="80000"/>
              </a:lnSpc>
            </a:pPr>
            <a:r>
              <a:rPr lang="sv-SE" sz="2700" b="1" i="0" dirty="0">
                <a:solidFill>
                  <a:schemeClr val="bg1"/>
                </a:solidFill>
                <a:effectLst/>
                <a:latin typeface="Helsingborg Sans" pitchFamily="2" charset="77"/>
              </a:rPr>
              <a:t>Exempel</a:t>
            </a:r>
            <a:endParaRPr lang="sv-SE" sz="2700" b="1" i="0" dirty="0">
              <a:solidFill>
                <a:schemeClr val="bg1"/>
              </a:solidFill>
              <a:latin typeface="Helsingborg Sans" pitchFamily="2" charset="77"/>
            </a:endParaRPr>
          </a:p>
        </p:txBody>
      </p:sp>
    </p:spTree>
    <p:extLst>
      <p:ext uri="{BB962C8B-B14F-4D97-AF65-F5344CB8AC3E}">
        <p14:creationId xmlns:p14="http://schemas.microsoft.com/office/powerpoint/2010/main" val="1770771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Rubrikbild-med-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5086A0E-EDD5-FCD7-68D1-9E19A7DE6E37}"/>
              </a:ext>
            </a:extLst>
          </p:cNvPr>
          <p:cNvSpPr/>
          <p:nvPr userDrawn="1"/>
        </p:nvSpPr>
        <p:spPr>
          <a:xfrm>
            <a:off x="0" y="5947198"/>
            <a:ext cx="12192000" cy="91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Rektangel 8">
            <a:extLst>
              <a:ext uri="{FF2B5EF4-FFF2-40B4-BE49-F238E27FC236}">
                <a16:creationId xmlns:a16="http://schemas.microsoft.com/office/drawing/2014/main" id="{C7D19C55-431D-69BC-7256-A57A595DB7E0}"/>
              </a:ext>
            </a:extLst>
          </p:cNvPr>
          <p:cNvSpPr/>
          <p:nvPr userDrawn="1"/>
        </p:nvSpPr>
        <p:spPr>
          <a:xfrm>
            <a:off x="-1" y="0"/>
            <a:ext cx="12192001" cy="5947198"/>
          </a:xfrm>
          <a:prstGeom prst="rect">
            <a:avLst/>
          </a:prstGeom>
          <a:solidFill>
            <a:srgbClr val="F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solidFill>
                <a:schemeClr val="bg1"/>
              </a:solidFill>
            </a:endParaRPr>
          </a:p>
        </p:txBody>
      </p:sp>
      <p:sp>
        <p:nvSpPr>
          <p:cNvPr id="15" name="textruta 14">
            <a:extLst>
              <a:ext uri="{FF2B5EF4-FFF2-40B4-BE49-F238E27FC236}">
                <a16:creationId xmlns:a16="http://schemas.microsoft.com/office/drawing/2014/main" id="{199FC27E-C6C3-07A8-11B6-71CF9408CE35}"/>
              </a:ext>
            </a:extLst>
          </p:cNvPr>
          <p:cNvSpPr txBox="1"/>
          <p:nvPr userDrawn="1"/>
        </p:nvSpPr>
        <p:spPr>
          <a:xfrm>
            <a:off x="716750" y="2142603"/>
            <a:ext cx="4781682" cy="1661993"/>
          </a:xfrm>
          <a:prstGeom prst="rect">
            <a:avLst/>
          </a:prstGeom>
          <a:noFill/>
        </p:spPr>
        <p:txBody>
          <a:bodyPr wrap="square" lIns="0" tIns="0" rIns="0" bIns="0" rtlCol="0">
            <a:spAutoFit/>
          </a:bodyPr>
          <a:lstStyle/>
          <a:p>
            <a:r>
              <a:rPr lang="sv-SE" sz="1800" b="0" i="0" dirty="0">
                <a:solidFill>
                  <a:srgbClr val="002060"/>
                </a:solidFill>
                <a:effectLst/>
                <a:latin typeface="Roboto Medium" panose="02000000000000000000" pitchFamily="2" charset="0"/>
                <a:ea typeface="Roboto Medium" panose="02000000000000000000" pitchFamily="2" charset="0"/>
              </a:rPr>
              <a:t>Nu är det dags att presentera ditt beslutsunderlag för innovationsrådet eller annat beslutsorgan på din förvaltning. Förhoppningsvis får du ett beslut om att ditt initiativ ska skalas upp och göra Helsingborg till en bättre plats att leva och verka i.</a:t>
            </a:r>
          </a:p>
        </p:txBody>
      </p:sp>
      <p:sp>
        <p:nvSpPr>
          <p:cNvPr id="5" name="textruta 4">
            <a:extLst>
              <a:ext uri="{FF2B5EF4-FFF2-40B4-BE49-F238E27FC236}">
                <a16:creationId xmlns:a16="http://schemas.microsoft.com/office/drawing/2014/main" id="{44B17680-0220-CD27-7CD7-EB017ED9F20A}"/>
              </a:ext>
            </a:extLst>
          </p:cNvPr>
          <p:cNvSpPr txBox="1"/>
          <p:nvPr userDrawn="1"/>
        </p:nvSpPr>
        <p:spPr>
          <a:xfrm>
            <a:off x="716750" y="1282599"/>
            <a:ext cx="5207800" cy="671722"/>
          </a:xfrm>
          <a:prstGeom prst="rect">
            <a:avLst/>
          </a:prstGeom>
          <a:noFill/>
        </p:spPr>
        <p:txBody>
          <a:bodyPr wrap="square" lIns="0" tIns="0" rIns="0" bIns="0" rtlCol="0">
            <a:spAutoFit/>
          </a:bodyPr>
          <a:lstStyle/>
          <a:p>
            <a:pPr>
              <a:lnSpc>
                <a:spcPct val="80000"/>
              </a:lnSpc>
            </a:pPr>
            <a:r>
              <a:rPr lang="sv-SE" sz="5400" b="1" i="0" dirty="0">
                <a:solidFill>
                  <a:srgbClr val="002060"/>
                </a:solidFill>
                <a:effectLst/>
                <a:latin typeface="Helsingborg Sans" pitchFamily="2" charset="77"/>
              </a:rPr>
              <a:t>Bra jobbat!</a:t>
            </a:r>
            <a:endParaRPr lang="sv-SE" sz="5400" b="1" i="0" dirty="0">
              <a:solidFill>
                <a:srgbClr val="002060"/>
              </a:solidFill>
              <a:latin typeface="Helsingborg Sans" pitchFamily="2" charset="77"/>
            </a:endParaRPr>
          </a:p>
        </p:txBody>
      </p:sp>
      <p:sp>
        <p:nvSpPr>
          <p:cNvPr id="6" name="textruta 5">
            <a:extLst>
              <a:ext uri="{FF2B5EF4-FFF2-40B4-BE49-F238E27FC236}">
                <a16:creationId xmlns:a16="http://schemas.microsoft.com/office/drawing/2014/main" id="{9AA7AF87-CD75-2C2F-3413-8C9746CCAA31}"/>
              </a:ext>
            </a:extLst>
          </p:cNvPr>
          <p:cNvSpPr txBox="1"/>
          <p:nvPr userDrawn="1"/>
        </p:nvSpPr>
        <p:spPr>
          <a:xfrm>
            <a:off x="716750" y="831879"/>
            <a:ext cx="2267082" cy="174150"/>
          </a:xfrm>
          <a:prstGeom prst="rect">
            <a:avLst/>
          </a:prstGeom>
          <a:noFill/>
        </p:spPr>
        <p:txBody>
          <a:bodyPr wrap="square" lIns="0" tIns="0" rIns="0" bIns="0" rtlCol="0">
            <a:spAutoFit/>
          </a:bodyPr>
          <a:lstStyle/>
          <a:p>
            <a:pPr>
              <a:lnSpc>
                <a:spcPct val="80000"/>
              </a:lnSpc>
            </a:pPr>
            <a:r>
              <a:rPr lang="sv-SE" sz="1400" b="1" i="0" dirty="0">
                <a:solidFill>
                  <a:srgbClr val="002060"/>
                </a:solidFill>
                <a:effectLst/>
                <a:latin typeface="Helsingborg Sans" pitchFamily="2" charset="77"/>
              </a:rPr>
              <a:t>1. Skala upp (5/5)</a:t>
            </a:r>
            <a:endParaRPr lang="sv-SE" sz="1400" b="1" i="0" dirty="0">
              <a:solidFill>
                <a:srgbClr val="002060"/>
              </a:solidFill>
              <a:latin typeface="Helsingborg Sans" pitchFamily="2" charset="77"/>
            </a:endParaRPr>
          </a:p>
        </p:txBody>
      </p:sp>
      <p:sp>
        <p:nvSpPr>
          <p:cNvPr id="11" name="textruta 10">
            <a:extLst>
              <a:ext uri="{FF2B5EF4-FFF2-40B4-BE49-F238E27FC236}">
                <a16:creationId xmlns:a16="http://schemas.microsoft.com/office/drawing/2014/main" id="{A665AB5E-D5E3-373B-37DD-258F46EC3DD5}"/>
              </a:ext>
            </a:extLst>
          </p:cNvPr>
          <p:cNvSpPr txBox="1"/>
          <p:nvPr userDrawn="1"/>
        </p:nvSpPr>
        <p:spPr>
          <a:xfrm>
            <a:off x="3869853" y="792116"/>
            <a:ext cx="2889171" cy="184666"/>
          </a:xfrm>
          <a:prstGeom prst="rect">
            <a:avLst/>
          </a:prstGeom>
          <a:noFill/>
        </p:spPr>
        <p:txBody>
          <a:bodyPr wrap="square" lIns="0" tIns="0" rIns="0" bIns="0">
            <a:spAutoFit/>
          </a:bodyPr>
          <a:lstStyle/>
          <a:p>
            <a:r>
              <a:rPr lang="sv-SE" sz="1200" b="0" i="0" dirty="0">
                <a:solidFill>
                  <a:srgbClr val="002060"/>
                </a:solidFill>
                <a:effectLst/>
                <a:latin typeface="+mn-lt"/>
              </a:rPr>
              <a:t>100% färdig</a:t>
            </a:r>
            <a:endParaRPr lang="sv-SE" sz="1200" dirty="0">
              <a:solidFill>
                <a:srgbClr val="002060"/>
              </a:solidFill>
              <a:latin typeface="+mn-lt"/>
            </a:endParaRPr>
          </a:p>
        </p:txBody>
      </p:sp>
      <p:sp>
        <p:nvSpPr>
          <p:cNvPr id="12" name="Rektangel med rundade hörn 11">
            <a:extLst>
              <a:ext uri="{FF2B5EF4-FFF2-40B4-BE49-F238E27FC236}">
                <a16:creationId xmlns:a16="http://schemas.microsoft.com/office/drawing/2014/main" id="{BAFD2CFC-9809-9D5B-BDDF-016C6AB7A2C7}"/>
              </a:ext>
            </a:extLst>
          </p:cNvPr>
          <p:cNvSpPr/>
          <p:nvPr userDrawn="1"/>
        </p:nvSpPr>
        <p:spPr>
          <a:xfrm>
            <a:off x="2391147" y="839671"/>
            <a:ext cx="1309436" cy="89556"/>
          </a:xfrm>
          <a:prstGeom prst="roundRect">
            <a:avLst>
              <a:gd name="adj" fmla="val 50000"/>
            </a:avLst>
          </a:prstGeom>
          <a:noFill/>
          <a:ln>
            <a:solidFill>
              <a:srgbClr val="1A3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med rundade hörn 13">
            <a:extLst>
              <a:ext uri="{FF2B5EF4-FFF2-40B4-BE49-F238E27FC236}">
                <a16:creationId xmlns:a16="http://schemas.microsoft.com/office/drawing/2014/main" id="{F2BC0AC4-908D-338A-899C-3321B456DE68}"/>
              </a:ext>
            </a:extLst>
          </p:cNvPr>
          <p:cNvSpPr/>
          <p:nvPr userDrawn="1"/>
        </p:nvSpPr>
        <p:spPr>
          <a:xfrm>
            <a:off x="2389767" y="839671"/>
            <a:ext cx="712860" cy="89556"/>
          </a:xfrm>
          <a:prstGeom prst="roundRect">
            <a:avLst>
              <a:gd name="adj" fmla="val 50000"/>
            </a:avLst>
          </a:prstGeom>
          <a:solidFill>
            <a:srgbClr val="1A3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1FE20E6A-97FA-B398-F9A7-6D834451B9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548" r="13468"/>
          <a:stretch/>
        </p:blipFill>
        <p:spPr>
          <a:xfrm>
            <a:off x="6212732" y="0"/>
            <a:ext cx="5979268" cy="5947198"/>
          </a:xfrm>
          <a:prstGeom prst="rect">
            <a:avLst/>
          </a:prstGeom>
        </p:spPr>
      </p:pic>
      <p:sp>
        <p:nvSpPr>
          <p:cNvPr id="3" name="Ellips 2">
            <a:extLst>
              <a:ext uri="{FF2B5EF4-FFF2-40B4-BE49-F238E27FC236}">
                <a16:creationId xmlns:a16="http://schemas.microsoft.com/office/drawing/2014/main" id="{97307AED-1E3C-3D80-E7ED-766A330F7FC4}"/>
              </a:ext>
            </a:extLst>
          </p:cNvPr>
          <p:cNvSpPr/>
          <p:nvPr userDrawn="1"/>
        </p:nvSpPr>
        <p:spPr>
          <a:xfrm>
            <a:off x="9164319" y="4531359"/>
            <a:ext cx="1875443" cy="1946857"/>
          </a:xfrm>
          <a:prstGeom prst="ellipse">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2800" b="1" i="0" dirty="0">
                <a:solidFill>
                  <a:schemeClr val="bg1"/>
                </a:solidFill>
                <a:latin typeface="Helsingborg Sans" pitchFamily="2" charset="77"/>
              </a:rPr>
              <a:t>Lycka till!</a:t>
            </a:r>
          </a:p>
        </p:txBody>
      </p:sp>
    </p:spTree>
    <p:extLst>
      <p:ext uri="{BB962C8B-B14F-4D97-AF65-F5344CB8AC3E}">
        <p14:creationId xmlns:p14="http://schemas.microsoft.com/office/powerpoint/2010/main" val="272690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08906343"/>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278" r:id="rId3"/>
    <p:sldLayoutId id="2147484217" r:id="rId4"/>
    <p:sldLayoutId id="2147484276" r:id="rId5"/>
    <p:sldLayoutId id="2147484221" r:id="rId6"/>
    <p:sldLayoutId id="2147484277" r:id="rId7"/>
    <p:sldLayoutId id="2147484214" r:id="rId8"/>
    <p:sldLayoutId id="2147484279" r:id="rId9"/>
    <p:sldLayoutId id="2147484203" r:id="rId10"/>
  </p:sldLayoutIdLst>
  <p:txStyles>
    <p:titleStyle>
      <a:lvl1pPr algn="l" defTabSz="1219170" rtl="0" eaLnBrk="1" latinLnBrk="0" hangingPunct="1">
        <a:lnSpc>
          <a:spcPct val="90000"/>
        </a:lnSpc>
        <a:spcBef>
          <a:spcPct val="0"/>
        </a:spcBef>
        <a:buNone/>
        <a:defRPr sz="5867"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orms.office.com/Pages/ResponsePage.aspx?id=J8ay-4hFL0y2pA37XcMTMCew-VHqCkBCiYLRmfA403BURFc4QjFJOUhYOTEzMTEyUDBCSk9IQ0RNQy4u"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media.helsingborg.se/uploads/networks/4/sites/169/2023/09/effekthemtagning_vem-kommer-hem.xlsx" TargetMode="External"/><Relationship Id="rId3" Type="http://schemas.openxmlformats.org/officeDocument/2006/relationships/hyperlink" Target="https://intranat.helsingborg.se/wp-content/uploads/2021/12/guide-for-effekthemtagning.xlsx" TargetMode="External"/><Relationship Id="rId7" Type="http://schemas.openxmlformats.org/officeDocument/2006/relationships/hyperlink" Target="https://media.helsingborg.se/uploads/networks/4/sites/169/2023/09/utekonferens-effekthemtagning.xlsx" TargetMode="External"/><Relationship Id="rId2" Type="http://schemas.openxmlformats.org/officeDocument/2006/relationships/hyperlink" Target="https://forms.office.com/Pages/ResponsePage.aspx?id=J8ay-4hFL0y2pA37XcMTMCew-VHqCkBCiYLRmfA403BURFc4QjFJOUhYOTEzMTEyUDBCSk9IQ0RNQy4u" TargetMode="External"/><Relationship Id="rId1" Type="http://schemas.openxmlformats.org/officeDocument/2006/relationships/slideLayout" Target="../slideLayouts/slideLayout8.xml"/><Relationship Id="rId6" Type="http://schemas.openxmlformats.org/officeDocument/2006/relationships/hyperlink" Target="https://media.helsingborg.se/uploads/networks/4/sites/169/2023/09/effekthemtagning-vardhund.xlsx" TargetMode="External"/><Relationship Id="rId5" Type="http://schemas.openxmlformats.org/officeDocument/2006/relationships/hyperlink" Target="https://intranat.helsingborg.se/hjalp-och-stod/effekthemtagning/" TargetMode="External"/><Relationship Id="rId4" Type="http://schemas.openxmlformats.org/officeDocument/2006/relationships/hyperlink" Target="https://teams.microsoft.com/l/team/19%3aKQMblK-a7z20VSPf5cg3Xlm-S7-r9QDWJPc5ofsMRkg1%40thread.tacv2/conversations?groupId=5d4938df-a85a-4b11-8ce2-b0826a3e7911&amp;tenantId=fbb2c627-4588-4c2f-b6a4-0dfb5dc313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81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hlinkClick r:id="rId2"/>
            <a:extLst>
              <a:ext uri="{FF2B5EF4-FFF2-40B4-BE49-F238E27FC236}">
                <a16:creationId xmlns:a16="http://schemas.microsoft.com/office/drawing/2014/main" id="{9A74A63B-1BB5-619F-8856-7FF124C68D05}"/>
              </a:ext>
            </a:extLst>
          </p:cNvPr>
          <p:cNvSpPr/>
          <p:nvPr/>
        </p:nvSpPr>
        <p:spPr>
          <a:xfrm>
            <a:off x="1445924" y="4787434"/>
            <a:ext cx="2297548" cy="6748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600" b="1" dirty="0">
                <a:solidFill>
                  <a:srgbClr val="DA291C"/>
                </a:solidFill>
                <a:latin typeface="Helsingborg Sans" pitchFamily="2" charset="77"/>
                <a:hlinkClick r:id="rId2">
                  <a:extLst>
                    <a:ext uri="{A12FA001-AC4F-418D-AE19-62706E023703}">
                      <ahyp:hlinkClr xmlns:ahyp="http://schemas.microsoft.com/office/drawing/2018/hyperlinkcolor" val="tx"/>
                    </a:ext>
                  </a:extLst>
                </a:hlinkClick>
              </a:rPr>
              <a:t>Ge feedback</a:t>
            </a:r>
            <a:endParaRPr lang="sv-SE" sz="1600" b="1" i="0" dirty="0">
              <a:solidFill>
                <a:srgbClr val="DA291C"/>
              </a:solidFill>
              <a:latin typeface="Helsingborg Sans" pitchFamily="2" charset="77"/>
            </a:endParaRPr>
          </a:p>
        </p:txBody>
      </p:sp>
    </p:spTree>
    <p:extLst>
      <p:ext uri="{BB962C8B-B14F-4D97-AF65-F5344CB8AC3E}">
        <p14:creationId xmlns:p14="http://schemas.microsoft.com/office/powerpoint/2010/main" val="394255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36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52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E7E2CC3-5E81-25FC-8539-A5C1B7CE3596}"/>
              </a:ext>
            </a:extLst>
          </p:cNvPr>
          <p:cNvSpPr>
            <a:spLocks noGrp="1"/>
          </p:cNvSpPr>
          <p:nvPr>
            <p:ph type="body" sz="quarter" idx="11"/>
          </p:nvPr>
        </p:nvSpPr>
        <p:spPr/>
        <p:txBody>
          <a:bodyPr/>
          <a:lstStyle/>
          <a:p>
            <a:endParaRPr lang="sv-SE"/>
          </a:p>
        </p:txBody>
      </p:sp>
      <p:sp>
        <p:nvSpPr>
          <p:cNvPr id="3" name="Platshållare för text 2">
            <a:extLst>
              <a:ext uri="{FF2B5EF4-FFF2-40B4-BE49-F238E27FC236}">
                <a16:creationId xmlns:a16="http://schemas.microsoft.com/office/drawing/2014/main" id="{5545D8ED-3C3C-7F25-566C-D5183244D319}"/>
              </a:ext>
            </a:extLst>
          </p:cNvPr>
          <p:cNvSpPr>
            <a:spLocks noGrp="1"/>
          </p:cNvSpPr>
          <p:nvPr>
            <p:ph type="body" sz="quarter" idx="12"/>
          </p:nvPr>
        </p:nvSpPr>
        <p:spPr/>
        <p:txBody>
          <a:bodyPr/>
          <a:lstStyle/>
          <a:p>
            <a:endParaRPr lang="sv-SE"/>
          </a:p>
        </p:txBody>
      </p:sp>
      <p:sp>
        <p:nvSpPr>
          <p:cNvPr id="4" name="Platshållare för text 3">
            <a:extLst>
              <a:ext uri="{FF2B5EF4-FFF2-40B4-BE49-F238E27FC236}">
                <a16:creationId xmlns:a16="http://schemas.microsoft.com/office/drawing/2014/main" id="{05DA9FB5-2174-B7E1-6C2E-A2AD3D572E64}"/>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63350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2D9D087-A91F-B6F9-9ABC-D6412C3F68F3}"/>
              </a:ext>
            </a:extLst>
          </p:cNvPr>
          <p:cNvSpPr>
            <a:spLocks noGrp="1"/>
          </p:cNvSpPr>
          <p:nvPr>
            <p:ph type="body" sz="quarter" idx="10"/>
          </p:nvPr>
        </p:nvSpPr>
        <p:spPr/>
        <p:txBody>
          <a:bodyPr/>
          <a:lstStyle/>
          <a:p>
            <a:endParaRPr lang="sv-SE"/>
          </a:p>
        </p:txBody>
      </p:sp>
      <p:sp>
        <p:nvSpPr>
          <p:cNvPr id="3" name="Platshållare för text 2">
            <a:extLst>
              <a:ext uri="{FF2B5EF4-FFF2-40B4-BE49-F238E27FC236}">
                <a16:creationId xmlns:a16="http://schemas.microsoft.com/office/drawing/2014/main" id="{2D9CB061-68B1-34D0-3E1B-A2548AE7477D}"/>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84384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29466AB-FAD6-F684-4907-8FD523A9C979}"/>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60960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75B6C9E-FB12-F848-E6AD-BBDB55DB6E8A}"/>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32866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a:hlinkClick r:id="rId2"/>
            <a:extLst>
              <a:ext uri="{FF2B5EF4-FFF2-40B4-BE49-F238E27FC236}">
                <a16:creationId xmlns:a16="http://schemas.microsoft.com/office/drawing/2014/main" id="{5D1C7593-362E-9D94-2560-4CAADDFE9CE1}"/>
              </a:ext>
            </a:extLst>
          </p:cNvPr>
          <p:cNvSpPr/>
          <p:nvPr/>
        </p:nvSpPr>
        <p:spPr>
          <a:xfrm>
            <a:off x="689444" y="5263096"/>
            <a:ext cx="3007142" cy="9250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600" b="1" dirty="0">
                <a:solidFill>
                  <a:srgbClr val="DA291C"/>
                </a:solidFill>
                <a:latin typeface="Helsingborg Sans" pitchFamily="2" charset="77"/>
                <a:hlinkClick r:id="rId3">
                  <a:extLst>
                    <a:ext uri="{A12FA001-AC4F-418D-AE19-62706E023703}">
                      <ahyp:hlinkClr xmlns:ahyp="http://schemas.microsoft.com/office/drawing/2018/hyperlinkcolor" val="tx"/>
                    </a:ext>
                  </a:extLst>
                </a:hlinkClick>
              </a:rPr>
              <a:t>Ladda ner guide för effekthemtagning</a:t>
            </a:r>
            <a:endParaRPr lang="sv-SE" sz="1600" b="1" i="0" dirty="0">
              <a:solidFill>
                <a:srgbClr val="DA291C"/>
              </a:solidFill>
              <a:latin typeface="Helsingborg Sans" pitchFamily="2" charset="77"/>
            </a:endParaRPr>
          </a:p>
        </p:txBody>
      </p:sp>
      <p:sp>
        <p:nvSpPr>
          <p:cNvPr id="4" name="textruta 3">
            <a:extLst>
              <a:ext uri="{FF2B5EF4-FFF2-40B4-BE49-F238E27FC236}">
                <a16:creationId xmlns:a16="http://schemas.microsoft.com/office/drawing/2014/main" id="{53D54080-DB1C-A003-6F98-E2B4D9B15149}"/>
              </a:ext>
            </a:extLst>
          </p:cNvPr>
          <p:cNvSpPr txBox="1"/>
          <p:nvPr/>
        </p:nvSpPr>
        <p:spPr>
          <a:xfrm>
            <a:off x="8729663" y="3406140"/>
            <a:ext cx="2803207" cy="292388"/>
          </a:xfrm>
          <a:prstGeom prst="rect">
            <a:avLst/>
          </a:prstGeom>
          <a:noFill/>
        </p:spPr>
        <p:txBody>
          <a:bodyPr wrap="square">
            <a:spAutoFit/>
          </a:bodyPr>
          <a:lstStyle/>
          <a:p>
            <a:r>
              <a:rPr lang="sv-SE" sz="1300" b="0" i="0" u="sng" dirty="0">
                <a:solidFill>
                  <a:schemeClr val="bg1"/>
                </a:solidFill>
                <a:effectLst/>
                <a:latin typeface="+mn-lt"/>
                <a:hlinkClick r:id="rId4">
                  <a:extLst>
                    <a:ext uri="{A12FA001-AC4F-418D-AE19-62706E023703}">
                      <ahyp:hlinkClr xmlns:ahyp="http://schemas.microsoft.com/office/drawing/2018/hyperlinkcolor" val="tx"/>
                    </a:ext>
                  </a:extLst>
                </a:hlinkClick>
              </a:rPr>
              <a:t>Gå med i Teams teamet</a:t>
            </a:r>
            <a:endParaRPr lang="sv-SE" sz="1300" u="sng" dirty="0">
              <a:solidFill>
                <a:schemeClr val="bg1"/>
              </a:solidFill>
              <a:latin typeface="+mn-lt"/>
            </a:endParaRPr>
          </a:p>
        </p:txBody>
      </p:sp>
      <p:sp>
        <p:nvSpPr>
          <p:cNvPr id="6" name="textruta 5">
            <a:extLst>
              <a:ext uri="{FF2B5EF4-FFF2-40B4-BE49-F238E27FC236}">
                <a16:creationId xmlns:a16="http://schemas.microsoft.com/office/drawing/2014/main" id="{F86BC2AB-2526-B88B-81CC-E04884716EF8}"/>
              </a:ext>
            </a:extLst>
          </p:cNvPr>
          <p:cNvSpPr txBox="1"/>
          <p:nvPr/>
        </p:nvSpPr>
        <p:spPr>
          <a:xfrm>
            <a:off x="8729663" y="2591206"/>
            <a:ext cx="2311717" cy="692497"/>
          </a:xfrm>
          <a:prstGeom prst="rect">
            <a:avLst/>
          </a:prstGeom>
          <a:noFill/>
        </p:spPr>
        <p:txBody>
          <a:bodyPr wrap="square">
            <a:spAutoFit/>
          </a:bodyPr>
          <a:lstStyle/>
          <a:p>
            <a:r>
              <a:rPr lang="sv-SE" sz="1300" b="0" i="0" dirty="0">
                <a:solidFill>
                  <a:schemeClr val="bg1"/>
                </a:solidFill>
                <a:effectLst/>
                <a:latin typeface="+mn-lt"/>
                <a:hlinkClick r:id="rId5">
                  <a:extLst>
                    <a:ext uri="{A12FA001-AC4F-418D-AE19-62706E023703}">
                      <ahyp:hlinkClr xmlns:ahyp="http://schemas.microsoft.com/office/drawing/2018/hyperlinkcolor" val="tx"/>
                    </a:ext>
                  </a:extLst>
                </a:hlinkClick>
              </a:rPr>
              <a:t>Läs mer om effekthemtagningsmodellen på intranätet</a:t>
            </a:r>
            <a:endParaRPr lang="sv-SE" sz="1300" b="0" i="0" dirty="0">
              <a:solidFill>
                <a:schemeClr val="bg1"/>
              </a:solidFill>
              <a:effectLst/>
              <a:latin typeface="+mn-lt"/>
            </a:endParaRPr>
          </a:p>
        </p:txBody>
      </p:sp>
      <p:sp>
        <p:nvSpPr>
          <p:cNvPr id="7" name="textruta 6">
            <a:extLst>
              <a:ext uri="{FF2B5EF4-FFF2-40B4-BE49-F238E27FC236}">
                <a16:creationId xmlns:a16="http://schemas.microsoft.com/office/drawing/2014/main" id="{E31FC3BC-E7DA-C6A7-DC5F-5F7BD18148A4}"/>
              </a:ext>
            </a:extLst>
          </p:cNvPr>
          <p:cNvSpPr txBox="1"/>
          <p:nvPr/>
        </p:nvSpPr>
        <p:spPr>
          <a:xfrm>
            <a:off x="8833784" y="4436117"/>
            <a:ext cx="2686050" cy="2200602"/>
          </a:xfrm>
          <a:prstGeom prst="rect">
            <a:avLst/>
          </a:prstGeom>
          <a:noFill/>
        </p:spPr>
        <p:txBody>
          <a:bodyPr wrap="square" lIns="0" tIns="0" rIns="0" bIns="0">
            <a:spAutoFit/>
          </a:bodyPr>
          <a:lstStyle/>
          <a:p>
            <a:r>
              <a:rPr lang="sv-SE" sz="1300" u="sng" dirty="0">
                <a:solidFill>
                  <a:schemeClr val="bg1"/>
                </a:solidFill>
                <a:latin typeface="+mn-lt"/>
                <a:hlinkClick r:id="rId6">
                  <a:extLst>
                    <a:ext uri="{A12FA001-AC4F-418D-AE19-62706E023703}">
                      <ahyp:hlinkClr xmlns:ahyp="http://schemas.microsoft.com/office/drawing/2018/hyperlinkcolor" val="tx"/>
                    </a:ext>
                  </a:extLst>
                </a:hlinkClick>
              </a:rPr>
              <a:t>Sociala tjänstehundar för bättre bemötande</a:t>
            </a:r>
            <a:endParaRPr lang="sv-SE" sz="1300" u="sng" dirty="0">
              <a:solidFill>
                <a:schemeClr val="bg1"/>
              </a:solidFill>
              <a:latin typeface="+mn-lt"/>
            </a:endParaRPr>
          </a:p>
          <a:p>
            <a:endParaRPr lang="sv-SE" sz="1300" dirty="0">
              <a:solidFill>
                <a:schemeClr val="bg1"/>
              </a:solidFill>
              <a:latin typeface="+mn-lt"/>
            </a:endParaRPr>
          </a:p>
          <a:p>
            <a:r>
              <a:rPr lang="sv-SE" sz="1300" u="sng" dirty="0">
                <a:solidFill>
                  <a:schemeClr val="bg1"/>
                </a:solidFill>
                <a:latin typeface="+mn-lt"/>
                <a:hlinkClick r:id="rId7">
                  <a:extLst>
                    <a:ext uri="{A12FA001-AC4F-418D-AE19-62706E023703}">
                      <ahyp:hlinkClr xmlns:ahyp="http://schemas.microsoft.com/office/drawing/2018/hyperlinkcolor" val="tx"/>
                    </a:ext>
                  </a:extLst>
                </a:hlinkClick>
              </a:rPr>
              <a:t>Utomhuskonferenser i distanseringens tid</a:t>
            </a:r>
            <a:endParaRPr lang="sv-SE" sz="1300" u="sng" dirty="0">
              <a:solidFill>
                <a:schemeClr val="bg1"/>
              </a:solidFill>
              <a:latin typeface="+mn-lt"/>
            </a:endParaRPr>
          </a:p>
          <a:p>
            <a:endParaRPr lang="sv-SE" sz="1300" dirty="0">
              <a:solidFill>
                <a:schemeClr val="bg1"/>
              </a:solidFill>
              <a:latin typeface="+mn-lt"/>
            </a:endParaRPr>
          </a:p>
          <a:p>
            <a:r>
              <a:rPr lang="sv-SE" sz="1300" u="sng" dirty="0">
                <a:solidFill>
                  <a:schemeClr val="bg1"/>
                </a:solidFill>
                <a:latin typeface="+mn-lt"/>
                <a:hlinkClick r:id="rId8">
                  <a:extLst>
                    <a:ext uri="{A12FA001-AC4F-418D-AE19-62706E023703}">
                      <ahyp:hlinkClr xmlns:ahyp="http://schemas.microsoft.com/office/drawing/2018/hyperlinkcolor" val="tx"/>
                    </a:ext>
                  </a:extLst>
                </a:hlinkClick>
              </a:rPr>
              <a:t>Vem kommer hem – informationsskärm för ökad trygghetskänsla</a:t>
            </a:r>
            <a:endParaRPr lang="sv-SE" sz="1300" u="sng" dirty="0">
              <a:solidFill>
                <a:schemeClr val="bg1"/>
              </a:solidFill>
              <a:latin typeface="+mn-lt"/>
            </a:endParaRPr>
          </a:p>
          <a:p>
            <a:endParaRPr lang="sv-SE" sz="1300" dirty="0">
              <a:solidFill>
                <a:schemeClr val="bg1"/>
              </a:solidFill>
              <a:latin typeface="+mn-lt"/>
            </a:endParaRPr>
          </a:p>
          <a:p>
            <a:endParaRPr lang="sv-SE" sz="1300" dirty="0">
              <a:solidFill>
                <a:schemeClr val="bg1"/>
              </a:solidFill>
              <a:latin typeface="+mn-lt"/>
            </a:endParaRPr>
          </a:p>
        </p:txBody>
      </p:sp>
    </p:spTree>
    <p:extLst>
      <p:ext uri="{BB962C8B-B14F-4D97-AF65-F5344CB8AC3E}">
        <p14:creationId xmlns:p14="http://schemas.microsoft.com/office/powerpoint/2010/main" val="48932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429966"/>
      </p:ext>
    </p:extLst>
  </p:cSld>
  <p:clrMapOvr>
    <a:masterClrMapping/>
  </p:clrMapOvr>
</p:sld>
</file>

<file path=ppt/theme/theme1.xml><?xml version="1.0" encoding="utf-8"?>
<a:theme xmlns:a="http://schemas.openxmlformats.org/drawingml/2006/main" name="1_HBG-Blå">
  <a:themeElements>
    <a:clrScheme name="HBG_Blå">
      <a:dk1>
        <a:srgbClr val="1A355C"/>
      </a:dk1>
      <a:lt1>
        <a:srgbClr val="FEFFFF"/>
      </a:lt1>
      <a:dk2>
        <a:srgbClr val="1A355C"/>
      </a:dk2>
      <a:lt2>
        <a:srgbClr val="FABBC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BG-Rosa" id="{7A229C2F-4C75-9F46-98F4-8C446526FA42}" vid="{50B4D5BC-17E4-D142-964E-E1732A99B7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D08E97149E774CB1545E05E955AA76" ma:contentTypeVersion="19" ma:contentTypeDescription="Skapa ett nytt dokument." ma:contentTypeScope="" ma:versionID="1147f1b472e522ca2abc0977661ef439">
  <xsd:schema xmlns:xsd="http://www.w3.org/2001/XMLSchema" xmlns:xs="http://www.w3.org/2001/XMLSchema" xmlns:p="http://schemas.microsoft.com/office/2006/metadata/properties" xmlns:ns2="7a76651c-ba93-4984-9146-c4f111737405" xmlns:ns3="1471652e-0fe0-4654-9522-34c7a0ec1beb" xmlns:ns4="7b2ba3d5-ae7e-4872-ab6d-f5dc97d22469" targetNamespace="http://schemas.microsoft.com/office/2006/metadata/properties" ma:root="true" ma:fieldsID="1a8047746708c95803690630aa765fb6" ns2:_="" ns3:_="" ns4:_="">
    <xsd:import namespace="7a76651c-ba93-4984-9146-c4f111737405"/>
    <xsd:import namespace="1471652e-0fe0-4654-9522-34c7a0ec1beb"/>
    <xsd:import namespace="7b2ba3d5-ae7e-4872-ab6d-f5dc97d224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4: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76651c-ba93-4984-9146-c4f111737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754130b2-2ff3-49ba-9a00-32ff45e799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71652e-0fe0-4654-9522-34c7a0ec1beb"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2ba3d5-ae7e-4872-ab6d-f5dc97d2246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00b87b8-152d-4f80-8f32-d4583f5049d0}" ma:internalName="TaxCatchAll" ma:showField="CatchAllData" ma:web="1471652e-0fe0-4654-9522-34c7a0ec1b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b2ba3d5-ae7e-4872-ab6d-f5dc97d22469" xsi:nil="true"/>
    <lcf76f155ced4ddcb4097134ff3c332f xmlns="7a76651c-ba93-4984-9146-c4f11173740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838E9-A649-4DD6-98E7-853A7BE237DC}">
  <ds:schemaRefs>
    <ds:schemaRef ds:uri="1471652e-0fe0-4654-9522-34c7a0ec1beb"/>
    <ds:schemaRef ds:uri="7a76651c-ba93-4984-9146-c4f111737405"/>
    <ds:schemaRef ds:uri="7b2ba3d5-ae7e-4872-ab6d-f5dc97d224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512BB2-E732-436A-B277-2DBDCAA4D4D2}">
  <ds:schemaRefs>
    <ds:schemaRef ds:uri="http://www.w3.org/XML/1998/namespace"/>
    <ds:schemaRef ds:uri="1471652e-0fe0-4654-9522-34c7a0ec1beb"/>
    <ds:schemaRef ds:uri="http://purl.org/dc/terms/"/>
    <ds:schemaRef ds:uri="http://purl.org/dc/elements/1.1/"/>
    <ds:schemaRef ds:uri="http://purl.org/dc/dcmitype/"/>
    <ds:schemaRef ds:uri="http://schemas.microsoft.com/office/2006/metadata/properties"/>
    <ds:schemaRef ds:uri="http://schemas.microsoft.com/office/2006/documentManagement/types"/>
    <ds:schemaRef ds:uri="7b2ba3d5-ae7e-4872-ab6d-f5dc97d22469"/>
    <ds:schemaRef ds:uri="http://schemas.microsoft.com/office/infopath/2007/PartnerControls"/>
    <ds:schemaRef ds:uri="http://schemas.openxmlformats.org/package/2006/metadata/core-properties"/>
    <ds:schemaRef ds:uri="7a76651c-ba93-4984-9146-c4f111737405"/>
  </ds:schemaRefs>
</ds:datastoreItem>
</file>

<file path=customXml/itemProps3.xml><?xml version="1.0" encoding="utf-8"?>
<ds:datastoreItem xmlns:ds="http://schemas.openxmlformats.org/officeDocument/2006/customXml" ds:itemID="{A4A6E28F-A2AD-40A0-9993-3F32C4CD80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1746</TotalTime>
  <Words>41</Words>
  <Application>Microsoft Macintosh PowerPoint</Application>
  <PresentationFormat>Bredbild</PresentationFormat>
  <Paragraphs>11</Paragraphs>
  <Slides>10</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10</vt:i4>
      </vt:variant>
    </vt:vector>
  </HeadingPairs>
  <TitlesOfParts>
    <vt:vector size="18" baseType="lpstr">
      <vt:lpstr>Calibri</vt:lpstr>
      <vt:lpstr>Roboto Medium</vt:lpstr>
      <vt:lpstr>Roboto Black</vt:lpstr>
      <vt:lpstr>Roboto</vt:lpstr>
      <vt:lpstr>Roboto Light</vt:lpstr>
      <vt:lpstr>Arial</vt:lpstr>
      <vt:lpstr>Helsingborg Sans</vt:lpstr>
      <vt:lpstr>1_HBG-Blå</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Stöd Ny modell för verksamhetsstyrning</dc:title>
  <dc:creator>Ahlberg Fredrik - SLF</dc:creator>
  <cp:lastModifiedBy>Pendek Armin - SLF</cp:lastModifiedBy>
  <cp:revision>4</cp:revision>
  <dcterms:created xsi:type="dcterms:W3CDTF">2018-06-18T07:11:09Z</dcterms:created>
  <dcterms:modified xsi:type="dcterms:W3CDTF">2023-09-29T10:01:43Z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0x01010037D08E97149E774CB1545E05E955AA76</vt:lpwstr>
  </property>
  <property fmtid="{D5CDD505-2E9C-101B-9397-08002B2CF9AE}" pid="3" name="MediaServiceImageTags">
    <vt:lpwstr/>
  </property>
</Properties>
</file>