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CA_E920311A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C3_A33E7631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1E8_4BE63A26.xml" ContentType="application/vnd.ms-powerpoint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1D9_5B63950A.xml" ContentType="application/vnd.ms-powerpoint.comments+xml"/>
  <Override PartName="/ppt/notesSlides/notesSlide26.xml" ContentType="application/vnd.openxmlformats-officedocument.presentationml.notesSlide+xml"/>
  <Override PartName="/ppt/comments/modernComment_10A_E265D480.xml" ContentType="application/vnd.ms-powerpoint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modernComment_1C9_41665872.xml" ContentType="application/vnd.ms-powerpoint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modernComment_180_0.xml" ContentType="application/vnd.ms-powerpoint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omments/modernComment_110_C98A59A2.xml" ContentType="application/vnd.ms-powerpoint.comment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433" r:id="rId6"/>
    <p:sldId id="458" r:id="rId7"/>
    <p:sldId id="494" r:id="rId8"/>
    <p:sldId id="426" r:id="rId9"/>
    <p:sldId id="355" r:id="rId10"/>
    <p:sldId id="451" r:id="rId11"/>
    <p:sldId id="450" r:id="rId12"/>
    <p:sldId id="496" r:id="rId13"/>
    <p:sldId id="448" r:id="rId14"/>
    <p:sldId id="466" r:id="rId15"/>
    <p:sldId id="439" r:id="rId16"/>
    <p:sldId id="449" r:id="rId17"/>
    <p:sldId id="317" r:id="rId18"/>
    <p:sldId id="305" r:id="rId19"/>
    <p:sldId id="304" r:id="rId20"/>
    <p:sldId id="477" r:id="rId21"/>
    <p:sldId id="452" r:id="rId22"/>
    <p:sldId id="488" r:id="rId23"/>
    <p:sldId id="478" r:id="rId24"/>
    <p:sldId id="498" r:id="rId25"/>
    <p:sldId id="307" r:id="rId26"/>
    <p:sldId id="485" r:id="rId27"/>
    <p:sldId id="487" r:id="rId28"/>
    <p:sldId id="472" r:id="rId29"/>
    <p:sldId id="473" r:id="rId30"/>
    <p:sldId id="497" r:id="rId31"/>
    <p:sldId id="266" r:id="rId32"/>
    <p:sldId id="373" r:id="rId33"/>
    <p:sldId id="457" r:id="rId34"/>
    <p:sldId id="364" r:id="rId35"/>
    <p:sldId id="467" r:id="rId36"/>
    <p:sldId id="454" r:id="rId37"/>
    <p:sldId id="288" r:id="rId38"/>
    <p:sldId id="476" r:id="rId39"/>
    <p:sldId id="384" r:id="rId40"/>
    <p:sldId id="474" r:id="rId41"/>
    <p:sldId id="468" r:id="rId42"/>
    <p:sldId id="345" r:id="rId43"/>
    <p:sldId id="459" r:id="rId44"/>
    <p:sldId id="267" r:id="rId45"/>
    <p:sldId id="341" r:id="rId46"/>
    <p:sldId id="274" r:id="rId47"/>
    <p:sldId id="323" r:id="rId48"/>
    <p:sldId id="414" r:id="rId49"/>
    <p:sldId id="272" r:id="rId50"/>
    <p:sldId id="464" r:id="rId51"/>
    <p:sldId id="271" r:id="rId52"/>
    <p:sldId id="469" r:id="rId53"/>
    <p:sldId id="462" r:id="rId54"/>
    <p:sldId id="289" r:id="rId55"/>
    <p:sldId id="460" r:id="rId56"/>
    <p:sldId id="470" r:id="rId57"/>
    <p:sldId id="495" r:id="rId58"/>
    <p:sldId id="456" r:id="rId5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F87502-BBE7-39E1-4389-1C35016BEF6E}" name="Holm Cecilia - SLF" initials="HS" userId="S::cecilia.holm1@helsingborg.se::d1b8d94a-d189-4736-972d-a97e8a85d121" providerId="AD"/>
  <p188:author id="{6C34FB4B-3BCA-8B16-CD34-7DD49EE3B312}" name="Bengtsson Erica - SLF" initials="BS" userId="S::erica.bengtsson@helsingborg.se::1e7e7873-95bc-4238-9a2d-396b453820ab" providerId="AD"/>
  <p188:author id="{15AA97CA-C43C-F5B8-4C04-B275E9E05D97}" name="Sidén Erik - SLF" initials="SES" userId="Sidén Erik - SLF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FFDC12"/>
    <a:srgbClr val="003366"/>
    <a:srgbClr val="81CFF4"/>
    <a:srgbClr val="E6E6E6"/>
    <a:srgbClr val="FFCC00"/>
    <a:srgbClr val="A1C2E3"/>
    <a:srgbClr val="8A7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BAF07-BB65-4084-96AB-A59E123CE0A3}" v="1" dt="2024-05-15T14:54:13.381"/>
    <p1510:client id="{B09B6338-0F83-4256-987B-17CE25D45E05}" v="7" dt="2024-05-15T11:13:24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68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 Cecilia - SLF" userId="S::cecilia.holm1@helsingborg.se::d1b8d94a-d189-4736-972d-a97e8a85d121" providerId="AD" clId="Web-{D19B1A48-9E03-6681-5733-ECF00DCAB885}"/>
    <pc:docChg chg="mod">
      <pc:chgData name="Holm Cecilia - SLF" userId="S::cecilia.holm1@helsingborg.se::d1b8d94a-d189-4736-972d-a97e8a85d121" providerId="AD" clId="Web-{D19B1A48-9E03-6681-5733-ECF00DCAB885}" dt="2024-05-08T08:20:00.076" v="1"/>
      <pc:docMkLst>
        <pc:docMk/>
      </pc:docMkLst>
      <pc:sldChg chg="addCm">
        <pc:chgData name="Holm Cecilia - SLF" userId="S::cecilia.holm1@helsingborg.se::d1b8d94a-d189-4736-972d-a97e8a85d121" providerId="AD" clId="Web-{D19B1A48-9E03-6681-5733-ECF00DCAB885}" dt="2024-05-08T08:20:00.076" v="1"/>
        <pc:sldMkLst>
          <pc:docMk/>
          <pc:sldMk cId="3565525166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lm Cecilia - SLF" userId="S::cecilia.holm1@helsingborg.se::d1b8d94a-d189-4736-972d-a97e8a85d121" providerId="AD" clId="Web-{D19B1A48-9E03-6681-5733-ECF00DCAB885}" dt="2024-05-08T08:20:00.076" v="1"/>
              <pc2:cmMkLst xmlns:pc2="http://schemas.microsoft.com/office/powerpoint/2019/9/main/command">
                <pc:docMk/>
                <pc:sldMk cId="3565525166" sldId="355"/>
                <pc2:cmMk id="{5C653301-0B8B-4385-9A47-A7A76C56F6F4}"/>
              </pc2:cmMkLst>
            </pc226:cmChg>
          </p:ext>
        </pc:extLst>
      </pc:sldChg>
    </pc:docChg>
  </pc:docChgLst>
  <pc:docChgLst>
    <pc:chgData name="Sidén Erik - SLF" userId="S::erik.siden@helsingborg.se::24aa3943-62fe-4b79-af95-66107e898ef6" providerId="AD" clId="Web-{6C92E71D-1D0E-45C5-9D0C-A14A3AE11169}"/>
    <pc:docChg chg="addSld modSld">
      <pc:chgData name="Sidén Erik - SLF" userId="S::erik.siden@helsingborg.se::24aa3943-62fe-4b79-af95-66107e898ef6" providerId="AD" clId="Web-{6C92E71D-1D0E-45C5-9D0C-A14A3AE11169}" dt="2024-05-13T12:37:15.557" v="14" actId="1076"/>
      <pc:docMkLst>
        <pc:docMk/>
      </pc:docMkLst>
      <pc:sldChg chg="addSp delSp modSp add replId">
        <pc:chgData name="Sidén Erik - SLF" userId="S::erik.siden@helsingborg.se::24aa3943-62fe-4b79-af95-66107e898ef6" providerId="AD" clId="Web-{6C92E71D-1D0E-45C5-9D0C-A14A3AE11169}" dt="2024-05-13T12:37:15.557" v="14" actId="1076"/>
        <pc:sldMkLst>
          <pc:docMk/>
          <pc:sldMk cId="2805268472" sldId="498"/>
        </pc:sldMkLst>
        <pc:spChg chg="add del mod">
          <ac:chgData name="Sidén Erik - SLF" userId="S::erik.siden@helsingborg.se::24aa3943-62fe-4b79-af95-66107e898ef6" providerId="AD" clId="Web-{6C92E71D-1D0E-45C5-9D0C-A14A3AE11169}" dt="2024-05-13T12:36:52.385" v="11"/>
          <ac:spMkLst>
            <pc:docMk/>
            <pc:sldMk cId="2805268472" sldId="498"/>
            <ac:spMk id="3" creationId="{00915A7D-AAE8-DA16-6BD6-5E1E35C29192}"/>
          </ac:spMkLst>
        </pc:spChg>
        <pc:spChg chg="add del mod">
          <ac:chgData name="Sidén Erik - SLF" userId="S::erik.siden@helsingborg.se::24aa3943-62fe-4b79-af95-66107e898ef6" providerId="AD" clId="Web-{6C92E71D-1D0E-45C5-9D0C-A14A3AE11169}" dt="2024-05-13T12:36:52.385" v="10"/>
          <ac:spMkLst>
            <pc:docMk/>
            <pc:sldMk cId="2805268472" sldId="498"/>
            <ac:spMk id="4" creationId="{1EF46CEA-0D1F-FA63-F769-5B861F5E6E60}"/>
          </ac:spMkLst>
        </pc:spChg>
        <pc:spChg chg="add del">
          <ac:chgData name="Sidén Erik - SLF" userId="S::erik.siden@helsingborg.se::24aa3943-62fe-4b79-af95-66107e898ef6" providerId="AD" clId="Web-{6C92E71D-1D0E-45C5-9D0C-A14A3AE11169}" dt="2024-05-13T12:36:47.823" v="7"/>
          <ac:spMkLst>
            <pc:docMk/>
            <pc:sldMk cId="2805268472" sldId="498"/>
            <ac:spMk id="6" creationId="{00000000-0000-0000-0000-000000000000}"/>
          </ac:spMkLst>
        </pc:spChg>
        <pc:picChg chg="add mod">
          <ac:chgData name="Sidén Erik - SLF" userId="S::erik.siden@helsingborg.se::24aa3943-62fe-4b79-af95-66107e898ef6" providerId="AD" clId="Web-{6C92E71D-1D0E-45C5-9D0C-A14A3AE11169}" dt="2024-05-13T12:37:15.557" v="14" actId="1076"/>
          <ac:picMkLst>
            <pc:docMk/>
            <pc:sldMk cId="2805268472" sldId="498"/>
            <ac:picMk id="5" creationId="{FE0417F2-3192-B40C-8F23-A4D608959C0A}"/>
          </ac:picMkLst>
        </pc:picChg>
        <pc:picChg chg="del">
          <ac:chgData name="Sidén Erik - SLF" userId="S::erik.siden@helsingborg.se::24aa3943-62fe-4b79-af95-66107e898ef6" providerId="AD" clId="Web-{6C92E71D-1D0E-45C5-9D0C-A14A3AE11169}" dt="2024-05-13T12:36:37.198" v="1"/>
          <ac:picMkLst>
            <pc:docMk/>
            <pc:sldMk cId="2805268472" sldId="498"/>
            <ac:picMk id="10" creationId="{00000000-0000-0000-0000-000000000000}"/>
          </ac:picMkLst>
        </pc:picChg>
      </pc:sldChg>
    </pc:docChg>
  </pc:docChgLst>
  <pc:docChgLst>
    <pc:chgData name="Sidén Erik - SLF" userId="S::erik.siden@helsingborg.se::24aa3943-62fe-4b79-af95-66107e898ef6" providerId="AD" clId="Web-{549D6695-BE04-4BF4-9B45-61DBA6D781FB}"/>
    <pc:docChg chg="">
      <pc:chgData name="Sidén Erik - SLF" userId="S::erik.siden@helsingborg.se::24aa3943-62fe-4b79-af95-66107e898ef6" providerId="AD" clId="Web-{549D6695-BE04-4BF4-9B45-61DBA6D781FB}" dt="2024-05-13T12:51:28.639" v="0"/>
      <pc:docMkLst>
        <pc:docMk/>
      </pc:docMkLst>
      <pc:sldChg chg="delCm">
        <pc:chgData name="Sidén Erik - SLF" userId="S::erik.siden@helsingborg.se::24aa3943-62fe-4b79-af95-66107e898ef6" providerId="AD" clId="Web-{549D6695-BE04-4BF4-9B45-61DBA6D781FB}" dt="2024-05-13T12:51:28.639" v="0"/>
        <pc:sldMkLst>
          <pc:docMk/>
          <pc:sldMk cId="2236990240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idén Erik - SLF" userId="S::erik.siden@helsingborg.se::24aa3943-62fe-4b79-af95-66107e898ef6" providerId="AD" clId="Web-{549D6695-BE04-4BF4-9B45-61DBA6D781FB}" dt="2024-05-13T12:51:28.639" v="0"/>
              <pc2:cmMkLst xmlns:pc2="http://schemas.microsoft.com/office/powerpoint/2019/9/main/command">
                <pc:docMk/>
                <pc:sldMk cId="2236990240" sldId="304"/>
                <pc2:cmMk id="{0F7CA074-D2D0-48B7-8A73-B9735D3BFA09}"/>
              </pc2:cmMkLst>
            </pc226:cmChg>
          </p:ext>
        </pc:extLst>
      </pc:sldChg>
    </pc:docChg>
  </pc:docChgLst>
  <pc:docChgLst>
    <pc:chgData name="Holm Cecilia - SLF" userId="S::cecilia.holm1@helsingborg.se::d1b8d94a-d189-4736-972d-a97e8a85d121" providerId="AD" clId="Web-{B082AB6F-267F-01EB-0928-37A781CA2F93}"/>
    <pc:docChg chg="modSld">
      <pc:chgData name="Holm Cecilia - SLF" userId="S::cecilia.holm1@helsingborg.se::d1b8d94a-d189-4736-972d-a97e8a85d121" providerId="AD" clId="Web-{B082AB6F-267F-01EB-0928-37A781CA2F93}" dt="2024-05-13T08:53:45.467" v="4" actId="20577"/>
      <pc:docMkLst>
        <pc:docMk/>
      </pc:docMkLst>
      <pc:sldChg chg="modSp">
        <pc:chgData name="Holm Cecilia - SLF" userId="S::cecilia.holm1@helsingborg.se::d1b8d94a-d189-4736-972d-a97e8a85d121" providerId="AD" clId="Web-{B082AB6F-267F-01EB-0928-37A781CA2F93}" dt="2024-05-13T08:53:45.467" v="4" actId="20577"/>
        <pc:sldMkLst>
          <pc:docMk/>
          <pc:sldMk cId="3565525166" sldId="355"/>
        </pc:sldMkLst>
        <pc:spChg chg="mod">
          <ac:chgData name="Holm Cecilia - SLF" userId="S::cecilia.holm1@helsingborg.se::d1b8d94a-d189-4736-972d-a97e8a85d121" providerId="AD" clId="Web-{B082AB6F-267F-01EB-0928-37A781CA2F93}" dt="2024-05-13T08:53:45.467" v="4" actId="20577"/>
          <ac:spMkLst>
            <pc:docMk/>
            <pc:sldMk cId="3565525166" sldId="355"/>
            <ac:spMk id="7" creationId="{00000000-0000-0000-0000-000000000000}"/>
          </ac:spMkLst>
        </pc:spChg>
      </pc:sldChg>
    </pc:docChg>
  </pc:docChgLst>
  <pc:docChgLst>
    <pc:chgData name="Holm Cecilia - SLF" userId="S::cecilia.holm1@helsingborg.se::d1b8d94a-d189-4736-972d-a97e8a85d121" providerId="AD" clId="Web-{965BAF07-BB65-4084-96AB-A59E123CE0A3}"/>
    <pc:docChg chg="delSld">
      <pc:chgData name="Holm Cecilia - SLF" userId="S::cecilia.holm1@helsingborg.se::d1b8d94a-d189-4736-972d-a97e8a85d121" providerId="AD" clId="Web-{965BAF07-BB65-4084-96AB-A59E123CE0A3}" dt="2024-05-15T14:54:13.381" v="0"/>
      <pc:docMkLst>
        <pc:docMk/>
      </pc:docMkLst>
      <pc:sldChg chg="del">
        <pc:chgData name="Holm Cecilia - SLF" userId="S::cecilia.holm1@helsingborg.se::d1b8d94a-d189-4736-972d-a97e8a85d121" providerId="AD" clId="Web-{965BAF07-BB65-4084-96AB-A59E123CE0A3}" dt="2024-05-15T14:54:13.381" v="0"/>
        <pc:sldMkLst>
          <pc:docMk/>
          <pc:sldMk cId="2718530114" sldId="499"/>
        </pc:sldMkLst>
      </pc:sldChg>
    </pc:docChg>
  </pc:docChgLst>
  <pc:docChgLst>
    <pc:chgData name="Bengtsson Erica - SLF" userId="S::erica.bengtsson@helsingborg.se::1e7e7873-95bc-4238-9a2d-396b453820ab" providerId="AD" clId="Web-{71555F8C-F9F3-F502-8FEF-5275802994AD}"/>
    <pc:docChg chg="mod">
      <pc:chgData name="Bengtsson Erica - SLF" userId="S::erica.bengtsson@helsingborg.se::1e7e7873-95bc-4238-9a2d-396b453820ab" providerId="AD" clId="Web-{71555F8C-F9F3-F502-8FEF-5275802994AD}" dt="2024-05-13T12:58:09.185" v="2"/>
      <pc:docMkLst>
        <pc:docMk/>
      </pc:docMkLst>
      <pc:sldChg chg="addCm">
        <pc:chgData name="Bengtsson Erica - SLF" userId="S::erica.bengtsson@helsingborg.se::1e7e7873-95bc-4238-9a2d-396b453820ab" providerId="AD" clId="Web-{71555F8C-F9F3-F502-8FEF-5275802994AD}" dt="2024-05-13T12:58:09.185" v="2"/>
        <pc:sldMkLst>
          <pc:docMk/>
          <pc:sldMk cId="1464620194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engtsson Erica - SLF" userId="S::erica.bengtsson@helsingborg.se::1e7e7873-95bc-4238-9a2d-396b453820ab" providerId="AD" clId="Web-{71555F8C-F9F3-F502-8FEF-5275802994AD}" dt="2024-05-13T12:58:09.185" v="2"/>
              <pc2:cmMkLst xmlns:pc2="http://schemas.microsoft.com/office/powerpoint/2019/9/main/command">
                <pc:docMk/>
                <pc:sldMk cId="1464620194" sldId="271"/>
                <pc2:cmMk id="{A1A4ED5C-D966-4391-A3AF-23C02F170655}"/>
              </pc2:cmMkLst>
            </pc226:cmChg>
          </p:ext>
        </pc:extLst>
      </pc:sldChg>
      <pc:sldChg chg="addCm">
        <pc:chgData name="Bengtsson Erica - SLF" userId="S::erica.bengtsson@helsingborg.se::1e7e7873-95bc-4238-9a2d-396b453820ab" providerId="AD" clId="Web-{71555F8C-F9F3-F502-8FEF-5275802994AD}" dt="2024-05-13T12:57:27.747" v="1"/>
        <pc:sldMkLst>
          <pc:docMk/>
          <pc:sldMk cId="3068000970" sldId="4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engtsson Erica - SLF" userId="S::erica.bengtsson@helsingborg.se::1e7e7873-95bc-4238-9a2d-396b453820ab" providerId="AD" clId="Web-{71555F8C-F9F3-F502-8FEF-5275802994AD}" dt="2024-05-13T12:57:27.747" v="1"/>
              <pc2:cmMkLst xmlns:pc2="http://schemas.microsoft.com/office/powerpoint/2019/9/main/command">
                <pc:docMk/>
                <pc:sldMk cId="3068000970" sldId="492"/>
                <pc2:cmMk id="{66CE0D76-5453-4603-B2A2-06AA6C3606D2}"/>
              </pc2:cmMkLst>
            </pc226:cmChg>
          </p:ext>
        </pc:extLst>
      </pc:sldChg>
    </pc:docChg>
  </pc:docChgLst>
  <pc:docChgLst>
    <pc:chgData name="Holm Cecilia - SLF" userId="S::cecilia.holm1@helsingborg.se::d1b8d94a-d189-4736-972d-a97e8a85d121" providerId="AD" clId="Web-{89B0F853-17C9-04E9-0253-A5A43D6DD768}"/>
    <pc:docChg chg="addSld modSld">
      <pc:chgData name="Holm Cecilia - SLF" userId="S::cecilia.holm1@helsingborg.se::d1b8d94a-d189-4736-972d-a97e8a85d121" providerId="AD" clId="Web-{89B0F853-17C9-04E9-0253-A5A43D6DD768}" dt="2024-05-14T06:15:25.368" v="82" actId="20577"/>
      <pc:docMkLst>
        <pc:docMk/>
      </pc:docMkLst>
      <pc:sldChg chg="modSp new">
        <pc:chgData name="Holm Cecilia - SLF" userId="S::cecilia.holm1@helsingborg.se::d1b8d94a-d189-4736-972d-a97e8a85d121" providerId="AD" clId="Web-{89B0F853-17C9-04E9-0253-A5A43D6DD768}" dt="2024-05-14T06:15:25.368" v="82" actId="20577"/>
        <pc:sldMkLst>
          <pc:docMk/>
          <pc:sldMk cId="2718530114" sldId="499"/>
        </pc:sldMkLst>
        <pc:spChg chg="mod">
          <ac:chgData name="Holm Cecilia - SLF" userId="S::cecilia.holm1@helsingborg.se::d1b8d94a-d189-4736-972d-a97e8a85d121" providerId="AD" clId="Web-{89B0F853-17C9-04E9-0253-A5A43D6DD768}" dt="2024-05-14T06:13:56.696" v="10" actId="1076"/>
          <ac:spMkLst>
            <pc:docMk/>
            <pc:sldMk cId="2718530114" sldId="499"/>
            <ac:spMk id="2" creationId="{C028F191-6986-089E-8EF7-FFC704821ED2}"/>
          </ac:spMkLst>
        </pc:spChg>
        <pc:spChg chg="mod">
          <ac:chgData name="Holm Cecilia - SLF" userId="S::cecilia.holm1@helsingborg.se::d1b8d94a-d189-4736-972d-a97e8a85d121" providerId="AD" clId="Web-{89B0F853-17C9-04E9-0253-A5A43D6DD768}" dt="2024-05-14T06:15:25.368" v="82" actId="20577"/>
          <ac:spMkLst>
            <pc:docMk/>
            <pc:sldMk cId="2718530114" sldId="499"/>
            <ac:spMk id="3" creationId="{3057DDBA-81D5-FDD7-8832-C2870FE4EAA2}"/>
          </ac:spMkLst>
        </pc:spChg>
      </pc:sldChg>
    </pc:docChg>
  </pc:docChgLst>
  <pc:docChgLst>
    <pc:chgData name="Sidén Erik - SLF" userId="24aa3943-62fe-4b79-af95-66107e898ef6" providerId="ADAL" clId="{B38A8ABF-729A-4234-A7D3-AC449AF61A05}"/>
    <pc:docChg chg="modSld">
      <pc:chgData name="Sidén Erik - SLF" userId="24aa3943-62fe-4b79-af95-66107e898ef6" providerId="ADAL" clId="{B38A8ABF-729A-4234-A7D3-AC449AF61A05}" dt="2024-05-07T13:37:39.381" v="1"/>
      <pc:docMkLst>
        <pc:docMk/>
      </pc:docMkLst>
      <pc:sldChg chg="mod modAnim modShow">
        <pc:chgData name="Sidén Erik - SLF" userId="24aa3943-62fe-4b79-af95-66107e898ef6" providerId="ADAL" clId="{B38A8ABF-729A-4234-A7D3-AC449AF61A05}" dt="2024-05-07T13:37:39.381" v="1"/>
        <pc:sldMkLst>
          <pc:docMk/>
          <pc:sldMk cId="3511793463" sldId="389"/>
        </pc:sldMkLst>
      </pc:sldChg>
    </pc:docChg>
  </pc:docChgLst>
  <pc:docChgLst>
    <pc:chgData name="Bengtsson Emil - SLF" userId="ea0eb987-1d44-47db-b773-1bfb4410012b" providerId="ADAL" clId="{B09B6338-0F83-4256-987B-17CE25D45E05}"/>
    <pc:docChg chg="modSld sldOrd">
      <pc:chgData name="Bengtsson Emil - SLF" userId="ea0eb987-1d44-47db-b773-1bfb4410012b" providerId="ADAL" clId="{B09B6338-0F83-4256-987B-17CE25D45E05}" dt="2024-05-15T11:13:24.224" v="12"/>
      <pc:docMkLst>
        <pc:docMk/>
      </pc:docMkLst>
      <pc:sldChg chg="ord">
        <pc:chgData name="Bengtsson Emil - SLF" userId="ea0eb987-1d44-47db-b773-1bfb4410012b" providerId="ADAL" clId="{B09B6338-0F83-4256-987B-17CE25D45E05}" dt="2024-05-03T11:18:17.441" v="1"/>
        <pc:sldMkLst>
          <pc:docMk/>
          <pc:sldMk cId="1277969740" sldId="256"/>
        </pc:sldMkLst>
      </pc:sldChg>
      <pc:sldChg chg="ord">
        <pc:chgData name="Bengtsson Emil - SLF" userId="ea0eb987-1d44-47db-b773-1bfb4410012b" providerId="ADAL" clId="{B09B6338-0F83-4256-987B-17CE25D45E05}" dt="2024-05-15T11:11:23.853" v="9"/>
        <pc:sldMkLst>
          <pc:docMk/>
          <pc:sldMk cId="2547320838" sldId="274"/>
        </pc:sldMkLst>
      </pc:sldChg>
      <pc:sldChg chg="modSp modAnim">
        <pc:chgData name="Bengtsson Emil - SLF" userId="ea0eb987-1d44-47db-b773-1bfb4410012b" providerId="ADAL" clId="{B09B6338-0F83-4256-987B-17CE25D45E05}" dt="2024-05-15T11:13:24.224" v="12"/>
        <pc:sldMkLst>
          <pc:docMk/>
          <pc:sldMk cId="3199581499" sldId="454"/>
        </pc:sldMkLst>
        <pc:spChg chg="mod">
          <ac:chgData name="Bengtsson Emil - SLF" userId="ea0eb987-1d44-47db-b773-1bfb4410012b" providerId="ADAL" clId="{B09B6338-0F83-4256-987B-17CE25D45E05}" dt="2024-05-13T12:46:28.458" v="7" actId="5793"/>
          <ac:spMkLst>
            <pc:docMk/>
            <pc:sldMk cId="3199581499" sldId="454"/>
            <ac:spMk id="7" creationId="{00000000-0000-0000-0000-000000000000}"/>
          </ac:spMkLst>
        </pc:spChg>
      </pc:sldChg>
      <pc:sldChg chg="modAnim">
        <pc:chgData name="Bengtsson Emil - SLF" userId="ea0eb987-1d44-47db-b773-1bfb4410012b" providerId="ADAL" clId="{B09B6338-0F83-4256-987B-17CE25D45E05}" dt="2024-05-03T11:22:13.454" v="5"/>
        <pc:sldMkLst>
          <pc:docMk/>
          <pc:sldMk cId="709873635" sldId="455"/>
        </pc:sldMkLst>
      </pc:sldChg>
      <pc:sldChg chg="modAnim">
        <pc:chgData name="Bengtsson Emil - SLF" userId="ea0eb987-1d44-47db-b773-1bfb4410012b" providerId="ADAL" clId="{B09B6338-0F83-4256-987B-17CE25D45E05}" dt="2024-05-03T11:20:17.902" v="4"/>
        <pc:sldMkLst>
          <pc:docMk/>
          <pc:sldMk cId="1192643801" sldId="486"/>
        </pc:sldMkLst>
      </pc:sldChg>
      <pc:sldChg chg="ord">
        <pc:chgData name="Bengtsson Emil - SLF" userId="ea0eb987-1d44-47db-b773-1bfb4410012b" providerId="ADAL" clId="{B09B6338-0F83-4256-987B-17CE25D45E05}" dt="2024-05-15T11:12:17.961" v="11"/>
        <pc:sldMkLst>
          <pc:docMk/>
          <pc:sldMk cId="3068000970" sldId="492"/>
        </pc:sldMkLst>
      </pc:sldChg>
    </pc:docChg>
  </pc:docChgLst>
  <pc:docChgLst>
    <pc:chgData name="Holm Cecilia - SLF" userId="S::cecilia.holm1@helsingborg.se::d1b8d94a-d189-4736-972d-a97e8a85d121" providerId="AD" clId="Web-{AB6EEF94-45BB-48F1-80C5-F49BECAD7940}"/>
    <pc:docChg chg="modSld">
      <pc:chgData name="Holm Cecilia - SLF" userId="S::cecilia.holm1@helsingborg.se::d1b8d94a-d189-4736-972d-a97e8a85d121" providerId="AD" clId="Web-{AB6EEF94-45BB-48F1-80C5-F49BECAD7940}" dt="2024-05-07T13:53:41.997" v="9" actId="20577"/>
      <pc:docMkLst>
        <pc:docMk/>
      </pc:docMkLst>
      <pc:sldChg chg="modSp">
        <pc:chgData name="Holm Cecilia - SLF" userId="S::cecilia.holm1@helsingborg.se::d1b8d94a-d189-4736-972d-a97e8a85d121" providerId="AD" clId="Web-{AB6EEF94-45BB-48F1-80C5-F49BECAD7940}" dt="2024-05-07T13:53:41.997" v="9" actId="20577"/>
        <pc:sldMkLst>
          <pc:docMk/>
          <pc:sldMk cId="3168708694" sldId="317"/>
        </pc:sldMkLst>
        <pc:spChg chg="mod">
          <ac:chgData name="Holm Cecilia - SLF" userId="S::cecilia.holm1@helsingborg.se::d1b8d94a-d189-4736-972d-a97e8a85d121" providerId="AD" clId="Web-{AB6EEF94-45BB-48F1-80C5-F49BECAD7940}" dt="2024-05-07T13:53:41.997" v="9" actId="20577"/>
          <ac:spMkLst>
            <pc:docMk/>
            <pc:sldMk cId="3168708694" sldId="317"/>
            <ac:spMk id="3" creationId="{11C80CE4-DFD2-41D0-90D5-E258D0919C4F}"/>
          </ac:spMkLst>
        </pc:spChg>
      </pc:sldChg>
    </pc:docChg>
  </pc:docChgLst>
</pc:chgInfo>
</file>

<file path=ppt/comments/modernComment_10A_E265D4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7E39D6-C024-4550-8086-D8D308764C15}" authorId="{15AA97CA-C43C-F5B8-4C04-B275E9E05D97}" status="resolved" created="2024-03-25T17:38:50.262" complete="100000">
    <pc:sldMkLst xmlns:pc="http://schemas.microsoft.com/office/powerpoint/2013/main/command">
      <pc:docMk/>
      <pc:sldMk cId="3798324352" sldId="266"/>
    </pc:sldMkLst>
    <p188:replyLst>
      <p188:reply id="{B53F7F38-3418-4DD9-B43E-363EAFE7367A}" authorId="{15AA97CA-C43C-F5B8-4C04-B275E9E05D97}" created="2024-03-26T08:56:23.613">
        <p188:txBody>
          <a:bodyPr/>
          <a:lstStyle/>
          <a:p>
            <a:r>
              <a:rPr lang="sv-SE"/>
              <a:t>Påbörja i tid</a:t>
            </a:r>
          </a:p>
        </p188:txBody>
      </p188:reply>
    </p188:replyLst>
    <p188:txBody>
      <a:bodyPr/>
      <a:lstStyle/>
      <a:p>
        <a:r>
          <a:rPr lang="sv-SE"/>
          <a:t>Kommer lite plötsligt, introducera?</a:t>
        </a:r>
      </a:p>
    </p188:txBody>
  </p188:cm>
</p188:cmLst>
</file>

<file path=ppt/comments/modernComment_110_C98A59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42C684-DC06-459B-A00C-D2B13E7B48B0}" authorId="{15AA97CA-C43C-F5B8-4C04-B275E9E05D97}" status="resolved" created="2024-03-26T09:06:18.524" complete="100000">
    <pc:sldMkLst xmlns:pc="http://schemas.microsoft.com/office/powerpoint/2013/main/command">
      <pc:docMk/>
      <pc:sldMk cId="3381287330" sldId="272"/>
    </pc:sldMkLst>
    <p188:replyLst>
      <p188:reply id="{23B1DD42-7CE5-4B46-8AB2-B35443AC373B}" authorId="{15AA97CA-C43C-F5B8-4C04-B275E9E05D97}" created="2024-03-26T09:07:51.944">
        <p188:txBody>
          <a:bodyPr/>
          <a:lstStyle/>
          <a:p>
            <a:r>
              <a:rPr lang="sv-SE"/>
              <a:t>Två filmer</a:t>
            </a:r>
          </a:p>
        </p188:txBody>
      </p188:reply>
    </p188:replyLst>
    <p188:txBody>
      <a:bodyPr/>
      <a:lstStyle/>
      <a:p>
        <a:r>
          <a:rPr lang="sv-SE"/>
          <a:t>Lägg till film</a:t>
        </a:r>
      </a:p>
    </p188:txBody>
  </p188:cm>
</p188:cmLst>
</file>

<file path=ppt/comments/modernComment_18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FA5117-DEA3-4D5F-A085-B4C6A37D4EF3}" authorId="{15AA97CA-C43C-F5B8-4C04-B275E9E05D97}" status="resolved" created="2024-03-26T09:00:00.885" complete="100000">
    <pc:sldMkLst xmlns:pc="http://schemas.microsoft.com/office/powerpoint/2013/main/command">
      <pc:docMk/>
      <pc:sldMk cId="0" sldId="384"/>
    </pc:sldMkLst>
    <p188:replyLst>
      <p188:reply id="{8CB2CF2A-CF90-4FDD-A776-063FB7FF6C1B}" authorId="{15AA97CA-C43C-F5B8-4C04-B275E9E05D97}" created="2024-03-26T09:11:12.254">
        <p188:txBody>
          <a:bodyPr/>
          <a:lstStyle/>
          <a:p>
            <a:r>
              <a:rPr lang="sv-SE"/>
              <a:t>Uppmuntra att gå utbildning säkerhet</a:t>
            </a:r>
          </a:p>
        </p188:txBody>
      </p188:reply>
    </p188:replyLst>
    <p188:txBody>
      <a:bodyPr/>
      <a:lstStyle/>
      <a:p>
        <a:r>
          <a:rPr lang="sv-SE"/>
          <a:t>Liknande upplägg som förtid</a:t>
        </a:r>
      </a:p>
    </p188:txBody>
  </p188:cm>
</p188:cmLst>
</file>

<file path=ppt/comments/modernComment_1C3_A33E76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860F50-09A4-4B0F-838E-0F84BD8D4775}" authorId="{15AA97CA-C43C-F5B8-4C04-B275E9E05D97}" status="resolved" created="2024-03-25T17:37:14.031" complete="100000">
    <pc:sldMkLst xmlns:pc="http://schemas.microsoft.com/office/powerpoint/2013/main/command">
      <pc:docMk/>
      <pc:sldMk cId="2738779697" sldId="451"/>
    </pc:sldMkLst>
    <p188:txBody>
      <a:bodyPr/>
      <a:lstStyle/>
      <a:p>
        <a:r>
          <a:rPr lang="sv-SE"/>
          <a:t>Ändra FI</a:t>
        </a:r>
      </a:p>
    </p188:txBody>
  </p188:cm>
</p188:cmLst>
</file>

<file path=ppt/comments/modernComment_1C9_416658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511F6-A336-4A3F-8A0F-D6A89A9775C9}" authorId="{15AA97CA-C43C-F5B8-4C04-B275E9E05D97}" status="resolved" created="2024-03-26T08:57:23.753" complete="100000">
    <pc:sldMkLst xmlns:pc="http://schemas.microsoft.com/office/powerpoint/2013/main/command">
      <pc:docMk/>
      <pc:sldMk cId="1097226354" sldId="457"/>
    </pc:sldMkLst>
    <p188:txBody>
      <a:bodyPr/>
      <a:lstStyle/>
      <a:p>
        <a:r>
          <a:rPr lang="sv-SE"/>
          <a:t>Lägga en film i efter</a:t>
        </a:r>
      </a:p>
    </p188:txBody>
  </p188:cm>
</p188:cmLst>
</file>

<file path=ppt/comments/modernComment_1CA_E92031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234C26-C8DD-4E3F-A078-B57821E10000}" authorId="{15AA97CA-C43C-F5B8-4C04-B275E9E05D97}" status="resolved" created="2024-03-26T09:09:52.384" complete="100000">
    <pc:sldMkLst xmlns:pc="http://schemas.microsoft.com/office/powerpoint/2013/main/command">
      <pc:docMk/>
      <pc:sldMk cId="3911201050" sldId="458"/>
    </pc:sldMkLst>
    <p188:txBody>
      <a:bodyPr/>
      <a:lstStyle/>
      <a:p>
        <a:r>
          <a:rPr lang="sv-SE"/>
          <a:t>Poängtera informatörsrollen som röstmottagare</a:t>
        </a:r>
      </a:p>
    </p188:txBody>
  </p188:cm>
</p188:cmLst>
</file>

<file path=ppt/comments/modernComment_1D9_5B6395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433937-3A1F-4D1C-8D5E-6C9E7D0238A7}" authorId="{15AA97CA-C43C-F5B8-4C04-B275E9E05D97}" status="resolved" created="2024-03-26T09:02:21.9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33252874" sldId="473"/>
      <ac:spMk id="2" creationId="{00000000-0000-0000-0000-000000000000}"/>
    </ac:deMkLst>
    <p188:replyLst>
      <p188:reply id="{8A705007-F699-4671-BA1B-342DADA62261}" authorId="{15AA97CA-C43C-F5B8-4C04-B275E9E05D97}" created="2024-03-26T09:02:43.766">
        <p188:txBody>
          <a:bodyPr/>
          <a:lstStyle/>
          <a:p>
            <a:r>
              <a:rPr lang="sv-SE"/>
              <a:t>Bild på budröstningssats</a:t>
            </a:r>
          </a:p>
        </p188:txBody>
      </p188:reply>
    </p188:replyLst>
    <p188:txBody>
      <a:bodyPr/>
      <a:lstStyle/>
      <a:p>
        <a:r>
          <a:rPr lang="sv-SE"/>
          <a:t>Lägg till film</a:t>
        </a:r>
      </a:p>
    </p188:txBody>
  </p188:cm>
</p188:cmLst>
</file>

<file path=ppt/comments/modernComment_1E8_4BE63A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16C5BF-F920-40AF-9C10-C4AF33DF2351}" authorId="{15AA97CA-C43C-F5B8-4C04-B275E9E05D97}" status="resolved" created="2024-03-26T08:55:00.703" complete="100000">
    <pc:sldMkLst xmlns:pc="http://schemas.microsoft.com/office/powerpoint/2013/main/command">
      <pc:docMk/>
      <pc:sldMk cId="1273379366" sldId="488"/>
    </pc:sldMkLst>
    <p188:txBody>
      <a:bodyPr/>
      <a:lstStyle/>
      <a:p>
        <a:r>
          <a:rPr lang="sv-SE"/>
          <a:t>Film om röstmottagning före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2022-01-15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C612-EB96-4A0C-B085-A3B2A91FBB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8446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2022-01-15</a:t>
            </a:r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C8991-D57F-4F57-99D8-D104171438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8099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295536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98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04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054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6E0586-236D-4E98-A9E2-1B2BD9BC761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429019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3366012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456353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987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461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19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147080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10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086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513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22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300A43-8281-4854-8310-FEC63BC1BA4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3033785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115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129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874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294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28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2925456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726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30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0B0A1A-0177-471D-84E0-0B4846E0AD4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3279139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17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3934952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613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475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34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2010427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280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Pct val="1000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448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916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39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436474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534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41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198576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964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42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442169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22592682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1008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712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46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13526190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029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48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5700091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464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3121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51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74963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350641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1998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01145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C8991-D57F-4F57-99D8-D1041714389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304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56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49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8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323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2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4EF9B-6828-432D-B681-00F5AD205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3BFFE0-8FAF-4991-9C36-8F71F533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03E0DD-6A53-448C-8896-6947180E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" y="272555"/>
            <a:ext cx="3980166" cy="1193360"/>
          </a:xfrm>
          <a:prstGeom prst="rect">
            <a:avLst/>
          </a:prstGeom>
        </p:spPr>
      </p:pic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C3B08F-7813-4431-8192-FF2BDEE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50E-ED49-4BD4-BCA5-D994C60D404D}" type="datetime1">
              <a:rPr lang="sv-SE" smtClean="0"/>
              <a:t>2024-05-21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A27371-4A72-4BC8-AAAC-3093D62C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EE03258-7CFC-49AC-AB3C-B3A5C5BA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66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A0F6-85F8-476A-9EC1-AA21D54A0F7A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5795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FCD7-896F-4477-A04B-93DCB6BE7022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04418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903089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8ECF-3894-45F6-9ECB-663E8121F342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69806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56378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25D998-0057-4F2D-B1FF-E18FADE7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1" y="2330393"/>
            <a:ext cx="7328277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DB03D-A6D7-4606-9BE4-CE04FBE4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6A3DC-AD5D-45E7-A458-75DD5D54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2FB97-0F6D-4CFC-9A04-6D63132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93DD-8DAA-4EE7-AA34-A3C0978C535A}" type="datetime1">
              <a:rPr lang="sv-SE" smtClean="0"/>
              <a:t>2024-05-21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EF2DC-A044-4F97-B0CD-431ABA53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7E2176-57E5-4456-A5A4-651722E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14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5F10B-3E52-4A01-A074-8FACED82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37DAB8-FB21-4D42-8249-61209DB2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6CA621-5FB0-485E-AD29-BCB7AC73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25A2-8223-4F3C-911B-94D4154CF1AA}" type="datetime1">
              <a:rPr lang="sv-SE" smtClean="0"/>
              <a:t>2024-05-21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3A79EE-05AC-4963-8B0F-040053E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EBEACA-5626-42CF-9F84-0462330F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09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8C46-6AF1-4B68-BC01-6E950AA58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D4F25B-617D-4324-9D7D-CA844B9F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98" y="1530217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369-3CCA-4733-9A0C-F074E3203E3F}" type="datetime1">
              <a:rPr lang="sv-SE" smtClean="0"/>
              <a:t>2024-05-21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63D6F9-84B0-4A5C-8E4B-BC68E6C6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533" y="153511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2354B6-EA03-4633-BF8C-740DFABDC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533" y="2226392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49AF67-0586-4B82-B127-BCF1D142C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485" y="152988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8B6D22-C9A1-4DC3-9391-6DE49E2D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5" y="2226391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0EC6AC-22D3-4986-B75B-4A9C4E00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8FBB-7E80-4D96-BEAD-FE1475B568F0}" type="datetime1">
              <a:rPr lang="sv-SE" smtClean="0"/>
              <a:t>2024-05-21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CAA757E-6409-4B8A-9DCF-C2B973D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956D3A-FB10-4BC7-B775-EEC3B0F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B6E6C1AE-FB17-4361-B576-BEA64F32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5789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02D4F-0565-4D94-B732-A81A7631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290BF0-624A-4FEB-AD73-4B87CFDE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342-CAAA-424A-9FFA-756FFB295215}" type="datetime1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57C6F1-0C9D-4071-9328-1490E5D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3DB7D4-08D4-4FBD-BD00-F4ED9229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8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5AB-97B5-4E91-85E9-EFED402670A5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6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AD45-ADC7-488C-927C-508588C44A4C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35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F1F5-58A2-47BB-ABAC-80E5785B2395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53997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80472F-745D-4B34-BFEF-90E90E321C6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" y="5930451"/>
            <a:ext cx="3093616" cy="92754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3407ACE-5946-4E40-AB1D-F335253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9D02A5-F05D-4D5E-A212-8B5C16FCE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999" y="1535113"/>
            <a:ext cx="1017600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F7142-315F-44E7-A42C-DA2DC5B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691" y="6292692"/>
            <a:ext cx="9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C16CF9-3869-4F82-A90D-615245D58BDC}" type="datetime1">
              <a:rPr lang="sv-SE" smtClean="0"/>
              <a:t>2024-05-21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13C2D-A1D6-4AA7-8602-B0CA3DAB5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355" y="6292692"/>
            <a:ext cx="633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CA39A5-7F13-41E2-AE5C-779F2887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258" y="6292691"/>
            <a:ext cx="43274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35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E8_4BE63A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9_5B63950A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E265D48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18/10/relationships/comments" Target="../comments/modernComment_1CA_E920311A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9_4166587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0_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tbildning.val.se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C98A59A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valnamnden@helsingborg.se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singborg.jobbaival.se/" TargetMode="External"/><Relationship Id="rId5" Type="http://schemas.openxmlformats.org/officeDocument/2006/relationships/hyperlink" Target="https://www.val.se/" TargetMode="External"/><Relationship Id="rId4" Type="http://schemas.openxmlformats.org/officeDocument/2006/relationships/hyperlink" Target="https://valarbete.helsingborg.se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18/10/relationships/comments" Target="../comments/modernComment_1C3_A33E763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2580816" y="1271239"/>
            <a:ext cx="6370622" cy="1706137"/>
          </a:xfrm>
        </p:spPr>
        <p:txBody>
          <a:bodyPr/>
          <a:lstStyle/>
          <a:p>
            <a:pPr algn="ctr"/>
            <a:r>
              <a:rPr lang="sv-SE"/>
              <a:t>Utbildning för röstmottagare i vallokal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2580000" y="3329641"/>
            <a:ext cx="6370622" cy="1390949"/>
          </a:xfrm>
        </p:spPr>
        <p:txBody>
          <a:bodyPr/>
          <a:lstStyle/>
          <a:p>
            <a:pPr algn="ctr"/>
            <a:r>
              <a:rPr lang="sv-SE"/>
              <a:t>Val till Europaparlamentet 2024</a:t>
            </a:r>
          </a:p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96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 </a:t>
            </a:r>
            <a:br>
              <a:rPr lang="sv-SE"/>
            </a:br>
            <a:r>
              <a:rPr lang="sv-SE"/>
              <a:t>Kunskapstest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4" y="1871502"/>
            <a:ext cx="4992033" cy="36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Rätt eller fel?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Partirepresentanter får lägga ut valsedlar i valsedelställen</a:t>
            </a:r>
          </a:p>
          <a:p>
            <a:r>
              <a:rPr lang="sv-SE"/>
              <a:t>Om du ser två personer bakom avskärmningen för valsedlar så ska du gå fram och erbjuda din hjälp</a:t>
            </a:r>
          </a:p>
          <a:p>
            <a:r>
              <a:rPr lang="sv-SE"/>
              <a:t>Om det inte finns plats i valsedelstället när ett nytt parti kommer, kan ni lägga de nya valsedlarna på bordet bredvid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Röstmottagning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89" y="3284904"/>
            <a:ext cx="6848475" cy="1624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56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Rösträtt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Vid val till Europaparlamentet ska väljaren</a:t>
            </a:r>
          </a:p>
          <a:p>
            <a:pPr lvl="0"/>
            <a:r>
              <a:rPr lang="sv-SE"/>
              <a:t>vara 18 år. </a:t>
            </a:r>
          </a:p>
          <a:p>
            <a:pPr lvl="0"/>
            <a:r>
              <a:rPr lang="sv-SE"/>
              <a:t>vara svensk medborgare och vara eller ha varit folkbokförd i Sverige, eller</a:t>
            </a:r>
          </a:p>
          <a:p>
            <a:pPr lvl="0"/>
            <a:r>
              <a:rPr lang="sv-SE"/>
              <a:t>vara medborgare i EU-land, folkbokförd i Sverige, ha anmält sig till röstlängden.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13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3" y="2029537"/>
            <a:ext cx="4994275" cy="3352963"/>
          </a:xfrm>
        </p:spPr>
      </p:pic>
    </p:spTree>
    <p:extLst>
      <p:ext uri="{BB962C8B-B14F-4D97-AF65-F5344CB8AC3E}">
        <p14:creationId xmlns:p14="http://schemas.microsoft.com/office/powerpoint/2010/main" val="124789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8CDD2-0D68-480C-A11E-77AC6A59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495212"/>
            <a:ext cx="10176000" cy="720000"/>
          </a:xfrm>
        </p:spPr>
        <p:txBody>
          <a:bodyPr/>
          <a:lstStyle/>
          <a:p>
            <a:r>
              <a:rPr lang="sv-SE"/>
              <a:t>Rösträtten och röstkortet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80CE4-DFD2-41D0-90D5-E258D0919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355523"/>
            <a:ext cx="7090972" cy="4716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23850" indent="-323850"/>
            <a:endParaRPr lang="sv-SE">
              <a:cs typeface="Arial"/>
            </a:endParaRPr>
          </a:p>
          <a:p>
            <a:pPr marL="323850" lvl="0" indent="-323850"/>
            <a:r>
              <a:rPr lang="sv-SE"/>
              <a:t>Rösträtten fastställs 30 dagar före valdagen. Efter det skickas röstkort ut.</a:t>
            </a:r>
            <a:endParaRPr lang="sv-SE">
              <a:cs typeface="Arial"/>
            </a:endParaRPr>
          </a:p>
          <a:p>
            <a:pPr marL="323850" lvl="0" indent="-323850"/>
            <a:r>
              <a:rPr lang="sv-SE"/>
              <a:t>Röstkortet är inte ett krav för att rösta i sin vallokal på valdagen.</a:t>
            </a:r>
            <a:endParaRPr lang="sv-SE">
              <a:cs typeface="Arial"/>
            </a:endParaRPr>
          </a:p>
          <a:p>
            <a:pPr marL="323850" indent="-323850"/>
            <a:r>
              <a:rPr lang="sv-SE">
                <a:cs typeface="Arial"/>
              </a:rPr>
              <a:t>Däremot är legitimation ett krav</a:t>
            </a:r>
          </a:p>
          <a:p>
            <a:pPr marL="323850" indent="-323850"/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14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2444">
            <a:off x="7274452" y="2091249"/>
            <a:ext cx="5053569" cy="397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70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Röstlängden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5422618" cy="4757578"/>
          </a:xfrm>
        </p:spPr>
        <p:txBody>
          <a:bodyPr/>
          <a:lstStyle/>
          <a:p>
            <a:r>
              <a:rPr lang="sv-SE"/>
              <a:t>Fastställs 30 dagar före valdagen. Ingen anmälan, med undantag för utlandssvenskar som utvandrat, och EU medborgare som vill rösta i det svenska valet.</a:t>
            </a:r>
          </a:p>
          <a:p>
            <a:r>
              <a:rPr lang="sv-SE" sz="2400"/>
              <a:t>Valnämnden kan lägga in rättelser och stryka rösträtt på uppdrag av Valmyndigheten. 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022">
            <a:off x="6733792" y="316209"/>
            <a:ext cx="4356762" cy="615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88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Röstning – steg för steg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8000" y="1338468"/>
            <a:ext cx="8834500" cy="48460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000"/>
              <a:t>I dörren: Kontrollera att väljaren har kommit till rätt valdistrikt. Om väljaren har röstkort med sig så kan informationen hämtas där.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/>
              <a:t>Väljaren tar ensam valsedel vid avskärmat valsedelställ.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/>
              <a:t>Väljaren tar eller får valkuvert.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/>
              <a:t>Väljaren gör i ordning rösten bakom en ledig valskärm.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9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Valhemlighet och hjälp att rösta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sv-SE"/>
              <a:t>Väljaren ska göra i ordning sin röst i avskildhet. </a:t>
            </a:r>
          </a:p>
          <a:p>
            <a:pPr lvl="0"/>
            <a:r>
              <a:rPr lang="sv-SE"/>
              <a:t>Endast om väljaren behöver hjälp är det tillåtet att vara två vid röstningen.</a:t>
            </a:r>
          </a:p>
          <a:p>
            <a:pPr lvl="0"/>
            <a:r>
              <a:rPr lang="sv-SE"/>
              <a:t>Röstmottagare har tystnadsplikt och får inte berätta för någon vad väljaren har röstat på. </a:t>
            </a:r>
          </a:p>
          <a:p>
            <a:pPr marL="324000" lvl="2" indent="0">
              <a:spcBef>
                <a:spcPts val="1000"/>
              </a:spcBef>
              <a:buClr>
                <a:schemeClr val="accent5"/>
              </a:buClr>
              <a:buNone/>
            </a:pPr>
            <a:endParaRPr lang="sv-SE" sz="2400"/>
          </a:p>
          <a:p>
            <a:pPr marL="648000" lvl="2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sv-SE" sz="2400"/>
          </a:p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17</a:t>
            </a:fld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00" y="1535113"/>
            <a:ext cx="5181600" cy="3798541"/>
          </a:xfrm>
        </p:spPr>
      </p:pic>
    </p:spTree>
    <p:extLst>
      <p:ext uri="{BB962C8B-B14F-4D97-AF65-F5344CB8AC3E}">
        <p14:creationId xmlns:p14="http://schemas.microsoft.com/office/powerpoint/2010/main" val="197200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652">
            <a:off x="5022703" y="3427552"/>
            <a:ext cx="3310274" cy="241456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4513" y="494874"/>
            <a:ext cx="10176000" cy="720000"/>
          </a:xfrm>
        </p:spPr>
        <p:txBody>
          <a:bodyPr/>
          <a:lstStyle/>
          <a:p>
            <a:r>
              <a:rPr lang="sv-SE"/>
              <a:t>Personröstning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7999" y="1583828"/>
            <a:ext cx="10176001" cy="4351338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Väljaren kan personrösta genom att antingen</a:t>
            </a:r>
          </a:p>
          <a:p>
            <a:r>
              <a:rPr lang="sv-SE"/>
              <a:t>Kryssa i rutan på namnvalsedel.</a:t>
            </a:r>
          </a:p>
          <a:p>
            <a:r>
              <a:rPr lang="sv-SE"/>
              <a:t>Skriva partiets namn och kandidatens namn på blank valsedel.</a:t>
            </a:r>
          </a:p>
          <a:p>
            <a:r>
              <a:rPr lang="sv-SE"/>
              <a:t>Skriva ett kandidatnamn på valsedel för ett parti som inte har en låst lista.</a:t>
            </a:r>
          </a:p>
          <a:p>
            <a:pPr marL="324000" lvl="1" indent="0">
              <a:buClr>
                <a:schemeClr val="accent5"/>
              </a:buClr>
              <a:buNone/>
            </a:pPr>
            <a:endParaRPr lang="sv-SE" sz="18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79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Röstning – steg för steg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8000" y="1338468"/>
            <a:ext cx="8834500" cy="484602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sv-SE" sz="2000"/>
              <a:t>Väljaren lämnar valkuvertet till röstmottagarna.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 sz="2000"/>
              <a:t>Väljaren identifierar sig för en av röstmottagarna.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 sz="2000"/>
              <a:t>Ni som röstmottagare kontrollerar rösten, prickar av väljaren i röstlängden och lägger rösten i urnan.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3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      VÄLKOMMEN!                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Utbildningens delar:</a:t>
            </a:r>
          </a:p>
          <a:p>
            <a:r>
              <a:rPr lang="sv-SE"/>
              <a:t>Vallokal, valsedlar och valhemligheten.</a:t>
            </a:r>
          </a:p>
          <a:p>
            <a:r>
              <a:rPr lang="sv-SE"/>
              <a:t>Röstmottagning – rösträtt, röstkort, röstlängd.</a:t>
            </a:r>
          </a:p>
          <a:p>
            <a:r>
              <a:rPr lang="sv-SE"/>
              <a:t>Bemötande och säkerhet.</a:t>
            </a:r>
          </a:p>
          <a:p>
            <a:r>
              <a:rPr lang="sv-SE"/>
              <a:t>Rösträkning.</a:t>
            </a:r>
          </a:p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1669144"/>
            <a:ext cx="5167086" cy="3669274"/>
          </a:xfrm>
        </p:spPr>
      </p:pic>
    </p:spTree>
    <p:extLst>
      <p:ext uri="{BB962C8B-B14F-4D97-AF65-F5344CB8AC3E}">
        <p14:creationId xmlns:p14="http://schemas.microsoft.com/office/powerpoint/2010/main" val="3022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-118884"/>
            <a:ext cx="7874000" cy="5651501"/>
          </a:xfr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42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21</a:t>
            </a:fld>
            <a:endParaRPr lang="sv-SE"/>
          </a:p>
        </p:txBody>
      </p:sp>
      <p:pic>
        <p:nvPicPr>
          <p:cNvPr id="5" name="Bildobjekt 4" descr="En bild som visar kontorsvaror, penna, skärmbild, verktyg&#10;&#10;Automatiskt genererad beskrivning">
            <a:extLst>
              <a:ext uri="{FF2B5EF4-FFF2-40B4-BE49-F238E27FC236}">
                <a16:creationId xmlns:a16="http://schemas.microsoft.com/office/drawing/2014/main" id="{FE0417F2-3192-B40C-8F23-A4D60895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8" y="-122191"/>
            <a:ext cx="12192000" cy="66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1230C6-7BDB-4595-8F28-480B0C9E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10" y="243348"/>
            <a:ext cx="10176000" cy="720000"/>
          </a:xfrm>
        </p:spPr>
        <p:txBody>
          <a:bodyPr/>
          <a:lstStyle/>
          <a:p>
            <a:r>
              <a:rPr lang="sv-SE"/>
              <a:t>Tre sätt att identifiera sig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EF9D5E-B41A-4B94-ACA6-0ED5A918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10" y="1229388"/>
            <a:ext cx="4417441" cy="4659888"/>
          </a:xfrm>
        </p:spPr>
        <p:txBody>
          <a:bodyPr>
            <a:noAutofit/>
          </a:bodyPr>
          <a:lstStyle/>
          <a:p>
            <a:r>
              <a:rPr lang="sv-SE"/>
              <a:t>Väljaren har giltig id-handling med sig </a:t>
            </a:r>
            <a:r>
              <a:rPr lang="sv-SE">
                <a:sym typeface="Wingdings" panose="05000000000000000000" pitchFamily="2" charset="2"/>
              </a:rPr>
              <a:t> k</a:t>
            </a:r>
            <a:r>
              <a:rPr lang="sv-SE"/>
              <a:t>ryssa i rutan ’Leg’</a:t>
            </a:r>
          </a:p>
          <a:p>
            <a:r>
              <a:rPr lang="sv-SE"/>
              <a:t>Du som röstmottagare känner väljaren </a:t>
            </a:r>
            <a:r>
              <a:rPr lang="sv-SE">
                <a:sym typeface="Wingdings" panose="05000000000000000000" pitchFamily="2" charset="2"/>
              </a:rPr>
              <a:t>  skriv dina initialer under</a:t>
            </a:r>
            <a:r>
              <a:rPr lang="sv-SE"/>
              <a:t> ’Intygar’.</a:t>
            </a:r>
          </a:p>
          <a:p>
            <a:r>
              <a:rPr lang="sv-SE"/>
              <a:t>En utomstående styrker väljarens identitet </a:t>
            </a:r>
            <a:r>
              <a:rPr lang="sv-SE">
                <a:sym typeface="Wingdings" panose="05000000000000000000" pitchFamily="2" charset="2"/>
              </a:rPr>
              <a:t> skriv in personnummer eller födelsedatum </a:t>
            </a:r>
            <a:r>
              <a:rPr lang="sv-SE" b="1">
                <a:sym typeface="Wingdings" panose="05000000000000000000" pitchFamily="2" charset="2"/>
              </a:rPr>
              <a:t>på den som intygar</a:t>
            </a:r>
            <a:r>
              <a:rPr lang="sv-SE">
                <a:sym typeface="Wingdings" panose="05000000000000000000" pitchFamily="2" charset="2"/>
              </a:rPr>
              <a:t>. Id-handling krävs! 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4"/>
          <a:stretch/>
        </p:blipFill>
        <p:spPr>
          <a:xfrm>
            <a:off x="6616594" y="1543843"/>
            <a:ext cx="4841675" cy="564028"/>
          </a:xfrm>
          <a:prstGeom prst="rect">
            <a:avLst/>
          </a:prstGeom>
          <a:effectLst>
            <a:outerShdw blurRad="50800" dist="38100" dir="15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23"/>
          <a:stretch/>
        </p:blipFill>
        <p:spPr>
          <a:xfrm>
            <a:off x="6616594" y="2902474"/>
            <a:ext cx="4841675" cy="5294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6"/>
          <a:stretch/>
        </p:blipFill>
        <p:spPr>
          <a:xfrm>
            <a:off x="6616594" y="4262856"/>
            <a:ext cx="4841675" cy="61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4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Digitala id-handlingar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Kan godkännas om de kommer från:</a:t>
            </a:r>
          </a:p>
          <a:p>
            <a:pPr lvl="1"/>
            <a:r>
              <a:rPr lang="sv-SE" err="1"/>
              <a:t>BankID</a:t>
            </a:r>
            <a:endParaRPr lang="sv-SE"/>
          </a:p>
          <a:p>
            <a:pPr lvl="1"/>
            <a:r>
              <a:rPr lang="sv-SE"/>
              <a:t>Freja (om det står ”Freja+” ovanför legitimationen)</a:t>
            </a:r>
          </a:p>
          <a:p>
            <a:r>
              <a:rPr lang="sv-SE"/>
              <a:t>Samma regler i övrigt som vid fysiska id-kort</a:t>
            </a:r>
          </a:p>
          <a:p>
            <a:r>
              <a:rPr lang="sv-SE"/>
              <a:t>Kontrollera äktheten!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421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9663" y="1548214"/>
            <a:ext cx="4994275" cy="431561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37802"/>
          <a:stretch/>
        </p:blipFill>
        <p:spPr>
          <a:xfrm>
            <a:off x="1080044" y="1535113"/>
            <a:ext cx="4850313" cy="43513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44" y="522086"/>
            <a:ext cx="1774053" cy="70730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985D0DD-565F-AF8B-92AB-FCE2FC76F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219" y="2075848"/>
            <a:ext cx="587314" cy="23415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78D276-8ACE-EC66-CAA3-59367B5F0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699" y="1900702"/>
            <a:ext cx="587314" cy="2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Granska valkuvert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2306" y="1651031"/>
            <a:ext cx="10176001" cy="4592310"/>
          </a:xfrm>
        </p:spPr>
        <p:txBody>
          <a:bodyPr/>
          <a:lstStyle/>
          <a:p>
            <a:pPr lvl="0"/>
            <a:r>
              <a:rPr lang="sv-SE"/>
              <a:t>Endast en valsedel. </a:t>
            </a:r>
          </a:p>
          <a:p>
            <a:pPr lvl="0"/>
            <a:r>
              <a:rPr lang="sv-SE"/>
              <a:t>Valsedel ovikt.</a:t>
            </a:r>
          </a:p>
          <a:p>
            <a:pPr lvl="0"/>
            <a:r>
              <a:rPr lang="sv-SE"/>
              <a:t>Valkuvertet förslutet.</a:t>
            </a:r>
          </a:p>
          <a:p>
            <a:pPr lvl="0"/>
            <a:r>
              <a:rPr lang="sv-SE"/>
              <a:t>Valkuvertet fritt från markeringar.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25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64" y="1229388"/>
            <a:ext cx="2562727" cy="2033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29" y="2763279"/>
            <a:ext cx="2563200" cy="2034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38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Budröstning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1007533" y="2226391"/>
            <a:ext cx="4988984" cy="3774405"/>
          </a:xfrm>
        </p:spPr>
        <p:txBody>
          <a:bodyPr/>
          <a:lstStyle/>
          <a:p>
            <a:r>
              <a:rPr lang="sv-SE"/>
              <a:t>När väljaren behöver hjälp med att transportera sin röst till en röstningslokal eller vallokal finns budröstning. </a:t>
            </a:r>
          </a:p>
          <a:p>
            <a:r>
              <a:rPr lang="sv-SE"/>
              <a:t>Vid budröstning behövs väljaren, </a:t>
            </a:r>
            <a:r>
              <a:rPr lang="sv-SE">
                <a:solidFill>
                  <a:prstClr val="black"/>
                </a:solidFill>
              </a:rPr>
              <a:t>ett vittne, och ett bud. </a:t>
            </a:r>
          </a:p>
          <a:p>
            <a:r>
              <a:rPr lang="sv-SE">
                <a:solidFill>
                  <a:prstClr val="black"/>
                </a:solidFill>
              </a:rPr>
              <a:t>Dessutom behövs budröstningsmaterial.</a:t>
            </a:r>
          </a:p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Budröstning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4E4894C6-3866-7989-64F9-D90A749D3590}"/>
              </a:ext>
            </a:extLst>
          </p:cNvPr>
          <p:cNvGrpSpPr/>
          <p:nvPr/>
        </p:nvGrpSpPr>
        <p:grpSpPr>
          <a:xfrm>
            <a:off x="7160623" y="1053256"/>
            <a:ext cx="3542212" cy="5295356"/>
            <a:chOff x="6908074" y="413111"/>
            <a:chExt cx="4021183" cy="6031776"/>
          </a:xfrm>
        </p:grpSpPr>
        <p:pic>
          <p:nvPicPr>
            <p:cNvPr id="12" name="Bildobjekt 11" descr="En bild som visar text, Rektangel, Parallell, papper&#10;&#10;Automatiskt genererad beskrivning">
              <a:extLst>
                <a:ext uri="{FF2B5EF4-FFF2-40B4-BE49-F238E27FC236}">
                  <a16:creationId xmlns:a16="http://schemas.microsoft.com/office/drawing/2014/main" id="{8944B85D-98ED-9845-9CED-451FEE009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10722" y="2926352"/>
              <a:ext cx="3015887" cy="4021183"/>
            </a:xfrm>
            <a:prstGeom prst="rect">
              <a:avLst/>
            </a:prstGeom>
          </p:spPr>
        </p:pic>
        <p:pic>
          <p:nvPicPr>
            <p:cNvPr id="16" name="Bildobjekt 15" descr="En bild som visar text, handskrift, Rektangel, Parallell&#10;&#10;Automatiskt genererad beskrivning">
              <a:extLst>
                <a:ext uri="{FF2B5EF4-FFF2-40B4-BE49-F238E27FC236}">
                  <a16:creationId xmlns:a16="http://schemas.microsoft.com/office/drawing/2014/main" id="{A10DC76D-9E9F-F67F-7355-808E72620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074" y="413111"/>
              <a:ext cx="4021183" cy="3015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2528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7A1A92-3043-F094-5C98-57D327D5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533" y="1598342"/>
            <a:ext cx="4988984" cy="4402456"/>
          </a:xfrm>
        </p:spPr>
        <p:txBody>
          <a:bodyPr/>
          <a:lstStyle/>
          <a:p>
            <a:r>
              <a:rPr lang="sv-SE"/>
              <a:t>Hämtas på centralt valkansli på valdagens morgon</a:t>
            </a:r>
          </a:p>
          <a:p>
            <a:r>
              <a:rPr lang="sv-SE"/>
              <a:t>Räkna och kontrollera att antalet förtidsröster stämmer med kvittensen ni fått.</a:t>
            </a:r>
          </a:p>
          <a:p>
            <a:r>
              <a:rPr lang="sv-SE"/>
              <a:t>Lägg ner i urnan när vallokalen stängt kl. 21.00. </a:t>
            </a:r>
            <a:r>
              <a:rPr lang="sv-SE" u="sng"/>
              <a:t>Inte tidigare!</a:t>
            </a:r>
          </a:p>
          <a:p>
            <a:endParaRPr lang="sv-SE" u="sng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E37F1E-9348-77E6-4330-34BD6287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27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31AD3FF-2FB9-95FA-8361-E84FF183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Förtidsröster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881E8954-B188-8F15-8767-7466F515F7CB}"/>
              </a:ext>
            </a:extLst>
          </p:cNvPr>
          <p:cNvGrpSpPr/>
          <p:nvPr/>
        </p:nvGrpSpPr>
        <p:grpSpPr>
          <a:xfrm>
            <a:off x="5516137" y="-185988"/>
            <a:ext cx="6843804" cy="6843804"/>
            <a:chOff x="5516137" y="-185988"/>
            <a:chExt cx="6843804" cy="6843804"/>
          </a:xfrm>
        </p:grpSpPr>
        <p:pic>
          <p:nvPicPr>
            <p:cNvPr id="11" name="Bild 10" descr="En organisk form">
              <a:extLst>
                <a:ext uri="{FF2B5EF4-FFF2-40B4-BE49-F238E27FC236}">
                  <a16:creationId xmlns:a16="http://schemas.microsoft.com/office/drawing/2014/main" id="{4828C536-701F-5E47-A893-04E9163FC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16137" y="-185988"/>
              <a:ext cx="6843804" cy="6843804"/>
            </a:xfrm>
            <a:prstGeom prst="rect">
              <a:avLst/>
            </a:prstGeom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C0BC1931-C7AE-3D65-FB54-4FD142733FB0}"/>
                </a:ext>
              </a:extLst>
            </p:cNvPr>
            <p:cNvSpPr txBox="1"/>
            <p:nvPr/>
          </p:nvSpPr>
          <p:spPr>
            <a:xfrm>
              <a:off x="7947306" y="2127720"/>
              <a:ext cx="266142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/>
                <a:t>Börja granskningen av förtidsröster i god tid!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2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3EB01A-FA3E-43DE-8569-8B526DB9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Granskning av förtidsröster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4CF432-9933-446F-B57B-D9C24AA1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Skriv så här: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r>
              <a:rPr lang="sv-SE"/>
              <a:t>Förtidsröster läggs ner i urnan först efter att röstmottagningen har avslutats!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28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93" y="2563291"/>
            <a:ext cx="6636436" cy="13904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3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Hantering av felaktiga förtidsröster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Exempel på felaktiga förtidsröster: </a:t>
            </a:r>
          </a:p>
          <a:p>
            <a:r>
              <a:rPr lang="sv-SE"/>
              <a:t>öppet fönsterkuvert</a:t>
            </a:r>
          </a:p>
          <a:p>
            <a:r>
              <a:rPr lang="sv-SE"/>
              <a:t>felaktigt iordninggjort ytterkuvert för budröst</a:t>
            </a:r>
          </a:p>
          <a:p>
            <a:r>
              <a:rPr lang="sv-SE"/>
              <a:t>felsänd förtidsröst (öppnas inte)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Lägg tillbaka allt i fönsterkuvertet, anteckna anledningen på fönsterkuvertet samt lägg i omslag.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92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0" y="1351482"/>
            <a:ext cx="3647804" cy="261818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02" y="3644363"/>
            <a:ext cx="3523125" cy="251433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1" y="1602917"/>
            <a:ext cx="3429224" cy="22861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7999" y="243507"/>
            <a:ext cx="10387447" cy="681900"/>
          </a:xfrm>
        </p:spPr>
        <p:txBody>
          <a:bodyPr/>
          <a:lstStyle/>
          <a:p>
            <a:r>
              <a:rPr lang="sv-SE"/>
              <a:t>Arbetsuppgifter som röstmottagare</a:t>
            </a:r>
          </a:p>
        </p:txBody>
      </p:sp>
      <p:sp>
        <p:nvSpPr>
          <p:cNvPr id="3" name="Platshållare för innehål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210602"/>
            <a:ext cx="10176001" cy="4685383"/>
          </a:xfrm>
        </p:spPr>
        <p:txBody>
          <a:bodyPr/>
          <a:lstStyle/>
          <a:p>
            <a:pPr marL="324000" lvl="1" indent="0">
              <a:buNone/>
            </a:pPr>
            <a:endParaRPr lang="sv-SE">
              <a:solidFill>
                <a:prstClr val="black"/>
              </a:solidFill>
            </a:endParaRPr>
          </a:p>
          <a:p>
            <a:pPr marL="324000" lvl="1" indent="0">
              <a:buNone/>
            </a:pPr>
            <a:endParaRPr lang="sv-SE">
              <a:solidFill>
                <a:prstClr val="black"/>
              </a:solidFill>
            </a:endParaRPr>
          </a:p>
          <a:p>
            <a:pPr lvl="1"/>
            <a:endParaRPr lang="sv-SE">
              <a:solidFill>
                <a:prstClr val="black"/>
              </a:solidFill>
            </a:endParaRPr>
          </a:p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02" y="1331305"/>
            <a:ext cx="3837038" cy="2558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77" y="4050261"/>
            <a:ext cx="6466673" cy="15335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80566">
            <a:off x="5057759" y="2641304"/>
            <a:ext cx="2860382" cy="200611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2" b="12665"/>
          <a:stretch/>
        </p:blipFill>
        <p:spPr>
          <a:xfrm>
            <a:off x="8853054" y="2445638"/>
            <a:ext cx="2206104" cy="11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F221C9-8DB9-4653-99B3-043FB405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Ångerröstning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DA84A9-0AF6-4214-9B2A-F9B9EA6446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Har man förtidsröstat och vill ångerrösta så gör man detta på valdagen i sin vallokal.</a:t>
            </a:r>
          </a:p>
          <a:p>
            <a:r>
              <a:rPr lang="sv-SE"/>
              <a:t>Därför läggs valkuvert från förtidsröstningen ner i urnan först efter att vallokalen stängt.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3" y="1698171"/>
            <a:ext cx="4942857" cy="3635483"/>
          </a:xfrm>
        </p:spPr>
      </p:pic>
    </p:spTree>
    <p:extLst>
      <p:ext uri="{BB962C8B-B14F-4D97-AF65-F5344CB8AC3E}">
        <p14:creationId xmlns:p14="http://schemas.microsoft.com/office/powerpoint/2010/main" val="10972263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Ångerröstning – hur detta hanteras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/>
              <a:t>Situation A</a:t>
            </a:r>
            <a:r>
              <a:rPr lang="sv-SE" sz="2000"/>
              <a:t>: Väljaren röstar i vallokalen och röstlängden är markerad med (P)</a:t>
            </a:r>
          </a:p>
          <a:p>
            <a:pPr marL="666900" lvl="1" indent="-342900">
              <a:buClr>
                <a:schemeClr val="accent5"/>
              </a:buClr>
              <a:buFont typeface="+mj-lt"/>
              <a:buAutoNum type="arabicPeriod"/>
            </a:pPr>
            <a:r>
              <a:rPr lang="sv-SE" sz="1800"/>
              <a:t>Ge tillbaka hela förtidsrösten.</a:t>
            </a:r>
          </a:p>
          <a:p>
            <a:pPr marL="666900" lvl="1" indent="-342900">
              <a:buClr>
                <a:schemeClr val="accent5"/>
              </a:buClr>
              <a:buFont typeface="+mj-lt"/>
              <a:buAutoNum type="arabicPeriod"/>
            </a:pPr>
            <a:r>
              <a:rPr lang="sv-SE" sz="1800"/>
              <a:t>Markera med (/) i röstlängden </a:t>
            </a:r>
            <a:br>
              <a:rPr lang="sv-SE" sz="1800"/>
            </a:br>
            <a:r>
              <a:rPr lang="sv-SE" sz="1800"/>
              <a:t>och kryssa för rutan för Not i röstlängden.</a:t>
            </a:r>
          </a:p>
          <a:p>
            <a:pPr marL="666900" lvl="1" indent="-342900">
              <a:buClr>
                <a:schemeClr val="accent5"/>
              </a:buClr>
              <a:buFont typeface="+mj-lt"/>
              <a:buAutoNum type="arabicPeriod"/>
            </a:pPr>
            <a:r>
              <a:rPr lang="sv-SE" sz="1800"/>
              <a:t>Anteckna i protokollet att väljaren ångerröstat.</a:t>
            </a:r>
            <a:br>
              <a:rPr lang="sv-SE"/>
            </a:br>
            <a:endParaRPr lang="sv-SE"/>
          </a:p>
          <a:p>
            <a:r>
              <a:rPr lang="sv-SE" sz="2000" b="1"/>
              <a:t>Situation B</a:t>
            </a:r>
            <a:r>
              <a:rPr lang="sv-SE" sz="2000"/>
              <a:t>: Väljare har röstat i vallokalen och vid granskningen av förtidsröster är  röstlängden är markerad med (/)</a:t>
            </a:r>
          </a:p>
          <a:p>
            <a:pPr marL="666900" lvl="1" indent="-342900">
              <a:buClr>
                <a:schemeClr val="accent5"/>
              </a:buClr>
              <a:buFont typeface="+mj-lt"/>
              <a:buAutoNum type="arabicPeriod"/>
            </a:pPr>
            <a:r>
              <a:rPr lang="sv-SE" sz="1800"/>
              <a:t>Skriv på fönsterkuvertet att väljaren har ångerröstat och lägg sedan förtidsrösten i omslaget för underkända förtidsröster. </a:t>
            </a:r>
          </a:p>
          <a:p>
            <a:pPr marL="666900" lvl="1" indent="-342900">
              <a:buClr>
                <a:schemeClr val="accent5"/>
              </a:buClr>
              <a:buFont typeface="+mj-lt"/>
              <a:buAutoNum type="arabicPeriod"/>
            </a:pPr>
            <a:r>
              <a:rPr lang="sv-SE" sz="1800"/>
              <a:t>Anteckna i protokollet att väljaren ångerröstat.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31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2" y="2060539"/>
            <a:ext cx="3355894" cy="101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60" y="4836505"/>
            <a:ext cx="3772426" cy="9502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3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 </a:t>
            </a:r>
            <a:br>
              <a:rPr lang="sv-SE"/>
            </a:br>
            <a:r>
              <a:rPr lang="sv-SE"/>
              <a:t>Kunskapstest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4" y="1871502"/>
            <a:ext cx="4992033" cy="36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652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Övning - att ta emot röster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v-SE" sz="2000" dirty="0"/>
              <a:t>Personnummer 740319-9289 har visat legitimation, och röstar enligt sin rösträtt, i vallokalen. Hur markerar du?</a:t>
            </a:r>
            <a:br>
              <a:rPr lang="sv-SE" sz="2000" dirty="0"/>
            </a:br>
            <a:endParaRPr lang="sv-SE" sz="2000" dirty="0"/>
          </a:p>
          <a:p>
            <a:pPr marL="457200" indent="-457200">
              <a:buAutoNum type="arabicPeriod"/>
            </a:pPr>
            <a:r>
              <a:rPr lang="sv-SE" sz="2000" dirty="0"/>
              <a:t>Personnummer 760113-9343 kommer in i vallokalen och vill rösta, du som röstmottagare känner igen väljaren och legitimerar på det viset. Hur markerar du?</a:t>
            </a:r>
            <a:br>
              <a:rPr lang="sv-SE" sz="2000" dirty="0"/>
            </a:br>
            <a:endParaRPr lang="sv-SE" sz="2000" dirty="0"/>
          </a:p>
          <a:p>
            <a:pPr marL="457200" indent="-457200">
              <a:buFont typeface="+mj-lt"/>
              <a:buAutoNum type="arabicPeriod" startAt="3"/>
            </a:pPr>
            <a:r>
              <a:rPr lang="sv-SE" sz="2000" dirty="0"/>
              <a:t>Förtidsröstande har personnummer 770522-2383. Rösten är ok, hur markerar du?</a:t>
            </a:r>
            <a:br>
              <a:rPr lang="sv-SE" sz="2000" dirty="0"/>
            </a:br>
            <a:endParaRPr lang="sv-SE" sz="2000" dirty="0"/>
          </a:p>
          <a:p>
            <a:pPr marL="457200" indent="-457200">
              <a:buAutoNum type="arabicPeriod" startAt="3"/>
            </a:pPr>
            <a:r>
              <a:rPr lang="sv-SE" sz="2000" dirty="0"/>
              <a:t>Förtidsröstande har personnummer 770522-2391. Rösten är ok, hur markerar du?</a:t>
            </a:r>
            <a:br>
              <a:rPr lang="sv-SE" sz="2000" dirty="0"/>
            </a:br>
            <a:endParaRPr lang="sv-SE" sz="2000" dirty="0"/>
          </a:p>
          <a:p>
            <a:pPr marL="457200" indent="-457200">
              <a:buAutoNum type="arabicPeriod" startAt="3"/>
            </a:pPr>
            <a:r>
              <a:rPr lang="sv-SE" sz="2000" dirty="0"/>
              <a:t>Person 770522-2391 kommer in i vallokalen, legitimerar sig och röstar enligt sin rösträtt. Hur markerar du? Gör du något utöver detta?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5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8BFAA-8B3E-47FB-9302-1C42CD00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01" y="391319"/>
            <a:ext cx="7911031" cy="493200"/>
          </a:xfrm>
        </p:spPr>
        <p:txBody>
          <a:bodyPr/>
          <a:lstStyle/>
          <a:p>
            <a:pPr algn="ctr"/>
            <a:r>
              <a:rPr lang="sv-SE"/>
              <a:t>Facit - ser din röstlängd ut så här?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34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8" r="174"/>
          <a:stretch/>
        </p:blipFill>
        <p:spPr>
          <a:xfrm>
            <a:off x="1230411" y="1058780"/>
            <a:ext cx="9647410" cy="4973504"/>
          </a:xfrm>
        </p:spPr>
      </p:pic>
    </p:spTree>
    <p:extLst>
      <p:ext uri="{BB962C8B-B14F-4D97-AF65-F5344CB8AC3E}">
        <p14:creationId xmlns:p14="http://schemas.microsoft.com/office/powerpoint/2010/main" val="6487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Bemötande och säkerhet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48" y="3455987"/>
            <a:ext cx="6466673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2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Bemötande</a:t>
            </a:r>
            <a:r>
              <a:t> </a:t>
            </a:r>
            <a:r>
              <a:rPr err="1"/>
              <a:t>och</a:t>
            </a:r>
            <a:r>
              <a:t> </a:t>
            </a:r>
            <a:r>
              <a:rPr err="1"/>
              <a:t>säkerhet</a:t>
            </a:r>
            <a:r>
              <a:t> vid </a:t>
            </a:r>
            <a:r>
              <a:rPr err="1"/>
              <a:t>röstmottag</a:t>
            </a:r>
            <a:r>
              <a:rPr lang="sv-SE" err="1"/>
              <a:t>ning</a:t>
            </a:r>
            <a:endParaRPr/>
          </a:p>
        </p:txBody>
      </p:sp>
      <p:sp>
        <p:nvSpPr>
          <p:cNvPr id="151" name="Platshållare för tex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/>
              <a:t>Det sker få incidenter med trakasserier och hot.</a:t>
            </a:r>
          </a:p>
          <a:p>
            <a:r>
              <a:rPr lang="sv-SE"/>
              <a:t>Röstmottagaren möjliggör röstningen genom professionellt bemötande och tydlig information.</a:t>
            </a:r>
          </a:p>
          <a:p>
            <a:r>
              <a:rPr lang="sv-SE"/>
              <a:t>Kunskap ökar</a:t>
            </a:r>
            <a:r>
              <a:t> </a:t>
            </a:r>
            <a:r>
              <a:rPr err="1"/>
              <a:t>trygghet</a:t>
            </a:r>
            <a:r>
              <a:rPr lang="sv-SE"/>
              <a:t>en</a:t>
            </a:r>
            <a:r>
              <a:t> </a:t>
            </a:r>
            <a:r>
              <a:rPr lang="sv-SE"/>
              <a:t>och</a:t>
            </a:r>
            <a:r>
              <a:t> </a:t>
            </a:r>
            <a:r>
              <a:rPr err="1"/>
              <a:t>förebygg</a:t>
            </a:r>
            <a:r>
              <a:rPr lang="sv-SE"/>
              <a:t>er</a:t>
            </a:r>
            <a:r>
              <a:t> </a:t>
            </a:r>
            <a:r>
              <a:rPr err="1"/>
              <a:t>svåra</a:t>
            </a:r>
            <a:r>
              <a:t> </a:t>
            </a:r>
            <a:r>
              <a:rPr err="1"/>
              <a:t>situationer</a:t>
            </a:r>
            <a:r>
              <a:t>.</a:t>
            </a:r>
            <a:endParaRPr lang="sv-SE"/>
          </a:p>
          <a:p>
            <a:endParaRPr lang="sv-SE"/>
          </a:p>
          <a:p>
            <a:pPr marL="0" indent="0">
              <a:buNone/>
            </a:pPr>
            <a:r>
              <a:rPr lang="sv-SE"/>
              <a:t>Gå gärna Valmyndighetens digitala utbildningar om valsäkerhet på </a:t>
            </a:r>
            <a:r>
              <a:rPr lang="sv-SE">
                <a:hlinkClick r:id="rId4"/>
              </a:rPr>
              <a:t>https://utbildning.val.se/</a:t>
            </a:r>
            <a:endParaRPr lang="sv-SE"/>
          </a:p>
          <a:p>
            <a:pPr marL="0" indent="0">
              <a:buNone/>
            </a:pPr>
            <a:endParaRPr lang="sv-SE"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Avbrott i röstmottagningen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Clr>
                <a:srgbClr val="E83278"/>
              </a:buClr>
              <a:defRPr/>
            </a:pPr>
            <a:r>
              <a:rPr lang="sv-SE">
                <a:solidFill>
                  <a:prstClr val="black"/>
                </a:solidFill>
              </a:rPr>
              <a:t>I sällsynta fall behöver röstmottagningen avbrytas.</a:t>
            </a:r>
          </a:p>
          <a:p>
            <a:pPr marL="342900" lvl="0" indent="-342900">
              <a:buClr>
                <a:srgbClr val="E83278"/>
              </a:buClr>
              <a:defRPr/>
            </a:pPr>
            <a:r>
              <a:rPr lang="sv-SE">
                <a:solidFill>
                  <a:prstClr val="black"/>
                </a:solidFill>
              </a:rPr>
              <a:t>Viktigt att säkerställa att valurnan är under uppsikt och försluts. </a:t>
            </a:r>
          </a:p>
          <a:p>
            <a:pPr marL="342900" lvl="0" indent="-342900">
              <a:buClr>
                <a:srgbClr val="E83278"/>
              </a:buClr>
              <a:defRPr/>
            </a:pPr>
            <a:r>
              <a:rPr lang="sv-SE">
                <a:solidFill>
                  <a:prstClr val="black"/>
                </a:solidFill>
              </a:rPr>
              <a:t>Tänk på att röstlängden och rösterna är skyddsvärda.</a:t>
            </a:r>
          </a:p>
          <a:p>
            <a:r>
              <a:rPr lang="sv-SE"/>
              <a:t>Beroende på situation, kalla på den hjälp som behövs och meddela valkansliet.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4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 </a:t>
            </a:r>
            <a:br>
              <a:rPr lang="sv-SE"/>
            </a:br>
            <a:r>
              <a:rPr lang="sv-SE"/>
              <a:t>Kunskapstest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4" y="1871502"/>
            <a:ext cx="4992033" cy="36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563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Kunskapstest – rätt eller fel?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Ångerröstning måste antecknas i vallokalsprotokollet.</a:t>
            </a:r>
          </a:p>
          <a:p>
            <a:r>
              <a:rPr lang="sv-SE"/>
              <a:t>Alla som röstar måste legitimera sig med id-handling.</a:t>
            </a:r>
          </a:p>
          <a:p>
            <a:r>
              <a:rPr lang="sv-SE"/>
              <a:t>En godkänd förtidsröst läggs ner i urnan först efter att den är granskad, markerad i röstlängden och när röstmottagningen är avslutad.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9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1A530-E7F8-4596-BBC6-173BAB3F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Valet i Helsingborg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C7795-9031-5368-7359-F25917D6E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1" y="1535113"/>
            <a:ext cx="4348746" cy="4351338"/>
          </a:xfrm>
        </p:spPr>
        <p:txBody>
          <a:bodyPr/>
          <a:lstStyle/>
          <a:p>
            <a:r>
              <a:rPr lang="sv-SE"/>
              <a:t>93 valdistrikt</a:t>
            </a:r>
          </a:p>
          <a:p>
            <a:r>
              <a:rPr lang="sv-SE"/>
              <a:t>20 förtidsröstningsställen</a:t>
            </a:r>
          </a:p>
          <a:p>
            <a:r>
              <a:rPr lang="sv-SE"/>
              <a:t>112 476 röstberättigade </a:t>
            </a:r>
            <a:br>
              <a:rPr lang="sv-SE"/>
            </a:br>
            <a:r>
              <a:rPr lang="sv-SE"/>
              <a:t>(1 mars 2024)</a:t>
            </a:r>
          </a:p>
          <a:p>
            <a:r>
              <a:rPr lang="sv-SE"/>
              <a:t>Cirka 150 röstmottagare i förtidsröstningen</a:t>
            </a:r>
          </a:p>
          <a:p>
            <a:r>
              <a:rPr lang="sv-SE"/>
              <a:t>Cirka 700 röstmottagare på valdagen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AC5F5D-F496-1B87-FBAC-FF1371A9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590DAA-84FE-7088-6A87-20799674B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465" y="2158318"/>
            <a:ext cx="4808627" cy="25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24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580815" y="2422400"/>
            <a:ext cx="6370622" cy="720000"/>
          </a:xfrm>
        </p:spPr>
        <p:txBody>
          <a:bodyPr/>
          <a:lstStyle/>
          <a:p>
            <a:pPr algn="ctr"/>
            <a:r>
              <a:rPr lang="sv-SE"/>
              <a:t>Förberedelser för rösträkning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40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89" y="3284904"/>
            <a:ext cx="6848475" cy="1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4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69998-B934-45FD-AAB3-5BD9B6EC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Röstmottagningen avslutas klockan 21:00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007965-0ECC-45B4-9167-388263CF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Alla väljare som kommit in eller ställt sig i kö kl. 21:00 ska få rösta!</a:t>
            </a:r>
          </a:p>
          <a:p>
            <a:r>
              <a:rPr lang="sv-SE"/>
              <a:t>Slutför granskningen av förtidsröster. </a:t>
            </a:r>
          </a:p>
          <a:p>
            <a:r>
              <a:rPr lang="sv-SE"/>
              <a:t>Förbered möbleringen för de som vill titta på.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394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Förberedelser för rösträkning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Möblera om vallokalen. </a:t>
            </a:r>
          </a:p>
          <a:p>
            <a:r>
              <a:rPr lang="sv-SE"/>
              <a:t>Räkna markeringar i röstlängden.</a:t>
            </a:r>
          </a:p>
          <a:p>
            <a:r>
              <a:rPr lang="sv-SE"/>
              <a:t>Lägg ner valkuvert från godkända förtidsröster i urnan.</a:t>
            </a: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768">
            <a:off x="7148292" y="1530350"/>
            <a:ext cx="3077017" cy="4351338"/>
          </a:xfr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461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20C63D-3B9C-4949-9585-DFF897EB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Rösträkning – omslag och protokoll </a:t>
            </a:r>
          </a:p>
        </p:txBody>
      </p:sp>
      <p:pic>
        <p:nvPicPr>
          <p:cNvPr id="6" name="Platshållare för innehål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10894" r="10824" b="12784"/>
          <a:stretch/>
        </p:blipFill>
        <p:spPr>
          <a:xfrm>
            <a:off x="863461" y="1652588"/>
            <a:ext cx="2068513" cy="2819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10894" r="11743" b="12523"/>
          <a:stretch/>
        </p:blipFill>
        <p:spPr>
          <a:xfrm>
            <a:off x="1815849" y="2405466"/>
            <a:ext cx="2307873" cy="32157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Bildobjek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11154" r="11787" b="12523"/>
          <a:stretch/>
        </p:blipFill>
        <p:spPr>
          <a:xfrm rot="21165427">
            <a:off x="3352257" y="1564431"/>
            <a:ext cx="2001472" cy="27925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18" y="1909555"/>
            <a:ext cx="2974085" cy="4207530"/>
          </a:xfrm>
          <a:prstGeom prst="rect">
            <a:avLst/>
          </a:prstGeom>
        </p:spPr>
      </p:pic>
      <p:pic>
        <p:nvPicPr>
          <p:cNvPr id="11" name="Platshållare för innehåll 10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64" y="1428051"/>
            <a:ext cx="2917372" cy="4012292"/>
          </a:xfr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3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Rösträkning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44</a:t>
            </a:fld>
            <a:endParaRPr lang="sv-SE"/>
          </a:p>
        </p:txBody>
      </p:sp>
      <p:pic>
        <p:nvPicPr>
          <p:cNvPr id="6" name="Bildobjek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816" y="3284904"/>
            <a:ext cx="6571748" cy="1558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449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Räkna valkuvert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Töm urnan och räkna valkuverten. Antalet valkuvert ska stämma överens med antalet markeringar i röstlängden. </a:t>
            </a:r>
          </a:p>
          <a:p>
            <a:r>
              <a:rPr lang="sv-SE"/>
              <a:t>Om antalet inte stämmer överens, kontrollräkna vardera endast en gång.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99" y="1535114"/>
            <a:ext cx="4994463" cy="3420906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509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C5D52F9-D5C3-4062-AAD8-3906F3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89099"/>
            <a:ext cx="10176000" cy="720000"/>
          </a:xfrm>
        </p:spPr>
        <p:txBody>
          <a:bodyPr/>
          <a:lstStyle/>
          <a:p>
            <a:r>
              <a:rPr lang="sv-SE"/>
              <a:t>Öppna, granska, sortera och räkna röster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46</a:t>
            </a:fld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Granska ett i taget.</a:t>
            </a:r>
          </a:p>
          <a:p>
            <a:r>
              <a:rPr lang="sv-SE"/>
              <a:t>Öppna valkuvertet och ta ur valsedeln.</a:t>
            </a:r>
          </a:p>
          <a:p>
            <a:r>
              <a:rPr lang="sv-SE"/>
              <a:t>Sortera valsedlarna efter parti. </a:t>
            </a:r>
          </a:p>
          <a:p>
            <a:r>
              <a:rPr lang="sv-SE"/>
              <a:t>Vid fel eller oklarheter – lämna över till ordförande för bedömning.</a:t>
            </a:r>
            <a:br>
              <a:rPr lang="sv-SE"/>
            </a:br>
            <a:r>
              <a:rPr lang="sv-SE"/>
              <a:t>Ordförande skriver anteckning på valkuvertet och lägger i omslaget för ”Ogiltiga – övriga”. </a:t>
            </a:r>
            <a:r>
              <a:rPr lang="sv-SE" b="1"/>
              <a:t>Valsedeln med felaktighet/oklarhet, måste läggas tillbaka i sitt valkuvert. </a:t>
            </a:r>
          </a:p>
          <a:p>
            <a:r>
              <a:rPr lang="sv-SE"/>
              <a:t>När alla valkuvert är öppnade ska ni räkna valsedlarna för respektive kategori som anges på resultatbilagan. Börja med partierna. </a:t>
            </a:r>
          </a:p>
          <a:p>
            <a:r>
              <a:rPr lang="sv-SE"/>
              <a:t>Räkna därefter övriga kategorier.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2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Ej anmälda, blanka, samt ogiltiga röster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Räkna ej anmälda partier. </a:t>
            </a:r>
            <a:br>
              <a:rPr lang="sv-SE"/>
            </a:br>
            <a:r>
              <a:rPr lang="sv-SE" sz="2000"/>
              <a:t>- </a:t>
            </a:r>
            <a:r>
              <a:rPr lang="sv-SE" sz="1800"/>
              <a:t>A</a:t>
            </a:r>
            <a:r>
              <a:rPr lang="sv-SE" sz="2000"/>
              <a:t>nvänd den lista som ska finnas i varje vallokal, utskriven eller i digital form. </a:t>
            </a:r>
            <a:br>
              <a:rPr lang="sv-SE" sz="2000"/>
            </a:br>
            <a:r>
              <a:rPr lang="sv-SE" sz="2000"/>
              <a:t>- Resultat redovisas under ”Ej anmälda partier”. </a:t>
            </a:r>
            <a:br>
              <a:rPr lang="sv-SE" sz="2000"/>
            </a:br>
            <a:r>
              <a:rPr lang="sv-SE" sz="2000"/>
              <a:t>- Samtliga röster läggs i ett omslag.</a:t>
            </a:r>
          </a:p>
          <a:p>
            <a:r>
              <a:rPr lang="sv-SE"/>
              <a:t>Räkna blanka röster. </a:t>
            </a:r>
            <a:br>
              <a:rPr lang="sv-SE"/>
            </a:br>
            <a:r>
              <a:rPr lang="sv-SE"/>
              <a:t> </a:t>
            </a:r>
            <a:r>
              <a:rPr lang="sv-SE" sz="2000"/>
              <a:t>- Resultat redovisas under ”Blanka”. </a:t>
            </a:r>
            <a:br>
              <a:rPr lang="sv-SE" sz="2000"/>
            </a:br>
            <a:r>
              <a:rPr lang="sv-SE" sz="2000"/>
              <a:t> - Samtliga röster läggs i ett omslag.</a:t>
            </a:r>
          </a:p>
          <a:p>
            <a:r>
              <a:rPr lang="sv-SE"/>
              <a:t>Räkna ogiltiga röster. </a:t>
            </a:r>
            <a:br>
              <a:rPr lang="sv-SE"/>
            </a:br>
            <a:r>
              <a:rPr lang="sv-SE" sz="2000"/>
              <a:t>- Resultatet redovisas under ”Ogiltiga – övriga”. </a:t>
            </a:r>
            <a:br>
              <a:rPr lang="sv-SE" sz="2000"/>
            </a:br>
            <a:r>
              <a:rPr lang="sv-SE" sz="2000"/>
              <a:t>- Samtliga röster läggs i ett omslag.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398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539EC4-3B47-4E52-81D7-40ACBBEA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99" y="247453"/>
            <a:ext cx="10176000" cy="720000"/>
          </a:xfrm>
        </p:spPr>
        <p:txBody>
          <a:bodyPr/>
          <a:lstStyle/>
          <a:p>
            <a:r>
              <a:rPr lang="sv-SE"/>
              <a:t>När bedöms en röst vara ogiltig?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EA602-0FE5-4D7D-B1FA-FB1C5924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999" y="1294076"/>
            <a:ext cx="10176001" cy="4384829"/>
          </a:xfrm>
        </p:spPr>
        <p:txBody>
          <a:bodyPr>
            <a:normAutofit/>
          </a:bodyPr>
          <a:lstStyle/>
          <a:p>
            <a:r>
              <a:rPr lang="sv-SE" sz="2600"/>
              <a:t>När det inte går att tyda vilket parti väljaren har röstat på.</a:t>
            </a:r>
          </a:p>
          <a:p>
            <a:r>
              <a:rPr lang="sv-SE" sz="2600"/>
              <a:t>När rösten är på ett parti som inte är anmält till valet.</a:t>
            </a:r>
          </a:p>
          <a:p>
            <a:r>
              <a:rPr lang="sv-SE" sz="2600"/>
              <a:t>När valkuvertet är tomt.</a:t>
            </a:r>
          </a:p>
          <a:p>
            <a:r>
              <a:rPr lang="sv-SE" sz="2600"/>
              <a:t>När valkuvertet eller valsedeln är markerad på ett sätt som gör att det går att identifiera väljaren.</a:t>
            </a:r>
          </a:p>
          <a:p>
            <a:r>
              <a:rPr lang="sv-SE" sz="2600"/>
              <a:t>När valkuvertet innehåller mer än en valsedel.</a:t>
            </a:r>
          </a:p>
          <a:p>
            <a:endParaRPr lang="sv-SE" sz="2600"/>
          </a:p>
          <a:p>
            <a:endParaRPr lang="sv-SE" sz="260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6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 </a:t>
            </a:r>
            <a:br>
              <a:rPr lang="sv-SE"/>
            </a:br>
            <a:r>
              <a:rPr lang="sv-SE"/>
              <a:t>Kunskapstest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4" y="1871502"/>
            <a:ext cx="4992033" cy="36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12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580816" y="2147299"/>
            <a:ext cx="6370622" cy="1137605"/>
          </a:xfrm>
        </p:spPr>
        <p:txBody>
          <a:bodyPr/>
          <a:lstStyle/>
          <a:p>
            <a:pPr algn="ctr"/>
            <a:r>
              <a:rPr lang="sv-SE"/>
              <a:t>Vallokalen, valsedlar och valhemligheten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89" y="3284904"/>
            <a:ext cx="6848475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2161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Övning – hur bedömer du följande röst?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50</a:t>
            </a:fld>
            <a:endParaRPr lang="sv-SE"/>
          </a:p>
        </p:txBody>
      </p:sp>
      <p:pic>
        <p:nvPicPr>
          <p:cNvPr id="6" name="Platshållare för innehåll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7" y="1229388"/>
            <a:ext cx="5382125" cy="53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29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E90E6D-277D-49DE-8A7E-27343797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 Övning – hur bedömer du…?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51</a:t>
            </a:fld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24" y="1563154"/>
            <a:ext cx="3310976" cy="43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5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000" y="905639"/>
            <a:ext cx="10176000" cy="720000"/>
          </a:xfrm>
        </p:spPr>
        <p:txBody>
          <a:bodyPr/>
          <a:lstStyle/>
          <a:p>
            <a:r>
              <a:rPr lang="sv-SE"/>
              <a:t>Mer information finns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Allting som vi har gått igenom här idag finns beskrivet på ett detaljerat sätt i handledningen, och längst bak finns steg-för-steg instruktioner. 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204">
            <a:off x="6687240" y="1132702"/>
            <a:ext cx="3294846" cy="4753749"/>
          </a:xfr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172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3" y="1535113"/>
            <a:ext cx="6836228" cy="4351338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Du som röstmottagare är viktig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Röstmottagarens bemötande och korrekta hantering i röstmottagningen och rösträkningen skapar förtroende för att valet går korrekt till.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472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64F38-D390-2545-2B59-588AB59C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9191-A226-04A4-8FD1-954DE1E62C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Mejl:</a:t>
            </a:r>
            <a:br>
              <a:rPr lang="sv-SE"/>
            </a:br>
            <a:r>
              <a:rPr lang="sv-SE">
                <a:hlinkClick r:id="rId3"/>
              </a:rPr>
              <a:t>valnamnden@helsingborg.se</a:t>
            </a:r>
            <a:endParaRPr lang="sv-SE"/>
          </a:p>
          <a:p>
            <a:r>
              <a:rPr lang="sv-SE"/>
              <a:t>Telefon:</a:t>
            </a:r>
            <a:br>
              <a:rPr lang="sv-SE"/>
            </a:br>
            <a:r>
              <a:rPr lang="sv-SE"/>
              <a:t>042-10 22 09</a:t>
            </a:r>
            <a:br>
              <a:rPr lang="sv-SE"/>
            </a:br>
            <a:r>
              <a:rPr lang="sv-SE"/>
              <a:t>042-10 50 00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B31567-4ECE-3F3A-130E-F43099E74E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0" i="0" u="none" strike="noStrike" baseline="0">
                <a:solidFill>
                  <a:srgbClr val="2F69A0"/>
                </a:solidFill>
                <a:latin typeface="Arial" panose="020B0604020202020204" pitchFamily="34" charset="0"/>
                <a:hlinkClick r:id="rId4"/>
              </a:rPr>
              <a:t>https://valarbete.helsingborg.se/</a:t>
            </a:r>
            <a:br>
              <a:rPr lang="sv-SE" b="0" i="0" u="none" strike="noStrike" baseline="0">
                <a:solidFill>
                  <a:srgbClr val="2F69A0"/>
                </a:solidFill>
                <a:latin typeface="Arial" panose="020B0604020202020204" pitchFamily="34" charset="0"/>
              </a:rPr>
            </a:br>
            <a:r>
              <a:rPr lang="sv-SE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Lokala instruktioner, kontaktuppgifter, viktig information och länkar.</a:t>
            </a:r>
          </a:p>
          <a:p>
            <a:r>
              <a:rPr lang="sv-SE" b="0" i="0" u="none" strike="noStrike" baseline="0">
                <a:solidFill>
                  <a:srgbClr val="2F69A0"/>
                </a:solidFill>
                <a:latin typeface="Arial" panose="020B0604020202020204" pitchFamily="34" charset="0"/>
                <a:hlinkClick r:id="rId5"/>
              </a:rPr>
              <a:t>https://www.val.se/</a:t>
            </a:r>
            <a:br>
              <a:rPr lang="sv-SE" sz="1800" b="0" i="0" u="none" strike="noStrike" baseline="0">
                <a:solidFill>
                  <a:srgbClr val="2F69A0"/>
                </a:solidFill>
                <a:latin typeface="Arial" panose="020B0604020202020204" pitchFamily="34" charset="0"/>
              </a:rPr>
            </a:br>
            <a:r>
              <a:rPr lang="sv-SE" sz="1600" b="0" i="0" u="none" strike="noStrike" baseline="0">
                <a:latin typeface="Arial" panose="020B0604020202020204" pitchFamily="34" charset="0"/>
              </a:rPr>
              <a:t>Valmyndighetens hemsida.</a:t>
            </a:r>
          </a:p>
          <a:p>
            <a:r>
              <a:rPr lang="sv-SE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hlinkClick r:id="rId6"/>
              </a:rPr>
              <a:t>https://helsingborg.jobbaival.se/</a:t>
            </a:r>
            <a:br>
              <a:rPr lang="sv-SE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1600">
                <a:solidFill>
                  <a:srgbClr val="000000"/>
                </a:solidFill>
                <a:latin typeface="Arial" panose="020B0604020202020204" pitchFamily="34" charset="0"/>
              </a:rPr>
              <a:t>Kontaktuppgifter till andra röstmottagare och lokalkontakt i ditt valdistrikt.</a:t>
            </a:r>
            <a:endParaRPr lang="sv-SE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v-SE" sz="16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v-SE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A4C6C5-B2D6-8B2A-69A0-6861F0E0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28D3-22CF-4FB0-80FD-EC473B325B38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67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2" y="431187"/>
            <a:ext cx="8897258" cy="622662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000" y="509387"/>
            <a:ext cx="10176000" cy="1696783"/>
          </a:xfrm>
        </p:spPr>
        <p:txBody>
          <a:bodyPr/>
          <a:lstStyle/>
          <a:p>
            <a:br>
              <a:rPr lang="sv-SE" sz="6600"/>
            </a:br>
            <a:br>
              <a:rPr lang="sv-SE" sz="6600"/>
            </a:br>
            <a:br>
              <a:rPr lang="sv-SE" sz="6600"/>
            </a:br>
            <a:br>
              <a:rPr lang="sv-SE" sz="6600"/>
            </a:br>
            <a:br>
              <a:rPr lang="sv-SE" sz="6600"/>
            </a:br>
            <a:r>
              <a:rPr lang="sv-SE" sz="6600"/>
              <a:t>  Tack!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79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Vallokalen</a:t>
            </a:r>
          </a:p>
        </p:txBody>
      </p:sp>
      <p:pic>
        <p:nvPicPr>
          <p:cNvPr id="5" name="Platshållare för innehål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8" y="1281579"/>
            <a:ext cx="6981772" cy="5011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6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8063" y="1398588"/>
            <a:ext cx="5486400" cy="4614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23850" lvl="0" indent="-323850"/>
            <a:r>
              <a:rPr lang="sv-SE"/>
              <a:t>Lokalen tillgänglig för alla.</a:t>
            </a:r>
          </a:p>
          <a:p>
            <a:pPr marL="323850" indent="-323850"/>
            <a:r>
              <a:rPr lang="sv-SE">
                <a:cs typeface="Arial"/>
              </a:rPr>
              <a:t>8:00 – 21:00</a:t>
            </a:r>
            <a:endParaRPr lang="sv-SE"/>
          </a:p>
          <a:p>
            <a:pPr marL="323850" lvl="0" indent="-323850"/>
            <a:r>
              <a:rPr lang="sv-SE"/>
              <a:t>Röstmottagningen och rösträkningen offentliga.</a:t>
            </a:r>
            <a:endParaRPr lang="sv-SE">
              <a:cs typeface="Arial"/>
            </a:endParaRPr>
          </a:p>
          <a:p>
            <a:pPr marL="323850" indent="-323850"/>
            <a:r>
              <a:rPr lang="sv-SE"/>
              <a:t>Valurnan och röstlängden synliga och under uppsikt. </a:t>
            </a:r>
            <a:endParaRPr lang="sv-SE">
              <a:cs typeface="Arial"/>
            </a:endParaRPr>
          </a:p>
          <a:p>
            <a:pPr marL="323850" lvl="0" indent="-323850"/>
            <a:r>
              <a:rPr lang="sv-SE"/>
              <a:t>Köer dirigeras.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52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Valsedlar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3533521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Det finns tre typer av valsedlar:</a:t>
            </a:r>
            <a:br>
              <a:rPr lang="sv-SE" b="1"/>
            </a:br>
            <a:endParaRPr lang="sv-SE" b="1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400"/>
              <a:t>Namnvalsedlar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400"/>
              <a:t>Blanka valsedlar</a:t>
            </a:r>
            <a:br>
              <a:rPr lang="sv-SE" sz="2400"/>
            </a:br>
            <a:endParaRPr lang="sv-SE" sz="240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400"/>
              <a:t>(Partivalsedlar - ovanligt i EU-val)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7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07" y="2185542"/>
            <a:ext cx="3240012" cy="3235506"/>
          </a:xfrm>
          <a:prstGeom prst="rect">
            <a:avLst/>
          </a:prstGeom>
        </p:spPr>
      </p:pic>
      <p:pic>
        <p:nvPicPr>
          <p:cNvPr id="12" name="Platshållare för innehåll 7">
            <a:extLst>
              <a:ext uri="{FF2B5EF4-FFF2-40B4-BE49-F238E27FC236}">
                <a16:creationId xmlns:a16="http://schemas.microsoft.com/office/drawing/2014/main" id="{2440637C-370D-4FAB-F8CB-46D3E6113DFD}"/>
              </a:ext>
            </a:extLst>
          </p:cNvPr>
          <p:cNvPicPr>
            <a:picLocks noGrp="1"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97" y="2247630"/>
            <a:ext cx="1548725" cy="22667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4F08F13-D41F-8ED2-A078-FFE3F145DA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36" y="2591838"/>
            <a:ext cx="1548321" cy="25892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D11C2CFC-5CA2-6E15-3EAD-04090EBFEE3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88" y="2947164"/>
            <a:ext cx="1548320" cy="23089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6EBC2A1-AC32-8783-77D2-A7E49977AF5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20" y="3230980"/>
            <a:ext cx="1548315" cy="283681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42B528E6-723C-3B97-1BC5-0E5D1E15BAF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43" y="3579225"/>
            <a:ext cx="1548315" cy="23837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E777AAF7-8041-CE2E-6A36-C735858A5C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22" y="3940085"/>
            <a:ext cx="1546440" cy="23189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CEE7DBB0-7CAA-1352-2B16-7687584749D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85" y="1897381"/>
            <a:ext cx="1548318" cy="250033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FF65E503-FAAB-27E4-188F-F4BF71B060A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3" y="4240046"/>
            <a:ext cx="1622868" cy="24214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980A2EEF-2CA5-CA13-4643-45EC93826A7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39" y="4531308"/>
            <a:ext cx="1548320" cy="23089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EE67ED28-5ADD-512D-BE32-57DFC76B5BD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45" y="4853366"/>
            <a:ext cx="1630316" cy="2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96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Valsedelstället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sv-SE"/>
              <a:t>Röstmottagaren ska säkerställa ordningen i valsedelstället.</a:t>
            </a:r>
          </a:p>
          <a:p>
            <a:pPr lvl="0"/>
            <a:r>
              <a:rPr lang="sv-SE"/>
              <a:t>Valsedelstället ska vara påfyllt.</a:t>
            </a:r>
          </a:p>
          <a:p>
            <a:pPr lvl="0"/>
            <a:r>
              <a:rPr lang="sv-SE"/>
              <a:t>Endast röstmottagare får lägga ut valsedlar.</a:t>
            </a:r>
          </a:p>
          <a:p>
            <a:pPr marL="0" indent="0">
              <a:buNone/>
            </a:pPr>
            <a:endParaRPr lang="sv-SE" sz="18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8</a:t>
            </a:fld>
            <a:endParaRPr lang="sv-SE"/>
          </a:p>
        </p:txBody>
      </p:sp>
      <p:pic>
        <p:nvPicPr>
          <p:cNvPr id="8" name="Platshållare för innehåll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2" y="1530217"/>
            <a:ext cx="4995683" cy="37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Ordning i valsedelstället</a:t>
            </a:r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0764618E-78E1-BC5D-D42C-B79245329F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6337234"/>
              </p:ext>
            </p:extLst>
          </p:nvPr>
        </p:nvGraphicFramePr>
        <p:xfrm>
          <a:off x="7087519" y="1466874"/>
          <a:ext cx="3880110" cy="4564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3370">
                  <a:extLst>
                    <a:ext uri="{9D8B030D-6E8A-4147-A177-3AD203B41FA5}">
                      <a16:colId xmlns:a16="http://schemas.microsoft.com/office/drawing/2014/main" val="3535002851"/>
                    </a:ext>
                  </a:extLst>
                </a:gridCol>
                <a:gridCol w="1293370">
                  <a:extLst>
                    <a:ext uri="{9D8B030D-6E8A-4147-A177-3AD203B41FA5}">
                      <a16:colId xmlns:a16="http://schemas.microsoft.com/office/drawing/2014/main" val="1842564797"/>
                    </a:ext>
                  </a:extLst>
                </a:gridCol>
                <a:gridCol w="1293370">
                  <a:extLst>
                    <a:ext uri="{9D8B030D-6E8A-4147-A177-3AD203B41FA5}">
                      <a16:colId xmlns:a16="http://schemas.microsoft.com/office/drawing/2014/main" val="3638717928"/>
                    </a:ext>
                  </a:extLst>
                </a:gridCol>
              </a:tblGrid>
              <a:tr h="414918">
                <a:tc gridSpan="3">
                  <a:txBody>
                    <a:bodyPr/>
                    <a:lstStyle/>
                    <a:p>
                      <a:pPr algn="ctr"/>
                      <a:r>
                        <a:rPr lang="sv-SE" sz="2000" b="1">
                          <a:solidFill>
                            <a:schemeClr val="tx1"/>
                          </a:solidFill>
                        </a:rPr>
                        <a:t>Valsedelställ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81360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59091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44064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030974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51941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69285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3899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03697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35047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3169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BLANKA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BLANKA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BLANKA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84448"/>
                  </a:ext>
                </a:extLst>
              </a:tr>
            </a:tbl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9</a:t>
            </a:fld>
            <a:endParaRPr lang="sv-SE"/>
          </a:p>
        </p:txBody>
      </p:sp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C5FF76F6-FF77-881F-1EDA-63F305B3DDE3}"/>
              </a:ext>
            </a:extLst>
          </p:cNvPr>
          <p:cNvSpPr txBox="1">
            <a:spLocks/>
          </p:cNvSpPr>
          <p:nvPr/>
        </p:nvSpPr>
        <p:spPr>
          <a:xfrm>
            <a:off x="1007999" y="1535113"/>
            <a:ext cx="499440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Partierna ska sorteras in i bokstavsordning efter partinamn.</a:t>
            </a:r>
          </a:p>
          <a:p>
            <a:r>
              <a:rPr lang="sv-SE"/>
              <a:t>Blanka valsedlar längst ner i samtliga rader i stället.</a:t>
            </a:r>
          </a:p>
          <a:p>
            <a:r>
              <a:rPr lang="sv-SE"/>
              <a:t>När partiföreträdare lämnar in valsedlar kan ni behöva sortera om valsedelställen.</a:t>
            </a:r>
          </a:p>
          <a:p>
            <a:endParaRPr lang="sv-SE"/>
          </a:p>
          <a:p>
            <a:pPr marL="0" indent="0">
              <a:buFont typeface="Wingdings" panose="05000000000000000000" pitchFamily="2" charset="2"/>
              <a:buNone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8979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lmyndigheten">
      <a:dk1>
        <a:sysClr val="windowText" lastClr="000000"/>
      </a:dk1>
      <a:lt1>
        <a:sysClr val="window" lastClr="FFFFFF"/>
      </a:lt1>
      <a:dk2>
        <a:srgbClr val="5F6F7E"/>
      </a:dk2>
      <a:lt2>
        <a:srgbClr val="DDDEE1"/>
      </a:lt2>
      <a:accent1>
        <a:srgbClr val="A71979"/>
      </a:accent1>
      <a:accent2>
        <a:srgbClr val="008BD2"/>
      </a:accent2>
      <a:accent3>
        <a:srgbClr val="F39325"/>
      </a:accent3>
      <a:accent4>
        <a:srgbClr val="00918E"/>
      </a:accent4>
      <a:accent5>
        <a:srgbClr val="E83278"/>
      </a:accent5>
      <a:accent6>
        <a:srgbClr val="164194"/>
      </a:accent6>
      <a:hlink>
        <a:srgbClr val="3069A1"/>
      </a:hlink>
      <a:folHlink>
        <a:srgbClr val="800080"/>
      </a:folHlink>
    </a:clrScheme>
    <a:fontScheme name="Skatteverket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myndigheten.potx" id="{2BFFFFA2-C83F-4695-BD3D-ACF8AC535243}" vid="{7B2C69DB-E231-48AE-BB30-AED9DDBD4D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llaboration Team Document" ma:contentTypeID="0x010100B16161C1156749828247A73D7190880000E1BF22F44F074BC5BE282C55B010BFF100DE5A6D366719E945916132731CED1508" ma:contentTypeVersion="6" ma:contentTypeDescription="Collaboration Team Document Content Type" ma:contentTypeScope="" ma:versionID="5e215407bb9855f3e42a43b3af5e5d9f">
  <xsd:schema xmlns:xsd="http://www.w3.org/2001/XMLSchema" xmlns:xs="http://www.w3.org/2001/XMLSchema" xmlns:p="http://schemas.microsoft.com/office/2006/metadata/properties" xmlns:ns2="d84c9b22-4b2b-411e-a158-334ee370a1ea" xmlns:ns3="7b2ba3d5-ae7e-4872-ab6d-f5dc97d22469" xmlns:ns4="9d330d53-2165-4f85-94db-103f1cffbe12" targetNamespace="http://schemas.microsoft.com/office/2006/metadata/properties" ma:root="true" ma:fieldsID="7af85dc5ddd3164624054be36a88e93b" ns2:_="" ns3:_="" ns4:_="">
    <xsd:import namespace="d84c9b22-4b2b-411e-a158-334ee370a1ea"/>
    <xsd:import namespace="7b2ba3d5-ae7e-4872-ab6d-f5dc97d22469"/>
    <xsd:import namespace="9d330d53-2165-4f85-94db-103f1cffbe12"/>
    <xsd:element name="properties">
      <xsd:complexType>
        <xsd:sequence>
          <xsd:element name="documentManagement">
            <xsd:complexType>
              <xsd:all>
                <xsd:element ref="ns2:f1aee8533cf548f1ae3f00b1ba124e03" minOccurs="0"/>
                <xsd:element ref="ns3:TaxCatchAll" minOccurs="0"/>
                <xsd:element ref="ns3:TaxCatchAllLabel" minOccurs="0"/>
                <xsd:element ref="ns2:b89223313b284f2a879bf9c1e2dff829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c9b22-4b2b-411e-a158-334ee370a1ea" elementFormDefault="qualified">
    <xsd:import namespace="http://schemas.microsoft.com/office/2006/documentManagement/types"/>
    <xsd:import namespace="http://schemas.microsoft.com/office/infopath/2007/PartnerControls"/>
    <xsd:element name="f1aee8533cf548f1ae3f00b1ba124e03" ma:index="8" nillable="true" ma:taxonomy="true" ma:internalName="f1aee8533cf548f1ae3f00b1ba124e03" ma:taxonomyFieldName="DWDivisions" ma:displayName="Förvaltning/bolag" ma:fieldId="{f1aee853-3cf5-48f1-ae3f-00b1ba124e03}" ma:taxonomyMulti="true" ma:sspId="754130b2-2ff3-49ba-9a00-32ff45e7998b" ma:termSetId="575a2405-2654-44ea-af94-f4d16c8f5d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9223313b284f2a879bf9c1e2dff829" ma:index="12" nillable="true" ma:taxonomy="true" ma:internalName="b89223313b284f2a879bf9c1e2dff829" ma:taxonomyFieldName="DWTaxonomyDocumentType" ma:displayName="Dokumenttyp (taggar)" ma:fieldId="{b8922331-3b28-4f2a-879b-f9c1e2dff829}" ma:sspId="754130b2-2ff3-49ba-9a00-32ff45e7998b" ma:termSetId="8d307d21-41b6-4f7d-a6c8-085fb531d5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ba3d5-ae7e-4872-ab6d-f5dc97d2246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e1768f4-682a-4fed-a7e5-d0f141cf12ac}" ma:internalName="TaxCatchAll" ma:showField="CatchAllData" ma:web="d84c9b22-4b2b-411e-a158-334ee370a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e1768f4-682a-4fed-a7e5-d0f141cf12ac}" ma:internalName="TaxCatchAllLabel" ma:readOnly="true" ma:showField="CatchAllDataLabel" ma:web="d84c9b22-4b2b-411e-a158-334ee370a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30d53-2165-4f85-94db-103f1cffbe12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2ba3d5-ae7e-4872-ab6d-f5dc97d22469" xsi:nil="true"/>
    <b89223313b284f2a879bf9c1e2dff829 xmlns="d84c9b22-4b2b-411e-a158-334ee370a1ea">
      <Terms xmlns="http://schemas.microsoft.com/office/infopath/2007/PartnerControls"/>
    </b89223313b284f2a879bf9c1e2dff829>
    <f1aee8533cf548f1ae3f00b1ba124e03 xmlns="d84c9b22-4b2b-411e-a158-334ee370a1ea">
      <Terms xmlns="http://schemas.microsoft.com/office/infopath/2007/PartnerControls"/>
    </f1aee8533cf548f1ae3f00b1ba124e03>
  </documentManagement>
</p:properties>
</file>

<file path=customXml/itemProps1.xml><?xml version="1.0" encoding="utf-8"?>
<ds:datastoreItem xmlns:ds="http://schemas.openxmlformats.org/officeDocument/2006/customXml" ds:itemID="{2D940150-0754-44C9-A663-67B4F14ED7DB}">
  <ds:schemaRefs>
    <ds:schemaRef ds:uri="7b2ba3d5-ae7e-4872-ab6d-f5dc97d22469"/>
    <ds:schemaRef ds:uri="9d330d53-2165-4f85-94db-103f1cffbe12"/>
    <ds:schemaRef ds:uri="d84c9b22-4b2b-411e-a158-334ee370a1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CA041E-1AA7-4362-AFBB-C0A03C3EF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E118D-2263-4063-929B-777A685A56AD}">
  <ds:schemaRefs>
    <ds:schemaRef ds:uri="http://schemas.microsoft.com/office/2006/documentManagement/types"/>
    <ds:schemaRef ds:uri="http://purl.org/dc/dcmitype/"/>
    <ds:schemaRef ds:uri="http://www.w3.org/XML/1998/namespace"/>
    <ds:schemaRef ds:uri="9d330d53-2165-4f85-94db-103f1cffbe12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7b2ba3d5-ae7e-4872-ab6d-f5dc97d22469"/>
    <ds:schemaRef ds:uri="d84c9b22-4b2b-411e-a158-334ee370a1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Valmyndigheten</Template>
  <TotalTime>1</TotalTime>
  <Words>1813</Words>
  <Application>Microsoft Office PowerPoint</Application>
  <PresentationFormat>Bredbild</PresentationFormat>
  <Paragraphs>375</Paragraphs>
  <Slides>55</Slides>
  <Notes>53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Office-tema</vt:lpstr>
      <vt:lpstr>Utbildning för röstmottagare i vallokal</vt:lpstr>
      <vt:lpstr>       VÄLKOMMEN!                </vt:lpstr>
      <vt:lpstr>Arbetsuppgifter som röstmottagare</vt:lpstr>
      <vt:lpstr>Valet i Helsingborg</vt:lpstr>
      <vt:lpstr>Vallokalen, valsedlar och valhemligheten</vt:lpstr>
      <vt:lpstr>Vallokalen</vt:lpstr>
      <vt:lpstr>Valsedlar</vt:lpstr>
      <vt:lpstr>Valsedelstället</vt:lpstr>
      <vt:lpstr>Ordning i valsedelstället</vt:lpstr>
      <vt:lpstr>  Kunskapstest</vt:lpstr>
      <vt:lpstr>Rätt eller fel?</vt:lpstr>
      <vt:lpstr>Röstmottagning</vt:lpstr>
      <vt:lpstr>Rösträtt</vt:lpstr>
      <vt:lpstr>Rösträtten och röstkortet</vt:lpstr>
      <vt:lpstr>Röstlängden</vt:lpstr>
      <vt:lpstr>Röstning – steg för steg</vt:lpstr>
      <vt:lpstr>Valhemlighet och hjälp att rösta</vt:lpstr>
      <vt:lpstr>Personröstning </vt:lpstr>
      <vt:lpstr>Röstning – steg för steg</vt:lpstr>
      <vt:lpstr>PowerPoint-presentation</vt:lpstr>
      <vt:lpstr>PowerPoint-presentation</vt:lpstr>
      <vt:lpstr>Tre sätt att identifiera sig</vt:lpstr>
      <vt:lpstr>Digitala id-handlingar</vt:lpstr>
      <vt:lpstr>PowerPoint-presentation</vt:lpstr>
      <vt:lpstr>Granska valkuvert</vt:lpstr>
      <vt:lpstr>Budröstning</vt:lpstr>
      <vt:lpstr>Förtidsröster</vt:lpstr>
      <vt:lpstr>Granskning av förtidsröster</vt:lpstr>
      <vt:lpstr>Hantering av felaktiga förtidsröster</vt:lpstr>
      <vt:lpstr>Ångerröstning</vt:lpstr>
      <vt:lpstr>Ångerröstning – hur detta hanteras</vt:lpstr>
      <vt:lpstr>  Kunskapstest</vt:lpstr>
      <vt:lpstr>Övning - att ta emot röster</vt:lpstr>
      <vt:lpstr>Facit - ser din röstlängd ut så här? </vt:lpstr>
      <vt:lpstr>Bemötande och säkerhet</vt:lpstr>
      <vt:lpstr>Bemötande och säkerhet vid röstmottagning</vt:lpstr>
      <vt:lpstr>Avbrott i röstmottagningen</vt:lpstr>
      <vt:lpstr>  Kunskapstest</vt:lpstr>
      <vt:lpstr>Kunskapstest – rätt eller fel?</vt:lpstr>
      <vt:lpstr>Förberedelser för rösträkning</vt:lpstr>
      <vt:lpstr>Röstmottagningen avslutas klockan 21:00</vt:lpstr>
      <vt:lpstr>Förberedelser för rösträkning</vt:lpstr>
      <vt:lpstr>Rösträkning – omslag och protokoll </vt:lpstr>
      <vt:lpstr>Rösträkning</vt:lpstr>
      <vt:lpstr>Räkna valkuvert</vt:lpstr>
      <vt:lpstr>Öppna, granska, sortera och räkna röster</vt:lpstr>
      <vt:lpstr>Ej anmälda, blanka, samt ogiltiga röster</vt:lpstr>
      <vt:lpstr>När bedöms en röst vara ogiltig?</vt:lpstr>
      <vt:lpstr>  Kunskapstest</vt:lpstr>
      <vt:lpstr>Övning – hur bedömer du följande röst? </vt:lpstr>
      <vt:lpstr>  Övning – hur bedömer du…?</vt:lpstr>
      <vt:lpstr>Mer information finns här</vt:lpstr>
      <vt:lpstr>Du som röstmottagare är viktig</vt:lpstr>
      <vt:lpstr>Kontaktuppgifter</vt:lpstr>
      <vt:lpstr>       Tack!</vt:lpstr>
    </vt:vector>
  </TitlesOfParts>
  <Company>Skatteverket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 för röstmottagare i vallokal</dc:title>
  <dc:creator>Corinne Johnson</dc:creator>
  <cp:lastModifiedBy>Sidén Erik - SLF</cp:lastModifiedBy>
  <cp:revision>4</cp:revision>
  <cp:lastPrinted>2023-02-02T08:50:53Z</cp:lastPrinted>
  <dcterms:created xsi:type="dcterms:W3CDTF">2021-11-09T13:34:36Z</dcterms:created>
  <dcterms:modified xsi:type="dcterms:W3CDTF">2024-05-21T10:48:06Z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0x010100B16161C1156749828247A73D7190880000E1BF22F44F074BC5BE282C55B010BFF100DE5A6D366719E945916132731CED1508</vt:lpwstr>
  </property>
  <property fmtid="{D5CDD505-2E9C-101B-9397-08002B2CF9AE}" pid="3" name="DWDivisions">
    <vt:lpwstr/>
  </property>
  <property fmtid="{D5CDD505-2E9C-101B-9397-08002B2CF9AE}" pid="4" name="DWTaxonomyDocumentType">
    <vt:lpwstr/>
  </property>
  <property fmtid="{D5CDD505-2E9C-101B-9397-08002B2CF9AE}" pid="5" name="SharedWithUsers">
    <vt:lpwstr>33;#Holm Cecilia - SLF</vt:lpwstr>
  </property>
</Properties>
</file>