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6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7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352" r:id="rId2"/>
    <p:sldId id="332" r:id="rId3"/>
    <p:sldId id="342" r:id="rId4"/>
    <p:sldId id="338" r:id="rId5"/>
    <p:sldId id="337" r:id="rId6"/>
    <p:sldId id="341" r:id="rId7"/>
    <p:sldId id="346" r:id="rId8"/>
    <p:sldId id="339" r:id="rId9"/>
    <p:sldId id="340" r:id="rId10"/>
    <p:sldId id="347" r:id="rId11"/>
    <p:sldId id="348" r:id="rId12"/>
    <p:sldId id="349" r:id="rId13"/>
    <p:sldId id="336" r:id="rId14"/>
    <p:sldId id="343" r:id="rId15"/>
    <p:sldId id="344" r:id="rId16"/>
    <p:sldId id="329" r:id="rId17"/>
  </p:sldIdLst>
  <p:sldSz cx="9144000" cy="6858000" type="screen4x3"/>
  <p:notesSz cx="6669088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A6A6"/>
    <a:srgbClr val="339966"/>
    <a:srgbClr val="002F5F"/>
    <a:srgbClr val="006600"/>
    <a:srgbClr val="CC3399"/>
    <a:srgbClr val="DCE5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48" autoAdjust="0"/>
    <p:restoredTop sz="92031" autoAdjust="0"/>
  </p:normalViewPr>
  <p:slideViewPr>
    <p:cSldViewPr>
      <p:cViewPr>
        <p:scale>
          <a:sx n="75" d="100"/>
          <a:sy n="75" d="100"/>
        </p:scale>
        <p:origin x="1128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hkn135.hoganas.se\users$\72limake\Mina%20dokument\Socialchefsn&#228;tverket\2020%20n&#228;tverksm&#246;ten\200110\Statistik\Statistik%20Fam%20Hbg%20jan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hkn135.hoganas.se\users$\72limake\Mina%20dokument\Socialchefsn&#228;tverket\2020%20n&#228;tverksm&#246;ten\200110\Statistik\Statistik%20Fam%20Hbg%20jan%202020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hkn135.hoganas.se\users$\72limake\Mina%20dokument\Socialchefsn&#228;tverket\2020%20n&#228;tverksm&#246;ten\200110\Statistik\Statistik%20Fam%20Hbg%20jan%20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hkn135.hoganas.se\users$\72limake\Mina%20dokument\Socialchefsn&#228;tverket\Framtidsspaning\Statistik\Statistik%20Fam%20Hbg%20jan%202020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hkn135.hoganas.se\users$\72limake\Mina%20dokument\Socialchefsn&#228;tverket\2020%20n&#228;tverksm&#246;ten\200110\Statistik\Statistik%20Fam%20Hbg%20jan%202020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hkn135.hoganas.se\users$\72limake\Mina%20dokument\Socialchefsn&#228;tverket\2020%20n&#228;tverksm&#246;ten\200110\Statistik\Statistik%20Fam%20Hbg%20jan%202020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hkn135.hoganas.se\users$\72limake\Mina%20dokument\Socialchefsn&#228;tverket\Framtidsspaning\Statistik\Statistik%20Fam%20Hbg%20jan%202020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hkn135.hoganas.se\users$\72limake\Mina%20dokument\Socialchefsn&#228;tverket\Framtidsspaning\Statistik\Statistik%20Fam%20Hbg%20jan%202020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\\hkn135.hoganas.se\users$\72limake\Mina%20dokument\Socialchefsn&#228;tverket\Framtidsspaning\Statistik\Statistik%20Fam%20Hbg%20jan%20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spc="120" normalizeH="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cap="none" dirty="0" err="1" smtClean="0">
                <a:solidFill>
                  <a:schemeClr val="tx1">
                    <a:lumMod val="50000"/>
                  </a:schemeClr>
                </a:solidFill>
              </a:rPr>
              <a:t>Invånare</a:t>
            </a:r>
            <a:r>
              <a:rPr lang="en-US" sz="2400" b="0" cap="none" dirty="0" smtClean="0">
                <a:solidFill>
                  <a:schemeClr val="tx1">
                    <a:lumMod val="50000"/>
                  </a:schemeClr>
                </a:solidFill>
              </a:rPr>
              <a:t> 2018</a:t>
            </a:r>
            <a:endParaRPr lang="en-US" sz="2400" b="0" cap="none" dirty="0">
              <a:solidFill>
                <a:schemeClr val="tx1">
                  <a:lumMod val="50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spc="120" normalizeH="0" baseline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Blad1!$B$2</c:f>
              <c:strCache>
                <c:ptCount val="1"/>
                <c:pt idx="0">
                  <c:v>Invånare 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Blad1!$A$3:$A$13</c:f>
              <c:strCache>
                <c:ptCount val="11"/>
                <c:pt idx="0">
                  <c:v>Perstorp</c:v>
                </c:pt>
                <c:pt idx="1">
                  <c:v>Örkelljunga</c:v>
                </c:pt>
                <c:pt idx="2">
                  <c:v>Svalöv</c:v>
                </c:pt>
                <c:pt idx="3">
                  <c:v>Båstad</c:v>
                </c:pt>
                <c:pt idx="4">
                  <c:v>Bjuv</c:v>
                </c:pt>
                <c:pt idx="5">
                  <c:v>Åstorp</c:v>
                </c:pt>
                <c:pt idx="6">
                  <c:v>Klippan</c:v>
                </c:pt>
                <c:pt idx="7">
                  <c:v>Höganäs</c:v>
                </c:pt>
                <c:pt idx="8">
                  <c:v>Ängelholm</c:v>
                </c:pt>
                <c:pt idx="9">
                  <c:v>Landskrona</c:v>
                </c:pt>
                <c:pt idx="10">
                  <c:v>Helsingborg</c:v>
                </c:pt>
              </c:strCache>
            </c:strRef>
          </c:cat>
          <c:val>
            <c:numRef>
              <c:f>Blad1!$B$3:$B$13</c:f>
              <c:numCache>
                <c:formatCode>#,##0</c:formatCode>
                <c:ptCount val="11"/>
                <c:pt idx="0">
                  <c:v>7479</c:v>
                </c:pt>
                <c:pt idx="1">
                  <c:v>10174</c:v>
                </c:pt>
                <c:pt idx="2">
                  <c:v>14123</c:v>
                </c:pt>
                <c:pt idx="3">
                  <c:v>14948</c:v>
                </c:pt>
                <c:pt idx="4">
                  <c:v>15501</c:v>
                </c:pt>
                <c:pt idx="5">
                  <c:v>15987</c:v>
                </c:pt>
                <c:pt idx="6">
                  <c:v>17600</c:v>
                </c:pt>
                <c:pt idx="7">
                  <c:v>26556</c:v>
                </c:pt>
                <c:pt idx="8">
                  <c:v>42131</c:v>
                </c:pt>
                <c:pt idx="9">
                  <c:v>45775</c:v>
                </c:pt>
                <c:pt idx="10">
                  <c:v>145415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8A-4821-AF20-42C8BDFD307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33180040"/>
        <c:axId val="433180368"/>
      </c:barChart>
      <c:catAx>
        <c:axId val="433180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120" normalizeH="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33180368"/>
        <c:crosses val="autoZero"/>
        <c:auto val="1"/>
        <c:lblAlgn val="ctr"/>
        <c:lblOffset val="100"/>
        <c:noMultiLvlLbl val="0"/>
      </c:catAx>
      <c:valAx>
        <c:axId val="43318036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33180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400" dirty="0">
                <a:solidFill>
                  <a:schemeClr val="tx1">
                    <a:lumMod val="50000"/>
                  </a:schemeClr>
                </a:solidFill>
              </a:rPr>
              <a:t>Andel </a:t>
            </a:r>
            <a:r>
              <a:rPr lang="sv-SE" sz="2400" dirty="0" smtClean="0">
                <a:solidFill>
                  <a:schemeClr val="tx1">
                    <a:lumMod val="50000"/>
                  </a:schemeClr>
                </a:solidFill>
              </a:rPr>
              <a:t>invånare </a:t>
            </a:r>
            <a:r>
              <a:rPr lang="sv-SE" sz="2400" dirty="0">
                <a:solidFill>
                  <a:schemeClr val="tx1">
                    <a:lumMod val="50000"/>
                  </a:schemeClr>
                </a:solidFill>
              </a:rPr>
              <a:t>80</a:t>
            </a:r>
            <a:r>
              <a:rPr lang="sv-SE" sz="2400" dirty="0" smtClean="0">
                <a:solidFill>
                  <a:schemeClr val="tx1">
                    <a:lumMod val="50000"/>
                  </a:schemeClr>
                </a:solidFill>
              </a:rPr>
              <a:t>+ 2018</a:t>
            </a:r>
            <a:endParaRPr lang="sv-SE" sz="2400" dirty="0">
              <a:solidFill>
                <a:schemeClr val="tx1">
                  <a:lumMod val="50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Blad1!$B$35</c:f>
              <c:strCache>
                <c:ptCount val="1"/>
                <c:pt idx="0">
                  <c:v>Andel invånare som är 80+ 2018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FF5800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05B-4A1E-9F06-0D921642897A}"/>
              </c:ext>
            </c:extLst>
          </c:dPt>
          <c:cat>
            <c:strRef>
              <c:f>Blad1!$A$36:$A$47</c:f>
              <c:strCache>
                <c:ptCount val="12"/>
                <c:pt idx="0">
                  <c:v>Bjuv</c:v>
                </c:pt>
                <c:pt idx="1">
                  <c:v>Svalöv</c:v>
                </c:pt>
                <c:pt idx="2">
                  <c:v>Åstorp</c:v>
                </c:pt>
                <c:pt idx="3">
                  <c:v>Helsingborg</c:v>
                </c:pt>
                <c:pt idx="4">
                  <c:v>Landskrona</c:v>
                </c:pt>
                <c:pt idx="5">
                  <c:v>Klippan</c:v>
                </c:pt>
                <c:pt idx="6">
                  <c:v>Perstorp</c:v>
                </c:pt>
                <c:pt idx="7">
                  <c:v>Örkelljunga</c:v>
                </c:pt>
                <c:pt idx="8">
                  <c:v>Sverige</c:v>
                </c:pt>
                <c:pt idx="9">
                  <c:v>Höganäs</c:v>
                </c:pt>
                <c:pt idx="10">
                  <c:v>Ängelholm</c:v>
                </c:pt>
                <c:pt idx="11">
                  <c:v>Båstad</c:v>
                </c:pt>
              </c:strCache>
            </c:strRef>
          </c:cat>
          <c:val>
            <c:numRef>
              <c:f>Blad1!$B$36:$B$47</c:f>
              <c:numCache>
                <c:formatCode>General</c:formatCode>
                <c:ptCount val="12"/>
                <c:pt idx="0">
                  <c:v>4.2</c:v>
                </c:pt>
                <c:pt idx="1">
                  <c:v>4.2</c:v>
                </c:pt>
                <c:pt idx="2">
                  <c:v>4.2</c:v>
                </c:pt>
                <c:pt idx="3">
                  <c:v>4.9000000000000004</c:v>
                </c:pt>
                <c:pt idx="4">
                  <c:v>5</c:v>
                </c:pt>
                <c:pt idx="5">
                  <c:v>5.8</c:v>
                </c:pt>
                <c:pt idx="6">
                  <c:v>5.9</c:v>
                </c:pt>
                <c:pt idx="7">
                  <c:v>5.9</c:v>
                </c:pt>
                <c:pt idx="8">
                  <c:v>6.1</c:v>
                </c:pt>
                <c:pt idx="9">
                  <c:v>6.4</c:v>
                </c:pt>
                <c:pt idx="10">
                  <c:v>6.6</c:v>
                </c:pt>
                <c:pt idx="11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5B-4A1E-9F06-0D92164289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46649944"/>
        <c:axId val="746648632"/>
      </c:barChart>
      <c:catAx>
        <c:axId val="746649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6648632"/>
        <c:crosses val="autoZero"/>
        <c:auto val="1"/>
        <c:lblAlgn val="ctr"/>
        <c:lblOffset val="100"/>
        <c:noMultiLvlLbl val="0"/>
      </c:catAx>
      <c:valAx>
        <c:axId val="74664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6649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err="1">
                <a:solidFill>
                  <a:schemeClr val="tx1">
                    <a:lumMod val="50000"/>
                  </a:schemeClr>
                </a:solidFill>
              </a:rPr>
              <a:t>Demografisk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</a:rPr>
              <a:t>försörjningskvot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0.11003789434024239"/>
          <c:y val="9.1097411735396414E-2"/>
          <c:w val="0.85606369823642781"/>
          <c:h val="0.838893952860456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Blad1!$B$19</c:f>
              <c:strCache>
                <c:ptCount val="1"/>
                <c:pt idx="0">
                  <c:v>Demografisk försörjningskvot 2018</c:v>
                </c:pt>
              </c:strCache>
            </c:strRef>
          </c:tx>
          <c:spPr>
            <a:solidFill>
              <a:srgbClr val="339966"/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9C6-492D-A4EA-B05EF5D86609}"/>
              </c:ext>
            </c:extLst>
          </c:dPt>
          <c:cat>
            <c:strRef>
              <c:f>Blad1!$A$20:$A$31</c:f>
              <c:strCache>
                <c:ptCount val="12"/>
                <c:pt idx="0">
                  <c:v>Helsingborg</c:v>
                </c:pt>
                <c:pt idx="1">
                  <c:v>Svalöv</c:v>
                </c:pt>
                <c:pt idx="2">
                  <c:v>Bjuv</c:v>
                </c:pt>
                <c:pt idx="3">
                  <c:v>Landskrona</c:v>
                </c:pt>
                <c:pt idx="4">
                  <c:v>Åstorp</c:v>
                </c:pt>
                <c:pt idx="5">
                  <c:v>Klippan</c:v>
                </c:pt>
                <c:pt idx="6">
                  <c:v>Perstorp</c:v>
                </c:pt>
                <c:pt idx="7">
                  <c:v>Ängelholm</c:v>
                </c:pt>
                <c:pt idx="8">
                  <c:v>Örkelljunga</c:v>
                </c:pt>
                <c:pt idx="9">
                  <c:v>Sverige</c:v>
                </c:pt>
                <c:pt idx="10">
                  <c:v>Höganäs</c:v>
                </c:pt>
                <c:pt idx="11">
                  <c:v>Båstad</c:v>
                </c:pt>
              </c:strCache>
            </c:strRef>
          </c:cat>
          <c:val>
            <c:numRef>
              <c:f>Blad1!$B$20:$B$31</c:f>
              <c:numCache>
                <c:formatCode>General</c:formatCode>
                <c:ptCount val="12"/>
                <c:pt idx="0">
                  <c:v>0.73</c:v>
                </c:pt>
                <c:pt idx="1">
                  <c:v>0.78</c:v>
                </c:pt>
                <c:pt idx="2">
                  <c:v>0.79</c:v>
                </c:pt>
                <c:pt idx="3">
                  <c:v>0.8</c:v>
                </c:pt>
                <c:pt idx="4">
                  <c:v>0.82</c:v>
                </c:pt>
                <c:pt idx="5">
                  <c:v>0.83</c:v>
                </c:pt>
                <c:pt idx="6">
                  <c:v>0.86</c:v>
                </c:pt>
                <c:pt idx="7">
                  <c:v>0.86</c:v>
                </c:pt>
                <c:pt idx="8">
                  <c:v>0.86</c:v>
                </c:pt>
                <c:pt idx="9">
                  <c:v>0.87</c:v>
                </c:pt>
                <c:pt idx="10">
                  <c:v>0.99</c:v>
                </c:pt>
                <c:pt idx="11">
                  <c:v>1.01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C6-492D-A4EA-B05EF5D866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50437200"/>
        <c:axId val="750435232"/>
      </c:barChart>
      <c:catAx>
        <c:axId val="750437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50435232"/>
        <c:crosses val="autoZero"/>
        <c:auto val="1"/>
        <c:lblAlgn val="ctr"/>
        <c:lblOffset val="100"/>
        <c:noMultiLvlLbl val="0"/>
      </c:catAx>
      <c:valAx>
        <c:axId val="750435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50437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err="1">
                <a:solidFill>
                  <a:schemeClr val="tx1">
                    <a:lumMod val="50000"/>
                  </a:schemeClr>
                </a:solidFill>
              </a:rPr>
              <a:t>Kostnad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</a:rPr>
              <a:t> äldreomsorg, kr/inv 65+ 2018</a:t>
            </a: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Blad1!$B$133</c:f>
              <c:strCache>
                <c:ptCount val="1"/>
                <c:pt idx="0">
                  <c:v>Kostnad äldreomsorg, kr/inv 65+ 2018</c:v>
                </c:pt>
              </c:strCache>
            </c:strRef>
          </c:tx>
          <c:spPr>
            <a:solidFill>
              <a:srgbClr val="007AC9">
                <a:lumMod val="75000"/>
              </a:srgbClr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FF5800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A2A-45C1-BDC8-2A84D44369AC}"/>
              </c:ext>
            </c:extLst>
          </c:dPt>
          <c:cat>
            <c:strRef>
              <c:f>Blad1!$A$134:$A$145</c:f>
              <c:strCache>
                <c:ptCount val="12"/>
                <c:pt idx="0">
                  <c:v>Höganäs</c:v>
                </c:pt>
                <c:pt idx="1">
                  <c:v>Helsingborg</c:v>
                </c:pt>
                <c:pt idx="2">
                  <c:v>Båstad</c:v>
                </c:pt>
                <c:pt idx="3">
                  <c:v>Klippan</c:v>
                </c:pt>
                <c:pt idx="4">
                  <c:v>Åstorp</c:v>
                </c:pt>
                <c:pt idx="5">
                  <c:v>Örkelljunga</c:v>
                </c:pt>
                <c:pt idx="6">
                  <c:v>Landskrona</c:v>
                </c:pt>
                <c:pt idx="7">
                  <c:v>Bjuv</c:v>
                </c:pt>
                <c:pt idx="8">
                  <c:v>Svalöv</c:v>
                </c:pt>
                <c:pt idx="9">
                  <c:v>Sverige</c:v>
                </c:pt>
                <c:pt idx="10">
                  <c:v>Ängelholm</c:v>
                </c:pt>
                <c:pt idx="11">
                  <c:v>Perstorp</c:v>
                </c:pt>
              </c:strCache>
            </c:strRef>
          </c:cat>
          <c:val>
            <c:numRef>
              <c:f>Blad1!$B$134:$B$145</c:f>
              <c:numCache>
                <c:formatCode>General</c:formatCode>
                <c:ptCount val="12"/>
                <c:pt idx="0">
                  <c:v>43997</c:v>
                </c:pt>
                <c:pt idx="1">
                  <c:v>50717</c:v>
                </c:pt>
                <c:pt idx="2">
                  <c:v>51477</c:v>
                </c:pt>
                <c:pt idx="3">
                  <c:v>52801</c:v>
                </c:pt>
                <c:pt idx="4">
                  <c:v>56376</c:v>
                </c:pt>
                <c:pt idx="5">
                  <c:v>56675</c:v>
                </c:pt>
                <c:pt idx="6">
                  <c:v>57262</c:v>
                </c:pt>
                <c:pt idx="7">
                  <c:v>60414</c:v>
                </c:pt>
                <c:pt idx="8">
                  <c:v>61416</c:v>
                </c:pt>
                <c:pt idx="9">
                  <c:v>63949</c:v>
                </c:pt>
                <c:pt idx="10">
                  <c:v>65760</c:v>
                </c:pt>
                <c:pt idx="11">
                  <c:v>66481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2A-45C1-BDC8-2A84D44369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3069384"/>
        <c:axId val="503068072"/>
      </c:barChart>
      <c:catAx>
        <c:axId val="503069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03068072"/>
        <c:crosses val="autoZero"/>
        <c:auto val="1"/>
        <c:lblAlgn val="ctr"/>
        <c:lblOffset val="100"/>
        <c:noMultiLvlLbl val="0"/>
      </c:catAx>
      <c:valAx>
        <c:axId val="503068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03069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err="1">
                <a:solidFill>
                  <a:schemeClr val="tx1">
                    <a:lumMod val="50000"/>
                  </a:schemeClr>
                </a:solidFill>
              </a:rPr>
              <a:t>Kostnad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</a:rPr>
              <a:t>äldreomsorg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</a:rPr>
              <a:t>kr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/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</a:rPr>
              <a:t>inv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 80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+ 2018</a:t>
            </a:r>
            <a:endParaRPr lang="en-US" sz="2400" dirty="0">
              <a:solidFill>
                <a:schemeClr val="tx1">
                  <a:lumMod val="5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Blad1!$B$67</c:f>
              <c:strCache>
                <c:ptCount val="1"/>
                <c:pt idx="0">
                  <c:v>Kostnad äldreomsorg, kr/inv 80+ 2018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FF5800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4C9-438D-A466-E28B272A5B2E}"/>
              </c:ext>
            </c:extLst>
          </c:dPt>
          <c:cat>
            <c:strRef>
              <c:f>Blad1!$A$68:$A$79</c:f>
              <c:strCache>
                <c:ptCount val="12"/>
                <c:pt idx="0">
                  <c:v>Höganäs</c:v>
                </c:pt>
                <c:pt idx="1">
                  <c:v>Helsingborg</c:v>
                </c:pt>
                <c:pt idx="2">
                  <c:v>Båstad</c:v>
                </c:pt>
                <c:pt idx="3">
                  <c:v>Klippan</c:v>
                </c:pt>
                <c:pt idx="4">
                  <c:v>Örkelljunga</c:v>
                </c:pt>
                <c:pt idx="5">
                  <c:v>Landskrona</c:v>
                </c:pt>
                <c:pt idx="6">
                  <c:v>Ängelholm</c:v>
                </c:pt>
                <c:pt idx="7">
                  <c:v>Åstorp</c:v>
                </c:pt>
                <c:pt idx="8">
                  <c:v>Perstorp</c:v>
                </c:pt>
                <c:pt idx="9">
                  <c:v>Sverige</c:v>
                </c:pt>
                <c:pt idx="10">
                  <c:v>Bjuv</c:v>
                </c:pt>
                <c:pt idx="11">
                  <c:v>Svalöv</c:v>
                </c:pt>
              </c:strCache>
            </c:strRef>
          </c:cat>
          <c:val>
            <c:numRef>
              <c:f>Blad1!$B$68:$B$79</c:f>
              <c:numCache>
                <c:formatCode>#,##0</c:formatCode>
                <c:ptCount val="12"/>
                <c:pt idx="0">
                  <c:v>181118</c:v>
                </c:pt>
                <c:pt idx="1">
                  <c:v>194205</c:v>
                </c:pt>
                <c:pt idx="2">
                  <c:v>195689</c:v>
                </c:pt>
                <c:pt idx="3">
                  <c:v>206215</c:v>
                </c:pt>
                <c:pt idx="4">
                  <c:v>229796</c:v>
                </c:pt>
                <c:pt idx="5">
                  <c:v>232095</c:v>
                </c:pt>
                <c:pt idx="6">
                  <c:v>236646</c:v>
                </c:pt>
                <c:pt idx="7">
                  <c:v>238160</c:v>
                </c:pt>
                <c:pt idx="8">
                  <c:v>239421</c:v>
                </c:pt>
                <c:pt idx="9">
                  <c:v>241908</c:v>
                </c:pt>
                <c:pt idx="10">
                  <c:v>268349</c:v>
                </c:pt>
                <c:pt idx="11">
                  <c:v>269670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C9-438D-A466-E28B272A5B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4192480"/>
        <c:axId val="594192808"/>
      </c:barChart>
      <c:catAx>
        <c:axId val="59419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94192808"/>
        <c:crosses val="autoZero"/>
        <c:auto val="1"/>
        <c:lblAlgn val="ctr"/>
        <c:lblOffset val="100"/>
        <c:noMultiLvlLbl val="0"/>
      </c:catAx>
      <c:valAx>
        <c:axId val="594192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94192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400" dirty="0">
                <a:solidFill>
                  <a:schemeClr val="tx1">
                    <a:lumMod val="50000"/>
                  </a:schemeClr>
                </a:solidFill>
              </a:rPr>
              <a:t>Kostnad individ- och familjeomsorg, </a:t>
            </a:r>
            <a:r>
              <a:rPr lang="sv-SE" sz="2400" dirty="0" smtClean="0">
                <a:solidFill>
                  <a:schemeClr val="tx1">
                    <a:lumMod val="50000"/>
                  </a:schemeClr>
                </a:solidFill>
              </a:rPr>
              <a:t>kr/</a:t>
            </a:r>
            <a:r>
              <a:rPr lang="sv-SE" sz="2400" dirty="0" err="1" smtClean="0">
                <a:solidFill>
                  <a:schemeClr val="tx1">
                    <a:lumMod val="50000"/>
                  </a:schemeClr>
                </a:solidFill>
              </a:rPr>
              <a:t>inv</a:t>
            </a:r>
            <a:r>
              <a:rPr lang="sv-SE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sv-SE" sz="2400" dirty="0">
                <a:solidFill>
                  <a:schemeClr val="tx1">
                    <a:lumMod val="50000"/>
                  </a:schemeClr>
                </a:solidFill>
              </a:rPr>
              <a:t>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Blad1!$B$51</c:f>
              <c:strCache>
                <c:ptCount val="1"/>
                <c:pt idx="0">
                  <c:v>Kostnad individ- och familjeomsorg, kr/inv 2018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FF5800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E5A-47A4-A6A1-781BF3564AF5}"/>
              </c:ext>
            </c:extLst>
          </c:dPt>
          <c:cat>
            <c:strRef>
              <c:f>Blad1!$A$52:$A$63</c:f>
              <c:strCache>
                <c:ptCount val="12"/>
                <c:pt idx="0">
                  <c:v>Höganäs</c:v>
                </c:pt>
                <c:pt idx="1">
                  <c:v>Ängelholm</c:v>
                </c:pt>
                <c:pt idx="2">
                  <c:v>Båstad</c:v>
                </c:pt>
                <c:pt idx="3">
                  <c:v>Svalöv</c:v>
                </c:pt>
                <c:pt idx="4">
                  <c:v>Örkelljunga</c:v>
                </c:pt>
                <c:pt idx="5">
                  <c:v>Klippan</c:v>
                </c:pt>
                <c:pt idx="6">
                  <c:v>Åstorp</c:v>
                </c:pt>
                <c:pt idx="7">
                  <c:v>Sverige</c:v>
                </c:pt>
                <c:pt idx="8">
                  <c:v>Bjuv</c:v>
                </c:pt>
                <c:pt idx="9">
                  <c:v>Perstorp</c:v>
                </c:pt>
                <c:pt idx="10">
                  <c:v>Helsingborg</c:v>
                </c:pt>
                <c:pt idx="11">
                  <c:v>Landskrona</c:v>
                </c:pt>
              </c:strCache>
            </c:strRef>
          </c:cat>
          <c:val>
            <c:numRef>
              <c:f>Blad1!$B$52:$B$63</c:f>
              <c:numCache>
                <c:formatCode>#,##0</c:formatCode>
                <c:ptCount val="12"/>
                <c:pt idx="0">
                  <c:v>2419</c:v>
                </c:pt>
                <c:pt idx="1">
                  <c:v>2910</c:v>
                </c:pt>
                <c:pt idx="2">
                  <c:v>3072</c:v>
                </c:pt>
                <c:pt idx="3">
                  <c:v>3230</c:v>
                </c:pt>
                <c:pt idx="4">
                  <c:v>3909</c:v>
                </c:pt>
                <c:pt idx="5">
                  <c:v>4371</c:v>
                </c:pt>
                <c:pt idx="6">
                  <c:v>4690</c:v>
                </c:pt>
                <c:pt idx="7">
                  <c:v>4749</c:v>
                </c:pt>
                <c:pt idx="8">
                  <c:v>5198</c:v>
                </c:pt>
                <c:pt idx="9">
                  <c:v>5772</c:v>
                </c:pt>
                <c:pt idx="10">
                  <c:v>6044</c:v>
                </c:pt>
                <c:pt idx="11">
                  <c:v>6686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5A-47A4-A6A1-781BF3564A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7389424"/>
        <c:axId val="283723592"/>
      </c:barChart>
      <c:catAx>
        <c:axId val="427389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83723592"/>
        <c:crosses val="autoZero"/>
        <c:auto val="1"/>
        <c:lblAlgn val="ctr"/>
        <c:lblOffset val="100"/>
        <c:noMultiLvlLbl val="0"/>
      </c:catAx>
      <c:valAx>
        <c:axId val="283723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27389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Blad1!$B$84</c:f>
              <c:strCache>
                <c:ptCount val="1"/>
                <c:pt idx="0">
                  <c:v>Kostnad ekonomiskt bistånd, kr/inv 2018</c:v>
                </c:pt>
              </c:strCache>
            </c:strRef>
          </c:tx>
          <c:spPr>
            <a:solidFill>
              <a:srgbClr val="339966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FF5800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CA6-4985-9DE3-B035E8848A44}"/>
              </c:ext>
            </c:extLst>
          </c:dPt>
          <c:cat>
            <c:strRef>
              <c:f>Blad1!$A$85:$A$96</c:f>
              <c:strCache>
                <c:ptCount val="12"/>
                <c:pt idx="0">
                  <c:v>Höganäs</c:v>
                </c:pt>
                <c:pt idx="1">
                  <c:v>Ängelholm</c:v>
                </c:pt>
                <c:pt idx="2">
                  <c:v>Svalöv</c:v>
                </c:pt>
                <c:pt idx="3">
                  <c:v>Klippan</c:v>
                </c:pt>
                <c:pt idx="4">
                  <c:v>Båstad</c:v>
                </c:pt>
                <c:pt idx="5">
                  <c:v>Perstorp</c:v>
                </c:pt>
                <c:pt idx="6">
                  <c:v>Åstorp</c:v>
                </c:pt>
                <c:pt idx="7">
                  <c:v>Sverige</c:v>
                </c:pt>
                <c:pt idx="8">
                  <c:v>Örkelljunga</c:v>
                </c:pt>
                <c:pt idx="9">
                  <c:v>Bjuv</c:v>
                </c:pt>
                <c:pt idx="10">
                  <c:v>Landskrona</c:v>
                </c:pt>
                <c:pt idx="11">
                  <c:v>Helsingborg</c:v>
                </c:pt>
              </c:strCache>
            </c:strRef>
          </c:cat>
          <c:val>
            <c:numRef>
              <c:f>Blad1!$B$85:$B$96</c:f>
              <c:numCache>
                <c:formatCode>General</c:formatCode>
                <c:ptCount val="12"/>
                <c:pt idx="0">
                  <c:v>582</c:v>
                </c:pt>
                <c:pt idx="1">
                  <c:v>633</c:v>
                </c:pt>
                <c:pt idx="2">
                  <c:v>762</c:v>
                </c:pt>
                <c:pt idx="3">
                  <c:v>926</c:v>
                </c:pt>
                <c:pt idx="4">
                  <c:v>980</c:v>
                </c:pt>
                <c:pt idx="5">
                  <c:v>1003</c:v>
                </c:pt>
                <c:pt idx="6">
                  <c:v>1138</c:v>
                </c:pt>
                <c:pt idx="7" formatCode="#,##0">
                  <c:v>1152</c:v>
                </c:pt>
                <c:pt idx="8">
                  <c:v>1235</c:v>
                </c:pt>
                <c:pt idx="9">
                  <c:v>1361</c:v>
                </c:pt>
                <c:pt idx="10">
                  <c:v>2005</c:v>
                </c:pt>
                <c:pt idx="11">
                  <c:v>2237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A6-4985-9DE3-B035E8848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6251680"/>
        <c:axId val="506251352"/>
      </c:barChart>
      <c:catAx>
        <c:axId val="506251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06251352"/>
        <c:crosses val="autoZero"/>
        <c:auto val="1"/>
        <c:lblAlgn val="ctr"/>
        <c:lblOffset val="100"/>
        <c:noMultiLvlLbl val="0"/>
      </c:catAx>
      <c:valAx>
        <c:axId val="506251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06251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Blad1!$B$101</c:f>
              <c:strCache>
                <c:ptCount val="1"/>
                <c:pt idx="0">
                  <c:v>Kostnad barn och ungdomsvård, kr/inv 2018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FF5800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461-4AB6-A55D-469B0D750493}"/>
              </c:ext>
            </c:extLst>
          </c:dPt>
          <c:cat>
            <c:strRef>
              <c:f>Blad1!$A$102:$A$113</c:f>
              <c:strCache>
                <c:ptCount val="12"/>
                <c:pt idx="0">
                  <c:v>Båstad</c:v>
                </c:pt>
                <c:pt idx="1">
                  <c:v>Höganäs</c:v>
                </c:pt>
                <c:pt idx="2">
                  <c:v>Ängelholm</c:v>
                </c:pt>
                <c:pt idx="3">
                  <c:v>Svalöv</c:v>
                </c:pt>
                <c:pt idx="4">
                  <c:v>Sverige</c:v>
                </c:pt>
                <c:pt idx="5">
                  <c:v>Örkelljunga</c:v>
                </c:pt>
                <c:pt idx="6">
                  <c:v>Åstorp</c:v>
                </c:pt>
                <c:pt idx="7">
                  <c:v>Klippan</c:v>
                </c:pt>
                <c:pt idx="8">
                  <c:v>Helsingborg</c:v>
                </c:pt>
                <c:pt idx="9">
                  <c:v>Bjuv</c:v>
                </c:pt>
                <c:pt idx="10">
                  <c:v>Landskrona</c:v>
                </c:pt>
                <c:pt idx="11">
                  <c:v>Perstorp</c:v>
                </c:pt>
              </c:strCache>
            </c:strRef>
          </c:cat>
          <c:val>
            <c:numRef>
              <c:f>Blad1!$B$102:$B$113</c:f>
              <c:numCache>
                <c:formatCode>General</c:formatCode>
                <c:ptCount val="12"/>
                <c:pt idx="0">
                  <c:v>1336</c:v>
                </c:pt>
                <c:pt idx="1">
                  <c:v>1402</c:v>
                </c:pt>
                <c:pt idx="2">
                  <c:v>1449</c:v>
                </c:pt>
                <c:pt idx="3">
                  <c:v>1486</c:v>
                </c:pt>
                <c:pt idx="4">
                  <c:v>2169</c:v>
                </c:pt>
                <c:pt idx="5">
                  <c:v>2355</c:v>
                </c:pt>
                <c:pt idx="6">
                  <c:v>2485</c:v>
                </c:pt>
                <c:pt idx="7">
                  <c:v>2604</c:v>
                </c:pt>
                <c:pt idx="8">
                  <c:v>2742</c:v>
                </c:pt>
                <c:pt idx="9">
                  <c:v>3189</c:v>
                </c:pt>
                <c:pt idx="10">
                  <c:v>3369</c:v>
                </c:pt>
                <c:pt idx="11">
                  <c:v>4062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61-4AB6-A55D-469B0D7504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7279360"/>
        <c:axId val="507280016"/>
      </c:barChart>
      <c:catAx>
        <c:axId val="50727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07280016"/>
        <c:crosses val="autoZero"/>
        <c:auto val="1"/>
        <c:lblAlgn val="ctr"/>
        <c:lblOffset val="100"/>
        <c:noMultiLvlLbl val="0"/>
      </c:catAx>
      <c:valAx>
        <c:axId val="50728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07279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Blad1!$B$117</c:f>
              <c:strCache>
                <c:ptCount val="1"/>
                <c:pt idx="0">
                  <c:v>Kostnad missbrukarvård vuxna, kr/inv 2018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FF5800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3FB-498D-812E-16ECECD39B83}"/>
              </c:ext>
            </c:extLst>
          </c:dPt>
          <c:cat>
            <c:strRef>
              <c:f>Blad1!$A$118:$A$129</c:f>
              <c:strCache>
                <c:ptCount val="12"/>
                <c:pt idx="0">
                  <c:v>Örkelljunga</c:v>
                </c:pt>
                <c:pt idx="1">
                  <c:v>Perstorp</c:v>
                </c:pt>
                <c:pt idx="2">
                  <c:v>Höganäs</c:v>
                </c:pt>
                <c:pt idx="3">
                  <c:v>Klippan</c:v>
                </c:pt>
                <c:pt idx="4">
                  <c:v>Bjuv</c:v>
                </c:pt>
                <c:pt idx="5">
                  <c:v>Båstad</c:v>
                </c:pt>
                <c:pt idx="6">
                  <c:v>Sverige</c:v>
                </c:pt>
                <c:pt idx="7">
                  <c:v>Landskrona</c:v>
                </c:pt>
                <c:pt idx="8">
                  <c:v>Ängelholm</c:v>
                </c:pt>
                <c:pt idx="9">
                  <c:v>Helsingborg</c:v>
                </c:pt>
                <c:pt idx="10">
                  <c:v>Svalöv</c:v>
                </c:pt>
                <c:pt idx="11">
                  <c:v>Åstorp</c:v>
                </c:pt>
              </c:strCache>
            </c:strRef>
          </c:cat>
          <c:val>
            <c:numRef>
              <c:f>Blad1!$B$118:$B$129</c:f>
              <c:numCache>
                <c:formatCode>General</c:formatCode>
                <c:ptCount val="12"/>
                <c:pt idx="0">
                  <c:v>154</c:v>
                </c:pt>
                <c:pt idx="1">
                  <c:v>292</c:v>
                </c:pt>
                <c:pt idx="2">
                  <c:v>301</c:v>
                </c:pt>
                <c:pt idx="3">
                  <c:v>431</c:v>
                </c:pt>
                <c:pt idx="4">
                  <c:v>598</c:v>
                </c:pt>
                <c:pt idx="5">
                  <c:v>634</c:v>
                </c:pt>
                <c:pt idx="6">
                  <c:v>655</c:v>
                </c:pt>
                <c:pt idx="7">
                  <c:v>708</c:v>
                </c:pt>
                <c:pt idx="8">
                  <c:v>740</c:v>
                </c:pt>
                <c:pt idx="9">
                  <c:v>846</c:v>
                </c:pt>
                <c:pt idx="10">
                  <c:v>967</c:v>
                </c:pt>
                <c:pt idx="11">
                  <c:v>1045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FB-498D-812E-16ECECD39B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1900680"/>
        <c:axId val="511901008"/>
      </c:barChart>
      <c:catAx>
        <c:axId val="511900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11901008"/>
        <c:crosses val="autoZero"/>
        <c:auto val="1"/>
        <c:lblAlgn val="ctr"/>
        <c:lblOffset val="100"/>
        <c:noMultiLvlLbl val="0"/>
      </c:catAx>
      <c:valAx>
        <c:axId val="51190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11900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46957-FF76-4BE2-BE79-792DB39BC308}" type="datetimeFigureOut">
              <a:rPr lang="sv-SE" smtClean="0"/>
              <a:t>2020-01-10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27A43-0676-45B9-9D2E-3DEB506D54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8254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27350-5C68-4EAE-85FF-399602207C18}" type="datetimeFigureOut">
              <a:rPr lang="sv-SE" smtClean="0"/>
              <a:pPr/>
              <a:t>2020-01-10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D9AF-253B-444E-838C-DF62E860ABC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8740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Ytterligare åtgärder = </a:t>
            </a:r>
            <a:r>
              <a:rPr lang="sv-SE" dirty="0" err="1" smtClean="0"/>
              <a:t>ev</a:t>
            </a:r>
            <a:r>
              <a:rPr lang="sv-SE" dirty="0" smtClean="0"/>
              <a:t> skattehöjningar, </a:t>
            </a:r>
            <a:r>
              <a:rPr lang="sv-SE" dirty="0" err="1" smtClean="0"/>
              <a:t>ev</a:t>
            </a:r>
            <a:r>
              <a:rPr lang="sv-SE" dirty="0" smtClean="0"/>
              <a:t> statsbidrag</a:t>
            </a:r>
            <a:r>
              <a:rPr lang="sv-SE" baseline="0" dirty="0" smtClean="0"/>
              <a:t>, effektiviseringar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1D9AF-253B-444E-838C-DF62E860ABCC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248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1D9AF-253B-444E-838C-DF62E860ABCC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9991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Hämtat från kommunernas verksamhetsplaner, framtidsanalyser, </a:t>
            </a:r>
            <a:r>
              <a:rPr lang="sv-SE" dirty="0" err="1" smtClean="0"/>
              <a:t>nämndsplan</a:t>
            </a:r>
            <a:r>
              <a:rPr lang="sv-SE" dirty="0" smtClean="0"/>
              <a:t> och vård- och omsorgsplan.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1D9AF-253B-444E-838C-DF62E860ABCC}" type="slidenum">
              <a:rPr lang="sv-SE" smtClean="0"/>
              <a:pPr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915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558608" cy="1470025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59632" y="350100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F14BB7-17B7-474D-948B-C9730032C1E9}" type="datetimeFigureOut">
              <a:rPr lang="sv-SE" smtClean="0"/>
              <a:pPr/>
              <a:t>2020-01-10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3CA6-A014-404C-8E37-3046D5D6802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Rektangel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7772400" cy="1470025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25352" y="3548608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3CA6-A014-404C-8E37-3046D5D6802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rmAutofit/>
          </a:bodyPr>
          <a:lstStyle>
            <a:lvl1pPr algn="ctr">
              <a:defRPr sz="2800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923422"/>
            <a:ext cx="8229600" cy="3744416"/>
          </a:xfrm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6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3CA6-A014-404C-8E37-3046D5D6802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46856" y="692696"/>
            <a:ext cx="7941568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3CA6-A014-404C-8E37-3046D5D6802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3CA6-A014-404C-8E37-3046D5D6802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859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7859216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F3CA6-A014-404C-8E37-3046D5D6802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905598" y="4210378"/>
            <a:ext cx="816574" cy="808685"/>
          </a:xfrm>
          <a:custGeom>
            <a:avLst/>
            <a:gdLst/>
            <a:ahLst/>
            <a:cxnLst>
              <a:cxn ang="0">
                <a:pos x="92" y="370"/>
              </a:cxn>
              <a:cxn ang="0">
                <a:pos x="58" y="342"/>
              </a:cxn>
              <a:cxn ang="0">
                <a:pos x="32" y="308"/>
              </a:cxn>
              <a:cxn ang="0">
                <a:pos x="14" y="272"/>
              </a:cxn>
              <a:cxn ang="0">
                <a:pos x="4" y="232"/>
              </a:cxn>
              <a:cxn ang="0">
                <a:pos x="0" y="194"/>
              </a:cxn>
              <a:cxn ang="0">
                <a:pos x="6" y="154"/>
              </a:cxn>
              <a:cxn ang="0">
                <a:pos x="18" y="116"/>
              </a:cxn>
              <a:cxn ang="0">
                <a:pos x="38" y="80"/>
              </a:cxn>
              <a:cxn ang="0">
                <a:pos x="52" y="64"/>
              </a:cxn>
              <a:cxn ang="0">
                <a:pos x="82" y="38"/>
              </a:cxn>
              <a:cxn ang="0">
                <a:pos x="116" y="18"/>
              </a:cxn>
              <a:cxn ang="0">
                <a:pos x="154" y="4"/>
              </a:cxn>
              <a:cxn ang="0">
                <a:pos x="192" y="0"/>
              </a:cxn>
              <a:cxn ang="0">
                <a:pos x="232" y="2"/>
              </a:cxn>
              <a:cxn ang="0">
                <a:pos x="274" y="12"/>
              </a:cxn>
              <a:cxn ang="0">
                <a:pos x="312" y="30"/>
              </a:cxn>
              <a:cxn ang="0">
                <a:pos x="330" y="42"/>
              </a:cxn>
              <a:cxn ang="0">
                <a:pos x="362" y="70"/>
              </a:cxn>
              <a:cxn ang="0">
                <a:pos x="386" y="102"/>
              </a:cxn>
              <a:cxn ang="0">
                <a:pos x="402" y="138"/>
              </a:cxn>
              <a:cxn ang="0">
                <a:pos x="412" y="176"/>
              </a:cxn>
              <a:cxn ang="0">
                <a:pos x="414" y="214"/>
              </a:cxn>
              <a:cxn ang="0">
                <a:pos x="408" y="254"/>
              </a:cxn>
              <a:cxn ang="0">
                <a:pos x="396" y="290"/>
              </a:cxn>
              <a:cxn ang="0">
                <a:pos x="376" y="326"/>
              </a:cxn>
              <a:cxn ang="0">
                <a:pos x="362" y="342"/>
              </a:cxn>
              <a:cxn ang="0">
                <a:pos x="332" y="370"/>
              </a:cxn>
              <a:cxn ang="0">
                <a:pos x="298" y="390"/>
              </a:cxn>
              <a:cxn ang="0">
                <a:pos x="262" y="404"/>
              </a:cxn>
              <a:cxn ang="0">
                <a:pos x="224" y="410"/>
              </a:cxn>
              <a:cxn ang="0">
                <a:pos x="184" y="408"/>
              </a:cxn>
              <a:cxn ang="0">
                <a:pos x="146" y="398"/>
              </a:cxn>
              <a:cxn ang="0">
                <a:pos x="108" y="382"/>
              </a:cxn>
            </a:cxnLst>
            <a:rect l="0" t="0" r="r" b="b"/>
            <a:pathLst>
              <a:path w="414" h="410">
                <a:moveTo>
                  <a:pt x="92" y="370"/>
                </a:moveTo>
                <a:lnTo>
                  <a:pt x="92" y="370"/>
                </a:lnTo>
                <a:lnTo>
                  <a:pt x="74" y="356"/>
                </a:lnTo>
                <a:lnTo>
                  <a:pt x="58" y="342"/>
                </a:lnTo>
                <a:lnTo>
                  <a:pt x="44" y="324"/>
                </a:lnTo>
                <a:lnTo>
                  <a:pt x="32" y="308"/>
                </a:lnTo>
                <a:lnTo>
                  <a:pt x="22" y="290"/>
                </a:lnTo>
                <a:lnTo>
                  <a:pt x="14" y="272"/>
                </a:lnTo>
                <a:lnTo>
                  <a:pt x="8" y="252"/>
                </a:lnTo>
                <a:lnTo>
                  <a:pt x="4" y="232"/>
                </a:lnTo>
                <a:lnTo>
                  <a:pt x="2" y="212"/>
                </a:lnTo>
                <a:lnTo>
                  <a:pt x="0" y="194"/>
                </a:lnTo>
                <a:lnTo>
                  <a:pt x="2" y="174"/>
                </a:lnTo>
                <a:lnTo>
                  <a:pt x="6" y="154"/>
                </a:lnTo>
                <a:lnTo>
                  <a:pt x="10" y="134"/>
                </a:lnTo>
                <a:lnTo>
                  <a:pt x="18" y="116"/>
                </a:lnTo>
                <a:lnTo>
                  <a:pt x="28" y="98"/>
                </a:lnTo>
                <a:lnTo>
                  <a:pt x="38" y="80"/>
                </a:lnTo>
                <a:lnTo>
                  <a:pt x="38" y="80"/>
                </a:lnTo>
                <a:lnTo>
                  <a:pt x="52" y="64"/>
                </a:lnTo>
                <a:lnTo>
                  <a:pt x="66" y="50"/>
                </a:lnTo>
                <a:lnTo>
                  <a:pt x="82" y="38"/>
                </a:lnTo>
                <a:lnTo>
                  <a:pt x="98" y="26"/>
                </a:lnTo>
                <a:lnTo>
                  <a:pt x="116" y="18"/>
                </a:lnTo>
                <a:lnTo>
                  <a:pt x="134" y="10"/>
                </a:lnTo>
                <a:lnTo>
                  <a:pt x="154" y="4"/>
                </a:lnTo>
                <a:lnTo>
                  <a:pt x="172" y="0"/>
                </a:lnTo>
                <a:lnTo>
                  <a:pt x="192" y="0"/>
                </a:lnTo>
                <a:lnTo>
                  <a:pt x="212" y="0"/>
                </a:lnTo>
                <a:lnTo>
                  <a:pt x="232" y="2"/>
                </a:lnTo>
                <a:lnTo>
                  <a:pt x="254" y="6"/>
                </a:lnTo>
                <a:lnTo>
                  <a:pt x="274" y="12"/>
                </a:lnTo>
                <a:lnTo>
                  <a:pt x="292" y="20"/>
                </a:lnTo>
                <a:lnTo>
                  <a:pt x="312" y="30"/>
                </a:lnTo>
                <a:lnTo>
                  <a:pt x="330" y="42"/>
                </a:lnTo>
                <a:lnTo>
                  <a:pt x="330" y="42"/>
                </a:lnTo>
                <a:lnTo>
                  <a:pt x="346" y="56"/>
                </a:lnTo>
                <a:lnTo>
                  <a:pt x="362" y="70"/>
                </a:lnTo>
                <a:lnTo>
                  <a:pt x="374" y="86"/>
                </a:lnTo>
                <a:lnTo>
                  <a:pt x="386" y="102"/>
                </a:lnTo>
                <a:lnTo>
                  <a:pt x="394" y="120"/>
                </a:lnTo>
                <a:lnTo>
                  <a:pt x="402" y="138"/>
                </a:lnTo>
                <a:lnTo>
                  <a:pt x="408" y="156"/>
                </a:lnTo>
                <a:lnTo>
                  <a:pt x="412" y="176"/>
                </a:lnTo>
                <a:lnTo>
                  <a:pt x="414" y="194"/>
                </a:lnTo>
                <a:lnTo>
                  <a:pt x="414" y="214"/>
                </a:lnTo>
                <a:lnTo>
                  <a:pt x="412" y="234"/>
                </a:lnTo>
                <a:lnTo>
                  <a:pt x="408" y="254"/>
                </a:lnTo>
                <a:lnTo>
                  <a:pt x="404" y="272"/>
                </a:lnTo>
                <a:lnTo>
                  <a:pt x="396" y="290"/>
                </a:lnTo>
                <a:lnTo>
                  <a:pt x="386" y="310"/>
                </a:lnTo>
                <a:lnTo>
                  <a:pt x="376" y="326"/>
                </a:lnTo>
                <a:lnTo>
                  <a:pt x="376" y="326"/>
                </a:lnTo>
                <a:lnTo>
                  <a:pt x="362" y="342"/>
                </a:lnTo>
                <a:lnTo>
                  <a:pt x="348" y="356"/>
                </a:lnTo>
                <a:lnTo>
                  <a:pt x="332" y="370"/>
                </a:lnTo>
                <a:lnTo>
                  <a:pt x="316" y="380"/>
                </a:lnTo>
                <a:lnTo>
                  <a:pt x="298" y="390"/>
                </a:lnTo>
                <a:lnTo>
                  <a:pt x="280" y="398"/>
                </a:lnTo>
                <a:lnTo>
                  <a:pt x="262" y="404"/>
                </a:lnTo>
                <a:lnTo>
                  <a:pt x="242" y="406"/>
                </a:lnTo>
                <a:lnTo>
                  <a:pt x="224" y="410"/>
                </a:lnTo>
                <a:lnTo>
                  <a:pt x="204" y="410"/>
                </a:lnTo>
                <a:lnTo>
                  <a:pt x="184" y="408"/>
                </a:lnTo>
                <a:lnTo>
                  <a:pt x="164" y="404"/>
                </a:lnTo>
                <a:lnTo>
                  <a:pt x="146" y="398"/>
                </a:lnTo>
                <a:lnTo>
                  <a:pt x="126" y="392"/>
                </a:lnTo>
                <a:lnTo>
                  <a:pt x="108" y="382"/>
                </a:lnTo>
                <a:lnTo>
                  <a:pt x="92" y="37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5" name="Freeform 10"/>
          <p:cNvSpPr>
            <a:spLocks/>
          </p:cNvSpPr>
          <p:nvPr/>
        </p:nvSpPr>
        <p:spPr bwMode="auto">
          <a:xfrm>
            <a:off x="6219202" y="3520037"/>
            <a:ext cx="745568" cy="741623"/>
          </a:xfrm>
          <a:custGeom>
            <a:avLst/>
            <a:gdLst/>
            <a:ahLst/>
            <a:cxnLst>
              <a:cxn ang="0">
                <a:pos x="72" y="336"/>
              </a:cxn>
              <a:cxn ang="0">
                <a:pos x="44" y="310"/>
              </a:cxn>
              <a:cxn ang="0">
                <a:pos x="24" y="280"/>
              </a:cxn>
              <a:cxn ang="0">
                <a:pos x="10" y="246"/>
              </a:cxn>
              <a:cxn ang="0">
                <a:pos x="2" y="210"/>
              </a:cxn>
              <a:cxn ang="0">
                <a:pos x="2" y="174"/>
              </a:cxn>
              <a:cxn ang="0">
                <a:pos x="8" y="136"/>
              </a:cxn>
              <a:cxn ang="0">
                <a:pos x="20" y="102"/>
              </a:cxn>
              <a:cxn ang="0">
                <a:pos x="40" y="68"/>
              </a:cxn>
              <a:cxn ang="0">
                <a:pos x="52" y="56"/>
              </a:cxn>
              <a:cxn ang="0">
                <a:pos x="80" y="32"/>
              </a:cxn>
              <a:cxn ang="0">
                <a:pos x="110" y="16"/>
              </a:cxn>
              <a:cxn ang="0">
                <a:pos x="144" y="4"/>
              </a:cxn>
              <a:cxn ang="0">
                <a:pos x="178" y="0"/>
              </a:cxn>
              <a:cxn ang="0">
                <a:pos x="214" y="2"/>
              </a:cxn>
              <a:cxn ang="0">
                <a:pos x="250" y="12"/>
              </a:cxn>
              <a:cxn ang="0">
                <a:pos x="284" y="28"/>
              </a:cxn>
              <a:cxn ang="0">
                <a:pos x="298" y="38"/>
              </a:cxn>
              <a:cxn ang="0">
                <a:pos x="328" y="66"/>
              </a:cxn>
              <a:cxn ang="0">
                <a:pos x="350" y="96"/>
              </a:cxn>
              <a:cxn ang="0">
                <a:pos x="366" y="130"/>
              </a:cxn>
              <a:cxn ang="0">
                <a:pos x="376" y="166"/>
              </a:cxn>
              <a:cxn ang="0">
                <a:pos x="378" y="202"/>
              </a:cxn>
              <a:cxn ang="0">
                <a:pos x="374" y="236"/>
              </a:cxn>
              <a:cxn ang="0">
                <a:pos x="362" y="270"/>
              </a:cxn>
              <a:cxn ang="0">
                <a:pos x="342" y="300"/>
              </a:cxn>
              <a:cxn ang="0">
                <a:pos x="330" y="314"/>
              </a:cxn>
              <a:cxn ang="0">
                <a:pos x="302" y="340"/>
              </a:cxn>
              <a:cxn ang="0">
                <a:pos x="270" y="358"/>
              </a:cxn>
              <a:cxn ang="0">
                <a:pos x="234" y="370"/>
              </a:cxn>
              <a:cxn ang="0">
                <a:pos x="198" y="376"/>
              </a:cxn>
              <a:cxn ang="0">
                <a:pos x="160" y="374"/>
              </a:cxn>
              <a:cxn ang="0">
                <a:pos x="124" y="364"/>
              </a:cxn>
              <a:cxn ang="0">
                <a:pos x="88" y="348"/>
              </a:cxn>
            </a:cxnLst>
            <a:rect l="0" t="0" r="r" b="b"/>
            <a:pathLst>
              <a:path w="378" h="376">
                <a:moveTo>
                  <a:pt x="72" y="336"/>
                </a:moveTo>
                <a:lnTo>
                  <a:pt x="72" y="336"/>
                </a:lnTo>
                <a:lnTo>
                  <a:pt x="58" y="324"/>
                </a:lnTo>
                <a:lnTo>
                  <a:pt x="44" y="310"/>
                </a:lnTo>
                <a:lnTo>
                  <a:pt x="32" y="296"/>
                </a:lnTo>
                <a:lnTo>
                  <a:pt x="24" y="280"/>
                </a:lnTo>
                <a:lnTo>
                  <a:pt x="16" y="262"/>
                </a:lnTo>
                <a:lnTo>
                  <a:pt x="10" y="246"/>
                </a:lnTo>
                <a:lnTo>
                  <a:pt x="4" y="228"/>
                </a:lnTo>
                <a:lnTo>
                  <a:pt x="2" y="210"/>
                </a:lnTo>
                <a:lnTo>
                  <a:pt x="0" y="192"/>
                </a:lnTo>
                <a:lnTo>
                  <a:pt x="2" y="174"/>
                </a:lnTo>
                <a:lnTo>
                  <a:pt x="4" y="154"/>
                </a:lnTo>
                <a:lnTo>
                  <a:pt x="8" y="136"/>
                </a:lnTo>
                <a:lnTo>
                  <a:pt x="12" y="118"/>
                </a:lnTo>
                <a:lnTo>
                  <a:pt x="20" y="102"/>
                </a:lnTo>
                <a:lnTo>
                  <a:pt x="30" y="84"/>
                </a:lnTo>
                <a:lnTo>
                  <a:pt x="40" y="68"/>
                </a:lnTo>
                <a:lnTo>
                  <a:pt x="40" y="68"/>
                </a:lnTo>
                <a:lnTo>
                  <a:pt x="52" y="56"/>
                </a:lnTo>
                <a:lnTo>
                  <a:pt x="66" y="44"/>
                </a:lnTo>
                <a:lnTo>
                  <a:pt x="80" y="32"/>
                </a:lnTo>
                <a:lnTo>
                  <a:pt x="94" y="24"/>
                </a:lnTo>
                <a:lnTo>
                  <a:pt x="110" y="16"/>
                </a:lnTo>
                <a:lnTo>
                  <a:pt x="126" y="10"/>
                </a:lnTo>
                <a:lnTo>
                  <a:pt x="144" y="4"/>
                </a:lnTo>
                <a:lnTo>
                  <a:pt x="160" y="2"/>
                </a:lnTo>
                <a:lnTo>
                  <a:pt x="178" y="0"/>
                </a:lnTo>
                <a:lnTo>
                  <a:pt x="196" y="0"/>
                </a:lnTo>
                <a:lnTo>
                  <a:pt x="214" y="2"/>
                </a:lnTo>
                <a:lnTo>
                  <a:pt x="232" y="6"/>
                </a:lnTo>
                <a:lnTo>
                  <a:pt x="250" y="12"/>
                </a:lnTo>
                <a:lnTo>
                  <a:pt x="266" y="20"/>
                </a:lnTo>
                <a:lnTo>
                  <a:pt x="284" y="28"/>
                </a:lnTo>
                <a:lnTo>
                  <a:pt x="298" y="38"/>
                </a:lnTo>
                <a:lnTo>
                  <a:pt x="298" y="38"/>
                </a:lnTo>
                <a:lnTo>
                  <a:pt x="314" y="52"/>
                </a:lnTo>
                <a:lnTo>
                  <a:pt x="328" y="66"/>
                </a:lnTo>
                <a:lnTo>
                  <a:pt x="340" y="82"/>
                </a:lnTo>
                <a:lnTo>
                  <a:pt x="350" y="96"/>
                </a:lnTo>
                <a:lnTo>
                  <a:pt x="360" y="114"/>
                </a:lnTo>
                <a:lnTo>
                  <a:pt x="366" y="130"/>
                </a:lnTo>
                <a:lnTo>
                  <a:pt x="372" y="148"/>
                </a:lnTo>
                <a:lnTo>
                  <a:pt x="376" y="166"/>
                </a:lnTo>
                <a:lnTo>
                  <a:pt x="378" y="184"/>
                </a:lnTo>
                <a:lnTo>
                  <a:pt x="378" y="202"/>
                </a:lnTo>
                <a:lnTo>
                  <a:pt x="376" y="218"/>
                </a:lnTo>
                <a:lnTo>
                  <a:pt x="374" y="236"/>
                </a:lnTo>
                <a:lnTo>
                  <a:pt x="368" y="254"/>
                </a:lnTo>
                <a:lnTo>
                  <a:pt x="362" y="270"/>
                </a:lnTo>
                <a:lnTo>
                  <a:pt x="352" y="286"/>
                </a:lnTo>
                <a:lnTo>
                  <a:pt x="342" y="300"/>
                </a:lnTo>
                <a:lnTo>
                  <a:pt x="342" y="300"/>
                </a:lnTo>
                <a:lnTo>
                  <a:pt x="330" y="314"/>
                </a:lnTo>
                <a:lnTo>
                  <a:pt x="316" y="328"/>
                </a:lnTo>
                <a:lnTo>
                  <a:pt x="302" y="340"/>
                </a:lnTo>
                <a:lnTo>
                  <a:pt x="286" y="350"/>
                </a:lnTo>
                <a:lnTo>
                  <a:pt x="270" y="358"/>
                </a:lnTo>
                <a:lnTo>
                  <a:pt x="252" y="364"/>
                </a:lnTo>
                <a:lnTo>
                  <a:pt x="234" y="370"/>
                </a:lnTo>
                <a:lnTo>
                  <a:pt x="216" y="374"/>
                </a:lnTo>
                <a:lnTo>
                  <a:pt x="198" y="376"/>
                </a:lnTo>
                <a:lnTo>
                  <a:pt x="180" y="376"/>
                </a:lnTo>
                <a:lnTo>
                  <a:pt x="160" y="374"/>
                </a:lnTo>
                <a:lnTo>
                  <a:pt x="142" y="370"/>
                </a:lnTo>
                <a:lnTo>
                  <a:pt x="124" y="364"/>
                </a:lnTo>
                <a:lnTo>
                  <a:pt x="106" y="358"/>
                </a:lnTo>
                <a:lnTo>
                  <a:pt x="88" y="348"/>
                </a:lnTo>
                <a:lnTo>
                  <a:pt x="72" y="3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9" name="Freeform 14"/>
          <p:cNvSpPr>
            <a:spLocks/>
          </p:cNvSpPr>
          <p:nvPr/>
        </p:nvSpPr>
        <p:spPr bwMode="auto">
          <a:xfrm>
            <a:off x="5126491" y="2573284"/>
            <a:ext cx="1096656" cy="1092711"/>
          </a:xfrm>
          <a:custGeom>
            <a:avLst/>
            <a:gdLst/>
            <a:ahLst/>
            <a:cxnLst>
              <a:cxn ang="0">
                <a:pos x="114" y="496"/>
              </a:cxn>
              <a:cxn ang="0">
                <a:pos x="72" y="458"/>
              </a:cxn>
              <a:cxn ang="0">
                <a:pos x="40" y="414"/>
              </a:cxn>
              <a:cxn ang="0">
                <a:pos x="16" y="366"/>
              </a:cxn>
              <a:cxn ang="0">
                <a:pos x="4" y="314"/>
              </a:cxn>
              <a:cxn ang="0">
                <a:pos x="0" y="260"/>
              </a:cxn>
              <a:cxn ang="0">
                <a:pos x="8" y="208"/>
              </a:cxn>
              <a:cxn ang="0">
                <a:pos x="26" y="156"/>
              </a:cxn>
              <a:cxn ang="0">
                <a:pos x="56" y="106"/>
              </a:cxn>
              <a:cxn ang="0">
                <a:pos x="74" y="84"/>
              </a:cxn>
              <a:cxn ang="0">
                <a:pos x="116" y="48"/>
              </a:cxn>
              <a:cxn ang="0">
                <a:pos x="164" y="22"/>
              </a:cxn>
              <a:cxn ang="0">
                <a:pos x="214" y="6"/>
              </a:cxn>
              <a:cxn ang="0">
                <a:pos x="268" y="0"/>
              </a:cxn>
              <a:cxn ang="0">
                <a:pos x="322" y="4"/>
              </a:cxn>
              <a:cxn ang="0">
                <a:pos x="374" y="18"/>
              </a:cxn>
              <a:cxn ang="0">
                <a:pos x="424" y="42"/>
              </a:cxn>
              <a:cxn ang="0">
                <a:pos x="448" y="58"/>
              </a:cxn>
              <a:cxn ang="0">
                <a:pos x="488" y="96"/>
              </a:cxn>
              <a:cxn ang="0">
                <a:pos x="520" y="140"/>
              </a:cxn>
              <a:cxn ang="0">
                <a:pos x="542" y="190"/>
              </a:cxn>
              <a:cxn ang="0">
                <a:pos x="554" y="240"/>
              </a:cxn>
              <a:cxn ang="0">
                <a:pos x="556" y="294"/>
              </a:cxn>
              <a:cxn ang="0">
                <a:pos x="548" y="346"/>
              </a:cxn>
              <a:cxn ang="0">
                <a:pos x="528" y="396"/>
              </a:cxn>
              <a:cxn ang="0">
                <a:pos x="500" y="444"/>
              </a:cxn>
              <a:cxn ang="0">
                <a:pos x="480" y="466"/>
              </a:cxn>
              <a:cxn ang="0">
                <a:pos x="438" y="504"/>
              </a:cxn>
              <a:cxn ang="0">
                <a:pos x="392" y="532"/>
              </a:cxn>
              <a:cxn ang="0">
                <a:pos x="342" y="548"/>
              </a:cxn>
              <a:cxn ang="0">
                <a:pos x="290" y="554"/>
              </a:cxn>
              <a:cxn ang="0">
                <a:pos x="238" y="550"/>
              </a:cxn>
              <a:cxn ang="0">
                <a:pos x="186" y="536"/>
              </a:cxn>
              <a:cxn ang="0">
                <a:pos x="136" y="512"/>
              </a:cxn>
            </a:cxnLst>
            <a:rect l="0" t="0" r="r" b="b"/>
            <a:pathLst>
              <a:path w="556" h="554">
                <a:moveTo>
                  <a:pt x="114" y="496"/>
                </a:moveTo>
                <a:lnTo>
                  <a:pt x="114" y="496"/>
                </a:lnTo>
                <a:lnTo>
                  <a:pt x="92" y="478"/>
                </a:lnTo>
                <a:lnTo>
                  <a:pt x="72" y="458"/>
                </a:lnTo>
                <a:lnTo>
                  <a:pt x="54" y="436"/>
                </a:lnTo>
                <a:lnTo>
                  <a:pt x="40" y="414"/>
                </a:lnTo>
                <a:lnTo>
                  <a:pt x="26" y="390"/>
                </a:lnTo>
                <a:lnTo>
                  <a:pt x="16" y="366"/>
                </a:lnTo>
                <a:lnTo>
                  <a:pt x="8" y="340"/>
                </a:lnTo>
                <a:lnTo>
                  <a:pt x="4" y="314"/>
                </a:lnTo>
                <a:lnTo>
                  <a:pt x="0" y="288"/>
                </a:lnTo>
                <a:lnTo>
                  <a:pt x="0" y="260"/>
                </a:lnTo>
                <a:lnTo>
                  <a:pt x="2" y="234"/>
                </a:lnTo>
                <a:lnTo>
                  <a:pt x="8" y="208"/>
                </a:lnTo>
                <a:lnTo>
                  <a:pt x="16" y="180"/>
                </a:lnTo>
                <a:lnTo>
                  <a:pt x="26" y="156"/>
                </a:lnTo>
                <a:lnTo>
                  <a:pt x="40" y="130"/>
                </a:lnTo>
                <a:lnTo>
                  <a:pt x="56" y="106"/>
                </a:lnTo>
                <a:lnTo>
                  <a:pt x="56" y="106"/>
                </a:lnTo>
                <a:lnTo>
                  <a:pt x="74" y="84"/>
                </a:lnTo>
                <a:lnTo>
                  <a:pt x="94" y="66"/>
                </a:lnTo>
                <a:lnTo>
                  <a:pt x="116" y="48"/>
                </a:lnTo>
                <a:lnTo>
                  <a:pt x="140" y="34"/>
                </a:lnTo>
                <a:lnTo>
                  <a:pt x="164" y="22"/>
                </a:lnTo>
                <a:lnTo>
                  <a:pt x="188" y="14"/>
                </a:lnTo>
                <a:lnTo>
                  <a:pt x="214" y="6"/>
                </a:lnTo>
                <a:lnTo>
                  <a:pt x="242" y="2"/>
                </a:lnTo>
                <a:lnTo>
                  <a:pt x="268" y="0"/>
                </a:lnTo>
                <a:lnTo>
                  <a:pt x="296" y="0"/>
                </a:lnTo>
                <a:lnTo>
                  <a:pt x="322" y="4"/>
                </a:lnTo>
                <a:lnTo>
                  <a:pt x="348" y="10"/>
                </a:lnTo>
                <a:lnTo>
                  <a:pt x="374" y="18"/>
                </a:lnTo>
                <a:lnTo>
                  <a:pt x="400" y="28"/>
                </a:lnTo>
                <a:lnTo>
                  <a:pt x="424" y="42"/>
                </a:lnTo>
                <a:lnTo>
                  <a:pt x="448" y="58"/>
                </a:lnTo>
                <a:lnTo>
                  <a:pt x="448" y="58"/>
                </a:lnTo>
                <a:lnTo>
                  <a:pt x="470" y="76"/>
                </a:lnTo>
                <a:lnTo>
                  <a:pt x="488" y="96"/>
                </a:lnTo>
                <a:lnTo>
                  <a:pt x="506" y="118"/>
                </a:lnTo>
                <a:lnTo>
                  <a:pt x="520" y="140"/>
                </a:lnTo>
                <a:lnTo>
                  <a:pt x="532" y="164"/>
                </a:lnTo>
                <a:lnTo>
                  <a:pt x="542" y="190"/>
                </a:lnTo>
                <a:lnTo>
                  <a:pt x="550" y="214"/>
                </a:lnTo>
                <a:lnTo>
                  <a:pt x="554" y="240"/>
                </a:lnTo>
                <a:lnTo>
                  <a:pt x="556" y="268"/>
                </a:lnTo>
                <a:lnTo>
                  <a:pt x="556" y="294"/>
                </a:lnTo>
                <a:lnTo>
                  <a:pt x="554" y="320"/>
                </a:lnTo>
                <a:lnTo>
                  <a:pt x="548" y="346"/>
                </a:lnTo>
                <a:lnTo>
                  <a:pt x="540" y="372"/>
                </a:lnTo>
                <a:lnTo>
                  <a:pt x="528" y="396"/>
                </a:lnTo>
                <a:lnTo>
                  <a:pt x="516" y="422"/>
                </a:lnTo>
                <a:lnTo>
                  <a:pt x="500" y="444"/>
                </a:lnTo>
                <a:lnTo>
                  <a:pt x="500" y="444"/>
                </a:lnTo>
                <a:lnTo>
                  <a:pt x="480" y="466"/>
                </a:lnTo>
                <a:lnTo>
                  <a:pt x="460" y="486"/>
                </a:lnTo>
                <a:lnTo>
                  <a:pt x="438" y="504"/>
                </a:lnTo>
                <a:lnTo>
                  <a:pt x="416" y="518"/>
                </a:lnTo>
                <a:lnTo>
                  <a:pt x="392" y="532"/>
                </a:lnTo>
                <a:lnTo>
                  <a:pt x="366" y="540"/>
                </a:lnTo>
                <a:lnTo>
                  <a:pt x="342" y="548"/>
                </a:lnTo>
                <a:lnTo>
                  <a:pt x="316" y="552"/>
                </a:lnTo>
                <a:lnTo>
                  <a:pt x="290" y="554"/>
                </a:lnTo>
                <a:lnTo>
                  <a:pt x="264" y="554"/>
                </a:lnTo>
                <a:lnTo>
                  <a:pt x="238" y="550"/>
                </a:lnTo>
                <a:lnTo>
                  <a:pt x="212" y="544"/>
                </a:lnTo>
                <a:lnTo>
                  <a:pt x="186" y="536"/>
                </a:lnTo>
                <a:lnTo>
                  <a:pt x="160" y="526"/>
                </a:lnTo>
                <a:lnTo>
                  <a:pt x="136" y="512"/>
                </a:lnTo>
                <a:lnTo>
                  <a:pt x="114" y="49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3" name="Freeform 18"/>
          <p:cNvSpPr>
            <a:spLocks/>
          </p:cNvSpPr>
          <p:nvPr/>
        </p:nvSpPr>
        <p:spPr bwMode="auto">
          <a:xfrm>
            <a:off x="6534786" y="2699517"/>
            <a:ext cx="583831" cy="583831"/>
          </a:xfrm>
          <a:custGeom>
            <a:avLst/>
            <a:gdLst/>
            <a:ahLst/>
            <a:cxnLst>
              <a:cxn ang="0">
                <a:pos x="58" y="266"/>
              </a:cxn>
              <a:cxn ang="0">
                <a:pos x="36" y="246"/>
              </a:cxn>
              <a:cxn ang="0">
                <a:pos x="20" y="222"/>
              </a:cxn>
              <a:cxn ang="0">
                <a:pos x="8" y="196"/>
              </a:cxn>
              <a:cxn ang="0">
                <a:pos x="2" y="168"/>
              </a:cxn>
              <a:cxn ang="0">
                <a:pos x="0" y="140"/>
              </a:cxn>
              <a:cxn ang="0">
                <a:pos x="4" y="110"/>
              </a:cxn>
              <a:cxn ang="0">
                <a:pos x="14" y="84"/>
              </a:cxn>
              <a:cxn ang="0">
                <a:pos x="30" y="58"/>
              </a:cxn>
              <a:cxn ang="0">
                <a:pos x="40" y="46"/>
              </a:cxn>
              <a:cxn ang="0">
                <a:pos x="62" y="28"/>
              </a:cxn>
              <a:cxn ang="0">
                <a:pos x="88" y="14"/>
              </a:cxn>
              <a:cxn ang="0">
                <a:pos x="116" y="4"/>
              </a:cxn>
              <a:cxn ang="0">
                <a:pos x="144" y="0"/>
              </a:cxn>
              <a:cxn ang="0">
                <a:pos x="172" y="2"/>
              </a:cxn>
              <a:cxn ang="0">
                <a:pos x="200" y="8"/>
              </a:cxn>
              <a:cxn ang="0">
                <a:pos x="226" y="22"/>
              </a:cxn>
              <a:cxn ang="0">
                <a:pos x="240" y="30"/>
              </a:cxn>
              <a:cxn ang="0">
                <a:pos x="262" y="50"/>
              </a:cxn>
              <a:cxn ang="0">
                <a:pos x="278" y="74"/>
              </a:cxn>
              <a:cxn ang="0">
                <a:pos x="288" y="100"/>
              </a:cxn>
              <a:cxn ang="0">
                <a:pos x="294" y="128"/>
              </a:cxn>
              <a:cxn ang="0">
                <a:pos x="294" y="156"/>
              </a:cxn>
              <a:cxn ang="0">
                <a:pos x="290" y="184"/>
              </a:cxn>
              <a:cxn ang="0">
                <a:pos x="280" y="210"/>
              </a:cxn>
              <a:cxn ang="0">
                <a:pos x="264" y="236"/>
              </a:cxn>
              <a:cxn ang="0">
                <a:pos x="254" y="248"/>
              </a:cxn>
              <a:cxn ang="0">
                <a:pos x="232" y="268"/>
              </a:cxn>
              <a:cxn ang="0">
                <a:pos x="208" y="282"/>
              </a:cxn>
              <a:cxn ang="0">
                <a:pos x="180" y="292"/>
              </a:cxn>
              <a:cxn ang="0">
                <a:pos x="152" y="296"/>
              </a:cxn>
              <a:cxn ang="0">
                <a:pos x="124" y="294"/>
              </a:cxn>
              <a:cxn ang="0">
                <a:pos x="98" y="288"/>
              </a:cxn>
              <a:cxn ang="0">
                <a:pos x="70" y="276"/>
              </a:cxn>
            </a:cxnLst>
            <a:rect l="0" t="0" r="r" b="b"/>
            <a:pathLst>
              <a:path w="296" h="296">
                <a:moveTo>
                  <a:pt x="58" y="266"/>
                </a:moveTo>
                <a:lnTo>
                  <a:pt x="58" y="266"/>
                </a:lnTo>
                <a:lnTo>
                  <a:pt x="46" y="258"/>
                </a:lnTo>
                <a:lnTo>
                  <a:pt x="36" y="246"/>
                </a:lnTo>
                <a:lnTo>
                  <a:pt x="28" y="234"/>
                </a:lnTo>
                <a:lnTo>
                  <a:pt x="20" y="222"/>
                </a:lnTo>
                <a:lnTo>
                  <a:pt x="14" y="210"/>
                </a:lnTo>
                <a:lnTo>
                  <a:pt x="8" y="196"/>
                </a:lnTo>
                <a:lnTo>
                  <a:pt x="4" y="182"/>
                </a:lnTo>
                <a:lnTo>
                  <a:pt x="2" y="168"/>
                </a:lnTo>
                <a:lnTo>
                  <a:pt x="0" y="154"/>
                </a:lnTo>
                <a:lnTo>
                  <a:pt x="0" y="140"/>
                </a:lnTo>
                <a:lnTo>
                  <a:pt x="2" y="126"/>
                </a:lnTo>
                <a:lnTo>
                  <a:pt x="4" y="110"/>
                </a:lnTo>
                <a:lnTo>
                  <a:pt x="10" y="98"/>
                </a:lnTo>
                <a:lnTo>
                  <a:pt x="14" y="84"/>
                </a:lnTo>
                <a:lnTo>
                  <a:pt x="22" y="70"/>
                </a:lnTo>
                <a:lnTo>
                  <a:pt x="30" y="58"/>
                </a:lnTo>
                <a:lnTo>
                  <a:pt x="30" y="58"/>
                </a:lnTo>
                <a:lnTo>
                  <a:pt x="40" y="46"/>
                </a:lnTo>
                <a:lnTo>
                  <a:pt x="50" y="36"/>
                </a:lnTo>
                <a:lnTo>
                  <a:pt x="62" y="28"/>
                </a:lnTo>
                <a:lnTo>
                  <a:pt x="74" y="20"/>
                </a:lnTo>
                <a:lnTo>
                  <a:pt x="88" y="14"/>
                </a:lnTo>
                <a:lnTo>
                  <a:pt x="102" y="8"/>
                </a:lnTo>
                <a:lnTo>
                  <a:pt x="116" y="4"/>
                </a:lnTo>
                <a:lnTo>
                  <a:pt x="130" y="2"/>
                </a:lnTo>
                <a:lnTo>
                  <a:pt x="144" y="0"/>
                </a:lnTo>
                <a:lnTo>
                  <a:pt x="158" y="0"/>
                </a:lnTo>
                <a:lnTo>
                  <a:pt x="172" y="2"/>
                </a:lnTo>
                <a:lnTo>
                  <a:pt x="186" y="4"/>
                </a:lnTo>
                <a:lnTo>
                  <a:pt x="200" y="8"/>
                </a:lnTo>
                <a:lnTo>
                  <a:pt x="214" y="14"/>
                </a:lnTo>
                <a:lnTo>
                  <a:pt x="226" y="22"/>
                </a:lnTo>
                <a:lnTo>
                  <a:pt x="240" y="30"/>
                </a:lnTo>
                <a:lnTo>
                  <a:pt x="240" y="30"/>
                </a:lnTo>
                <a:lnTo>
                  <a:pt x="250" y="40"/>
                </a:lnTo>
                <a:lnTo>
                  <a:pt x="262" y="50"/>
                </a:lnTo>
                <a:lnTo>
                  <a:pt x="270" y="62"/>
                </a:lnTo>
                <a:lnTo>
                  <a:pt x="278" y="74"/>
                </a:lnTo>
                <a:lnTo>
                  <a:pt x="284" y="86"/>
                </a:lnTo>
                <a:lnTo>
                  <a:pt x="288" y="100"/>
                </a:lnTo>
                <a:lnTo>
                  <a:pt x="292" y="114"/>
                </a:lnTo>
                <a:lnTo>
                  <a:pt x="294" y="128"/>
                </a:lnTo>
                <a:lnTo>
                  <a:pt x="296" y="142"/>
                </a:lnTo>
                <a:lnTo>
                  <a:pt x="294" y="156"/>
                </a:lnTo>
                <a:lnTo>
                  <a:pt x="294" y="170"/>
                </a:lnTo>
                <a:lnTo>
                  <a:pt x="290" y="184"/>
                </a:lnTo>
                <a:lnTo>
                  <a:pt x="286" y="198"/>
                </a:lnTo>
                <a:lnTo>
                  <a:pt x="280" y="210"/>
                </a:lnTo>
                <a:lnTo>
                  <a:pt x="272" y="224"/>
                </a:lnTo>
                <a:lnTo>
                  <a:pt x="264" y="236"/>
                </a:lnTo>
                <a:lnTo>
                  <a:pt x="264" y="236"/>
                </a:lnTo>
                <a:lnTo>
                  <a:pt x="254" y="248"/>
                </a:lnTo>
                <a:lnTo>
                  <a:pt x="244" y="258"/>
                </a:lnTo>
                <a:lnTo>
                  <a:pt x="232" y="268"/>
                </a:lnTo>
                <a:lnTo>
                  <a:pt x="220" y="276"/>
                </a:lnTo>
                <a:lnTo>
                  <a:pt x="208" y="282"/>
                </a:lnTo>
                <a:lnTo>
                  <a:pt x="194" y="288"/>
                </a:lnTo>
                <a:lnTo>
                  <a:pt x="180" y="292"/>
                </a:lnTo>
                <a:lnTo>
                  <a:pt x="166" y="294"/>
                </a:lnTo>
                <a:lnTo>
                  <a:pt x="152" y="296"/>
                </a:lnTo>
                <a:lnTo>
                  <a:pt x="138" y="296"/>
                </a:lnTo>
                <a:lnTo>
                  <a:pt x="124" y="294"/>
                </a:lnTo>
                <a:lnTo>
                  <a:pt x="110" y="292"/>
                </a:lnTo>
                <a:lnTo>
                  <a:pt x="98" y="288"/>
                </a:lnTo>
                <a:lnTo>
                  <a:pt x="84" y="282"/>
                </a:lnTo>
                <a:lnTo>
                  <a:pt x="70" y="276"/>
                </a:lnTo>
                <a:lnTo>
                  <a:pt x="58" y="26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7" name="Freeform 22"/>
          <p:cNvSpPr>
            <a:spLocks/>
          </p:cNvSpPr>
          <p:nvPr/>
        </p:nvSpPr>
        <p:spPr bwMode="auto">
          <a:xfrm>
            <a:off x="7737952" y="1157098"/>
            <a:ext cx="1120324" cy="1120325"/>
          </a:xfrm>
          <a:custGeom>
            <a:avLst/>
            <a:gdLst/>
            <a:ahLst/>
            <a:cxnLst>
              <a:cxn ang="0">
                <a:pos x="112" y="510"/>
              </a:cxn>
              <a:cxn ang="0">
                <a:pos x="70" y="470"/>
              </a:cxn>
              <a:cxn ang="0">
                <a:pos x="36" y="424"/>
              </a:cxn>
              <a:cxn ang="0">
                <a:pos x="14" y="374"/>
              </a:cxn>
              <a:cxn ang="0">
                <a:pos x="2" y="320"/>
              </a:cxn>
              <a:cxn ang="0">
                <a:pos x="0" y="266"/>
              </a:cxn>
              <a:cxn ang="0">
                <a:pos x="10" y="212"/>
              </a:cxn>
              <a:cxn ang="0">
                <a:pos x="30" y="160"/>
              </a:cxn>
              <a:cxn ang="0">
                <a:pos x="60" y="112"/>
              </a:cxn>
              <a:cxn ang="0">
                <a:pos x="78" y="90"/>
              </a:cxn>
              <a:cxn ang="0">
                <a:pos x="120" y="52"/>
              </a:cxn>
              <a:cxn ang="0">
                <a:pos x="168" y="26"/>
              </a:cxn>
              <a:cxn ang="0">
                <a:pos x="218" y="8"/>
              </a:cxn>
              <a:cxn ang="0">
                <a:pos x="272" y="0"/>
              </a:cxn>
              <a:cxn ang="0">
                <a:pos x="326" y="4"/>
              </a:cxn>
              <a:cxn ang="0">
                <a:pos x="380" y="16"/>
              </a:cxn>
              <a:cxn ang="0">
                <a:pos x="432" y="42"/>
              </a:cxn>
              <a:cxn ang="0">
                <a:pos x="458" y="58"/>
              </a:cxn>
              <a:cxn ang="0">
                <a:pos x="498" y="98"/>
              </a:cxn>
              <a:cxn ang="0">
                <a:pos x="530" y="144"/>
              </a:cxn>
              <a:cxn ang="0">
                <a:pos x="552" y="194"/>
              </a:cxn>
              <a:cxn ang="0">
                <a:pos x="566" y="246"/>
              </a:cxn>
              <a:cxn ang="0">
                <a:pos x="568" y="302"/>
              </a:cxn>
              <a:cxn ang="0">
                <a:pos x="558" y="356"/>
              </a:cxn>
              <a:cxn ang="0">
                <a:pos x="540" y="408"/>
              </a:cxn>
              <a:cxn ang="0">
                <a:pos x="510" y="456"/>
              </a:cxn>
              <a:cxn ang="0">
                <a:pos x="492" y="478"/>
              </a:cxn>
              <a:cxn ang="0">
                <a:pos x="450" y="516"/>
              </a:cxn>
              <a:cxn ang="0">
                <a:pos x="402" y="542"/>
              </a:cxn>
              <a:cxn ang="0">
                <a:pos x="350" y="560"/>
              </a:cxn>
              <a:cxn ang="0">
                <a:pos x="294" y="568"/>
              </a:cxn>
              <a:cxn ang="0">
                <a:pos x="240" y="564"/>
              </a:cxn>
              <a:cxn ang="0">
                <a:pos x="186" y="550"/>
              </a:cxn>
              <a:cxn ang="0">
                <a:pos x="136" y="526"/>
              </a:cxn>
            </a:cxnLst>
            <a:rect l="0" t="0" r="r" b="b"/>
            <a:pathLst>
              <a:path w="568" h="568">
                <a:moveTo>
                  <a:pt x="112" y="510"/>
                </a:moveTo>
                <a:lnTo>
                  <a:pt x="112" y="510"/>
                </a:lnTo>
                <a:lnTo>
                  <a:pt x="90" y="490"/>
                </a:lnTo>
                <a:lnTo>
                  <a:pt x="70" y="470"/>
                </a:lnTo>
                <a:lnTo>
                  <a:pt x="52" y="448"/>
                </a:lnTo>
                <a:lnTo>
                  <a:pt x="36" y="424"/>
                </a:lnTo>
                <a:lnTo>
                  <a:pt x="24" y="400"/>
                </a:lnTo>
                <a:lnTo>
                  <a:pt x="14" y="374"/>
                </a:lnTo>
                <a:lnTo>
                  <a:pt x="8" y="348"/>
                </a:lnTo>
                <a:lnTo>
                  <a:pt x="2" y="320"/>
                </a:lnTo>
                <a:lnTo>
                  <a:pt x="0" y="294"/>
                </a:lnTo>
                <a:lnTo>
                  <a:pt x="0" y="266"/>
                </a:lnTo>
                <a:lnTo>
                  <a:pt x="4" y="240"/>
                </a:lnTo>
                <a:lnTo>
                  <a:pt x="10" y="212"/>
                </a:lnTo>
                <a:lnTo>
                  <a:pt x="18" y="186"/>
                </a:lnTo>
                <a:lnTo>
                  <a:pt x="30" y="160"/>
                </a:lnTo>
                <a:lnTo>
                  <a:pt x="42" y="136"/>
                </a:lnTo>
                <a:lnTo>
                  <a:pt x="60" y="112"/>
                </a:lnTo>
                <a:lnTo>
                  <a:pt x="60" y="112"/>
                </a:lnTo>
                <a:lnTo>
                  <a:pt x="78" y="90"/>
                </a:lnTo>
                <a:lnTo>
                  <a:pt x="98" y="70"/>
                </a:lnTo>
                <a:lnTo>
                  <a:pt x="120" y="52"/>
                </a:lnTo>
                <a:lnTo>
                  <a:pt x="142" y="38"/>
                </a:lnTo>
                <a:lnTo>
                  <a:pt x="168" y="26"/>
                </a:lnTo>
                <a:lnTo>
                  <a:pt x="192" y="16"/>
                </a:lnTo>
                <a:lnTo>
                  <a:pt x="218" y="8"/>
                </a:lnTo>
                <a:lnTo>
                  <a:pt x="246" y="2"/>
                </a:lnTo>
                <a:lnTo>
                  <a:pt x="272" y="0"/>
                </a:lnTo>
                <a:lnTo>
                  <a:pt x="300" y="0"/>
                </a:lnTo>
                <a:lnTo>
                  <a:pt x="326" y="4"/>
                </a:lnTo>
                <a:lnTo>
                  <a:pt x="354" y="8"/>
                </a:lnTo>
                <a:lnTo>
                  <a:pt x="380" y="16"/>
                </a:lnTo>
                <a:lnTo>
                  <a:pt x="408" y="28"/>
                </a:lnTo>
                <a:lnTo>
                  <a:pt x="432" y="42"/>
                </a:lnTo>
                <a:lnTo>
                  <a:pt x="458" y="58"/>
                </a:lnTo>
                <a:lnTo>
                  <a:pt x="458" y="58"/>
                </a:lnTo>
                <a:lnTo>
                  <a:pt x="478" y="78"/>
                </a:lnTo>
                <a:lnTo>
                  <a:pt x="498" y="98"/>
                </a:lnTo>
                <a:lnTo>
                  <a:pt x="516" y="120"/>
                </a:lnTo>
                <a:lnTo>
                  <a:pt x="530" y="144"/>
                </a:lnTo>
                <a:lnTo>
                  <a:pt x="542" y="168"/>
                </a:lnTo>
                <a:lnTo>
                  <a:pt x="552" y="194"/>
                </a:lnTo>
                <a:lnTo>
                  <a:pt x="560" y="220"/>
                </a:lnTo>
                <a:lnTo>
                  <a:pt x="566" y="246"/>
                </a:lnTo>
                <a:lnTo>
                  <a:pt x="568" y="274"/>
                </a:lnTo>
                <a:lnTo>
                  <a:pt x="568" y="302"/>
                </a:lnTo>
                <a:lnTo>
                  <a:pt x="564" y="328"/>
                </a:lnTo>
                <a:lnTo>
                  <a:pt x="558" y="356"/>
                </a:lnTo>
                <a:lnTo>
                  <a:pt x="550" y="382"/>
                </a:lnTo>
                <a:lnTo>
                  <a:pt x="540" y="408"/>
                </a:lnTo>
                <a:lnTo>
                  <a:pt x="526" y="432"/>
                </a:lnTo>
                <a:lnTo>
                  <a:pt x="510" y="456"/>
                </a:lnTo>
                <a:lnTo>
                  <a:pt x="510" y="456"/>
                </a:lnTo>
                <a:lnTo>
                  <a:pt x="492" y="478"/>
                </a:lnTo>
                <a:lnTo>
                  <a:pt x="472" y="498"/>
                </a:lnTo>
                <a:lnTo>
                  <a:pt x="450" y="516"/>
                </a:lnTo>
                <a:lnTo>
                  <a:pt x="426" y="530"/>
                </a:lnTo>
                <a:lnTo>
                  <a:pt x="402" y="542"/>
                </a:lnTo>
                <a:lnTo>
                  <a:pt x="376" y="552"/>
                </a:lnTo>
                <a:lnTo>
                  <a:pt x="350" y="560"/>
                </a:lnTo>
                <a:lnTo>
                  <a:pt x="322" y="564"/>
                </a:lnTo>
                <a:lnTo>
                  <a:pt x="294" y="568"/>
                </a:lnTo>
                <a:lnTo>
                  <a:pt x="268" y="566"/>
                </a:lnTo>
                <a:lnTo>
                  <a:pt x="240" y="564"/>
                </a:lnTo>
                <a:lnTo>
                  <a:pt x="214" y="558"/>
                </a:lnTo>
                <a:lnTo>
                  <a:pt x="186" y="550"/>
                </a:lnTo>
                <a:lnTo>
                  <a:pt x="160" y="540"/>
                </a:lnTo>
                <a:lnTo>
                  <a:pt x="136" y="526"/>
                </a:lnTo>
                <a:lnTo>
                  <a:pt x="112" y="51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9" name="Freeform 24"/>
          <p:cNvSpPr>
            <a:spLocks/>
          </p:cNvSpPr>
          <p:nvPr/>
        </p:nvSpPr>
        <p:spPr bwMode="auto">
          <a:xfrm>
            <a:off x="5765550" y="214290"/>
            <a:ext cx="871802" cy="875747"/>
          </a:xfrm>
          <a:custGeom>
            <a:avLst/>
            <a:gdLst/>
            <a:ahLst/>
            <a:cxnLst>
              <a:cxn ang="0">
                <a:pos x="96" y="404"/>
              </a:cxn>
              <a:cxn ang="0">
                <a:pos x="62" y="374"/>
              </a:cxn>
              <a:cxn ang="0">
                <a:pos x="34" y="340"/>
              </a:cxn>
              <a:cxn ang="0">
                <a:pos x="14" y="302"/>
              </a:cxn>
              <a:cxn ang="0">
                <a:pos x="4" y="260"/>
              </a:cxn>
              <a:cxn ang="0">
                <a:pos x="0" y="218"/>
              </a:cxn>
              <a:cxn ang="0">
                <a:pos x="4" y="176"/>
              </a:cxn>
              <a:cxn ang="0">
                <a:pos x="18" y="134"/>
              </a:cxn>
              <a:cxn ang="0">
                <a:pos x="40" y="94"/>
              </a:cxn>
              <a:cxn ang="0">
                <a:pos x="54" y="76"/>
              </a:cxn>
              <a:cxn ang="0">
                <a:pos x="86" y="46"/>
              </a:cxn>
              <a:cxn ang="0">
                <a:pos x="122" y="24"/>
              </a:cxn>
              <a:cxn ang="0">
                <a:pos x="162" y="8"/>
              </a:cxn>
              <a:cxn ang="0">
                <a:pos x="204" y="2"/>
              </a:cxn>
              <a:cxn ang="0">
                <a:pos x="246" y="2"/>
              </a:cxn>
              <a:cxn ang="0">
                <a:pos x="288" y="12"/>
              </a:cxn>
              <a:cxn ang="0">
                <a:pos x="330" y="30"/>
              </a:cxn>
              <a:cxn ang="0">
                <a:pos x="350" y="42"/>
              </a:cxn>
              <a:cxn ang="0">
                <a:pos x="382" y="70"/>
              </a:cxn>
              <a:cxn ang="0">
                <a:pos x="410" y="104"/>
              </a:cxn>
              <a:cxn ang="0">
                <a:pos x="428" y="142"/>
              </a:cxn>
              <a:cxn ang="0">
                <a:pos x="440" y="184"/>
              </a:cxn>
              <a:cxn ang="0">
                <a:pos x="442" y="226"/>
              </a:cxn>
              <a:cxn ang="0">
                <a:pos x="438" y="268"/>
              </a:cxn>
              <a:cxn ang="0">
                <a:pos x="424" y="308"/>
              </a:cxn>
              <a:cxn ang="0">
                <a:pos x="404" y="346"/>
              </a:cxn>
              <a:cxn ang="0">
                <a:pos x="390" y="366"/>
              </a:cxn>
              <a:cxn ang="0">
                <a:pos x="356" y="396"/>
              </a:cxn>
              <a:cxn ang="0">
                <a:pos x="320" y="420"/>
              </a:cxn>
              <a:cxn ang="0">
                <a:pos x="280" y="436"/>
              </a:cxn>
              <a:cxn ang="0">
                <a:pos x="238" y="442"/>
              </a:cxn>
              <a:cxn ang="0">
                <a:pos x="196" y="442"/>
              </a:cxn>
              <a:cxn ang="0">
                <a:pos x="154" y="434"/>
              </a:cxn>
              <a:cxn ang="0">
                <a:pos x="114" y="416"/>
              </a:cxn>
            </a:cxnLst>
            <a:rect l="0" t="0" r="r" b="b"/>
            <a:pathLst>
              <a:path w="442" h="444">
                <a:moveTo>
                  <a:pt x="96" y="404"/>
                </a:moveTo>
                <a:lnTo>
                  <a:pt x="96" y="404"/>
                </a:lnTo>
                <a:lnTo>
                  <a:pt x="78" y="390"/>
                </a:lnTo>
                <a:lnTo>
                  <a:pt x="62" y="374"/>
                </a:lnTo>
                <a:lnTo>
                  <a:pt x="46" y="358"/>
                </a:lnTo>
                <a:lnTo>
                  <a:pt x="34" y="340"/>
                </a:lnTo>
                <a:lnTo>
                  <a:pt x="24" y="322"/>
                </a:lnTo>
                <a:lnTo>
                  <a:pt x="14" y="302"/>
                </a:lnTo>
                <a:lnTo>
                  <a:pt x="8" y="282"/>
                </a:lnTo>
                <a:lnTo>
                  <a:pt x="4" y="260"/>
                </a:lnTo>
                <a:lnTo>
                  <a:pt x="0" y="240"/>
                </a:lnTo>
                <a:lnTo>
                  <a:pt x="0" y="218"/>
                </a:lnTo>
                <a:lnTo>
                  <a:pt x="2" y="196"/>
                </a:lnTo>
                <a:lnTo>
                  <a:pt x="4" y="176"/>
                </a:lnTo>
                <a:lnTo>
                  <a:pt x="10" y="154"/>
                </a:lnTo>
                <a:lnTo>
                  <a:pt x="18" y="134"/>
                </a:lnTo>
                <a:lnTo>
                  <a:pt x="28" y="114"/>
                </a:lnTo>
                <a:lnTo>
                  <a:pt x="40" y="94"/>
                </a:lnTo>
                <a:lnTo>
                  <a:pt x="40" y="94"/>
                </a:lnTo>
                <a:lnTo>
                  <a:pt x="54" y="76"/>
                </a:lnTo>
                <a:lnTo>
                  <a:pt x="70" y="60"/>
                </a:lnTo>
                <a:lnTo>
                  <a:pt x="86" y="46"/>
                </a:lnTo>
                <a:lnTo>
                  <a:pt x="104" y="34"/>
                </a:lnTo>
                <a:lnTo>
                  <a:pt x="122" y="24"/>
                </a:lnTo>
                <a:lnTo>
                  <a:pt x="142" y="14"/>
                </a:lnTo>
                <a:lnTo>
                  <a:pt x="162" y="8"/>
                </a:lnTo>
                <a:lnTo>
                  <a:pt x="182" y="4"/>
                </a:lnTo>
                <a:lnTo>
                  <a:pt x="204" y="2"/>
                </a:lnTo>
                <a:lnTo>
                  <a:pt x="224" y="0"/>
                </a:lnTo>
                <a:lnTo>
                  <a:pt x="246" y="2"/>
                </a:lnTo>
                <a:lnTo>
                  <a:pt x="268" y="6"/>
                </a:lnTo>
                <a:lnTo>
                  <a:pt x="288" y="12"/>
                </a:lnTo>
                <a:lnTo>
                  <a:pt x="310" y="20"/>
                </a:lnTo>
                <a:lnTo>
                  <a:pt x="330" y="30"/>
                </a:lnTo>
                <a:lnTo>
                  <a:pt x="350" y="42"/>
                </a:lnTo>
                <a:lnTo>
                  <a:pt x="350" y="42"/>
                </a:lnTo>
                <a:lnTo>
                  <a:pt x="366" y="56"/>
                </a:lnTo>
                <a:lnTo>
                  <a:pt x="382" y="70"/>
                </a:lnTo>
                <a:lnTo>
                  <a:pt x="396" y="88"/>
                </a:lnTo>
                <a:lnTo>
                  <a:pt x="410" y="104"/>
                </a:lnTo>
                <a:lnTo>
                  <a:pt x="420" y="124"/>
                </a:lnTo>
                <a:lnTo>
                  <a:pt x="428" y="142"/>
                </a:lnTo>
                <a:lnTo>
                  <a:pt x="434" y="162"/>
                </a:lnTo>
                <a:lnTo>
                  <a:pt x="440" y="184"/>
                </a:lnTo>
                <a:lnTo>
                  <a:pt x="442" y="204"/>
                </a:lnTo>
                <a:lnTo>
                  <a:pt x="442" y="226"/>
                </a:lnTo>
                <a:lnTo>
                  <a:pt x="442" y="246"/>
                </a:lnTo>
                <a:lnTo>
                  <a:pt x="438" y="268"/>
                </a:lnTo>
                <a:lnTo>
                  <a:pt x="432" y="288"/>
                </a:lnTo>
                <a:lnTo>
                  <a:pt x="424" y="308"/>
                </a:lnTo>
                <a:lnTo>
                  <a:pt x="416" y="328"/>
                </a:lnTo>
                <a:lnTo>
                  <a:pt x="404" y="346"/>
                </a:lnTo>
                <a:lnTo>
                  <a:pt x="404" y="346"/>
                </a:lnTo>
                <a:lnTo>
                  <a:pt x="390" y="366"/>
                </a:lnTo>
                <a:lnTo>
                  <a:pt x="374" y="382"/>
                </a:lnTo>
                <a:lnTo>
                  <a:pt x="356" y="396"/>
                </a:lnTo>
                <a:lnTo>
                  <a:pt x="340" y="408"/>
                </a:lnTo>
                <a:lnTo>
                  <a:pt x="320" y="420"/>
                </a:lnTo>
                <a:lnTo>
                  <a:pt x="300" y="428"/>
                </a:lnTo>
                <a:lnTo>
                  <a:pt x="280" y="436"/>
                </a:lnTo>
                <a:lnTo>
                  <a:pt x="260" y="440"/>
                </a:lnTo>
                <a:lnTo>
                  <a:pt x="238" y="442"/>
                </a:lnTo>
                <a:lnTo>
                  <a:pt x="218" y="444"/>
                </a:lnTo>
                <a:lnTo>
                  <a:pt x="196" y="442"/>
                </a:lnTo>
                <a:lnTo>
                  <a:pt x="176" y="440"/>
                </a:lnTo>
                <a:lnTo>
                  <a:pt x="154" y="434"/>
                </a:lnTo>
                <a:lnTo>
                  <a:pt x="134" y="426"/>
                </a:lnTo>
                <a:lnTo>
                  <a:pt x="114" y="416"/>
                </a:lnTo>
                <a:lnTo>
                  <a:pt x="96" y="40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214290"/>
            <a:ext cx="1549650" cy="77482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93296"/>
            <a:ext cx="3689608" cy="5555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accent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accent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accent2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accent2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accent2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accent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6948264" y="0"/>
            <a:ext cx="2195736" cy="14847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-8363" y="5805264"/>
            <a:ext cx="4534548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28" name="Picture 4" descr="C:\Users\aner1001\Desktop\Family_oran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164" y="4042986"/>
            <a:ext cx="2777735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ubrik 1"/>
          <p:cNvSpPr txBox="1">
            <a:spLocks/>
          </p:cNvSpPr>
          <p:nvPr/>
        </p:nvSpPr>
        <p:spPr>
          <a:xfrm>
            <a:off x="680727" y="1734894"/>
            <a:ext cx="7558608" cy="100811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6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sv-SE" sz="4800" dirty="0" smtClean="0"/>
              <a:t>Socialchefsnätverket</a:t>
            </a:r>
            <a:r>
              <a:rPr lang="sv-SE" sz="4000" dirty="0" smtClean="0"/>
              <a:t/>
            </a:r>
            <a:br>
              <a:rPr lang="sv-SE" sz="4000" dirty="0" smtClean="0"/>
            </a:br>
            <a:endParaRPr lang="sv-SE" sz="4000" dirty="0"/>
          </a:p>
        </p:txBody>
      </p:sp>
      <p:sp>
        <p:nvSpPr>
          <p:cNvPr id="7" name="Underrubrik 2"/>
          <p:cNvSpPr txBox="1">
            <a:spLocks/>
          </p:cNvSpPr>
          <p:nvPr/>
        </p:nvSpPr>
        <p:spPr>
          <a:xfrm>
            <a:off x="1259631" y="2738806"/>
            <a:ext cx="6400800" cy="7200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sz="2400" dirty="0" smtClean="0">
                <a:solidFill>
                  <a:schemeClr val="accent6"/>
                </a:solidFill>
              </a:rPr>
              <a:t>10 </a:t>
            </a:r>
            <a:r>
              <a:rPr lang="sv-SE" sz="2400" dirty="0" smtClean="0">
                <a:solidFill>
                  <a:schemeClr val="accent6"/>
                </a:solidFill>
              </a:rPr>
              <a:t>januari 2020</a:t>
            </a:r>
          </a:p>
        </p:txBody>
      </p:sp>
    </p:spTree>
    <p:extLst>
      <p:ext uri="{BB962C8B-B14F-4D97-AF65-F5344CB8AC3E}">
        <p14:creationId xmlns:p14="http://schemas.microsoft.com/office/powerpoint/2010/main" val="221900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5000516"/>
              </p:ext>
            </p:extLst>
          </p:nvPr>
        </p:nvGraphicFramePr>
        <p:xfrm>
          <a:off x="467544" y="836712"/>
          <a:ext cx="792088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ktangel 4"/>
          <p:cNvSpPr/>
          <p:nvPr/>
        </p:nvSpPr>
        <p:spPr>
          <a:xfrm>
            <a:off x="7092280" y="6309320"/>
            <a:ext cx="1728192" cy="288032"/>
          </a:xfrm>
          <a:prstGeom prst="rect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 smtClean="0">
                <a:solidFill>
                  <a:schemeClr val="tx1">
                    <a:lumMod val="75000"/>
                  </a:schemeClr>
                </a:solidFill>
              </a:rPr>
              <a:t>Källa: </a:t>
            </a:r>
            <a:r>
              <a:rPr lang="sv-SE" sz="1000" dirty="0" err="1" smtClean="0">
                <a:solidFill>
                  <a:schemeClr val="tx1">
                    <a:lumMod val="75000"/>
                  </a:schemeClr>
                </a:solidFill>
              </a:rPr>
              <a:t>Kolada</a:t>
            </a:r>
            <a:r>
              <a:rPr lang="sv-SE" sz="1000" dirty="0" smtClean="0">
                <a:solidFill>
                  <a:schemeClr val="tx1">
                    <a:lumMod val="75000"/>
                  </a:schemeClr>
                </a:solidFill>
              </a:rPr>
              <a:t> januari 2020</a:t>
            </a:r>
            <a:endParaRPr lang="sv-SE" sz="1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8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2001687"/>
              </p:ext>
            </p:extLst>
          </p:nvPr>
        </p:nvGraphicFramePr>
        <p:xfrm>
          <a:off x="827584" y="908720"/>
          <a:ext cx="734481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ktangel 4"/>
          <p:cNvSpPr/>
          <p:nvPr/>
        </p:nvSpPr>
        <p:spPr>
          <a:xfrm>
            <a:off x="7092280" y="6309320"/>
            <a:ext cx="1728192" cy="288032"/>
          </a:xfrm>
          <a:prstGeom prst="rect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 smtClean="0">
                <a:solidFill>
                  <a:schemeClr val="tx1">
                    <a:lumMod val="75000"/>
                  </a:schemeClr>
                </a:solidFill>
              </a:rPr>
              <a:t>Källa: </a:t>
            </a:r>
            <a:r>
              <a:rPr lang="sv-SE" sz="1000" dirty="0" err="1" smtClean="0">
                <a:solidFill>
                  <a:schemeClr val="tx1">
                    <a:lumMod val="75000"/>
                  </a:schemeClr>
                </a:solidFill>
              </a:rPr>
              <a:t>Kolada</a:t>
            </a:r>
            <a:r>
              <a:rPr lang="sv-SE" sz="1000" dirty="0" smtClean="0">
                <a:solidFill>
                  <a:schemeClr val="tx1">
                    <a:lumMod val="75000"/>
                  </a:schemeClr>
                </a:solidFill>
              </a:rPr>
              <a:t> januari 2020</a:t>
            </a:r>
            <a:endParaRPr lang="sv-SE" sz="1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75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4932830"/>
              </p:ext>
            </p:extLst>
          </p:nvPr>
        </p:nvGraphicFramePr>
        <p:xfrm>
          <a:off x="899592" y="1196752"/>
          <a:ext cx="727280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ktangel 4"/>
          <p:cNvSpPr/>
          <p:nvPr/>
        </p:nvSpPr>
        <p:spPr>
          <a:xfrm>
            <a:off x="7092280" y="6309320"/>
            <a:ext cx="1728192" cy="288032"/>
          </a:xfrm>
          <a:prstGeom prst="rect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 smtClean="0">
                <a:solidFill>
                  <a:schemeClr val="tx1">
                    <a:lumMod val="75000"/>
                  </a:schemeClr>
                </a:solidFill>
              </a:rPr>
              <a:t>Källa: </a:t>
            </a:r>
            <a:r>
              <a:rPr lang="sv-SE" sz="1000" dirty="0" err="1" smtClean="0">
                <a:solidFill>
                  <a:schemeClr val="tx1">
                    <a:lumMod val="75000"/>
                  </a:schemeClr>
                </a:solidFill>
              </a:rPr>
              <a:t>Kolada</a:t>
            </a:r>
            <a:r>
              <a:rPr lang="sv-SE" sz="1000" dirty="0" smtClean="0">
                <a:solidFill>
                  <a:schemeClr val="tx1">
                    <a:lumMod val="75000"/>
                  </a:schemeClr>
                </a:solidFill>
              </a:rPr>
              <a:t> januari 2020</a:t>
            </a:r>
            <a:endParaRPr lang="sv-SE" sz="1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73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43399" y="404664"/>
            <a:ext cx="8229600" cy="1143000"/>
          </a:xfrm>
        </p:spPr>
        <p:txBody>
          <a:bodyPr/>
          <a:lstStyle/>
          <a:p>
            <a:pPr algn="l"/>
            <a:r>
              <a:rPr lang="sv-SE" dirty="0" smtClean="0"/>
              <a:t>Lagstiftning, utredningar mm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43399" y="1835696"/>
            <a:ext cx="8795320" cy="3744416"/>
          </a:xfrm>
        </p:spPr>
        <p:txBody>
          <a:bodyPr/>
          <a:lstStyle/>
          <a:p>
            <a:r>
              <a:rPr lang="sv-SE" dirty="0">
                <a:solidFill>
                  <a:schemeClr val="accent2">
                    <a:lumMod val="50000"/>
                  </a:schemeClr>
                </a:solidFill>
              </a:rPr>
              <a:t>Barnkonventionen</a:t>
            </a:r>
            <a:r>
              <a:rPr lang="sv-SE" dirty="0"/>
              <a:t>  - </a:t>
            </a:r>
            <a:r>
              <a:rPr lang="sv-SE" dirty="0" smtClean="0"/>
              <a:t>lag 1/1 </a:t>
            </a:r>
            <a:r>
              <a:rPr lang="sv-SE" dirty="0"/>
              <a:t>2020</a:t>
            </a:r>
          </a:p>
          <a:p>
            <a:r>
              <a:rPr lang="sv-SE" dirty="0">
                <a:solidFill>
                  <a:schemeClr val="accent2">
                    <a:lumMod val="50000"/>
                  </a:schemeClr>
                </a:solidFill>
              </a:rPr>
              <a:t>Kostnadsutjämningsutredning</a:t>
            </a:r>
            <a:r>
              <a:rPr lang="sv-SE" dirty="0"/>
              <a:t>  - </a:t>
            </a:r>
            <a:r>
              <a:rPr lang="sv-SE" dirty="0" smtClean="0"/>
              <a:t>2020</a:t>
            </a:r>
          </a:p>
          <a:p>
            <a:r>
              <a:rPr lang="sv-SE" dirty="0">
                <a:solidFill>
                  <a:schemeClr val="accent2">
                    <a:lumMod val="50000"/>
                  </a:schemeClr>
                </a:solidFill>
              </a:rPr>
              <a:t>Kommunutredningen</a:t>
            </a:r>
            <a:r>
              <a:rPr lang="sv-SE" dirty="0"/>
              <a:t> </a:t>
            </a:r>
            <a:r>
              <a:rPr lang="sv-SE" dirty="0" smtClean="0"/>
              <a:t>– klar 28/2 2020</a:t>
            </a:r>
          </a:p>
          <a:p>
            <a:r>
              <a:rPr lang="sv-SE" dirty="0">
                <a:solidFill>
                  <a:schemeClr val="accent2">
                    <a:lumMod val="50000"/>
                  </a:schemeClr>
                </a:solidFill>
              </a:rPr>
              <a:t>Samordnad utveckling för god och nära vård </a:t>
            </a:r>
            <a:r>
              <a:rPr lang="sv-SE" dirty="0"/>
              <a:t>– </a:t>
            </a:r>
            <a:r>
              <a:rPr lang="sv-SE" dirty="0" smtClean="0"/>
              <a:t>utredning klar </a:t>
            </a:r>
            <a:r>
              <a:rPr lang="sv-SE" dirty="0"/>
              <a:t>mars </a:t>
            </a:r>
            <a:r>
              <a:rPr lang="sv-SE" dirty="0" smtClean="0"/>
              <a:t>2020 </a:t>
            </a:r>
            <a:r>
              <a:rPr lang="sv-SE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(jan </a:t>
            </a:r>
            <a:r>
              <a:rPr lang="sv-SE" dirty="0">
                <a:solidFill>
                  <a:schemeClr val="tx1">
                    <a:lumMod val="60000"/>
                    <a:lumOff val="40000"/>
                  </a:schemeClr>
                </a:solidFill>
              </a:rPr>
              <a:t>2021 </a:t>
            </a:r>
            <a:r>
              <a:rPr lang="sv-SE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psykisk ohälsa</a:t>
            </a:r>
            <a:r>
              <a:rPr lang="sv-SE" dirty="0">
                <a:solidFill>
                  <a:schemeClr val="tx1">
                    <a:lumMod val="60000"/>
                    <a:lumOff val="40000"/>
                  </a:schemeClr>
                </a:solidFill>
              </a:rPr>
              <a:t>)</a:t>
            </a:r>
            <a:endParaRPr lang="sv-SE" dirty="0" smtClean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r>
              <a:rPr lang="sv-SE" dirty="0" smtClean="0">
                <a:solidFill>
                  <a:schemeClr val="accent2">
                    <a:lumMod val="50000"/>
                  </a:schemeClr>
                </a:solidFill>
              </a:rPr>
              <a:t>Välfärdsteknik i äldreomsorgen </a:t>
            </a:r>
            <a:r>
              <a:rPr lang="sv-SE" dirty="0" smtClean="0"/>
              <a:t>– </a:t>
            </a:r>
            <a:r>
              <a:rPr lang="sv-SE" dirty="0"/>
              <a:t>utredning klar </a:t>
            </a:r>
            <a:r>
              <a:rPr lang="sv-SE" dirty="0" smtClean="0"/>
              <a:t>1/3 2020</a:t>
            </a:r>
            <a:endParaRPr lang="sv-SE" dirty="0"/>
          </a:p>
          <a:p>
            <a:r>
              <a:rPr lang="sv-SE" dirty="0">
                <a:solidFill>
                  <a:schemeClr val="accent2">
                    <a:lumMod val="50000"/>
                  </a:schemeClr>
                </a:solidFill>
              </a:rPr>
              <a:t>SOL</a:t>
            </a:r>
            <a:r>
              <a:rPr lang="sv-SE" dirty="0"/>
              <a:t> – </a:t>
            </a:r>
            <a:r>
              <a:rPr lang="sv-SE" dirty="0" smtClean="0"/>
              <a:t>utredning klar </a:t>
            </a:r>
            <a:r>
              <a:rPr lang="sv-SE" dirty="0"/>
              <a:t>1/6 </a:t>
            </a:r>
            <a:r>
              <a:rPr lang="sv-SE" dirty="0" smtClean="0"/>
              <a:t>2020</a:t>
            </a:r>
            <a:endParaRPr lang="sv-SE" dirty="0"/>
          </a:p>
          <a:p>
            <a:r>
              <a:rPr lang="sv-SE" dirty="0" smtClean="0">
                <a:solidFill>
                  <a:schemeClr val="accent2">
                    <a:lumMod val="50000"/>
                  </a:schemeClr>
                </a:solidFill>
              </a:rPr>
              <a:t>Välfärdskommissionen</a:t>
            </a:r>
            <a:r>
              <a:rPr lang="sv-SE" dirty="0" smtClean="0"/>
              <a:t> - klar dec 2021</a:t>
            </a:r>
          </a:p>
          <a:p>
            <a:r>
              <a:rPr lang="sv-SE" dirty="0" smtClean="0">
                <a:solidFill>
                  <a:schemeClr val="accent2">
                    <a:lumMod val="50000"/>
                  </a:schemeClr>
                </a:solidFill>
              </a:rPr>
              <a:t>Personuppgiftshantering SOL (ej IFO) och HSL  </a:t>
            </a:r>
            <a:r>
              <a:rPr lang="sv-SE" dirty="0" smtClean="0"/>
              <a:t>- klar 2021</a:t>
            </a:r>
          </a:p>
          <a:p>
            <a:r>
              <a:rPr lang="sv-SE" dirty="0">
                <a:solidFill>
                  <a:schemeClr val="accent2">
                    <a:lumMod val="50000"/>
                  </a:schemeClr>
                </a:solidFill>
              </a:rPr>
              <a:t>LSS</a:t>
            </a:r>
            <a:r>
              <a:rPr lang="sv-SE" dirty="0"/>
              <a:t> – ny lag from 2022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53703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 algn="l"/>
            <a:r>
              <a:rPr lang="sv-SE" dirty="0" smtClean="0"/>
              <a:t>Framtidsfrågor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40560"/>
          </a:xfrm>
        </p:spPr>
        <p:txBody>
          <a:bodyPr>
            <a:normAutofit fontScale="85000" lnSpcReduction="20000"/>
          </a:bodyPr>
          <a:lstStyle/>
          <a:p>
            <a:r>
              <a:rPr lang="sv-SE" dirty="0" smtClean="0"/>
              <a:t>Integration – alternativa lösningar till ek. bistånd / samverkan mellan alla förvaltningar</a:t>
            </a:r>
          </a:p>
          <a:p>
            <a:r>
              <a:rPr lang="sv-SE" dirty="0" smtClean="0"/>
              <a:t>Förebyggande arbete – minska och skjuta fram insatser</a:t>
            </a:r>
          </a:p>
          <a:p>
            <a:r>
              <a:rPr lang="sv-SE" dirty="0" smtClean="0"/>
              <a:t>Resursfördelning – tänka nytt</a:t>
            </a:r>
          </a:p>
          <a:p>
            <a:r>
              <a:rPr lang="sv-SE" dirty="0" smtClean="0"/>
              <a:t>Socialförvaltningen samverka kring samhällsbyggnad/infrastruktur</a:t>
            </a:r>
          </a:p>
          <a:p>
            <a:r>
              <a:rPr lang="sv-SE" dirty="0" smtClean="0"/>
              <a:t>Precision/effektivitet – digitalisering</a:t>
            </a:r>
          </a:p>
          <a:p>
            <a:r>
              <a:rPr lang="sv-SE" dirty="0" smtClean="0"/>
              <a:t>Nybyggnationer – SÄBO/BMSS</a:t>
            </a:r>
          </a:p>
          <a:p>
            <a:r>
              <a:rPr lang="sv-SE" dirty="0" smtClean="0"/>
              <a:t>Personalförsörjning – karriärvägar – kompetensutveckling</a:t>
            </a:r>
          </a:p>
          <a:p>
            <a:r>
              <a:rPr lang="sv-SE" dirty="0" smtClean="0"/>
              <a:t>Psykisk ohälsa ökar</a:t>
            </a:r>
          </a:p>
          <a:p>
            <a:r>
              <a:rPr lang="sv-SE" dirty="0" smtClean="0"/>
              <a:t>Ökad </a:t>
            </a:r>
            <a:r>
              <a:rPr lang="sv-SE" dirty="0"/>
              <a:t>tillgänglighet av </a:t>
            </a:r>
            <a:r>
              <a:rPr lang="sv-SE" dirty="0" smtClean="0"/>
              <a:t>droger – ökning av missbruk</a:t>
            </a:r>
          </a:p>
          <a:p>
            <a:r>
              <a:rPr lang="sv-SE" dirty="0" smtClean="0"/>
              <a:t>Ökning av orosanmälningar</a:t>
            </a:r>
          </a:p>
          <a:p>
            <a:r>
              <a:rPr lang="sv-SE" dirty="0" smtClean="0"/>
              <a:t>Ökning av våld i nära relationer </a:t>
            </a:r>
          </a:p>
          <a:p>
            <a:r>
              <a:rPr lang="sv-SE" dirty="0" smtClean="0"/>
              <a:t>Otrygghet hos kommuninvånarna – och förväntningar</a:t>
            </a:r>
          </a:p>
          <a:p>
            <a:r>
              <a:rPr lang="sv-SE" dirty="0"/>
              <a:t>Andra utförare av serviceinsatser inom äldreomsorgen/LSS</a:t>
            </a:r>
          </a:p>
          <a:p>
            <a:r>
              <a:rPr lang="sv-SE" dirty="0" smtClean="0"/>
              <a:t>Samverkan med andra myndigheter, kommuner, regionen</a:t>
            </a:r>
          </a:p>
          <a:p>
            <a:r>
              <a:rPr lang="sv-SE" dirty="0" smtClean="0"/>
              <a:t>Samarbete med frivilligorganisationer</a:t>
            </a:r>
          </a:p>
          <a:p>
            <a:r>
              <a:rPr lang="sv-SE" dirty="0" smtClean="0"/>
              <a:t>Vårdförskjutning - från region till kommunal hälso- och sjukvård – allt sjukare</a:t>
            </a:r>
          </a:p>
          <a:p>
            <a:r>
              <a:rPr lang="sv-SE" dirty="0" smtClean="0"/>
              <a:t>Införande av välfärdsteknik</a:t>
            </a:r>
          </a:p>
          <a:p>
            <a:r>
              <a:rPr lang="sv-SE" dirty="0" smtClean="0"/>
              <a:t>Fler med kognitiv svikt och funktionsnedsättning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631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>
            <a:noAutofit/>
          </a:bodyPr>
          <a:lstStyle/>
          <a:p>
            <a:r>
              <a:rPr lang="sv-SE" sz="4000" dirty="0" smtClean="0">
                <a:solidFill>
                  <a:schemeClr val="accent6">
                    <a:lumMod val="75000"/>
                  </a:schemeClr>
                </a:solidFill>
              </a:rPr>
              <a:t>Workshop</a:t>
            </a:r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dirty="0" smtClean="0"/>
              <a:t>Vilka är de viktigaste frågorna som socialchefsnätverket ska arbeta med under 2020?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355439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6948264" y="0"/>
            <a:ext cx="2195736" cy="14847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-8363" y="5805264"/>
            <a:ext cx="4534548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28" name="Picture 4" descr="C:\Users\aner1001\Desktop\Family_oran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88840"/>
            <a:ext cx="5760640" cy="209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57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1433399"/>
              </p:ext>
            </p:extLst>
          </p:nvPr>
        </p:nvGraphicFramePr>
        <p:xfrm>
          <a:off x="755576" y="1052736"/>
          <a:ext cx="748883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ktangel 2"/>
          <p:cNvSpPr/>
          <p:nvPr/>
        </p:nvSpPr>
        <p:spPr>
          <a:xfrm>
            <a:off x="7092280" y="6309320"/>
            <a:ext cx="1728192" cy="288032"/>
          </a:xfrm>
          <a:prstGeom prst="rect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 smtClean="0">
                <a:solidFill>
                  <a:schemeClr val="tx1">
                    <a:lumMod val="75000"/>
                  </a:schemeClr>
                </a:solidFill>
              </a:rPr>
              <a:t>Källa: SCB januari 2020</a:t>
            </a:r>
            <a:endParaRPr lang="sv-SE" sz="1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74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6" y="1109495"/>
            <a:ext cx="8372908" cy="4707461"/>
          </a:xfrm>
          <a:prstGeom prst="rect">
            <a:avLst/>
          </a:prstGeom>
        </p:spPr>
      </p:pic>
      <p:sp>
        <p:nvSpPr>
          <p:cNvPr id="5" name="Ellips 4"/>
          <p:cNvSpPr/>
          <p:nvPr/>
        </p:nvSpPr>
        <p:spPr>
          <a:xfrm>
            <a:off x="1125724" y="1988840"/>
            <a:ext cx="3672408" cy="3528392"/>
          </a:xfrm>
          <a:prstGeom prst="ellips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smtClean="0"/>
              <a:t>Höganäs </a:t>
            </a:r>
          </a:p>
          <a:p>
            <a:pPr algn="ctr"/>
            <a:r>
              <a:rPr lang="sv-SE" sz="3200" dirty="0" smtClean="0"/>
              <a:t>2035</a:t>
            </a:r>
          </a:p>
          <a:p>
            <a:pPr algn="ctr"/>
            <a:r>
              <a:rPr lang="sv-SE" sz="2400" dirty="0" smtClean="0"/>
              <a:t>80+ ökar med </a:t>
            </a:r>
          </a:p>
          <a:p>
            <a:pPr algn="ctr"/>
            <a:r>
              <a:rPr lang="sv-SE" sz="3200" b="1" dirty="0" smtClean="0"/>
              <a:t>87%</a:t>
            </a:r>
            <a:endParaRPr lang="sv-SE" sz="3200" b="1" dirty="0"/>
          </a:p>
        </p:txBody>
      </p:sp>
      <p:sp>
        <p:nvSpPr>
          <p:cNvPr id="6" name="Ellips 5"/>
          <p:cNvSpPr/>
          <p:nvPr/>
        </p:nvSpPr>
        <p:spPr>
          <a:xfrm>
            <a:off x="5611833" y="1022578"/>
            <a:ext cx="3168352" cy="3024336"/>
          </a:xfrm>
          <a:prstGeom prst="ellips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smtClean="0"/>
              <a:t>Helsingborg </a:t>
            </a:r>
            <a:r>
              <a:rPr lang="sv-SE" sz="3200" dirty="0" smtClean="0"/>
              <a:t>2035</a:t>
            </a:r>
            <a:r>
              <a:rPr lang="sv-SE" sz="2400" dirty="0" smtClean="0"/>
              <a:t> </a:t>
            </a:r>
          </a:p>
          <a:p>
            <a:pPr algn="ctr"/>
            <a:r>
              <a:rPr lang="sv-SE" sz="2400" dirty="0" smtClean="0"/>
              <a:t>80+ ökar med</a:t>
            </a:r>
          </a:p>
          <a:p>
            <a:pPr algn="ctr"/>
            <a:r>
              <a:rPr lang="sv-SE" sz="3200" b="1" dirty="0" smtClean="0"/>
              <a:t>61% </a:t>
            </a:r>
            <a:endParaRPr lang="sv-SE" sz="3200" b="1" dirty="0"/>
          </a:p>
        </p:txBody>
      </p:sp>
    </p:spTree>
    <p:extLst>
      <p:ext uri="{BB962C8B-B14F-4D97-AF65-F5344CB8AC3E}">
        <p14:creationId xmlns:p14="http://schemas.microsoft.com/office/powerpoint/2010/main" val="335661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0524678"/>
              </p:ext>
            </p:extLst>
          </p:nvPr>
        </p:nvGraphicFramePr>
        <p:xfrm>
          <a:off x="971600" y="908720"/>
          <a:ext cx="72008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ktangel 4"/>
          <p:cNvSpPr/>
          <p:nvPr/>
        </p:nvSpPr>
        <p:spPr>
          <a:xfrm>
            <a:off x="7092280" y="6309320"/>
            <a:ext cx="1728192" cy="288032"/>
          </a:xfrm>
          <a:prstGeom prst="rect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 smtClean="0">
                <a:solidFill>
                  <a:schemeClr val="tx1">
                    <a:lumMod val="75000"/>
                  </a:schemeClr>
                </a:solidFill>
              </a:rPr>
              <a:t>Källa: </a:t>
            </a:r>
            <a:r>
              <a:rPr lang="sv-SE" sz="1000" dirty="0" err="1" smtClean="0">
                <a:solidFill>
                  <a:schemeClr val="tx1">
                    <a:lumMod val="75000"/>
                  </a:schemeClr>
                </a:solidFill>
              </a:rPr>
              <a:t>Kolada</a:t>
            </a:r>
            <a:r>
              <a:rPr lang="sv-SE" sz="1000" dirty="0" smtClean="0">
                <a:solidFill>
                  <a:schemeClr val="tx1">
                    <a:lumMod val="75000"/>
                  </a:schemeClr>
                </a:solidFill>
              </a:rPr>
              <a:t> januari 2020</a:t>
            </a:r>
            <a:endParaRPr lang="sv-SE" sz="1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83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4113439"/>
              </p:ext>
            </p:extLst>
          </p:nvPr>
        </p:nvGraphicFramePr>
        <p:xfrm>
          <a:off x="827584" y="908720"/>
          <a:ext cx="792088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ktangel 2"/>
          <p:cNvSpPr/>
          <p:nvPr/>
        </p:nvSpPr>
        <p:spPr>
          <a:xfrm>
            <a:off x="7092280" y="6309320"/>
            <a:ext cx="1728192" cy="288032"/>
          </a:xfrm>
          <a:prstGeom prst="rect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 smtClean="0">
                <a:solidFill>
                  <a:schemeClr val="tx1">
                    <a:lumMod val="75000"/>
                  </a:schemeClr>
                </a:solidFill>
              </a:rPr>
              <a:t>Källa: </a:t>
            </a:r>
            <a:r>
              <a:rPr lang="sv-SE" sz="1000" dirty="0" err="1" smtClean="0">
                <a:solidFill>
                  <a:schemeClr val="tx1">
                    <a:lumMod val="75000"/>
                  </a:schemeClr>
                </a:solidFill>
              </a:rPr>
              <a:t>Kolada</a:t>
            </a:r>
            <a:r>
              <a:rPr lang="sv-SE" sz="1000" dirty="0" smtClean="0">
                <a:solidFill>
                  <a:schemeClr val="tx1">
                    <a:lumMod val="75000"/>
                  </a:schemeClr>
                </a:solidFill>
              </a:rPr>
              <a:t> januari 2020</a:t>
            </a:r>
            <a:endParaRPr lang="sv-SE" sz="1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71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5398" y="878855"/>
            <a:ext cx="7772400" cy="965969"/>
          </a:xfrm>
        </p:spPr>
        <p:txBody>
          <a:bodyPr>
            <a:normAutofit/>
          </a:bodyPr>
          <a:lstStyle/>
          <a:p>
            <a:pPr algn="l"/>
            <a:r>
              <a:rPr lang="sv-SE" sz="2200" dirty="0"/>
              <a:t>GAPET ÖKAR MELLAN KOSTNADER OCH INTÄKTER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8800"/>
            <a:ext cx="7566808" cy="432048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6732240" y="6309320"/>
            <a:ext cx="2088232" cy="288032"/>
          </a:xfrm>
          <a:prstGeom prst="rect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 smtClean="0">
                <a:solidFill>
                  <a:schemeClr val="tx1">
                    <a:lumMod val="75000"/>
                  </a:schemeClr>
                </a:solidFill>
              </a:rPr>
              <a:t>Källa: SKL Ekonomirapport okt 2019</a:t>
            </a:r>
            <a:endParaRPr lang="sv-SE" sz="1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54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0682109"/>
              </p:ext>
            </p:extLst>
          </p:nvPr>
        </p:nvGraphicFramePr>
        <p:xfrm>
          <a:off x="611560" y="1196752"/>
          <a:ext cx="763284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ktangel 4"/>
          <p:cNvSpPr/>
          <p:nvPr/>
        </p:nvSpPr>
        <p:spPr>
          <a:xfrm>
            <a:off x="7092280" y="6309320"/>
            <a:ext cx="1728192" cy="288032"/>
          </a:xfrm>
          <a:prstGeom prst="rect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 smtClean="0">
                <a:solidFill>
                  <a:schemeClr val="tx1">
                    <a:lumMod val="75000"/>
                  </a:schemeClr>
                </a:solidFill>
              </a:rPr>
              <a:t>Källa: </a:t>
            </a:r>
            <a:r>
              <a:rPr lang="sv-SE" sz="1000" dirty="0" err="1" smtClean="0">
                <a:solidFill>
                  <a:schemeClr val="tx1">
                    <a:lumMod val="75000"/>
                  </a:schemeClr>
                </a:solidFill>
              </a:rPr>
              <a:t>Kolada</a:t>
            </a:r>
            <a:r>
              <a:rPr lang="sv-SE" sz="1000" dirty="0" smtClean="0">
                <a:solidFill>
                  <a:schemeClr val="tx1">
                    <a:lumMod val="75000"/>
                  </a:schemeClr>
                </a:solidFill>
              </a:rPr>
              <a:t> januari 2020</a:t>
            </a:r>
            <a:endParaRPr lang="sv-SE" sz="1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76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955410"/>
              </p:ext>
            </p:extLst>
          </p:nvPr>
        </p:nvGraphicFramePr>
        <p:xfrm>
          <a:off x="539552" y="980728"/>
          <a:ext cx="741682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ktangel 2"/>
          <p:cNvSpPr/>
          <p:nvPr/>
        </p:nvSpPr>
        <p:spPr>
          <a:xfrm>
            <a:off x="7092280" y="6309320"/>
            <a:ext cx="1728192" cy="288032"/>
          </a:xfrm>
          <a:prstGeom prst="rect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 smtClean="0">
                <a:solidFill>
                  <a:schemeClr val="tx1">
                    <a:lumMod val="75000"/>
                  </a:schemeClr>
                </a:solidFill>
              </a:rPr>
              <a:t>Källa: </a:t>
            </a:r>
            <a:r>
              <a:rPr lang="sv-SE" sz="1000" dirty="0" err="1" smtClean="0">
                <a:solidFill>
                  <a:schemeClr val="tx1">
                    <a:lumMod val="75000"/>
                  </a:schemeClr>
                </a:solidFill>
              </a:rPr>
              <a:t>Kolada</a:t>
            </a:r>
            <a:r>
              <a:rPr lang="sv-SE" sz="1000" dirty="0" smtClean="0">
                <a:solidFill>
                  <a:schemeClr val="tx1">
                    <a:lumMod val="75000"/>
                  </a:schemeClr>
                </a:solidFill>
              </a:rPr>
              <a:t> januari 2020</a:t>
            </a:r>
            <a:endParaRPr lang="sv-SE" sz="1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95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5912650"/>
              </p:ext>
            </p:extLst>
          </p:nvPr>
        </p:nvGraphicFramePr>
        <p:xfrm>
          <a:off x="683568" y="908720"/>
          <a:ext cx="748883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ktangel 2"/>
          <p:cNvSpPr/>
          <p:nvPr/>
        </p:nvSpPr>
        <p:spPr>
          <a:xfrm>
            <a:off x="7092280" y="6309320"/>
            <a:ext cx="1728192" cy="288032"/>
          </a:xfrm>
          <a:prstGeom prst="rect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 smtClean="0">
                <a:solidFill>
                  <a:schemeClr val="tx1">
                    <a:lumMod val="75000"/>
                  </a:schemeClr>
                </a:solidFill>
              </a:rPr>
              <a:t>Källa: </a:t>
            </a:r>
            <a:r>
              <a:rPr lang="sv-SE" sz="1000" dirty="0" err="1" smtClean="0">
                <a:solidFill>
                  <a:schemeClr val="tx1">
                    <a:lumMod val="75000"/>
                  </a:schemeClr>
                </a:solidFill>
              </a:rPr>
              <a:t>Kolada</a:t>
            </a:r>
            <a:r>
              <a:rPr lang="sv-SE" sz="1000" dirty="0" smtClean="0">
                <a:solidFill>
                  <a:schemeClr val="tx1">
                    <a:lumMod val="75000"/>
                  </a:schemeClr>
                </a:solidFill>
              </a:rPr>
              <a:t> januari 2020</a:t>
            </a:r>
            <a:endParaRPr lang="sv-SE" sz="1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miljenHBG_mall_orange">
  <a:themeElements>
    <a:clrScheme name="Familjen Helsingborg">
      <a:dk1>
        <a:srgbClr val="616365"/>
      </a:dk1>
      <a:lt1>
        <a:srgbClr val="FFFFFF"/>
      </a:lt1>
      <a:dk2>
        <a:srgbClr val="616365"/>
      </a:dk2>
      <a:lt2>
        <a:srgbClr val="D5D6D2"/>
      </a:lt2>
      <a:accent1>
        <a:srgbClr val="007AC9"/>
      </a:accent1>
      <a:accent2>
        <a:srgbClr val="616365"/>
      </a:accent2>
      <a:accent3>
        <a:srgbClr val="522398"/>
      </a:accent3>
      <a:accent4>
        <a:srgbClr val="FED100"/>
      </a:accent4>
      <a:accent5>
        <a:srgbClr val="FFFFFF"/>
      </a:accent5>
      <a:accent6>
        <a:srgbClr val="FF5800"/>
      </a:accent6>
      <a:hlink>
        <a:srgbClr val="522398"/>
      </a:hlink>
      <a:folHlink>
        <a:srgbClr val="009AA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FamiljenHBG_mall_orange</Template>
  <TotalTime>863</TotalTime>
  <Words>314</Words>
  <Application>Microsoft Office PowerPoint</Application>
  <PresentationFormat>Bildspel på skärmen (4:3)</PresentationFormat>
  <Paragraphs>64</Paragraphs>
  <Slides>16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19" baseType="lpstr">
      <vt:lpstr>Arial</vt:lpstr>
      <vt:lpstr>Calibri</vt:lpstr>
      <vt:lpstr>FamiljenHBG_mall_orange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GAPET ÖKAR MELLAN KOSTNADER OCH INTÄKTER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Lagstiftning, utredningar mm </vt:lpstr>
      <vt:lpstr>Framtidsfrågor </vt:lpstr>
      <vt:lpstr>Workshop  Vilka är de viktigaste frågorna som socialchefsnätverket ska arbeta med under 2020?</vt:lpstr>
      <vt:lpstr>PowerPoint-presentation</vt:lpstr>
    </vt:vector>
  </TitlesOfParts>
  <Company>Höganäs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Linda Macke</dc:creator>
  <cp:lastModifiedBy>Linda Macke</cp:lastModifiedBy>
  <cp:revision>37</cp:revision>
  <cp:lastPrinted>2020-01-09T11:49:34Z</cp:lastPrinted>
  <dcterms:created xsi:type="dcterms:W3CDTF">2020-01-07T14:32:08Z</dcterms:created>
  <dcterms:modified xsi:type="dcterms:W3CDTF">2020-01-10T13:46:44Z</dcterms:modified>
</cp:coreProperties>
</file>