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"/>
  </p:notesMasterIdLst>
  <p:sldIdLst>
    <p:sldId id="329" r:id="rId2"/>
    <p:sldId id="330" r:id="rId3"/>
    <p:sldId id="342" r:id="rId4"/>
    <p:sldId id="343" r:id="rId5"/>
    <p:sldId id="331" r:id="rId6"/>
  </p:sldIdLst>
  <p:sldSz cx="9144000" cy="6858000" type="screen4x3"/>
  <p:notesSz cx="6797675" cy="98726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A7"/>
    <a:srgbClr val="004E6F"/>
    <a:srgbClr val="51BEF5"/>
    <a:srgbClr val="002F5F"/>
    <a:srgbClr val="DC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0" autoAdjust="0"/>
    <p:restoredTop sz="96437" autoAdjust="0"/>
  </p:normalViewPr>
  <p:slideViewPr>
    <p:cSldViewPr>
      <p:cViewPr varScale="1">
        <p:scale>
          <a:sx n="70" d="100"/>
          <a:sy n="70" d="100"/>
        </p:scale>
        <p:origin x="1160" y="56"/>
      </p:cViewPr>
      <p:guideLst>
        <p:guide orient="horz" pos="2160"/>
        <p:guide pos="4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5247" tIns="47623" rIns="95247" bIns="4762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5247" tIns="47623" rIns="95247" bIns="47623" rtlCol="0"/>
          <a:lstStyle>
            <a:lvl1pPr algn="r">
              <a:defRPr sz="1200"/>
            </a:lvl1pPr>
          </a:lstStyle>
          <a:p>
            <a:fld id="{A7727350-5C68-4EAE-85FF-399602207C18}" type="datetimeFigureOut">
              <a:rPr lang="sv-SE" smtClean="0"/>
              <a:pPr/>
              <a:t>2020-12-18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7" tIns="47623" rIns="95247" bIns="4762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9"/>
          </a:xfrm>
          <a:prstGeom prst="rect">
            <a:avLst/>
          </a:prstGeom>
        </p:spPr>
        <p:txBody>
          <a:bodyPr vert="horz" lIns="95247" tIns="47623" rIns="95247" bIns="47623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5247" tIns="47623" rIns="95247" bIns="4762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5247" tIns="47623" rIns="95247" bIns="47623" rtlCol="0" anchor="b"/>
          <a:lstStyle>
            <a:lvl1pPr algn="r">
              <a:defRPr sz="1200"/>
            </a:lvl1pPr>
          </a:lstStyle>
          <a:p>
            <a:fld id="{8591D9AF-253B-444E-838C-DF62E860ABC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874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1D9AF-253B-444E-838C-DF62E860ABCC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27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1D9AF-253B-444E-838C-DF62E860ABC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9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558608" cy="14700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14BB7-17B7-474D-948B-C9730032C1E9}" type="datetimeFigureOut">
              <a:rPr lang="sv-SE" smtClean="0"/>
              <a:pPr/>
              <a:t>2020-12-18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CA6-A014-404C-8E37-3046D5D680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4700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25352" y="35486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CA6-A014-404C-8E37-3046D5D680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923422"/>
            <a:ext cx="8229600" cy="3744416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CA6-A014-404C-8E37-3046D5D680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692696"/>
            <a:ext cx="7941568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CA6-A014-404C-8E37-3046D5D680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CA6-A014-404C-8E37-3046D5D680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859216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F3CA6-A014-404C-8E37-3046D5D680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905598" y="4210378"/>
            <a:ext cx="816574" cy="808685"/>
          </a:xfrm>
          <a:custGeom>
            <a:avLst/>
            <a:gdLst/>
            <a:ahLst/>
            <a:cxnLst>
              <a:cxn ang="0">
                <a:pos x="92" y="370"/>
              </a:cxn>
              <a:cxn ang="0">
                <a:pos x="58" y="342"/>
              </a:cxn>
              <a:cxn ang="0">
                <a:pos x="32" y="308"/>
              </a:cxn>
              <a:cxn ang="0">
                <a:pos x="14" y="272"/>
              </a:cxn>
              <a:cxn ang="0">
                <a:pos x="4" y="232"/>
              </a:cxn>
              <a:cxn ang="0">
                <a:pos x="0" y="194"/>
              </a:cxn>
              <a:cxn ang="0">
                <a:pos x="6" y="154"/>
              </a:cxn>
              <a:cxn ang="0">
                <a:pos x="18" y="116"/>
              </a:cxn>
              <a:cxn ang="0">
                <a:pos x="38" y="80"/>
              </a:cxn>
              <a:cxn ang="0">
                <a:pos x="52" y="64"/>
              </a:cxn>
              <a:cxn ang="0">
                <a:pos x="82" y="38"/>
              </a:cxn>
              <a:cxn ang="0">
                <a:pos x="116" y="18"/>
              </a:cxn>
              <a:cxn ang="0">
                <a:pos x="154" y="4"/>
              </a:cxn>
              <a:cxn ang="0">
                <a:pos x="192" y="0"/>
              </a:cxn>
              <a:cxn ang="0">
                <a:pos x="232" y="2"/>
              </a:cxn>
              <a:cxn ang="0">
                <a:pos x="274" y="12"/>
              </a:cxn>
              <a:cxn ang="0">
                <a:pos x="312" y="30"/>
              </a:cxn>
              <a:cxn ang="0">
                <a:pos x="330" y="42"/>
              </a:cxn>
              <a:cxn ang="0">
                <a:pos x="362" y="70"/>
              </a:cxn>
              <a:cxn ang="0">
                <a:pos x="386" y="102"/>
              </a:cxn>
              <a:cxn ang="0">
                <a:pos x="402" y="138"/>
              </a:cxn>
              <a:cxn ang="0">
                <a:pos x="412" y="176"/>
              </a:cxn>
              <a:cxn ang="0">
                <a:pos x="414" y="214"/>
              </a:cxn>
              <a:cxn ang="0">
                <a:pos x="408" y="254"/>
              </a:cxn>
              <a:cxn ang="0">
                <a:pos x="396" y="290"/>
              </a:cxn>
              <a:cxn ang="0">
                <a:pos x="376" y="326"/>
              </a:cxn>
              <a:cxn ang="0">
                <a:pos x="362" y="342"/>
              </a:cxn>
              <a:cxn ang="0">
                <a:pos x="332" y="370"/>
              </a:cxn>
              <a:cxn ang="0">
                <a:pos x="298" y="390"/>
              </a:cxn>
              <a:cxn ang="0">
                <a:pos x="262" y="404"/>
              </a:cxn>
              <a:cxn ang="0">
                <a:pos x="224" y="410"/>
              </a:cxn>
              <a:cxn ang="0">
                <a:pos x="184" y="408"/>
              </a:cxn>
              <a:cxn ang="0">
                <a:pos x="146" y="398"/>
              </a:cxn>
              <a:cxn ang="0">
                <a:pos x="108" y="382"/>
              </a:cxn>
            </a:cxnLst>
            <a:rect l="0" t="0" r="r" b="b"/>
            <a:pathLst>
              <a:path w="414" h="410">
                <a:moveTo>
                  <a:pt x="92" y="370"/>
                </a:moveTo>
                <a:lnTo>
                  <a:pt x="92" y="370"/>
                </a:lnTo>
                <a:lnTo>
                  <a:pt x="74" y="356"/>
                </a:lnTo>
                <a:lnTo>
                  <a:pt x="58" y="342"/>
                </a:lnTo>
                <a:lnTo>
                  <a:pt x="44" y="324"/>
                </a:lnTo>
                <a:lnTo>
                  <a:pt x="32" y="308"/>
                </a:lnTo>
                <a:lnTo>
                  <a:pt x="22" y="290"/>
                </a:lnTo>
                <a:lnTo>
                  <a:pt x="14" y="272"/>
                </a:lnTo>
                <a:lnTo>
                  <a:pt x="8" y="252"/>
                </a:lnTo>
                <a:lnTo>
                  <a:pt x="4" y="232"/>
                </a:lnTo>
                <a:lnTo>
                  <a:pt x="2" y="212"/>
                </a:lnTo>
                <a:lnTo>
                  <a:pt x="0" y="194"/>
                </a:lnTo>
                <a:lnTo>
                  <a:pt x="2" y="174"/>
                </a:lnTo>
                <a:lnTo>
                  <a:pt x="6" y="154"/>
                </a:lnTo>
                <a:lnTo>
                  <a:pt x="10" y="134"/>
                </a:lnTo>
                <a:lnTo>
                  <a:pt x="18" y="116"/>
                </a:lnTo>
                <a:lnTo>
                  <a:pt x="28" y="98"/>
                </a:lnTo>
                <a:lnTo>
                  <a:pt x="38" y="80"/>
                </a:lnTo>
                <a:lnTo>
                  <a:pt x="38" y="80"/>
                </a:lnTo>
                <a:lnTo>
                  <a:pt x="52" y="64"/>
                </a:lnTo>
                <a:lnTo>
                  <a:pt x="66" y="50"/>
                </a:lnTo>
                <a:lnTo>
                  <a:pt x="82" y="38"/>
                </a:lnTo>
                <a:lnTo>
                  <a:pt x="98" y="26"/>
                </a:lnTo>
                <a:lnTo>
                  <a:pt x="116" y="18"/>
                </a:lnTo>
                <a:lnTo>
                  <a:pt x="134" y="10"/>
                </a:lnTo>
                <a:lnTo>
                  <a:pt x="154" y="4"/>
                </a:lnTo>
                <a:lnTo>
                  <a:pt x="172" y="0"/>
                </a:lnTo>
                <a:lnTo>
                  <a:pt x="192" y="0"/>
                </a:lnTo>
                <a:lnTo>
                  <a:pt x="212" y="0"/>
                </a:lnTo>
                <a:lnTo>
                  <a:pt x="232" y="2"/>
                </a:lnTo>
                <a:lnTo>
                  <a:pt x="254" y="6"/>
                </a:lnTo>
                <a:lnTo>
                  <a:pt x="274" y="12"/>
                </a:lnTo>
                <a:lnTo>
                  <a:pt x="292" y="20"/>
                </a:lnTo>
                <a:lnTo>
                  <a:pt x="312" y="30"/>
                </a:lnTo>
                <a:lnTo>
                  <a:pt x="330" y="42"/>
                </a:lnTo>
                <a:lnTo>
                  <a:pt x="330" y="42"/>
                </a:lnTo>
                <a:lnTo>
                  <a:pt x="346" y="56"/>
                </a:lnTo>
                <a:lnTo>
                  <a:pt x="362" y="70"/>
                </a:lnTo>
                <a:lnTo>
                  <a:pt x="374" y="86"/>
                </a:lnTo>
                <a:lnTo>
                  <a:pt x="386" y="102"/>
                </a:lnTo>
                <a:lnTo>
                  <a:pt x="394" y="120"/>
                </a:lnTo>
                <a:lnTo>
                  <a:pt x="402" y="138"/>
                </a:lnTo>
                <a:lnTo>
                  <a:pt x="408" y="156"/>
                </a:lnTo>
                <a:lnTo>
                  <a:pt x="412" y="176"/>
                </a:lnTo>
                <a:lnTo>
                  <a:pt x="414" y="194"/>
                </a:lnTo>
                <a:lnTo>
                  <a:pt x="414" y="214"/>
                </a:lnTo>
                <a:lnTo>
                  <a:pt x="412" y="234"/>
                </a:lnTo>
                <a:lnTo>
                  <a:pt x="408" y="254"/>
                </a:lnTo>
                <a:lnTo>
                  <a:pt x="404" y="272"/>
                </a:lnTo>
                <a:lnTo>
                  <a:pt x="396" y="290"/>
                </a:lnTo>
                <a:lnTo>
                  <a:pt x="386" y="310"/>
                </a:lnTo>
                <a:lnTo>
                  <a:pt x="376" y="326"/>
                </a:lnTo>
                <a:lnTo>
                  <a:pt x="376" y="326"/>
                </a:lnTo>
                <a:lnTo>
                  <a:pt x="362" y="342"/>
                </a:lnTo>
                <a:lnTo>
                  <a:pt x="348" y="356"/>
                </a:lnTo>
                <a:lnTo>
                  <a:pt x="332" y="370"/>
                </a:lnTo>
                <a:lnTo>
                  <a:pt x="316" y="380"/>
                </a:lnTo>
                <a:lnTo>
                  <a:pt x="298" y="390"/>
                </a:lnTo>
                <a:lnTo>
                  <a:pt x="280" y="398"/>
                </a:lnTo>
                <a:lnTo>
                  <a:pt x="262" y="404"/>
                </a:lnTo>
                <a:lnTo>
                  <a:pt x="242" y="406"/>
                </a:lnTo>
                <a:lnTo>
                  <a:pt x="224" y="410"/>
                </a:lnTo>
                <a:lnTo>
                  <a:pt x="204" y="410"/>
                </a:lnTo>
                <a:lnTo>
                  <a:pt x="184" y="408"/>
                </a:lnTo>
                <a:lnTo>
                  <a:pt x="164" y="404"/>
                </a:lnTo>
                <a:lnTo>
                  <a:pt x="146" y="398"/>
                </a:lnTo>
                <a:lnTo>
                  <a:pt x="126" y="392"/>
                </a:lnTo>
                <a:lnTo>
                  <a:pt x="108" y="382"/>
                </a:lnTo>
                <a:lnTo>
                  <a:pt x="92" y="37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6219202" y="3520037"/>
            <a:ext cx="745568" cy="741623"/>
          </a:xfrm>
          <a:custGeom>
            <a:avLst/>
            <a:gdLst/>
            <a:ahLst/>
            <a:cxnLst>
              <a:cxn ang="0">
                <a:pos x="72" y="336"/>
              </a:cxn>
              <a:cxn ang="0">
                <a:pos x="44" y="310"/>
              </a:cxn>
              <a:cxn ang="0">
                <a:pos x="24" y="280"/>
              </a:cxn>
              <a:cxn ang="0">
                <a:pos x="10" y="246"/>
              </a:cxn>
              <a:cxn ang="0">
                <a:pos x="2" y="210"/>
              </a:cxn>
              <a:cxn ang="0">
                <a:pos x="2" y="174"/>
              </a:cxn>
              <a:cxn ang="0">
                <a:pos x="8" y="136"/>
              </a:cxn>
              <a:cxn ang="0">
                <a:pos x="20" y="102"/>
              </a:cxn>
              <a:cxn ang="0">
                <a:pos x="40" y="68"/>
              </a:cxn>
              <a:cxn ang="0">
                <a:pos x="52" y="56"/>
              </a:cxn>
              <a:cxn ang="0">
                <a:pos x="80" y="32"/>
              </a:cxn>
              <a:cxn ang="0">
                <a:pos x="110" y="16"/>
              </a:cxn>
              <a:cxn ang="0">
                <a:pos x="144" y="4"/>
              </a:cxn>
              <a:cxn ang="0">
                <a:pos x="178" y="0"/>
              </a:cxn>
              <a:cxn ang="0">
                <a:pos x="214" y="2"/>
              </a:cxn>
              <a:cxn ang="0">
                <a:pos x="250" y="12"/>
              </a:cxn>
              <a:cxn ang="0">
                <a:pos x="284" y="28"/>
              </a:cxn>
              <a:cxn ang="0">
                <a:pos x="298" y="38"/>
              </a:cxn>
              <a:cxn ang="0">
                <a:pos x="328" y="66"/>
              </a:cxn>
              <a:cxn ang="0">
                <a:pos x="350" y="96"/>
              </a:cxn>
              <a:cxn ang="0">
                <a:pos x="366" y="130"/>
              </a:cxn>
              <a:cxn ang="0">
                <a:pos x="376" y="166"/>
              </a:cxn>
              <a:cxn ang="0">
                <a:pos x="378" y="202"/>
              </a:cxn>
              <a:cxn ang="0">
                <a:pos x="374" y="236"/>
              </a:cxn>
              <a:cxn ang="0">
                <a:pos x="362" y="270"/>
              </a:cxn>
              <a:cxn ang="0">
                <a:pos x="342" y="300"/>
              </a:cxn>
              <a:cxn ang="0">
                <a:pos x="330" y="314"/>
              </a:cxn>
              <a:cxn ang="0">
                <a:pos x="302" y="340"/>
              </a:cxn>
              <a:cxn ang="0">
                <a:pos x="270" y="358"/>
              </a:cxn>
              <a:cxn ang="0">
                <a:pos x="234" y="370"/>
              </a:cxn>
              <a:cxn ang="0">
                <a:pos x="198" y="376"/>
              </a:cxn>
              <a:cxn ang="0">
                <a:pos x="160" y="374"/>
              </a:cxn>
              <a:cxn ang="0">
                <a:pos x="124" y="364"/>
              </a:cxn>
              <a:cxn ang="0">
                <a:pos x="88" y="348"/>
              </a:cxn>
            </a:cxnLst>
            <a:rect l="0" t="0" r="r" b="b"/>
            <a:pathLst>
              <a:path w="378" h="376">
                <a:moveTo>
                  <a:pt x="72" y="336"/>
                </a:moveTo>
                <a:lnTo>
                  <a:pt x="72" y="336"/>
                </a:lnTo>
                <a:lnTo>
                  <a:pt x="58" y="324"/>
                </a:lnTo>
                <a:lnTo>
                  <a:pt x="44" y="310"/>
                </a:lnTo>
                <a:lnTo>
                  <a:pt x="32" y="296"/>
                </a:lnTo>
                <a:lnTo>
                  <a:pt x="24" y="280"/>
                </a:lnTo>
                <a:lnTo>
                  <a:pt x="16" y="262"/>
                </a:lnTo>
                <a:lnTo>
                  <a:pt x="10" y="246"/>
                </a:lnTo>
                <a:lnTo>
                  <a:pt x="4" y="228"/>
                </a:lnTo>
                <a:lnTo>
                  <a:pt x="2" y="210"/>
                </a:lnTo>
                <a:lnTo>
                  <a:pt x="0" y="192"/>
                </a:lnTo>
                <a:lnTo>
                  <a:pt x="2" y="174"/>
                </a:lnTo>
                <a:lnTo>
                  <a:pt x="4" y="154"/>
                </a:lnTo>
                <a:lnTo>
                  <a:pt x="8" y="136"/>
                </a:lnTo>
                <a:lnTo>
                  <a:pt x="12" y="118"/>
                </a:lnTo>
                <a:lnTo>
                  <a:pt x="20" y="102"/>
                </a:lnTo>
                <a:lnTo>
                  <a:pt x="30" y="84"/>
                </a:lnTo>
                <a:lnTo>
                  <a:pt x="40" y="68"/>
                </a:lnTo>
                <a:lnTo>
                  <a:pt x="40" y="68"/>
                </a:lnTo>
                <a:lnTo>
                  <a:pt x="52" y="56"/>
                </a:lnTo>
                <a:lnTo>
                  <a:pt x="66" y="44"/>
                </a:lnTo>
                <a:lnTo>
                  <a:pt x="80" y="32"/>
                </a:lnTo>
                <a:lnTo>
                  <a:pt x="94" y="24"/>
                </a:lnTo>
                <a:lnTo>
                  <a:pt x="110" y="16"/>
                </a:lnTo>
                <a:lnTo>
                  <a:pt x="126" y="10"/>
                </a:lnTo>
                <a:lnTo>
                  <a:pt x="144" y="4"/>
                </a:lnTo>
                <a:lnTo>
                  <a:pt x="160" y="2"/>
                </a:lnTo>
                <a:lnTo>
                  <a:pt x="178" y="0"/>
                </a:lnTo>
                <a:lnTo>
                  <a:pt x="196" y="0"/>
                </a:lnTo>
                <a:lnTo>
                  <a:pt x="214" y="2"/>
                </a:lnTo>
                <a:lnTo>
                  <a:pt x="232" y="6"/>
                </a:lnTo>
                <a:lnTo>
                  <a:pt x="250" y="12"/>
                </a:lnTo>
                <a:lnTo>
                  <a:pt x="266" y="20"/>
                </a:lnTo>
                <a:lnTo>
                  <a:pt x="284" y="28"/>
                </a:lnTo>
                <a:lnTo>
                  <a:pt x="298" y="38"/>
                </a:lnTo>
                <a:lnTo>
                  <a:pt x="298" y="38"/>
                </a:lnTo>
                <a:lnTo>
                  <a:pt x="314" y="52"/>
                </a:lnTo>
                <a:lnTo>
                  <a:pt x="328" y="66"/>
                </a:lnTo>
                <a:lnTo>
                  <a:pt x="340" y="82"/>
                </a:lnTo>
                <a:lnTo>
                  <a:pt x="350" y="96"/>
                </a:lnTo>
                <a:lnTo>
                  <a:pt x="360" y="114"/>
                </a:lnTo>
                <a:lnTo>
                  <a:pt x="366" y="130"/>
                </a:lnTo>
                <a:lnTo>
                  <a:pt x="372" y="148"/>
                </a:lnTo>
                <a:lnTo>
                  <a:pt x="376" y="166"/>
                </a:lnTo>
                <a:lnTo>
                  <a:pt x="378" y="184"/>
                </a:lnTo>
                <a:lnTo>
                  <a:pt x="378" y="202"/>
                </a:lnTo>
                <a:lnTo>
                  <a:pt x="376" y="218"/>
                </a:lnTo>
                <a:lnTo>
                  <a:pt x="374" y="236"/>
                </a:lnTo>
                <a:lnTo>
                  <a:pt x="368" y="254"/>
                </a:lnTo>
                <a:lnTo>
                  <a:pt x="362" y="270"/>
                </a:lnTo>
                <a:lnTo>
                  <a:pt x="352" y="286"/>
                </a:lnTo>
                <a:lnTo>
                  <a:pt x="342" y="300"/>
                </a:lnTo>
                <a:lnTo>
                  <a:pt x="342" y="300"/>
                </a:lnTo>
                <a:lnTo>
                  <a:pt x="330" y="314"/>
                </a:lnTo>
                <a:lnTo>
                  <a:pt x="316" y="328"/>
                </a:lnTo>
                <a:lnTo>
                  <a:pt x="302" y="340"/>
                </a:lnTo>
                <a:lnTo>
                  <a:pt x="286" y="350"/>
                </a:lnTo>
                <a:lnTo>
                  <a:pt x="270" y="358"/>
                </a:lnTo>
                <a:lnTo>
                  <a:pt x="252" y="364"/>
                </a:lnTo>
                <a:lnTo>
                  <a:pt x="234" y="370"/>
                </a:lnTo>
                <a:lnTo>
                  <a:pt x="216" y="374"/>
                </a:lnTo>
                <a:lnTo>
                  <a:pt x="198" y="376"/>
                </a:lnTo>
                <a:lnTo>
                  <a:pt x="180" y="376"/>
                </a:lnTo>
                <a:lnTo>
                  <a:pt x="160" y="374"/>
                </a:lnTo>
                <a:lnTo>
                  <a:pt x="142" y="370"/>
                </a:lnTo>
                <a:lnTo>
                  <a:pt x="124" y="364"/>
                </a:lnTo>
                <a:lnTo>
                  <a:pt x="106" y="358"/>
                </a:lnTo>
                <a:lnTo>
                  <a:pt x="88" y="348"/>
                </a:lnTo>
                <a:lnTo>
                  <a:pt x="72" y="33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5126491" y="2573284"/>
            <a:ext cx="1096656" cy="1092711"/>
          </a:xfrm>
          <a:custGeom>
            <a:avLst/>
            <a:gdLst/>
            <a:ahLst/>
            <a:cxnLst>
              <a:cxn ang="0">
                <a:pos x="114" y="496"/>
              </a:cxn>
              <a:cxn ang="0">
                <a:pos x="72" y="458"/>
              </a:cxn>
              <a:cxn ang="0">
                <a:pos x="40" y="414"/>
              </a:cxn>
              <a:cxn ang="0">
                <a:pos x="16" y="366"/>
              </a:cxn>
              <a:cxn ang="0">
                <a:pos x="4" y="314"/>
              </a:cxn>
              <a:cxn ang="0">
                <a:pos x="0" y="260"/>
              </a:cxn>
              <a:cxn ang="0">
                <a:pos x="8" y="208"/>
              </a:cxn>
              <a:cxn ang="0">
                <a:pos x="26" y="156"/>
              </a:cxn>
              <a:cxn ang="0">
                <a:pos x="56" y="106"/>
              </a:cxn>
              <a:cxn ang="0">
                <a:pos x="74" y="84"/>
              </a:cxn>
              <a:cxn ang="0">
                <a:pos x="116" y="48"/>
              </a:cxn>
              <a:cxn ang="0">
                <a:pos x="164" y="22"/>
              </a:cxn>
              <a:cxn ang="0">
                <a:pos x="214" y="6"/>
              </a:cxn>
              <a:cxn ang="0">
                <a:pos x="268" y="0"/>
              </a:cxn>
              <a:cxn ang="0">
                <a:pos x="322" y="4"/>
              </a:cxn>
              <a:cxn ang="0">
                <a:pos x="374" y="18"/>
              </a:cxn>
              <a:cxn ang="0">
                <a:pos x="424" y="42"/>
              </a:cxn>
              <a:cxn ang="0">
                <a:pos x="448" y="58"/>
              </a:cxn>
              <a:cxn ang="0">
                <a:pos x="488" y="96"/>
              </a:cxn>
              <a:cxn ang="0">
                <a:pos x="520" y="140"/>
              </a:cxn>
              <a:cxn ang="0">
                <a:pos x="542" y="190"/>
              </a:cxn>
              <a:cxn ang="0">
                <a:pos x="554" y="240"/>
              </a:cxn>
              <a:cxn ang="0">
                <a:pos x="556" y="294"/>
              </a:cxn>
              <a:cxn ang="0">
                <a:pos x="548" y="346"/>
              </a:cxn>
              <a:cxn ang="0">
                <a:pos x="528" y="396"/>
              </a:cxn>
              <a:cxn ang="0">
                <a:pos x="500" y="444"/>
              </a:cxn>
              <a:cxn ang="0">
                <a:pos x="480" y="466"/>
              </a:cxn>
              <a:cxn ang="0">
                <a:pos x="438" y="504"/>
              </a:cxn>
              <a:cxn ang="0">
                <a:pos x="392" y="532"/>
              </a:cxn>
              <a:cxn ang="0">
                <a:pos x="342" y="548"/>
              </a:cxn>
              <a:cxn ang="0">
                <a:pos x="290" y="554"/>
              </a:cxn>
              <a:cxn ang="0">
                <a:pos x="238" y="550"/>
              </a:cxn>
              <a:cxn ang="0">
                <a:pos x="186" y="536"/>
              </a:cxn>
              <a:cxn ang="0">
                <a:pos x="136" y="512"/>
              </a:cxn>
            </a:cxnLst>
            <a:rect l="0" t="0" r="r" b="b"/>
            <a:pathLst>
              <a:path w="556" h="554">
                <a:moveTo>
                  <a:pt x="114" y="496"/>
                </a:moveTo>
                <a:lnTo>
                  <a:pt x="114" y="496"/>
                </a:lnTo>
                <a:lnTo>
                  <a:pt x="92" y="478"/>
                </a:lnTo>
                <a:lnTo>
                  <a:pt x="72" y="458"/>
                </a:lnTo>
                <a:lnTo>
                  <a:pt x="54" y="436"/>
                </a:lnTo>
                <a:lnTo>
                  <a:pt x="40" y="414"/>
                </a:lnTo>
                <a:lnTo>
                  <a:pt x="26" y="390"/>
                </a:lnTo>
                <a:lnTo>
                  <a:pt x="16" y="366"/>
                </a:lnTo>
                <a:lnTo>
                  <a:pt x="8" y="340"/>
                </a:lnTo>
                <a:lnTo>
                  <a:pt x="4" y="314"/>
                </a:lnTo>
                <a:lnTo>
                  <a:pt x="0" y="288"/>
                </a:lnTo>
                <a:lnTo>
                  <a:pt x="0" y="260"/>
                </a:lnTo>
                <a:lnTo>
                  <a:pt x="2" y="234"/>
                </a:lnTo>
                <a:lnTo>
                  <a:pt x="8" y="208"/>
                </a:lnTo>
                <a:lnTo>
                  <a:pt x="16" y="180"/>
                </a:lnTo>
                <a:lnTo>
                  <a:pt x="26" y="156"/>
                </a:lnTo>
                <a:lnTo>
                  <a:pt x="40" y="130"/>
                </a:lnTo>
                <a:lnTo>
                  <a:pt x="56" y="106"/>
                </a:lnTo>
                <a:lnTo>
                  <a:pt x="56" y="106"/>
                </a:lnTo>
                <a:lnTo>
                  <a:pt x="74" y="84"/>
                </a:lnTo>
                <a:lnTo>
                  <a:pt x="94" y="66"/>
                </a:lnTo>
                <a:lnTo>
                  <a:pt x="116" y="48"/>
                </a:lnTo>
                <a:lnTo>
                  <a:pt x="140" y="34"/>
                </a:lnTo>
                <a:lnTo>
                  <a:pt x="164" y="22"/>
                </a:lnTo>
                <a:lnTo>
                  <a:pt x="188" y="14"/>
                </a:lnTo>
                <a:lnTo>
                  <a:pt x="214" y="6"/>
                </a:lnTo>
                <a:lnTo>
                  <a:pt x="242" y="2"/>
                </a:lnTo>
                <a:lnTo>
                  <a:pt x="268" y="0"/>
                </a:lnTo>
                <a:lnTo>
                  <a:pt x="296" y="0"/>
                </a:lnTo>
                <a:lnTo>
                  <a:pt x="322" y="4"/>
                </a:lnTo>
                <a:lnTo>
                  <a:pt x="348" y="10"/>
                </a:lnTo>
                <a:lnTo>
                  <a:pt x="374" y="18"/>
                </a:lnTo>
                <a:lnTo>
                  <a:pt x="400" y="28"/>
                </a:lnTo>
                <a:lnTo>
                  <a:pt x="424" y="42"/>
                </a:lnTo>
                <a:lnTo>
                  <a:pt x="448" y="58"/>
                </a:lnTo>
                <a:lnTo>
                  <a:pt x="448" y="58"/>
                </a:lnTo>
                <a:lnTo>
                  <a:pt x="470" y="76"/>
                </a:lnTo>
                <a:lnTo>
                  <a:pt x="488" y="96"/>
                </a:lnTo>
                <a:lnTo>
                  <a:pt x="506" y="118"/>
                </a:lnTo>
                <a:lnTo>
                  <a:pt x="520" y="140"/>
                </a:lnTo>
                <a:lnTo>
                  <a:pt x="532" y="164"/>
                </a:lnTo>
                <a:lnTo>
                  <a:pt x="542" y="190"/>
                </a:lnTo>
                <a:lnTo>
                  <a:pt x="550" y="214"/>
                </a:lnTo>
                <a:lnTo>
                  <a:pt x="554" y="240"/>
                </a:lnTo>
                <a:lnTo>
                  <a:pt x="556" y="268"/>
                </a:lnTo>
                <a:lnTo>
                  <a:pt x="556" y="294"/>
                </a:lnTo>
                <a:lnTo>
                  <a:pt x="554" y="320"/>
                </a:lnTo>
                <a:lnTo>
                  <a:pt x="548" y="346"/>
                </a:lnTo>
                <a:lnTo>
                  <a:pt x="540" y="372"/>
                </a:lnTo>
                <a:lnTo>
                  <a:pt x="528" y="396"/>
                </a:lnTo>
                <a:lnTo>
                  <a:pt x="516" y="422"/>
                </a:lnTo>
                <a:lnTo>
                  <a:pt x="500" y="444"/>
                </a:lnTo>
                <a:lnTo>
                  <a:pt x="500" y="444"/>
                </a:lnTo>
                <a:lnTo>
                  <a:pt x="480" y="466"/>
                </a:lnTo>
                <a:lnTo>
                  <a:pt x="460" y="486"/>
                </a:lnTo>
                <a:lnTo>
                  <a:pt x="438" y="504"/>
                </a:lnTo>
                <a:lnTo>
                  <a:pt x="416" y="518"/>
                </a:lnTo>
                <a:lnTo>
                  <a:pt x="392" y="532"/>
                </a:lnTo>
                <a:lnTo>
                  <a:pt x="366" y="540"/>
                </a:lnTo>
                <a:lnTo>
                  <a:pt x="342" y="548"/>
                </a:lnTo>
                <a:lnTo>
                  <a:pt x="316" y="552"/>
                </a:lnTo>
                <a:lnTo>
                  <a:pt x="290" y="554"/>
                </a:lnTo>
                <a:lnTo>
                  <a:pt x="264" y="554"/>
                </a:lnTo>
                <a:lnTo>
                  <a:pt x="238" y="550"/>
                </a:lnTo>
                <a:lnTo>
                  <a:pt x="212" y="544"/>
                </a:lnTo>
                <a:lnTo>
                  <a:pt x="186" y="536"/>
                </a:lnTo>
                <a:lnTo>
                  <a:pt x="160" y="526"/>
                </a:lnTo>
                <a:lnTo>
                  <a:pt x="136" y="512"/>
                </a:lnTo>
                <a:lnTo>
                  <a:pt x="114" y="49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6534786" y="2699517"/>
            <a:ext cx="583831" cy="583831"/>
          </a:xfrm>
          <a:custGeom>
            <a:avLst/>
            <a:gdLst/>
            <a:ahLst/>
            <a:cxnLst>
              <a:cxn ang="0">
                <a:pos x="58" y="266"/>
              </a:cxn>
              <a:cxn ang="0">
                <a:pos x="36" y="246"/>
              </a:cxn>
              <a:cxn ang="0">
                <a:pos x="20" y="222"/>
              </a:cxn>
              <a:cxn ang="0">
                <a:pos x="8" y="196"/>
              </a:cxn>
              <a:cxn ang="0">
                <a:pos x="2" y="168"/>
              </a:cxn>
              <a:cxn ang="0">
                <a:pos x="0" y="140"/>
              </a:cxn>
              <a:cxn ang="0">
                <a:pos x="4" y="110"/>
              </a:cxn>
              <a:cxn ang="0">
                <a:pos x="14" y="84"/>
              </a:cxn>
              <a:cxn ang="0">
                <a:pos x="30" y="58"/>
              </a:cxn>
              <a:cxn ang="0">
                <a:pos x="40" y="46"/>
              </a:cxn>
              <a:cxn ang="0">
                <a:pos x="62" y="28"/>
              </a:cxn>
              <a:cxn ang="0">
                <a:pos x="88" y="14"/>
              </a:cxn>
              <a:cxn ang="0">
                <a:pos x="116" y="4"/>
              </a:cxn>
              <a:cxn ang="0">
                <a:pos x="144" y="0"/>
              </a:cxn>
              <a:cxn ang="0">
                <a:pos x="172" y="2"/>
              </a:cxn>
              <a:cxn ang="0">
                <a:pos x="200" y="8"/>
              </a:cxn>
              <a:cxn ang="0">
                <a:pos x="226" y="22"/>
              </a:cxn>
              <a:cxn ang="0">
                <a:pos x="240" y="30"/>
              </a:cxn>
              <a:cxn ang="0">
                <a:pos x="262" y="50"/>
              </a:cxn>
              <a:cxn ang="0">
                <a:pos x="278" y="74"/>
              </a:cxn>
              <a:cxn ang="0">
                <a:pos x="288" y="100"/>
              </a:cxn>
              <a:cxn ang="0">
                <a:pos x="294" y="128"/>
              </a:cxn>
              <a:cxn ang="0">
                <a:pos x="294" y="156"/>
              </a:cxn>
              <a:cxn ang="0">
                <a:pos x="290" y="184"/>
              </a:cxn>
              <a:cxn ang="0">
                <a:pos x="280" y="210"/>
              </a:cxn>
              <a:cxn ang="0">
                <a:pos x="264" y="236"/>
              </a:cxn>
              <a:cxn ang="0">
                <a:pos x="254" y="248"/>
              </a:cxn>
              <a:cxn ang="0">
                <a:pos x="232" y="268"/>
              </a:cxn>
              <a:cxn ang="0">
                <a:pos x="208" y="282"/>
              </a:cxn>
              <a:cxn ang="0">
                <a:pos x="180" y="292"/>
              </a:cxn>
              <a:cxn ang="0">
                <a:pos x="152" y="296"/>
              </a:cxn>
              <a:cxn ang="0">
                <a:pos x="124" y="294"/>
              </a:cxn>
              <a:cxn ang="0">
                <a:pos x="98" y="288"/>
              </a:cxn>
              <a:cxn ang="0">
                <a:pos x="70" y="276"/>
              </a:cxn>
            </a:cxnLst>
            <a:rect l="0" t="0" r="r" b="b"/>
            <a:pathLst>
              <a:path w="296" h="296">
                <a:moveTo>
                  <a:pt x="58" y="266"/>
                </a:moveTo>
                <a:lnTo>
                  <a:pt x="58" y="266"/>
                </a:lnTo>
                <a:lnTo>
                  <a:pt x="46" y="258"/>
                </a:lnTo>
                <a:lnTo>
                  <a:pt x="36" y="246"/>
                </a:lnTo>
                <a:lnTo>
                  <a:pt x="28" y="234"/>
                </a:lnTo>
                <a:lnTo>
                  <a:pt x="20" y="222"/>
                </a:lnTo>
                <a:lnTo>
                  <a:pt x="14" y="210"/>
                </a:lnTo>
                <a:lnTo>
                  <a:pt x="8" y="196"/>
                </a:lnTo>
                <a:lnTo>
                  <a:pt x="4" y="182"/>
                </a:lnTo>
                <a:lnTo>
                  <a:pt x="2" y="168"/>
                </a:lnTo>
                <a:lnTo>
                  <a:pt x="0" y="154"/>
                </a:lnTo>
                <a:lnTo>
                  <a:pt x="0" y="140"/>
                </a:lnTo>
                <a:lnTo>
                  <a:pt x="2" y="126"/>
                </a:lnTo>
                <a:lnTo>
                  <a:pt x="4" y="110"/>
                </a:lnTo>
                <a:lnTo>
                  <a:pt x="10" y="98"/>
                </a:lnTo>
                <a:lnTo>
                  <a:pt x="14" y="84"/>
                </a:lnTo>
                <a:lnTo>
                  <a:pt x="22" y="70"/>
                </a:lnTo>
                <a:lnTo>
                  <a:pt x="30" y="58"/>
                </a:lnTo>
                <a:lnTo>
                  <a:pt x="30" y="58"/>
                </a:lnTo>
                <a:lnTo>
                  <a:pt x="40" y="46"/>
                </a:lnTo>
                <a:lnTo>
                  <a:pt x="50" y="36"/>
                </a:lnTo>
                <a:lnTo>
                  <a:pt x="62" y="28"/>
                </a:lnTo>
                <a:lnTo>
                  <a:pt x="74" y="20"/>
                </a:lnTo>
                <a:lnTo>
                  <a:pt x="88" y="14"/>
                </a:lnTo>
                <a:lnTo>
                  <a:pt x="102" y="8"/>
                </a:lnTo>
                <a:lnTo>
                  <a:pt x="116" y="4"/>
                </a:lnTo>
                <a:lnTo>
                  <a:pt x="130" y="2"/>
                </a:lnTo>
                <a:lnTo>
                  <a:pt x="144" y="0"/>
                </a:lnTo>
                <a:lnTo>
                  <a:pt x="158" y="0"/>
                </a:lnTo>
                <a:lnTo>
                  <a:pt x="172" y="2"/>
                </a:lnTo>
                <a:lnTo>
                  <a:pt x="186" y="4"/>
                </a:lnTo>
                <a:lnTo>
                  <a:pt x="200" y="8"/>
                </a:lnTo>
                <a:lnTo>
                  <a:pt x="214" y="14"/>
                </a:lnTo>
                <a:lnTo>
                  <a:pt x="226" y="22"/>
                </a:lnTo>
                <a:lnTo>
                  <a:pt x="240" y="30"/>
                </a:lnTo>
                <a:lnTo>
                  <a:pt x="240" y="30"/>
                </a:lnTo>
                <a:lnTo>
                  <a:pt x="250" y="40"/>
                </a:lnTo>
                <a:lnTo>
                  <a:pt x="262" y="50"/>
                </a:lnTo>
                <a:lnTo>
                  <a:pt x="270" y="62"/>
                </a:lnTo>
                <a:lnTo>
                  <a:pt x="278" y="74"/>
                </a:lnTo>
                <a:lnTo>
                  <a:pt x="284" y="86"/>
                </a:lnTo>
                <a:lnTo>
                  <a:pt x="288" y="100"/>
                </a:lnTo>
                <a:lnTo>
                  <a:pt x="292" y="114"/>
                </a:lnTo>
                <a:lnTo>
                  <a:pt x="294" y="128"/>
                </a:lnTo>
                <a:lnTo>
                  <a:pt x="296" y="142"/>
                </a:lnTo>
                <a:lnTo>
                  <a:pt x="294" y="156"/>
                </a:lnTo>
                <a:lnTo>
                  <a:pt x="294" y="170"/>
                </a:lnTo>
                <a:lnTo>
                  <a:pt x="290" y="184"/>
                </a:lnTo>
                <a:lnTo>
                  <a:pt x="286" y="198"/>
                </a:lnTo>
                <a:lnTo>
                  <a:pt x="280" y="210"/>
                </a:lnTo>
                <a:lnTo>
                  <a:pt x="272" y="224"/>
                </a:lnTo>
                <a:lnTo>
                  <a:pt x="264" y="236"/>
                </a:lnTo>
                <a:lnTo>
                  <a:pt x="264" y="236"/>
                </a:lnTo>
                <a:lnTo>
                  <a:pt x="254" y="248"/>
                </a:lnTo>
                <a:lnTo>
                  <a:pt x="244" y="258"/>
                </a:lnTo>
                <a:lnTo>
                  <a:pt x="232" y="268"/>
                </a:lnTo>
                <a:lnTo>
                  <a:pt x="220" y="276"/>
                </a:lnTo>
                <a:lnTo>
                  <a:pt x="208" y="282"/>
                </a:lnTo>
                <a:lnTo>
                  <a:pt x="194" y="288"/>
                </a:lnTo>
                <a:lnTo>
                  <a:pt x="180" y="292"/>
                </a:lnTo>
                <a:lnTo>
                  <a:pt x="166" y="294"/>
                </a:lnTo>
                <a:lnTo>
                  <a:pt x="152" y="296"/>
                </a:lnTo>
                <a:lnTo>
                  <a:pt x="138" y="296"/>
                </a:lnTo>
                <a:lnTo>
                  <a:pt x="124" y="294"/>
                </a:lnTo>
                <a:lnTo>
                  <a:pt x="110" y="292"/>
                </a:lnTo>
                <a:lnTo>
                  <a:pt x="98" y="288"/>
                </a:lnTo>
                <a:lnTo>
                  <a:pt x="84" y="282"/>
                </a:lnTo>
                <a:lnTo>
                  <a:pt x="70" y="276"/>
                </a:lnTo>
                <a:lnTo>
                  <a:pt x="58" y="26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7737952" y="1157098"/>
            <a:ext cx="1120324" cy="1120325"/>
          </a:xfrm>
          <a:custGeom>
            <a:avLst/>
            <a:gdLst/>
            <a:ahLst/>
            <a:cxnLst>
              <a:cxn ang="0">
                <a:pos x="112" y="510"/>
              </a:cxn>
              <a:cxn ang="0">
                <a:pos x="70" y="470"/>
              </a:cxn>
              <a:cxn ang="0">
                <a:pos x="36" y="424"/>
              </a:cxn>
              <a:cxn ang="0">
                <a:pos x="14" y="374"/>
              </a:cxn>
              <a:cxn ang="0">
                <a:pos x="2" y="320"/>
              </a:cxn>
              <a:cxn ang="0">
                <a:pos x="0" y="266"/>
              </a:cxn>
              <a:cxn ang="0">
                <a:pos x="10" y="212"/>
              </a:cxn>
              <a:cxn ang="0">
                <a:pos x="30" y="160"/>
              </a:cxn>
              <a:cxn ang="0">
                <a:pos x="60" y="112"/>
              </a:cxn>
              <a:cxn ang="0">
                <a:pos x="78" y="90"/>
              </a:cxn>
              <a:cxn ang="0">
                <a:pos x="120" y="52"/>
              </a:cxn>
              <a:cxn ang="0">
                <a:pos x="168" y="26"/>
              </a:cxn>
              <a:cxn ang="0">
                <a:pos x="218" y="8"/>
              </a:cxn>
              <a:cxn ang="0">
                <a:pos x="272" y="0"/>
              </a:cxn>
              <a:cxn ang="0">
                <a:pos x="326" y="4"/>
              </a:cxn>
              <a:cxn ang="0">
                <a:pos x="380" y="16"/>
              </a:cxn>
              <a:cxn ang="0">
                <a:pos x="432" y="42"/>
              </a:cxn>
              <a:cxn ang="0">
                <a:pos x="458" y="58"/>
              </a:cxn>
              <a:cxn ang="0">
                <a:pos x="498" y="98"/>
              </a:cxn>
              <a:cxn ang="0">
                <a:pos x="530" y="144"/>
              </a:cxn>
              <a:cxn ang="0">
                <a:pos x="552" y="194"/>
              </a:cxn>
              <a:cxn ang="0">
                <a:pos x="566" y="246"/>
              </a:cxn>
              <a:cxn ang="0">
                <a:pos x="568" y="302"/>
              </a:cxn>
              <a:cxn ang="0">
                <a:pos x="558" y="356"/>
              </a:cxn>
              <a:cxn ang="0">
                <a:pos x="540" y="408"/>
              </a:cxn>
              <a:cxn ang="0">
                <a:pos x="510" y="456"/>
              </a:cxn>
              <a:cxn ang="0">
                <a:pos x="492" y="478"/>
              </a:cxn>
              <a:cxn ang="0">
                <a:pos x="450" y="516"/>
              </a:cxn>
              <a:cxn ang="0">
                <a:pos x="402" y="542"/>
              </a:cxn>
              <a:cxn ang="0">
                <a:pos x="350" y="560"/>
              </a:cxn>
              <a:cxn ang="0">
                <a:pos x="294" y="568"/>
              </a:cxn>
              <a:cxn ang="0">
                <a:pos x="240" y="564"/>
              </a:cxn>
              <a:cxn ang="0">
                <a:pos x="186" y="550"/>
              </a:cxn>
              <a:cxn ang="0">
                <a:pos x="136" y="526"/>
              </a:cxn>
            </a:cxnLst>
            <a:rect l="0" t="0" r="r" b="b"/>
            <a:pathLst>
              <a:path w="568" h="568">
                <a:moveTo>
                  <a:pt x="112" y="510"/>
                </a:moveTo>
                <a:lnTo>
                  <a:pt x="112" y="510"/>
                </a:lnTo>
                <a:lnTo>
                  <a:pt x="90" y="490"/>
                </a:lnTo>
                <a:lnTo>
                  <a:pt x="70" y="470"/>
                </a:lnTo>
                <a:lnTo>
                  <a:pt x="52" y="448"/>
                </a:lnTo>
                <a:lnTo>
                  <a:pt x="36" y="424"/>
                </a:lnTo>
                <a:lnTo>
                  <a:pt x="24" y="400"/>
                </a:lnTo>
                <a:lnTo>
                  <a:pt x="14" y="374"/>
                </a:lnTo>
                <a:lnTo>
                  <a:pt x="8" y="348"/>
                </a:lnTo>
                <a:lnTo>
                  <a:pt x="2" y="320"/>
                </a:lnTo>
                <a:lnTo>
                  <a:pt x="0" y="294"/>
                </a:lnTo>
                <a:lnTo>
                  <a:pt x="0" y="266"/>
                </a:lnTo>
                <a:lnTo>
                  <a:pt x="4" y="240"/>
                </a:lnTo>
                <a:lnTo>
                  <a:pt x="10" y="212"/>
                </a:lnTo>
                <a:lnTo>
                  <a:pt x="18" y="186"/>
                </a:lnTo>
                <a:lnTo>
                  <a:pt x="30" y="160"/>
                </a:lnTo>
                <a:lnTo>
                  <a:pt x="42" y="136"/>
                </a:lnTo>
                <a:lnTo>
                  <a:pt x="60" y="112"/>
                </a:lnTo>
                <a:lnTo>
                  <a:pt x="60" y="112"/>
                </a:lnTo>
                <a:lnTo>
                  <a:pt x="78" y="90"/>
                </a:lnTo>
                <a:lnTo>
                  <a:pt x="98" y="70"/>
                </a:lnTo>
                <a:lnTo>
                  <a:pt x="120" y="52"/>
                </a:lnTo>
                <a:lnTo>
                  <a:pt x="142" y="38"/>
                </a:lnTo>
                <a:lnTo>
                  <a:pt x="168" y="26"/>
                </a:lnTo>
                <a:lnTo>
                  <a:pt x="192" y="16"/>
                </a:lnTo>
                <a:lnTo>
                  <a:pt x="218" y="8"/>
                </a:lnTo>
                <a:lnTo>
                  <a:pt x="246" y="2"/>
                </a:lnTo>
                <a:lnTo>
                  <a:pt x="272" y="0"/>
                </a:lnTo>
                <a:lnTo>
                  <a:pt x="300" y="0"/>
                </a:lnTo>
                <a:lnTo>
                  <a:pt x="326" y="4"/>
                </a:lnTo>
                <a:lnTo>
                  <a:pt x="354" y="8"/>
                </a:lnTo>
                <a:lnTo>
                  <a:pt x="380" y="16"/>
                </a:lnTo>
                <a:lnTo>
                  <a:pt x="408" y="28"/>
                </a:lnTo>
                <a:lnTo>
                  <a:pt x="432" y="42"/>
                </a:lnTo>
                <a:lnTo>
                  <a:pt x="458" y="58"/>
                </a:lnTo>
                <a:lnTo>
                  <a:pt x="458" y="58"/>
                </a:lnTo>
                <a:lnTo>
                  <a:pt x="478" y="78"/>
                </a:lnTo>
                <a:lnTo>
                  <a:pt x="498" y="98"/>
                </a:lnTo>
                <a:lnTo>
                  <a:pt x="516" y="120"/>
                </a:lnTo>
                <a:lnTo>
                  <a:pt x="530" y="144"/>
                </a:lnTo>
                <a:lnTo>
                  <a:pt x="542" y="168"/>
                </a:lnTo>
                <a:lnTo>
                  <a:pt x="552" y="194"/>
                </a:lnTo>
                <a:lnTo>
                  <a:pt x="560" y="220"/>
                </a:lnTo>
                <a:lnTo>
                  <a:pt x="566" y="246"/>
                </a:lnTo>
                <a:lnTo>
                  <a:pt x="568" y="274"/>
                </a:lnTo>
                <a:lnTo>
                  <a:pt x="568" y="302"/>
                </a:lnTo>
                <a:lnTo>
                  <a:pt x="564" y="328"/>
                </a:lnTo>
                <a:lnTo>
                  <a:pt x="558" y="356"/>
                </a:lnTo>
                <a:lnTo>
                  <a:pt x="550" y="382"/>
                </a:lnTo>
                <a:lnTo>
                  <a:pt x="540" y="408"/>
                </a:lnTo>
                <a:lnTo>
                  <a:pt x="526" y="432"/>
                </a:lnTo>
                <a:lnTo>
                  <a:pt x="510" y="456"/>
                </a:lnTo>
                <a:lnTo>
                  <a:pt x="510" y="456"/>
                </a:lnTo>
                <a:lnTo>
                  <a:pt x="492" y="478"/>
                </a:lnTo>
                <a:lnTo>
                  <a:pt x="472" y="498"/>
                </a:lnTo>
                <a:lnTo>
                  <a:pt x="450" y="516"/>
                </a:lnTo>
                <a:lnTo>
                  <a:pt x="426" y="530"/>
                </a:lnTo>
                <a:lnTo>
                  <a:pt x="402" y="542"/>
                </a:lnTo>
                <a:lnTo>
                  <a:pt x="376" y="552"/>
                </a:lnTo>
                <a:lnTo>
                  <a:pt x="350" y="560"/>
                </a:lnTo>
                <a:lnTo>
                  <a:pt x="322" y="564"/>
                </a:lnTo>
                <a:lnTo>
                  <a:pt x="294" y="568"/>
                </a:lnTo>
                <a:lnTo>
                  <a:pt x="268" y="566"/>
                </a:lnTo>
                <a:lnTo>
                  <a:pt x="240" y="564"/>
                </a:lnTo>
                <a:lnTo>
                  <a:pt x="214" y="558"/>
                </a:lnTo>
                <a:lnTo>
                  <a:pt x="186" y="550"/>
                </a:lnTo>
                <a:lnTo>
                  <a:pt x="160" y="540"/>
                </a:lnTo>
                <a:lnTo>
                  <a:pt x="136" y="526"/>
                </a:lnTo>
                <a:lnTo>
                  <a:pt x="112" y="51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5765550" y="214290"/>
            <a:ext cx="871802" cy="875747"/>
          </a:xfrm>
          <a:custGeom>
            <a:avLst/>
            <a:gdLst/>
            <a:ahLst/>
            <a:cxnLst>
              <a:cxn ang="0">
                <a:pos x="96" y="404"/>
              </a:cxn>
              <a:cxn ang="0">
                <a:pos x="62" y="374"/>
              </a:cxn>
              <a:cxn ang="0">
                <a:pos x="34" y="340"/>
              </a:cxn>
              <a:cxn ang="0">
                <a:pos x="14" y="302"/>
              </a:cxn>
              <a:cxn ang="0">
                <a:pos x="4" y="260"/>
              </a:cxn>
              <a:cxn ang="0">
                <a:pos x="0" y="218"/>
              </a:cxn>
              <a:cxn ang="0">
                <a:pos x="4" y="176"/>
              </a:cxn>
              <a:cxn ang="0">
                <a:pos x="18" y="134"/>
              </a:cxn>
              <a:cxn ang="0">
                <a:pos x="40" y="94"/>
              </a:cxn>
              <a:cxn ang="0">
                <a:pos x="54" y="76"/>
              </a:cxn>
              <a:cxn ang="0">
                <a:pos x="86" y="46"/>
              </a:cxn>
              <a:cxn ang="0">
                <a:pos x="122" y="24"/>
              </a:cxn>
              <a:cxn ang="0">
                <a:pos x="162" y="8"/>
              </a:cxn>
              <a:cxn ang="0">
                <a:pos x="204" y="2"/>
              </a:cxn>
              <a:cxn ang="0">
                <a:pos x="246" y="2"/>
              </a:cxn>
              <a:cxn ang="0">
                <a:pos x="288" y="12"/>
              </a:cxn>
              <a:cxn ang="0">
                <a:pos x="330" y="30"/>
              </a:cxn>
              <a:cxn ang="0">
                <a:pos x="350" y="42"/>
              </a:cxn>
              <a:cxn ang="0">
                <a:pos x="382" y="70"/>
              </a:cxn>
              <a:cxn ang="0">
                <a:pos x="410" y="104"/>
              </a:cxn>
              <a:cxn ang="0">
                <a:pos x="428" y="142"/>
              </a:cxn>
              <a:cxn ang="0">
                <a:pos x="440" y="184"/>
              </a:cxn>
              <a:cxn ang="0">
                <a:pos x="442" y="226"/>
              </a:cxn>
              <a:cxn ang="0">
                <a:pos x="438" y="268"/>
              </a:cxn>
              <a:cxn ang="0">
                <a:pos x="424" y="308"/>
              </a:cxn>
              <a:cxn ang="0">
                <a:pos x="404" y="346"/>
              </a:cxn>
              <a:cxn ang="0">
                <a:pos x="390" y="366"/>
              </a:cxn>
              <a:cxn ang="0">
                <a:pos x="356" y="396"/>
              </a:cxn>
              <a:cxn ang="0">
                <a:pos x="320" y="420"/>
              </a:cxn>
              <a:cxn ang="0">
                <a:pos x="280" y="436"/>
              </a:cxn>
              <a:cxn ang="0">
                <a:pos x="238" y="442"/>
              </a:cxn>
              <a:cxn ang="0">
                <a:pos x="196" y="442"/>
              </a:cxn>
              <a:cxn ang="0">
                <a:pos x="154" y="434"/>
              </a:cxn>
              <a:cxn ang="0">
                <a:pos x="114" y="416"/>
              </a:cxn>
            </a:cxnLst>
            <a:rect l="0" t="0" r="r" b="b"/>
            <a:pathLst>
              <a:path w="442" h="444">
                <a:moveTo>
                  <a:pt x="96" y="404"/>
                </a:moveTo>
                <a:lnTo>
                  <a:pt x="96" y="404"/>
                </a:lnTo>
                <a:lnTo>
                  <a:pt x="78" y="390"/>
                </a:lnTo>
                <a:lnTo>
                  <a:pt x="62" y="374"/>
                </a:lnTo>
                <a:lnTo>
                  <a:pt x="46" y="358"/>
                </a:lnTo>
                <a:lnTo>
                  <a:pt x="34" y="340"/>
                </a:lnTo>
                <a:lnTo>
                  <a:pt x="24" y="322"/>
                </a:lnTo>
                <a:lnTo>
                  <a:pt x="14" y="302"/>
                </a:lnTo>
                <a:lnTo>
                  <a:pt x="8" y="282"/>
                </a:lnTo>
                <a:lnTo>
                  <a:pt x="4" y="260"/>
                </a:lnTo>
                <a:lnTo>
                  <a:pt x="0" y="240"/>
                </a:lnTo>
                <a:lnTo>
                  <a:pt x="0" y="218"/>
                </a:lnTo>
                <a:lnTo>
                  <a:pt x="2" y="196"/>
                </a:lnTo>
                <a:lnTo>
                  <a:pt x="4" y="176"/>
                </a:lnTo>
                <a:lnTo>
                  <a:pt x="10" y="154"/>
                </a:lnTo>
                <a:lnTo>
                  <a:pt x="18" y="134"/>
                </a:lnTo>
                <a:lnTo>
                  <a:pt x="28" y="114"/>
                </a:lnTo>
                <a:lnTo>
                  <a:pt x="40" y="94"/>
                </a:lnTo>
                <a:lnTo>
                  <a:pt x="40" y="94"/>
                </a:lnTo>
                <a:lnTo>
                  <a:pt x="54" y="76"/>
                </a:lnTo>
                <a:lnTo>
                  <a:pt x="70" y="60"/>
                </a:lnTo>
                <a:lnTo>
                  <a:pt x="86" y="46"/>
                </a:lnTo>
                <a:lnTo>
                  <a:pt x="104" y="34"/>
                </a:lnTo>
                <a:lnTo>
                  <a:pt x="122" y="24"/>
                </a:lnTo>
                <a:lnTo>
                  <a:pt x="142" y="14"/>
                </a:lnTo>
                <a:lnTo>
                  <a:pt x="162" y="8"/>
                </a:lnTo>
                <a:lnTo>
                  <a:pt x="182" y="4"/>
                </a:lnTo>
                <a:lnTo>
                  <a:pt x="204" y="2"/>
                </a:lnTo>
                <a:lnTo>
                  <a:pt x="224" y="0"/>
                </a:lnTo>
                <a:lnTo>
                  <a:pt x="246" y="2"/>
                </a:lnTo>
                <a:lnTo>
                  <a:pt x="268" y="6"/>
                </a:lnTo>
                <a:lnTo>
                  <a:pt x="288" y="12"/>
                </a:lnTo>
                <a:lnTo>
                  <a:pt x="310" y="20"/>
                </a:lnTo>
                <a:lnTo>
                  <a:pt x="330" y="30"/>
                </a:lnTo>
                <a:lnTo>
                  <a:pt x="350" y="42"/>
                </a:lnTo>
                <a:lnTo>
                  <a:pt x="350" y="42"/>
                </a:lnTo>
                <a:lnTo>
                  <a:pt x="366" y="56"/>
                </a:lnTo>
                <a:lnTo>
                  <a:pt x="382" y="70"/>
                </a:lnTo>
                <a:lnTo>
                  <a:pt x="396" y="88"/>
                </a:lnTo>
                <a:lnTo>
                  <a:pt x="410" y="104"/>
                </a:lnTo>
                <a:lnTo>
                  <a:pt x="420" y="124"/>
                </a:lnTo>
                <a:lnTo>
                  <a:pt x="428" y="142"/>
                </a:lnTo>
                <a:lnTo>
                  <a:pt x="434" y="162"/>
                </a:lnTo>
                <a:lnTo>
                  <a:pt x="440" y="184"/>
                </a:lnTo>
                <a:lnTo>
                  <a:pt x="442" y="204"/>
                </a:lnTo>
                <a:lnTo>
                  <a:pt x="442" y="226"/>
                </a:lnTo>
                <a:lnTo>
                  <a:pt x="442" y="246"/>
                </a:lnTo>
                <a:lnTo>
                  <a:pt x="438" y="268"/>
                </a:lnTo>
                <a:lnTo>
                  <a:pt x="432" y="288"/>
                </a:lnTo>
                <a:lnTo>
                  <a:pt x="424" y="308"/>
                </a:lnTo>
                <a:lnTo>
                  <a:pt x="416" y="328"/>
                </a:lnTo>
                <a:lnTo>
                  <a:pt x="404" y="346"/>
                </a:lnTo>
                <a:lnTo>
                  <a:pt x="404" y="346"/>
                </a:lnTo>
                <a:lnTo>
                  <a:pt x="390" y="366"/>
                </a:lnTo>
                <a:lnTo>
                  <a:pt x="374" y="382"/>
                </a:lnTo>
                <a:lnTo>
                  <a:pt x="356" y="396"/>
                </a:lnTo>
                <a:lnTo>
                  <a:pt x="340" y="408"/>
                </a:lnTo>
                <a:lnTo>
                  <a:pt x="320" y="420"/>
                </a:lnTo>
                <a:lnTo>
                  <a:pt x="300" y="428"/>
                </a:lnTo>
                <a:lnTo>
                  <a:pt x="280" y="436"/>
                </a:lnTo>
                <a:lnTo>
                  <a:pt x="260" y="440"/>
                </a:lnTo>
                <a:lnTo>
                  <a:pt x="238" y="442"/>
                </a:lnTo>
                <a:lnTo>
                  <a:pt x="218" y="444"/>
                </a:lnTo>
                <a:lnTo>
                  <a:pt x="196" y="442"/>
                </a:lnTo>
                <a:lnTo>
                  <a:pt x="176" y="440"/>
                </a:lnTo>
                <a:lnTo>
                  <a:pt x="154" y="434"/>
                </a:lnTo>
                <a:lnTo>
                  <a:pt x="134" y="426"/>
                </a:lnTo>
                <a:lnTo>
                  <a:pt x="114" y="416"/>
                </a:lnTo>
                <a:lnTo>
                  <a:pt x="96" y="40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4290"/>
            <a:ext cx="1549650" cy="77482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3296"/>
            <a:ext cx="3689608" cy="5555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948264" y="0"/>
            <a:ext cx="2195736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-8363" y="5805264"/>
            <a:ext cx="4534548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8" name="Picture 4" descr="C:\Users\aner1001\Desktop\Family_oran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60640" cy="20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600" dirty="0" smtClean="0"/>
              <a:t>Organisations- och nätverkskarta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Skåne med fokus på nordvästra Skåne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464568"/>
          </a:xfrm>
        </p:spPr>
        <p:txBody>
          <a:bodyPr>
            <a:normAutofit/>
          </a:bodyPr>
          <a:lstStyle/>
          <a:p>
            <a:r>
              <a:rPr lang="sv-SE" dirty="0" smtClean="0"/>
              <a:t>Socialchefsnätverket Familjen Helsingborg</a:t>
            </a:r>
          </a:p>
          <a:p>
            <a:r>
              <a:rPr lang="sv-SE" dirty="0" smtClean="0"/>
              <a:t>december 2020</a:t>
            </a:r>
          </a:p>
          <a:p>
            <a:endParaRPr lang="sv-SE" dirty="0"/>
          </a:p>
          <a:p>
            <a:r>
              <a:rPr lang="sv-SE" sz="1600" dirty="0" smtClean="0"/>
              <a:t>Reviderad 20-12-18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2187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ktangel med rundade hörn 74"/>
          <p:cNvSpPr>
            <a:spLocks noChangeArrowheads="1"/>
          </p:cNvSpPr>
          <p:nvPr/>
        </p:nvSpPr>
        <p:spPr bwMode="auto">
          <a:xfrm>
            <a:off x="6247472" y="5192387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Rektangel med rundade hörn 76"/>
          <p:cNvSpPr>
            <a:spLocks noChangeArrowheads="1"/>
          </p:cNvSpPr>
          <p:nvPr/>
        </p:nvSpPr>
        <p:spPr bwMode="auto">
          <a:xfrm>
            <a:off x="5077576" y="4156206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Syd-östra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1" name="Rektangel med rundade hörn 74"/>
          <p:cNvSpPr>
            <a:spLocks noChangeArrowheads="1"/>
          </p:cNvSpPr>
          <p:nvPr/>
        </p:nvSpPr>
        <p:spPr bwMode="auto">
          <a:xfrm>
            <a:off x="6445510" y="2755153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Nord-västra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0" name="Högerpil 309"/>
          <p:cNvSpPr/>
          <p:nvPr/>
        </p:nvSpPr>
        <p:spPr>
          <a:xfrm rot="10800000">
            <a:off x="6546660" y="816629"/>
            <a:ext cx="1213927" cy="2540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Högerpil 110"/>
          <p:cNvSpPr/>
          <p:nvPr/>
        </p:nvSpPr>
        <p:spPr>
          <a:xfrm rot="19888343">
            <a:off x="4882900" y="1502115"/>
            <a:ext cx="384914" cy="27291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ektangel med rundade hörn 10"/>
          <p:cNvSpPr>
            <a:spLocks noChangeArrowheads="1"/>
          </p:cNvSpPr>
          <p:nvPr/>
        </p:nvSpPr>
        <p:spPr bwMode="auto">
          <a:xfrm>
            <a:off x="3490953" y="2609277"/>
            <a:ext cx="1185460" cy="782218"/>
          </a:xfrm>
          <a:prstGeom prst="roundRect">
            <a:avLst>
              <a:gd name="adj" fmla="val 16667"/>
            </a:avLst>
          </a:prstGeom>
          <a:solidFill>
            <a:srgbClr val="0075A7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MAS/MAR-råd </a:t>
            </a:r>
            <a:endParaRPr kumimoji="0" lang="sv-SE" altLang="sv-SE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Skånes kommuner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" name="Rektangel med rundade hörn 78"/>
          <p:cNvSpPr>
            <a:spLocks noChangeArrowheads="1"/>
          </p:cNvSpPr>
          <p:nvPr/>
        </p:nvSpPr>
        <p:spPr bwMode="auto">
          <a:xfrm>
            <a:off x="880678" y="720921"/>
            <a:ext cx="579437" cy="508753"/>
          </a:xfrm>
          <a:prstGeom prst="roundRect">
            <a:avLst>
              <a:gd name="adj" fmla="val 16667"/>
            </a:avLst>
          </a:prstGeom>
          <a:solidFill>
            <a:srgbClr val="004E6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Nord-östra</a:t>
            </a: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Rektangel med rundade hörn 78"/>
          <p:cNvSpPr>
            <a:spLocks noChangeArrowheads="1"/>
          </p:cNvSpPr>
          <p:nvPr/>
        </p:nvSpPr>
        <p:spPr bwMode="auto">
          <a:xfrm>
            <a:off x="1415704" y="574815"/>
            <a:ext cx="579437" cy="508753"/>
          </a:xfrm>
          <a:prstGeom prst="roundRect">
            <a:avLst>
              <a:gd name="adj" fmla="val 16667"/>
            </a:avLst>
          </a:prstGeom>
          <a:solidFill>
            <a:srgbClr val="004E6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Syd-östra</a:t>
            </a: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9" name="Rektangel med rundade hörn 75"/>
          <p:cNvSpPr>
            <a:spLocks noChangeArrowheads="1"/>
          </p:cNvSpPr>
          <p:nvPr/>
        </p:nvSpPr>
        <p:spPr bwMode="auto">
          <a:xfrm>
            <a:off x="7617335" y="6124421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0" name="Rektangel med rundade hörn 75"/>
          <p:cNvSpPr>
            <a:spLocks noChangeArrowheads="1"/>
          </p:cNvSpPr>
          <p:nvPr/>
        </p:nvSpPr>
        <p:spPr bwMode="auto">
          <a:xfrm>
            <a:off x="7396866" y="6300245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7" name="Rektangel med rundade hörn 75"/>
          <p:cNvSpPr>
            <a:spLocks noChangeArrowheads="1"/>
          </p:cNvSpPr>
          <p:nvPr/>
        </p:nvSpPr>
        <p:spPr bwMode="auto">
          <a:xfrm>
            <a:off x="6075902" y="5561638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4" name="Rektangel med rundade hörn 75"/>
          <p:cNvSpPr>
            <a:spLocks noChangeArrowheads="1"/>
          </p:cNvSpPr>
          <p:nvPr/>
        </p:nvSpPr>
        <p:spPr bwMode="auto">
          <a:xfrm>
            <a:off x="6201168" y="5974731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Rektangel med rundade hörn 75"/>
          <p:cNvSpPr>
            <a:spLocks noChangeArrowheads="1"/>
          </p:cNvSpPr>
          <p:nvPr/>
        </p:nvSpPr>
        <p:spPr bwMode="auto">
          <a:xfrm>
            <a:off x="6400947" y="6241113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6" name="Rektangel med rundade hörn 75"/>
          <p:cNvSpPr>
            <a:spLocks noChangeArrowheads="1"/>
          </p:cNvSpPr>
          <p:nvPr/>
        </p:nvSpPr>
        <p:spPr bwMode="auto">
          <a:xfrm>
            <a:off x="6832943" y="6333699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Rektangel med rundade hörn 75"/>
          <p:cNvSpPr>
            <a:spLocks noChangeArrowheads="1"/>
          </p:cNvSpPr>
          <p:nvPr/>
        </p:nvSpPr>
        <p:spPr bwMode="auto">
          <a:xfrm>
            <a:off x="7205456" y="6195197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7" name="Bildobjekt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" y="1428663"/>
            <a:ext cx="2577064" cy="2648607"/>
          </a:xfrm>
          <a:prstGeom prst="rect">
            <a:avLst/>
          </a:prstGeom>
        </p:spPr>
      </p:pic>
      <p:sp>
        <p:nvSpPr>
          <p:cNvPr id="498" name="Rektangel med rundade hörn 68"/>
          <p:cNvSpPr>
            <a:spLocks noChangeArrowheads="1"/>
          </p:cNvSpPr>
          <p:nvPr/>
        </p:nvSpPr>
        <p:spPr bwMode="auto">
          <a:xfrm>
            <a:off x="2978250" y="5766951"/>
            <a:ext cx="1388718" cy="7968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SKR NSK-S </a:t>
            </a:r>
            <a:r>
              <a:rPr kumimoji="0" lang="sv-SE" alt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Nationell samverkansgrupp för </a:t>
            </a:r>
            <a:r>
              <a:rPr kumimoji="0" lang="sv-SE" altLang="sv-S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kunskapsstyrning i socialtjänsten</a:t>
            </a:r>
            <a:endParaRPr kumimoji="0" lang="sv-SE" altLang="sv-SE" sz="11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96" name="Rektangel med rundade hörn 68"/>
          <p:cNvSpPr>
            <a:spLocks noChangeArrowheads="1"/>
          </p:cNvSpPr>
          <p:nvPr/>
        </p:nvSpPr>
        <p:spPr bwMode="auto">
          <a:xfrm>
            <a:off x="1701771" y="5867437"/>
            <a:ext cx="1388718" cy="7968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SKR RSS Regionala samverkans och stödstrukturer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4" name="Högerpil 343"/>
          <p:cNvSpPr/>
          <p:nvPr/>
        </p:nvSpPr>
        <p:spPr>
          <a:xfrm>
            <a:off x="4044750" y="826043"/>
            <a:ext cx="1181152" cy="24458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Rektangel med rundade hörn 10"/>
          <p:cNvSpPr>
            <a:spLocks noChangeArrowheads="1"/>
          </p:cNvSpPr>
          <p:nvPr/>
        </p:nvSpPr>
        <p:spPr bwMode="auto">
          <a:xfrm>
            <a:off x="2682753" y="1911097"/>
            <a:ext cx="1185460" cy="782218"/>
          </a:xfrm>
          <a:prstGeom prst="roundRect">
            <a:avLst>
              <a:gd name="adj" fmla="val 16667"/>
            </a:avLst>
          </a:prstGeom>
          <a:solidFill>
            <a:srgbClr val="0075A7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Socialchefsråd </a:t>
            </a:r>
            <a:endParaRPr kumimoji="0" lang="sv-SE" altLang="sv-SE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Skånes kommuner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1" name="Rektangel med rundade hörn 6"/>
          <p:cNvSpPr>
            <a:spLocks noChangeArrowheads="1"/>
          </p:cNvSpPr>
          <p:nvPr/>
        </p:nvSpPr>
        <p:spPr bwMode="auto">
          <a:xfrm>
            <a:off x="3781425" y="1548310"/>
            <a:ext cx="1168400" cy="1049338"/>
          </a:xfrm>
          <a:prstGeom prst="roundRect">
            <a:avLst>
              <a:gd name="adj" fmla="val 16667"/>
            </a:avLst>
          </a:prstGeom>
          <a:solidFill>
            <a:srgbClr val="0075A7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Skånes kommuner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000" b="1" dirty="0" smtClean="0">
                <a:solidFill>
                  <a:srgbClr val="FFFFFF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(kommun-förbundet)</a:t>
            </a: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" name="Rektangel med rundade hörn 8"/>
          <p:cNvSpPr>
            <a:spLocks noChangeArrowheads="1"/>
          </p:cNvSpPr>
          <p:nvPr/>
        </p:nvSpPr>
        <p:spPr bwMode="auto">
          <a:xfrm>
            <a:off x="5580381" y="1618629"/>
            <a:ext cx="1263650" cy="1057275"/>
          </a:xfrm>
          <a:prstGeom prst="roundRect">
            <a:avLst>
              <a:gd name="adj" fmla="val 16667"/>
            </a:avLst>
          </a:prstGeom>
          <a:solidFill>
            <a:srgbClr val="51BEF5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Tjänstemanna-beredning till Centralt Samverkans-organ</a:t>
            </a:r>
            <a:endParaRPr kumimoji="0" lang="sv-SE" altLang="sv-S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" name="Rektangel med rundade hörn 9"/>
          <p:cNvSpPr>
            <a:spLocks noChangeArrowheads="1"/>
          </p:cNvSpPr>
          <p:nvPr/>
        </p:nvSpPr>
        <p:spPr bwMode="auto">
          <a:xfrm>
            <a:off x="5254424" y="651828"/>
            <a:ext cx="1271587" cy="1033462"/>
          </a:xfrm>
          <a:prstGeom prst="roundRect">
            <a:avLst>
              <a:gd name="adj" fmla="val 16667"/>
            </a:avLst>
          </a:prstGeom>
          <a:solidFill>
            <a:srgbClr val="51BEF5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CENTRALT SAMVERKANS-ORGAN (CS)</a:t>
            </a:r>
            <a:endParaRPr kumimoji="0" lang="sv-SE" altLang="sv-SE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(politisk)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1" name="Rektangel med rundade hörn 11"/>
          <p:cNvSpPr>
            <a:spLocks noChangeArrowheads="1"/>
          </p:cNvSpPr>
          <p:nvPr/>
        </p:nvSpPr>
        <p:spPr bwMode="auto">
          <a:xfrm>
            <a:off x="7131685" y="312839"/>
            <a:ext cx="1749425" cy="1374775"/>
          </a:xfrm>
          <a:prstGeom prst="roundRect">
            <a:avLst>
              <a:gd name="adj" fmla="val 16667"/>
            </a:avLst>
          </a:prstGeom>
          <a:solidFill>
            <a:srgbClr val="CB400B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REGION SKÅNE</a:t>
            </a:r>
            <a:endParaRPr kumimoji="0" lang="sv-SE" altLang="sv-S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2" name="Rektangel med rundade hörn 4"/>
          <p:cNvSpPr>
            <a:spLocks noChangeArrowheads="1"/>
          </p:cNvSpPr>
          <p:nvPr/>
        </p:nvSpPr>
        <p:spPr bwMode="auto">
          <a:xfrm>
            <a:off x="5576333" y="3634942"/>
            <a:ext cx="1263650" cy="1041400"/>
          </a:xfrm>
          <a:prstGeom prst="roundRect">
            <a:avLst>
              <a:gd name="adj" fmla="val 16667"/>
            </a:avLst>
          </a:prstGeom>
          <a:solidFill>
            <a:srgbClr val="F57B4D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Tjänstemanna-beredning till Delregionalt Samverkans- organ 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3" name="Rektangel med rundade hörn 38"/>
          <p:cNvSpPr>
            <a:spLocks noChangeArrowheads="1"/>
          </p:cNvSpPr>
          <p:nvPr/>
        </p:nvSpPr>
        <p:spPr bwMode="auto">
          <a:xfrm>
            <a:off x="5264054" y="2741743"/>
            <a:ext cx="1200150" cy="985838"/>
          </a:xfrm>
          <a:prstGeom prst="roundRect">
            <a:avLst>
              <a:gd name="adj" fmla="val 16667"/>
            </a:avLst>
          </a:prstGeom>
          <a:solidFill>
            <a:srgbClr val="F57B4D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Delregionalt Samverkans-organ (DS) (politisk)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Vänster-höger-pil 315"/>
          <p:cNvSpPr/>
          <p:nvPr/>
        </p:nvSpPr>
        <p:spPr>
          <a:xfrm rot="16200000">
            <a:off x="5323192" y="1682648"/>
            <a:ext cx="548640" cy="222250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Rektangel med rundade hörn 74"/>
          <p:cNvSpPr>
            <a:spLocks noChangeArrowheads="1"/>
          </p:cNvSpPr>
          <p:nvPr/>
        </p:nvSpPr>
        <p:spPr bwMode="auto">
          <a:xfrm>
            <a:off x="3803718" y="3718488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Nord-västra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9" name="Rektangel med rundade hörn 75"/>
          <p:cNvSpPr>
            <a:spLocks noChangeArrowheads="1"/>
          </p:cNvSpPr>
          <p:nvPr/>
        </p:nvSpPr>
        <p:spPr bwMode="auto">
          <a:xfrm>
            <a:off x="4060893" y="4099488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Syd-västra</a:t>
            </a:r>
            <a:endParaRPr kumimoji="0" lang="sv-SE" altLang="sv-S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1" name="Rektangel med rundade hörn 77"/>
          <p:cNvSpPr>
            <a:spLocks noChangeArrowheads="1"/>
          </p:cNvSpPr>
          <p:nvPr/>
        </p:nvSpPr>
        <p:spPr bwMode="auto">
          <a:xfrm>
            <a:off x="4297431" y="3550213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Nord-östra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" name="Rektangel med rundade hörn 78"/>
          <p:cNvSpPr>
            <a:spLocks noChangeArrowheads="1"/>
          </p:cNvSpPr>
          <p:nvPr/>
        </p:nvSpPr>
        <p:spPr bwMode="auto">
          <a:xfrm>
            <a:off x="4532381" y="3918513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Meller-sta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3" name="Rektangel med rundade hörn 79"/>
          <p:cNvSpPr>
            <a:spLocks noChangeArrowheads="1"/>
          </p:cNvSpPr>
          <p:nvPr/>
        </p:nvSpPr>
        <p:spPr bwMode="auto">
          <a:xfrm>
            <a:off x="4522856" y="4486838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Malmö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3" name="Vänster-höger-pil 342"/>
          <p:cNvSpPr/>
          <p:nvPr/>
        </p:nvSpPr>
        <p:spPr>
          <a:xfrm rot="5400000">
            <a:off x="5323192" y="3728187"/>
            <a:ext cx="548640" cy="222250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Rektangel med rundade hörn 12"/>
          <p:cNvSpPr>
            <a:spLocks noChangeArrowheads="1"/>
          </p:cNvSpPr>
          <p:nvPr/>
        </p:nvSpPr>
        <p:spPr bwMode="auto">
          <a:xfrm>
            <a:off x="182978" y="2413489"/>
            <a:ext cx="579438" cy="5000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IFO-chefs-nätverk</a:t>
            </a:r>
            <a:endParaRPr kumimoji="0" lang="sv-SE" altLang="sv-SE" sz="7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5" name="Rektangel med rundade hörn 13"/>
          <p:cNvSpPr>
            <a:spLocks noChangeArrowheads="1"/>
          </p:cNvSpPr>
          <p:nvPr/>
        </p:nvSpPr>
        <p:spPr bwMode="auto">
          <a:xfrm>
            <a:off x="178208" y="2868602"/>
            <a:ext cx="579438" cy="5000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ÄO-chefs-nätverk</a:t>
            </a:r>
            <a:endParaRPr kumimoji="0" lang="sv-SE" altLang="sv-SE" sz="7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9" name="Rectangle 507"/>
          <p:cNvSpPr>
            <a:spLocks noChangeArrowheads="1"/>
          </p:cNvSpPr>
          <p:nvPr/>
        </p:nvSpPr>
        <p:spPr bwMode="auto">
          <a:xfrm>
            <a:off x="0" y="-40704"/>
            <a:ext cx="110799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	</a:t>
            </a:r>
            <a:endParaRPr kumimoji="0" lang="sv-SE" altLang="sv-SE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0" name="Rectangle 545"/>
          <p:cNvSpPr>
            <a:spLocks noChangeArrowheads="1"/>
          </p:cNvSpPr>
          <p:nvPr/>
        </p:nvSpPr>
        <p:spPr bwMode="auto">
          <a:xfrm>
            <a:off x="0" y="526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Rektangel med rundade hörn 75"/>
          <p:cNvSpPr>
            <a:spLocks noChangeArrowheads="1"/>
          </p:cNvSpPr>
          <p:nvPr/>
        </p:nvSpPr>
        <p:spPr bwMode="auto">
          <a:xfrm>
            <a:off x="6702685" y="3136153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Syd-västra</a:t>
            </a:r>
            <a:endParaRPr kumimoji="0" lang="sv-SE" altLang="sv-S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3" name="Rektangel med rundade hörn 76"/>
          <p:cNvSpPr>
            <a:spLocks noChangeArrowheads="1"/>
          </p:cNvSpPr>
          <p:nvPr/>
        </p:nvSpPr>
        <p:spPr bwMode="auto">
          <a:xfrm>
            <a:off x="7722414" y="3203448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Syd-östra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4" name="Rektangel med rundade hörn 77"/>
          <p:cNvSpPr>
            <a:spLocks noChangeArrowheads="1"/>
          </p:cNvSpPr>
          <p:nvPr/>
        </p:nvSpPr>
        <p:spPr bwMode="auto">
          <a:xfrm>
            <a:off x="6939223" y="2586878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Nord-östra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5" name="Rektangel med rundade hörn 78"/>
          <p:cNvSpPr>
            <a:spLocks noChangeArrowheads="1"/>
          </p:cNvSpPr>
          <p:nvPr/>
        </p:nvSpPr>
        <p:spPr bwMode="auto">
          <a:xfrm>
            <a:off x="7174173" y="2955178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Meller-sta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6" name="Rektangel med rundade hörn 79"/>
          <p:cNvSpPr>
            <a:spLocks noChangeArrowheads="1"/>
          </p:cNvSpPr>
          <p:nvPr/>
        </p:nvSpPr>
        <p:spPr bwMode="auto">
          <a:xfrm>
            <a:off x="7164648" y="3523503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Malmö</a:t>
            </a:r>
            <a:endParaRPr kumimoji="0" lang="sv-SE" altLang="sv-S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0" name="Rektangel med rundade hörn 75"/>
          <p:cNvSpPr>
            <a:spLocks noChangeArrowheads="1"/>
          </p:cNvSpPr>
          <p:nvPr/>
        </p:nvSpPr>
        <p:spPr bwMode="auto">
          <a:xfrm>
            <a:off x="6320175" y="5695134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1" name="Rektangel med rundade hörn 76"/>
          <p:cNvSpPr>
            <a:spLocks noChangeArrowheads="1"/>
          </p:cNvSpPr>
          <p:nvPr/>
        </p:nvSpPr>
        <p:spPr bwMode="auto">
          <a:xfrm>
            <a:off x="7722414" y="5716407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2" name="Rektangel med rundade hörn 77"/>
          <p:cNvSpPr>
            <a:spLocks noChangeArrowheads="1"/>
          </p:cNvSpPr>
          <p:nvPr/>
        </p:nvSpPr>
        <p:spPr bwMode="auto">
          <a:xfrm>
            <a:off x="6741185" y="5040015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3" name="Rektangel med rundade hörn 78"/>
          <p:cNvSpPr>
            <a:spLocks noChangeArrowheads="1"/>
          </p:cNvSpPr>
          <p:nvPr/>
        </p:nvSpPr>
        <p:spPr bwMode="auto">
          <a:xfrm>
            <a:off x="6976135" y="5408315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4" name="Rektangel med rundade hörn 79"/>
          <p:cNvSpPr>
            <a:spLocks noChangeArrowheads="1"/>
          </p:cNvSpPr>
          <p:nvPr/>
        </p:nvSpPr>
        <p:spPr bwMode="auto">
          <a:xfrm>
            <a:off x="6966610" y="5976640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2" name="Rektangel med rundade hörn 76"/>
          <p:cNvSpPr>
            <a:spLocks noChangeArrowheads="1"/>
          </p:cNvSpPr>
          <p:nvPr/>
        </p:nvSpPr>
        <p:spPr bwMode="auto">
          <a:xfrm>
            <a:off x="760635" y="1207382"/>
            <a:ext cx="579438" cy="508753"/>
          </a:xfrm>
          <a:prstGeom prst="roundRect">
            <a:avLst>
              <a:gd name="adj" fmla="val 16667"/>
            </a:avLst>
          </a:prstGeom>
          <a:solidFill>
            <a:srgbClr val="004E6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Syd-västra</a:t>
            </a:r>
            <a:endParaRPr kumimoji="0" lang="sv-SE" altLang="sv-SE" sz="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3" name="Rektangel med rundade hörn 77"/>
          <p:cNvSpPr>
            <a:spLocks noChangeArrowheads="1"/>
          </p:cNvSpPr>
          <p:nvPr/>
        </p:nvSpPr>
        <p:spPr bwMode="auto">
          <a:xfrm>
            <a:off x="1297275" y="1494842"/>
            <a:ext cx="579437" cy="508753"/>
          </a:xfrm>
          <a:prstGeom prst="roundRect">
            <a:avLst>
              <a:gd name="adj" fmla="val 16667"/>
            </a:avLst>
          </a:prstGeom>
          <a:solidFill>
            <a:srgbClr val="004E6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Malmö</a:t>
            </a:r>
          </a:p>
        </p:txBody>
      </p:sp>
      <p:sp>
        <p:nvSpPr>
          <p:cNvPr id="484" name="Rektangel med rundade hörn 78"/>
          <p:cNvSpPr>
            <a:spLocks noChangeArrowheads="1"/>
          </p:cNvSpPr>
          <p:nvPr/>
        </p:nvSpPr>
        <p:spPr bwMode="auto">
          <a:xfrm>
            <a:off x="1314345" y="1044592"/>
            <a:ext cx="579437" cy="508753"/>
          </a:xfrm>
          <a:prstGeom prst="roundRect">
            <a:avLst>
              <a:gd name="adj" fmla="val 16667"/>
            </a:avLst>
          </a:prstGeom>
          <a:solidFill>
            <a:srgbClr val="004E6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Meller-sta</a:t>
            </a:r>
          </a:p>
        </p:txBody>
      </p:sp>
      <p:sp>
        <p:nvSpPr>
          <p:cNvPr id="497" name="Rektangel med rundade hörn 68"/>
          <p:cNvSpPr>
            <a:spLocks noChangeArrowheads="1"/>
          </p:cNvSpPr>
          <p:nvPr/>
        </p:nvSpPr>
        <p:spPr bwMode="auto">
          <a:xfrm>
            <a:off x="418637" y="5691950"/>
            <a:ext cx="1378718" cy="86227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SKR Socialchefs-nätverket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5" name="Rektangel med rundade hörn 68"/>
          <p:cNvSpPr>
            <a:spLocks noChangeArrowheads="1"/>
          </p:cNvSpPr>
          <p:nvPr/>
        </p:nvSpPr>
        <p:spPr bwMode="auto">
          <a:xfrm>
            <a:off x="1155474" y="5022071"/>
            <a:ext cx="1418713" cy="8549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SKR Huvudmanna-gruppen (politisk)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04" name="Rak koppling 503"/>
          <p:cNvCxnSpPr/>
          <p:nvPr/>
        </p:nvCxnSpPr>
        <p:spPr>
          <a:xfrm flipH="1">
            <a:off x="2771458" y="2417031"/>
            <a:ext cx="1490322" cy="3575895"/>
          </a:xfrm>
          <a:prstGeom prst="line">
            <a:avLst/>
          </a:prstGeom>
          <a:ln>
            <a:solidFill>
              <a:srgbClr val="0075A7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0" name="Rektangel med rundade hörn 86"/>
          <p:cNvSpPr>
            <a:spLocks noChangeArrowheads="1"/>
          </p:cNvSpPr>
          <p:nvPr/>
        </p:nvSpPr>
        <p:spPr bwMode="auto">
          <a:xfrm>
            <a:off x="486453" y="1700038"/>
            <a:ext cx="903288" cy="796925"/>
          </a:xfrm>
          <a:prstGeom prst="roundRect">
            <a:avLst>
              <a:gd name="adj" fmla="val 16667"/>
            </a:avLst>
          </a:prstGeom>
          <a:solidFill>
            <a:srgbClr val="004E6F"/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Familjen Helsingborg /Nordvästra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86" name="Rak koppling 85"/>
          <p:cNvCxnSpPr/>
          <p:nvPr/>
        </p:nvCxnSpPr>
        <p:spPr>
          <a:xfrm flipH="1">
            <a:off x="3453121" y="2349444"/>
            <a:ext cx="831081" cy="3480388"/>
          </a:xfrm>
          <a:prstGeom prst="line">
            <a:avLst/>
          </a:prstGeom>
          <a:ln>
            <a:solidFill>
              <a:srgbClr val="0075A7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5" name="Rektangel med rundade hörn 7"/>
          <p:cNvSpPr>
            <a:spLocks noChangeArrowheads="1"/>
          </p:cNvSpPr>
          <p:nvPr/>
        </p:nvSpPr>
        <p:spPr bwMode="auto">
          <a:xfrm>
            <a:off x="170107" y="5127590"/>
            <a:ext cx="595530" cy="48910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Kvalitets-nätverk</a:t>
            </a:r>
            <a:endParaRPr kumimoji="0" lang="sv-SE" altLang="sv-SE" sz="7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03" name="Rak koppling 502"/>
          <p:cNvCxnSpPr/>
          <p:nvPr/>
        </p:nvCxnSpPr>
        <p:spPr>
          <a:xfrm flipH="1">
            <a:off x="823476" y="2361556"/>
            <a:ext cx="459382" cy="3473908"/>
          </a:xfrm>
          <a:prstGeom prst="line">
            <a:avLst/>
          </a:prstGeom>
          <a:ln>
            <a:solidFill>
              <a:srgbClr val="004E6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1" name="Rak koppling 520"/>
          <p:cNvCxnSpPr/>
          <p:nvPr/>
        </p:nvCxnSpPr>
        <p:spPr>
          <a:xfrm>
            <a:off x="1259665" y="2361556"/>
            <a:ext cx="4397349" cy="1962188"/>
          </a:xfrm>
          <a:prstGeom prst="line">
            <a:avLst/>
          </a:prstGeom>
          <a:ln>
            <a:solidFill>
              <a:srgbClr val="004E6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8" name="Rak koppling 517"/>
          <p:cNvCxnSpPr/>
          <p:nvPr/>
        </p:nvCxnSpPr>
        <p:spPr>
          <a:xfrm>
            <a:off x="1297275" y="2361556"/>
            <a:ext cx="4457631" cy="189494"/>
          </a:xfrm>
          <a:prstGeom prst="line">
            <a:avLst/>
          </a:prstGeom>
          <a:ln>
            <a:solidFill>
              <a:srgbClr val="004E6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28" name="Rak koppling 527"/>
          <p:cNvCxnSpPr/>
          <p:nvPr/>
        </p:nvCxnSpPr>
        <p:spPr>
          <a:xfrm>
            <a:off x="1230558" y="2349444"/>
            <a:ext cx="2217793" cy="3480388"/>
          </a:xfrm>
          <a:prstGeom prst="line">
            <a:avLst/>
          </a:prstGeom>
          <a:ln>
            <a:solidFill>
              <a:srgbClr val="004E6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5" name="Rak koppling 514"/>
          <p:cNvCxnSpPr/>
          <p:nvPr/>
        </p:nvCxnSpPr>
        <p:spPr>
          <a:xfrm flipV="1">
            <a:off x="1259665" y="2283657"/>
            <a:ext cx="1643887" cy="71842"/>
          </a:xfrm>
          <a:prstGeom prst="line">
            <a:avLst/>
          </a:prstGeom>
          <a:ln>
            <a:solidFill>
              <a:srgbClr val="004E6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0" name="Rektangel med rundade hörn 74"/>
          <p:cNvSpPr>
            <a:spLocks noChangeArrowheads="1"/>
          </p:cNvSpPr>
          <p:nvPr/>
        </p:nvSpPr>
        <p:spPr bwMode="auto">
          <a:xfrm>
            <a:off x="6712289" y="5743865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Rektangel med rundade hörn 75"/>
          <p:cNvSpPr>
            <a:spLocks noChangeArrowheads="1"/>
          </p:cNvSpPr>
          <p:nvPr/>
        </p:nvSpPr>
        <p:spPr bwMode="auto">
          <a:xfrm>
            <a:off x="7133540" y="5364832"/>
            <a:ext cx="625365" cy="5176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Rektangel med rundade hörn 76"/>
          <p:cNvSpPr>
            <a:spLocks noChangeArrowheads="1"/>
          </p:cNvSpPr>
          <p:nvPr/>
        </p:nvSpPr>
        <p:spPr bwMode="auto">
          <a:xfrm>
            <a:off x="7127242" y="5789594"/>
            <a:ext cx="575962" cy="48759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Rektangel med rundade hörn 77"/>
          <p:cNvSpPr>
            <a:spLocks noChangeArrowheads="1"/>
          </p:cNvSpPr>
          <p:nvPr/>
        </p:nvSpPr>
        <p:spPr bwMode="auto">
          <a:xfrm>
            <a:off x="6485481" y="6124421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4" name="Rektangel med rundade hörn 78"/>
          <p:cNvSpPr>
            <a:spLocks noChangeArrowheads="1"/>
          </p:cNvSpPr>
          <p:nvPr/>
        </p:nvSpPr>
        <p:spPr bwMode="auto">
          <a:xfrm>
            <a:off x="6612646" y="5372144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5" name="Rektangel med rundade hörn 79"/>
          <p:cNvSpPr>
            <a:spLocks noChangeArrowheads="1"/>
          </p:cNvSpPr>
          <p:nvPr/>
        </p:nvSpPr>
        <p:spPr bwMode="auto">
          <a:xfrm>
            <a:off x="6447033" y="4949476"/>
            <a:ext cx="579437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4" name="Rektangel med rundade hörn 75"/>
          <p:cNvSpPr>
            <a:spLocks noChangeArrowheads="1"/>
          </p:cNvSpPr>
          <p:nvPr/>
        </p:nvSpPr>
        <p:spPr bwMode="auto">
          <a:xfrm>
            <a:off x="7654725" y="5328888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Rektangel med rundade hörn 75"/>
          <p:cNvSpPr>
            <a:spLocks noChangeArrowheads="1"/>
          </p:cNvSpPr>
          <p:nvPr/>
        </p:nvSpPr>
        <p:spPr bwMode="auto">
          <a:xfrm>
            <a:off x="7084085" y="4867311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6" name="Rektangel med rundade hörn 75"/>
          <p:cNvSpPr>
            <a:spLocks noChangeArrowheads="1"/>
          </p:cNvSpPr>
          <p:nvPr/>
        </p:nvSpPr>
        <p:spPr bwMode="auto">
          <a:xfrm>
            <a:off x="7514646" y="5030923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7" name="Rektangel med rundade hörn 75"/>
          <p:cNvSpPr>
            <a:spLocks noChangeArrowheads="1"/>
          </p:cNvSpPr>
          <p:nvPr/>
        </p:nvSpPr>
        <p:spPr bwMode="auto">
          <a:xfrm>
            <a:off x="7514858" y="6083567"/>
            <a:ext cx="579438" cy="50006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3" name="Rektangel med rundade hörn 7"/>
          <p:cNvSpPr>
            <a:spLocks noChangeArrowheads="1"/>
          </p:cNvSpPr>
          <p:nvPr/>
        </p:nvSpPr>
        <p:spPr bwMode="auto">
          <a:xfrm>
            <a:off x="185193" y="3311981"/>
            <a:ext cx="579438" cy="5000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LSS-chefs-nätverk</a:t>
            </a:r>
            <a:endParaRPr kumimoji="0" lang="sv-SE" altLang="sv-SE" sz="7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ektangel med rundade hörn 13"/>
          <p:cNvSpPr>
            <a:spLocks noChangeArrowheads="1"/>
          </p:cNvSpPr>
          <p:nvPr/>
        </p:nvSpPr>
        <p:spPr bwMode="auto">
          <a:xfrm>
            <a:off x="184115" y="4692324"/>
            <a:ext cx="579438" cy="5000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MAS/ </a:t>
            </a:r>
            <a:r>
              <a:rPr kumimoji="0" lang="sv-SE" altLang="sv-S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MAR-nätverk</a:t>
            </a:r>
            <a:endParaRPr kumimoji="0" lang="sv-SE" altLang="sv-SE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ktangel med rundade hörn 7"/>
          <p:cNvSpPr>
            <a:spLocks noChangeArrowheads="1"/>
          </p:cNvSpPr>
          <p:nvPr/>
        </p:nvSpPr>
        <p:spPr bwMode="auto">
          <a:xfrm>
            <a:off x="170107" y="4257185"/>
            <a:ext cx="595530" cy="48910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Myndig-hets-chefs-nätverk</a:t>
            </a:r>
            <a:endParaRPr kumimoji="0" lang="sv-SE" altLang="sv-SE" sz="7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Rektangel med rundade hörn 7"/>
          <p:cNvSpPr>
            <a:spLocks noChangeArrowheads="1"/>
          </p:cNvSpPr>
          <p:nvPr/>
        </p:nvSpPr>
        <p:spPr bwMode="auto">
          <a:xfrm>
            <a:off x="184115" y="3776196"/>
            <a:ext cx="579438" cy="5000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25400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HS-chefs-nätverk</a:t>
            </a:r>
            <a:endParaRPr kumimoji="0" lang="sv-SE" altLang="sv-SE" sz="7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4" name="Vänster-höger-pil 313"/>
          <p:cNvSpPr/>
          <p:nvPr/>
        </p:nvSpPr>
        <p:spPr>
          <a:xfrm rot="16200000">
            <a:off x="6161216" y="2663955"/>
            <a:ext cx="548640" cy="222250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Rektangel med rundade hörn 68"/>
          <p:cNvSpPr>
            <a:spLocks noChangeArrowheads="1"/>
          </p:cNvSpPr>
          <p:nvPr/>
        </p:nvSpPr>
        <p:spPr bwMode="auto">
          <a:xfrm>
            <a:off x="5254424" y="4746292"/>
            <a:ext cx="1231900" cy="914400"/>
          </a:xfrm>
          <a:prstGeom prst="roundRect">
            <a:avLst>
              <a:gd name="adj" fmla="val 16667"/>
            </a:avLst>
          </a:prstGeom>
          <a:solidFill>
            <a:srgbClr val="77DB88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Lokala samarbets-grupper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2" name="Vänster-höger-pil 341"/>
          <p:cNvSpPr/>
          <p:nvPr/>
        </p:nvSpPr>
        <p:spPr>
          <a:xfrm rot="5400000">
            <a:off x="6161216" y="4692968"/>
            <a:ext cx="548640" cy="222250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Rektangel med rundade hörn 5"/>
          <p:cNvSpPr>
            <a:spLocks noChangeArrowheads="1"/>
          </p:cNvSpPr>
          <p:nvPr/>
        </p:nvSpPr>
        <p:spPr bwMode="auto">
          <a:xfrm>
            <a:off x="1778135" y="982472"/>
            <a:ext cx="1140083" cy="846422"/>
          </a:xfrm>
          <a:prstGeom prst="roundRect">
            <a:avLst>
              <a:gd name="adj" fmla="val 16667"/>
            </a:avLst>
          </a:prstGeom>
          <a:solidFill>
            <a:srgbClr val="004E6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6 socialchefs-nätverk i Skåne 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" name="Rektangel med rundade hörn 2"/>
          <p:cNvSpPr>
            <a:spLocks noChangeArrowheads="1"/>
          </p:cNvSpPr>
          <p:nvPr/>
        </p:nvSpPr>
        <p:spPr bwMode="auto">
          <a:xfrm>
            <a:off x="2834409" y="394335"/>
            <a:ext cx="1676400" cy="1311275"/>
          </a:xfrm>
          <a:prstGeom prst="roundRect">
            <a:avLst>
              <a:gd name="adj" fmla="val 16667"/>
            </a:avLst>
          </a:prstGeom>
          <a:solidFill>
            <a:srgbClr val="004E6F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SKÅNES </a:t>
            </a:r>
            <a:endParaRPr kumimoji="0" lang="sv-SE" altLang="sv-SE" sz="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Garamond" panose="02020404030301010803" pitchFamily="18" charset="0"/>
                <a:cs typeface="Times New Roman" panose="02020603050405020304" pitchFamily="18" charset="0"/>
              </a:rPr>
              <a:t>33 KOMMUNER</a:t>
            </a:r>
            <a:endParaRPr kumimoji="0" lang="sv-SE" alt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00" name="Rak koppling 499"/>
          <p:cNvCxnSpPr/>
          <p:nvPr/>
        </p:nvCxnSpPr>
        <p:spPr>
          <a:xfrm flipH="1">
            <a:off x="2126140" y="1548310"/>
            <a:ext cx="2085820" cy="3611643"/>
          </a:xfrm>
          <a:prstGeom prst="line">
            <a:avLst/>
          </a:prstGeom>
          <a:ln>
            <a:solidFill>
              <a:srgbClr val="0075A7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 animBg="1"/>
      <p:bldP spid="320" grpId="0" animBg="1"/>
      <p:bldP spid="371" grpId="0" animBg="1"/>
      <p:bldP spid="310" grpId="0" animBg="1"/>
      <p:bldP spid="111" grpId="0" animBg="1"/>
      <p:bldP spid="109" grpId="0" animBg="1"/>
      <p:bldP spid="105" grpId="0" animBg="1"/>
      <p:bldP spid="106" grpId="0" animBg="1"/>
      <p:bldP spid="129" grpId="0" animBg="1"/>
      <p:bldP spid="130" grpId="0" animBg="1"/>
      <p:bldP spid="127" grpId="0" animBg="1"/>
      <p:bldP spid="124" grpId="0" animBg="1"/>
      <p:bldP spid="125" grpId="0" animBg="1"/>
      <p:bldP spid="126" grpId="0" animBg="1"/>
      <p:bldP spid="128" grpId="0" animBg="1"/>
      <p:bldP spid="498" grpId="0" animBg="1"/>
      <p:bldP spid="496" grpId="0" animBg="1"/>
      <p:bldP spid="344" grpId="0" animBg="1"/>
      <p:bldP spid="300" grpId="0" animBg="1"/>
      <p:bldP spid="301" grpId="0" animBg="1"/>
      <p:bldP spid="308" grpId="0" animBg="1"/>
      <p:bldP spid="309" grpId="0" animBg="1"/>
      <p:bldP spid="311" grpId="0" animBg="1"/>
      <p:bldP spid="312" grpId="0" animBg="1"/>
      <p:bldP spid="313" grpId="0" animBg="1"/>
      <p:bldP spid="316" grpId="0" animBg="1"/>
      <p:bldP spid="318" grpId="0" animBg="1"/>
      <p:bldP spid="319" grpId="0" animBg="1"/>
      <p:bldP spid="321" grpId="0" animBg="1"/>
      <p:bldP spid="322" grpId="0" animBg="1"/>
      <p:bldP spid="323" grpId="0" animBg="1"/>
      <p:bldP spid="343" grpId="0" animBg="1"/>
      <p:bldP spid="364" grpId="0" animBg="1"/>
      <p:bldP spid="365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82" grpId="0" animBg="1"/>
      <p:bldP spid="483" grpId="0" animBg="1"/>
      <p:bldP spid="484" grpId="0" animBg="1"/>
      <p:bldP spid="497" grpId="0" animBg="1"/>
      <p:bldP spid="495" grpId="0" animBg="1"/>
      <p:bldP spid="330" grpId="0" animBg="1"/>
      <p:bldP spid="330" grpId="1" animBg="1"/>
      <p:bldP spid="85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114" grpId="0" animBg="1"/>
      <p:bldP spid="115" grpId="0" animBg="1"/>
      <p:bldP spid="116" grpId="0" animBg="1"/>
      <p:bldP spid="117" grpId="0" animBg="1"/>
      <p:bldP spid="363" grpId="0" animBg="1"/>
      <p:bldP spid="112" grpId="0" animBg="1"/>
      <p:bldP spid="83" grpId="0" animBg="1"/>
      <p:bldP spid="84" grpId="0" animBg="1"/>
      <p:bldP spid="314" grpId="0" animBg="1"/>
      <p:bldP spid="315" grpId="0" animBg="1"/>
      <p:bldP spid="342" grpId="0" animBg="1"/>
      <p:bldP spid="299" grpId="0" animBg="1"/>
      <p:bldP spid="3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Deltagare </a:t>
            </a:r>
            <a:r>
              <a:rPr lang="sv-SE" dirty="0"/>
              <a:t>från Familjen Helsingborgs kommuner </a:t>
            </a:r>
            <a:r>
              <a:rPr lang="sv-SE" dirty="0" smtClean="0"/>
              <a:t>samt Skånes kommuner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8136904" cy="4608512"/>
          </a:xfrm>
        </p:spPr>
        <p:txBody>
          <a:bodyPr numCol="2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sv-SE" sz="1700" dirty="0">
                <a:latin typeface="+mj-lt"/>
              </a:rPr>
              <a:t>Socialchefsråd, KFSK</a:t>
            </a:r>
          </a:p>
          <a:p>
            <a:pPr lvl="0"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Agneta </a:t>
            </a:r>
            <a:r>
              <a:rPr lang="sv-SE" sz="1700" b="0" dirty="0" err="1">
                <a:latin typeface="+mj-lt"/>
              </a:rPr>
              <a:t>Hugander</a:t>
            </a:r>
            <a:r>
              <a:rPr lang="sv-SE" sz="1700" b="0" dirty="0">
                <a:latin typeface="+mj-lt"/>
              </a:rPr>
              <a:t>, </a:t>
            </a:r>
            <a:r>
              <a:rPr lang="sv-SE" sz="1700" b="0" dirty="0" smtClean="0">
                <a:latin typeface="+mj-lt"/>
              </a:rPr>
              <a:t>Klippan (NV)</a:t>
            </a:r>
            <a:endParaRPr lang="sv-SE" sz="1700" b="0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sv-SE" sz="1700" b="0" dirty="0" smtClean="0">
                <a:latin typeface="+mj-lt"/>
              </a:rPr>
              <a:t>Christin Johansson, Båstad (NV)</a:t>
            </a:r>
            <a:endParaRPr lang="sv-SE" sz="1700" b="0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Annika Andersson, Helsingborg </a:t>
            </a:r>
            <a:r>
              <a:rPr lang="sv-SE" sz="1700" b="0" dirty="0" smtClean="0">
                <a:latin typeface="+mj-lt"/>
              </a:rPr>
              <a:t>(NV/NO)</a:t>
            </a:r>
            <a:endParaRPr lang="sv-SE" sz="1700" b="0" dirty="0">
              <a:latin typeface="+mj-lt"/>
            </a:endParaRPr>
          </a:p>
          <a:p>
            <a:pPr algn="l">
              <a:spcBef>
                <a:spcPts val="0"/>
              </a:spcBef>
            </a:pPr>
            <a:r>
              <a:rPr lang="sv-SE" sz="1700" b="0" dirty="0" smtClean="0">
                <a:latin typeface="+mj-lt"/>
              </a:rPr>
              <a:t>Annelie </a:t>
            </a:r>
            <a:r>
              <a:rPr lang="sv-SE" sz="1700" b="0" dirty="0" err="1">
                <a:latin typeface="+mj-lt"/>
              </a:rPr>
              <a:t>Börjesdotter</a:t>
            </a:r>
            <a:r>
              <a:rPr lang="sv-SE" sz="1700" b="0" dirty="0">
                <a:latin typeface="+mj-lt"/>
              </a:rPr>
              <a:t>, </a:t>
            </a:r>
            <a:r>
              <a:rPr lang="sv-SE" sz="1700" b="0" dirty="0" smtClean="0">
                <a:latin typeface="+mj-lt"/>
              </a:rPr>
              <a:t>Perstorp (NO)</a:t>
            </a: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dirty="0">
                <a:latin typeface="+mj-lt"/>
              </a:rPr>
              <a:t>MAS/MAR-råd, KFSK</a:t>
            </a:r>
          </a:p>
          <a:p>
            <a:pPr lvl="0" algn="l">
              <a:spcBef>
                <a:spcPts val="0"/>
              </a:spcBef>
            </a:pPr>
            <a:r>
              <a:rPr lang="sv-SE" sz="1700" b="0" dirty="0" smtClean="0">
                <a:latin typeface="+mj-lt"/>
              </a:rPr>
              <a:t>Bodil Fälth, Ängelholm</a:t>
            </a: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Ebba Larsson,  Höganäs </a:t>
            </a:r>
            <a:endParaRPr lang="sv-SE" sz="1700" b="0" dirty="0" smtClean="0">
              <a:latin typeface="+mj-lt"/>
            </a:endParaRPr>
          </a:p>
          <a:p>
            <a:pPr lvl="0" algn="l">
              <a:spcBef>
                <a:spcPts val="0"/>
              </a:spcBef>
            </a:pP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dirty="0" smtClean="0">
                <a:latin typeface="+mj-lt"/>
              </a:rPr>
              <a:t>Centralt samverkansorgan (politisk)</a:t>
            </a:r>
          </a:p>
          <a:p>
            <a:pPr lvl="0" algn="l">
              <a:spcBef>
                <a:spcPts val="0"/>
              </a:spcBef>
            </a:pPr>
            <a:r>
              <a:rPr lang="sv-SE" sz="1700" b="0" dirty="0" smtClean="0">
                <a:latin typeface="+mj-lt"/>
              </a:rPr>
              <a:t>Ingen representant från NV-Skåne</a:t>
            </a: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dirty="0">
                <a:latin typeface="+mj-lt"/>
              </a:rPr>
              <a:t>Tjänstemannaberedning till Centralt samverkansorgan</a:t>
            </a:r>
          </a:p>
          <a:p>
            <a:pPr lvl="0"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Agneta </a:t>
            </a:r>
            <a:r>
              <a:rPr lang="sv-SE" sz="1700" b="0" dirty="0" err="1">
                <a:latin typeface="+mj-lt"/>
              </a:rPr>
              <a:t>Hugander</a:t>
            </a:r>
            <a:r>
              <a:rPr lang="sv-SE" sz="1700" b="0" dirty="0">
                <a:latin typeface="+mj-lt"/>
              </a:rPr>
              <a:t>, </a:t>
            </a:r>
            <a:r>
              <a:rPr lang="sv-SE" sz="1700" b="0" dirty="0" smtClean="0">
                <a:latin typeface="+mj-lt"/>
              </a:rPr>
              <a:t>Klippan</a:t>
            </a:r>
          </a:p>
          <a:p>
            <a:pPr lvl="0" algn="l">
              <a:spcBef>
                <a:spcPts val="0"/>
              </a:spcBef>
            </a:pPr>
            <a:endParaRPr lang="sv-SE" sz="170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dirty="0" smtClean="0">
                <a:latin typeface="+mj-lt"/>
              </a:rPr>
              <a:t>Socialchefsnätverket</a:t>
            </a:r>
            <a:r>
              <a:rPr lang="sv-SE" sz="1700" dirty="0">
                <a:latin typeface="+mj-lt"/>
              </a:rPr>
              <a:t>, </a:t>
            </a:r>
            <a:r>
              <a:rPr lang="sv-SE" sz="1700" dirty="0" smtClean="0">
                <a:latin typeface="+mj-lt"/>
              </a:rPr>
              <a:t>SKR</a:t>
            </a:r>
            <a:endParaRPr lang="sv-SE" sz="170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Annika Andersson, </a:t>
            </a:r>
            <a:r>
              <a:rPr lang="sv-SE" sz="1700" b="0" dirty="0" smtClean="0">
                <a:latin typeface="+mj-lt"/>
              </a:rPr>
              <a:t>Helsingborg</a:t>
            </a:r>
          </a:p>
          <a:p>
            <a:pPr lvl="0" algn="l">
              <a:spcBef>
                <a:spcPts val="0"/>
              </a:spcBef>
            </a:pPr>
            <a:r>
              <a:rPr lang="sv-SE" sz="1700" b="0" dirty="0" smtClean="0">
                <a:latin typeface="+mj-lt"/>
              </a:rPr>
              <a:t>Christin </a:t>
            </a:r>
            <a:r>
              <a:rPr lang="sv-SE" sz="1700" b="0" dirty="0">
                <a:latin typeface="+mj-lt"/>
              </a:rPr>
              <a:t>Johansson, Båstad </a:t>
            </a:r>
            <a:r>
              <a:rPr lang="sv-SE" sz="1700" b="0" dirty="0" smtClean="0">
                <a:latin typeface="+mj-lt"/>
              </a:rPr>
              <a:t> </a:t>
            </a:r>
          </a:p>
          <a:p>
            <a:pPr lvl="0" algn="l">
              <a:spcBef>
                <a:spcPts val="0"/>
              </a:spcBef>
            </a:pPr>
            <a:endParaRPr lang="sv-SE" sz="1700" dirty="0" smtClean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dirty="0" smtClean="0">
                <a:latin typeface="+mj-lt"/>
              </a:rPr>
              <a:t>Nationell samverkansgrupp för kunskapsstyrning i socialtjänsten</a:t>
            </a:r>
            <a:r>
              <a:rPr lang="sv-SE" sz="1700" dirty="0">
                <a:latin typeface="+mj-lt"/>
              </a:rPr>
              <a:t> </a:t>
            </a:r>
            <a:endParaRPr lang="sv-SE" sz="1700" dirty="0" smtClean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dirty="0" smtClean="0">
                <a:latin typeface="+mj-lt"/>
              </a:rPr>
              <a:t>NSK-S</a:t>
            </a:r>
            <a:r>
              <a:rPr lang="sv-SE" sz="1700" dirty="0">
                <a:latin typeface="+mj-lt"/>
              </a:rPr>
              <a:t>, SKR </a:t>
            </a:r>
            <a:endParaRPr lang="sv-SE" sz="1700" dirty="0" smtClean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b="0" dirty="0" smtClean="0">
                <a:latin typeface="+mj-lt"/>
              </a:rPr>
              <a:t>Annelie </a:t>
            </a:r>
            <a:r>
              <a:rPr lang="sv-SE" sz="1700" b="0" dirty="0" err="1">
                <a:latin typeface="+mj-lt"/>
              </a:rPr>
              <a:t>Börjesdotter</a:t>
            </a:r>
            <a:r>
              <a:rPr lang="sv-SE" sz="1700" b="0" dirty="0">
                <a:latin typeface="+mj-lt"/>
              </a:rPr>
              <a:t>, Perstorp</a:t>
            </a:r>
          </a:p>
          <a:p>
            <a:pPr lvl="0" algn="l">
              <a:spcBef>
                <a:spcPts val="0"/>
              </a:spcBef>
            </a:pPr>
            <a:r>
              <a:rPr lang="sv-SE" sz="1700" b="0" dirty="0" smtClean="0">
                <a:latin typeface="+mj-lt"/>
              </a:rPr>
              <a:t>Madeleine Moberg, Svalöv</a:t>
            </a: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b="0" dirty="0" smtClean="0">
                <a:latin typeface="+mj-lt"/>
              </a:rPr>
              <a:t>Skånes kommuner</a:t>
            </a: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 </a:t>
            </a:r>
          </a:p>
          <a:p>
            <a:pPr lvl="0" algn="l">
              <a:spcBef>
                <a:spcPts val="0"/>
              </a:spcBef>
            </a:pPr>
            <a:r>
              <a:rPr lang="sv-SE" sz="1700" dirty="0">
                <a:latin typeface="+mj-lt"/>
              </a:rPr>
              <a:t>Regionala samverkans och </a:t>
            </a:r>
            <a:r>
              <a:rPr lang="sv-SE" sz="1700" dirty="0" smtClean="0">
                <a:latin typeface="+mj-lt"/>
              </a:rPr>
              <a:t>stödstrukturer (RSS), SKR</a:t>
            </a:r>
            <a:endParaRPr lang="sv-SE" sz="170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Carina Lindqvist, </a:t>
            </a:r>
            <a:r>
              <a:rPr lang="sv-SE" sz="1700" b="0" dirty="0" smtClean="0">
                <a:latin typeface="+mj-lt"/>
              </a:rPr>
              <a:t>Skånes kommuner</a:t>
            </a:r>
            <a:endParaRPr lang="sv-SE" sz="1700" b="0" dirty="0">
              <a:latin typeface="+mj-lt"/>
            </a:endParaRPr>
          </a:p>
          <a:p>
            <a:pPr lvl="0"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 </a:t>
            </a:r>
          </a:p>
          <a:p>
            <a:pPr lvl="0" algn="l">
              <a:spcBef>
                <a:spcPts val="0"/>
              </a:spcBef>
            </a:pPr>
            <a:r>
              <a:rPr lang="sv-SE" sz="1700" dirty="0">
                <a:latin typeface="+mj-lt"/>
              </a:rPr>
              <a:t>Huvudmannagruppen, </a:t>
            </a:r>
            <a:r>
              <a:rPr lang="sv-SE" sz="1700" dirty="0" smtClean="0">
                <a:latin typeface="+mj-lt"/>
              </a:rPr>
              <a:t>SKR </a:t>
            </a:r>
            <a:r>
              <a:rPr lang="sv-SE" sz="1700" dirty="0">
                <a:latin typeface="+mj-lt"/>
              </a:rPr>
              <a:t>(politisk)</a:t>
            </a:r>
          </a:p>
          <a:p>
            <a:pPr lvl="0" algn="l">
              <a:spcBef>
                <a:spcPts val="0"/>
              </a:spcBef>
            </a:pPr>
            <a:r>
              <a:rPr lang="sv-SE" sz="1700" b="0" dirty="0">
                <a:latin typeface="+mj-lt"/>
              </a:rPr>
              <a:t>Jan Björklund (politiker), Helsingborg</a:t>
            </a:r>
          </a:p>
        </p:txBody>
      </p:sp>
    </p:spTree>
    <p:extLst>
      <p:ext uri="{BB962C8B-B14F-4D97-AF65-F5344CB8AC3E}">
        <p14:creationId xmlns:p14="http://schemas.microsoft.com/office/powerpoint/2010/main" val="34779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" b="68647"/>
          <a:stretch/>
        </p:blipFill>
        <p:spPr bwMode="auto">
          <a:xfrm>
            <a:off x="0" y="-27384"/>
            <a:ext cx="9144000" cy="240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5" b="35915"/>
          <a:stretch/>
        </p:blipFill>
        <p:spPr bwMode="auto">
          <a:xfrm>
            <a:off x="0" y="2375573"/>
            <a:ext cx="9143999" cy="244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92" b="2634"/>
          <a:stretch/>
        </p:blipFill>
        <p:spPr bwMode="auto">
          <a:xfrm>
            <a:off x="-1" y="4678326"/>
            <a:ext cx="9143999" cy="22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4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jenHBG_mall_orange">
  <a:themeElements>
    <a:clrScheme name="Familjen Helsingborg">
      <a:dk1>
        <a:srgbClr val="616365"/>
      </a:dk1>
      <a:lt1>
        <a:srgbClr val="FFFFFF"/>
      </a:lt1>
      <a:dk2>
        <a:srgbClr val="616365"/>
      </a:dk2>
      <a:lt2>
        <a:srgbClr val="D5D6D2"/>
      </a:lt2>
      <a:accent1>
        <a:srgbClr val="007AC9"/>
      </a:accent1>
      <a:accent2>
        <a:srgbClr val="616365"/>
      </a:accent2>
      <a:accent3>
        <a:srgbClr val="522398"/>
      </a:accent3>
      <a:accent4>
        <a:srgbClr val="FED100"/>
      </a:accent4>
      <a:accent5>
        <a:srgbClr val="FFFFFF"/>
      </a:accent5>
      <a:accent6>
        <a:srgbClr val="FF5800"/>
      </a:accent6>
      <a:hlink>
        <a:srgbClr val="522398"/>
      </a:hlink>
      <a:folHlink>
        <a:srgbClr val="009AA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FamiljenHBG_mall_orange</Template>
  <TotalTime>1468</TotalTime>
  <Words>244</Words>
  <Application>Microsoft Office PowerPoint</Application>
  <PresentationFormat>Bildspel på skärmen (4:3)</PresentationFormat>
  <Paragraphs>85</Paragraphs>
  <Slides>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Garamond</vt:lpstr>
      <vt:lpstr>Times New Roman</vt:lpstr>
      <vt:lpstr>FamiljenHBG_mall_orange</vt:lpstr>
      <vt:lpstr>PowerPoint-presentation</vt:lpstr>
      <vt:lpstr>Organisations- och nätverkskarta Skåne med fokus på nordvästra Skåne</vt:lpstr>
      <vt:lpstr>PowerPoint-presentation</vt:lpstr>
      <vt:lpstr>Deltagare från Familjen Helsingborgs kommuner samt Skånes kommuner </vt:lpstr>
      <vt:lpstr>PowerPoint-presentation</vt:lpstr>
    </vt:vector>
  </TitlesOfParts>
  <Company>Höganäs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Linda Macke</dc:creator>
  <cp:lastModifiedBy>Linda Macke</cp:lastModifiedBy>
  <cp:revision>97</cp:revision>
  <cp:lastPrinted>2019-02-11T13:15:49Z</cp:lastPrinted>
  <dcterms:created xsi:type="dcterms:W3CDTF">2019-02-06T10:25:17Z</dcterms:created>
  <dcterms:modified xsi:type="dcterms:W3CDTF">2020-12-18T10:03:06Z</dcterms:modified>
</cp:coreProperties>
</file>