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0" r:id="rId2"/>
    <p:sldId id="325" r:id="rId3"/>
    <p:sldId id="345" r:id="rId4"/>
    <p:sldId id="331" r:id="rId5"/>
    <p:sldId id="321" r:id="rId6"/>
    <p:sldId id="342" r:id="rId7"/>
    <p:sldId id="339" r:id="rId8"/>
    <p:sldId id="337" r:id="rId9"/>
    <p:sldId id="341" r:id="rId10"/>
    <p:sldId id="332" r:id="rId11"/>
    <p:sldId id="328" r:id="rId12"/>
    <p:sldId id="333" r:id="rId13"/>
    <p:sldId id="340" r:id="rId14"/>
    <p:sldId id="315" r:id="rId15"/>
    <p:sldId id="319" r:id="rId16"/>
    <p:sldId id="344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1E6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02" d="100"/>
          <a:sy n="102" d="100"/>
        </p:scale>
        <p:origin x="26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75F90-AEFE-4EE2-953B-6DFFBDB493F3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34D00-DB2C-405F-9002-577CEA0E154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311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23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36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36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39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6806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59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886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546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066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72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692C-7E19-465A-AC6A-7C553EF82C7F}" type="datetimeFigureOut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394F9-17D9-43B6-8D64-5B72BB85B8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2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se/url?sa=i&amp;rct=j&amp;q=&amp;esrc=s&amp;source=images&amp;cd=&amp;cad=rja&amp;uact=8&amp;ved=0ahUKEwj5w6P664XSAhWmB5oKHQGlChQQjRwIBw&amp;url=http://www.vardagspuls.se/kropp--halsa/mobilberoende-foraldrar-liknas-vid-svar-depression/&amp;bvm=bv.146496531,d.bGs&amp;psig=AFQjCNGDdylx7nsQygcLWUnTqBuhh8nIMg&amp;ust=1486826229532613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se/url?sa=i&amp;rct=j&amp;q=&amp;esrc=s&amp;source=images&amp;cd=&amp;cad=rja&amp;uact=8&amp;ved=0ahUKEwigvLmchN3SAhWB1hQKHWkIAyEQjRwIBw&amp;url=http%3A%2F%2Fwww.expressen.se%2Fhalsoliv%2Fhalsa%2Fbarn%2Fsa-ska-du-inte-gora-nar-barnen-far-utbrott%2F&amp;psig=AFQjCNHEa52xaCyJ18emYb5HxB-LDcxkKA&amp;ust=1489822167635118" TargetMode="External"/><Relationship Id="rId3" Type="http://schemas.openxmlformats.org/officeDocument/2006/relationships/image" Target="../media/image2.emf"/><Relationship Id="rId7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se/url?sa=i&amp;rct=j&amp;q=&amp;esrc=s&amp;source=images&amp;cd=&amp;cad=rja&amp;uact=8&amp;ved=0ahUKEwi6oqrggt3SAhVBuRQKHTeCB1QQjRwIBw&amp;url=http%3A%2F%2Fblogg.improveme.se%2Fdelastacia%2F2013%2F03%2F05%2Fvara-barn-andras-skitungar%2F&amp;psig=AFQjCNHEa52xaCyJ18emYb5HxB-LDcxkKA&amp;ust=1489822167635118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601921" y="1766017"/>
            <a:ext cx="8279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54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VÄLKOMMEN TILL</a:t>
            </a:r>
          </a:p>
          <a:p>
            <a:pPr algn="ctr"/>
            <a:r>
              <a:rPr lang="sv-SE" sz="54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HVB BARNENS BO!</a:t>
            </a:r>
            <a:endParaRPr lang="sv-SE" sz="2400" dirty="0">
              <a:solidFill>
                <a:srgbClr val="33669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69" y="4267200"/>
            <a:ext cx="9941169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83407"/>
            <a:ext cx="5651195" cy="377068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205899" y="640654"/>
            <a:ext cx="3730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</a:rPr>
              <a:t>RUTINER OCH STRUKTUR</a:t>
            </a:r>
          </a:p>
        </p:txBody>
      </p:sp>
      <p:pic>
        <p:nvPicPr>
          <p:cNvPr id="8" name="Platshållare för innehåll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89" y="1005988"/>
            <a:ext cx="4039193" cy="540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4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683568" y="5701143"/>
            <a:ext cx="805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AutoShape 2" descr="Bildresultat för föräldrar barn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1031" name="Picture 7" descr="Bildresultat för föräldrar bar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157"/>
            <a:ext cx="9334500" cy="52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475580" y="160338"/>
            <a:ext cx="381171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2000" b="1" dirty="0">
                <a:solidFill>
                  <a:srgbClr val="1F4E79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v-SE" sz="4400" b="1" dirty="0">
                <a:solidFill>
                  <a:srgbClr val="3366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KONTAKT-PERSONER</a:t>
            </a:r>
          </a:p>
          <a:p>
            <a:pPr>
              <a:spcAft>
                <a:spcPts val="0"/>
              </a:spcAft>
            </a:pPr>
            <a:r>
              <a:rPr lang="sv-S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Två kontaktpersoner som utses i samband med placering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Förhållningssättet i uppdraget ska alltid vara professionellt och pedagogiskt och arbetet ska alltid bedrivas i dialog med barnet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Kontaktpersonerna och övrig personal ska skapa en god och välfungerande relation med barnet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Kontaktpersonerna ska vara vägledare för barnet och arbeta med ett utvecklings- förändringsarbete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7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" y="3326897"/>
            <a:ext cx="9252520" cy="617505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08520" y="0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4400" b="1" dirty="0">
                <a:solidFill>
                  <a:srgbClr val="336699"/>
                </a:solidFill>
                <a:latin typeface="+mj-lt"/>
                <a:cs typeface="Calibri" panose="020F0502020204030204" pitchFamily="34" charset="0"/>
              </a:rPr>
              <a:t>SATELIT-LÄGENHETEN</a:t>
            </a:r>
            <a:endParaRPr lang="sv-SE" sz="4400" b="1" dirty="0">
              <a:solidFill>
                <a:srgbClr val="336699"/>
              </a:solidFill>
              <a:latin typeface="+mj-lt"/>
              <a:cs typeface="Times New Roman" panose="02020603050405020304" pitchFamily="18" charset="0"/>
            </a:endParaRPr>
          </a:p>
          <a:p>
            <a:endParaRPr lang="sv-SE" b="1" dirty="0">
              <a:solidFill>
                <a:srgbClr val="336699"/>
              </a:solidFill>
              <a:cs typeface="Times New Roman" panose="02020603050405020304" pitchFamily="18" charset="0"/>
            </a:endParaRPr>
          </a:p>
          <a:p>
            <a:r>
              <a:rPr lang="sv-SE" b="1" dirty="0">
                <a:solidFill>
                  <a:srgbClr val="336699"/>
                </a:solidFill>
                <a:cs typeface="Times New Roman" panose="02020603050405020304" pitchFamily="18" charset="0"/>
              </a:rPr>
              <a:t>Föräldrar-barn placeringar</a:t>
            </a:r>
          </a:p>
          <a:p>
            <a:r>
              <a:rPr lang="sv-SE" dirty="0">
                <a:solidFill>
                  <a:srgbClr val="336699"/>
                </a:solidFill>
                <a:cs typeface="Times New Roman" panose="02020603050405020304" pitchFamily="18" charset="0"/>
              </a:rPr>
              <a:t>5 barn placerade enligt </a:t>
            </a:r>
            <a:r>
              <a:rPr lang="sv-SE" dirty="0" err="1">
                <a:solidFill>
                  <a:srgbClr val="336699"/>
                </a:solidFill>
                <a:cs typeface="Times New Roman" panose="02020603050405020304" pitchFamily="18" charset="0"/>
              </a:rPr>
              <a:t>SoL</a:t>
            </a:r>
            <a:r>
              <a:rPr lang="sv-SE" dirty="0">
                <a:solidFill>
                  <a:srgbClr val="336699"/>
                </a:solidFill>
                <a:cs typeface="Times New Roman" panose="02020603050405020304" pitchFamily="18" charset="0"/>
              </a:rPr>
              <a:t> med sina föräldrar sedan april 2019 i syfte att utreda förälderns förmåga och under tiden få stöd sitt i föräldraskap</a:t>
            </a:r>
          </a:p>
          <a:p>
            <a:endParaRPr lang="sv-SE" dirty="0">
              <a:solidFill>
                <a:srgbClr val="336699"/>
              </a:solidFill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336699"/>
                </a:solidFill>
                <a:cs typeface="Times New Roman" panose="02020603050405020304" pitchFamily="18" charset="0"/>
              </a:rPr>
              <a:t>• </a:t>
            </a:r>
            <a:r>
              <a:rPr lang="sv-SE" b="1" dirty="0">
                <a:solidFill>
                  <a:srgbClr val="336699"/>
                </a:solidFill>
                <a:cs typeface="Times New Roman" panose="02020603050405020304" pitchFamily="18" charset="0"/>
              </a:rPr>
              <a:t>Barn med LSS-behov</a:t>
            </a:r>
          </a:p>
          <a:p>
            <a:r>
              <a:rPr lang="sv-SE" dirty="0">
                <a:solidFill>
                  <a:srgbClr val="336699"/>
                </a:solidFill>
                <a:cs typeface="Times New Roman" panose="02020603050405020304" pitchFamily="18" charset="0"/>
              </a:rPr>
              <a:t>2 barn 2018 </a:t>
            </a:r>
          </a:p>
          <a:p>
            <a:r>
              <a:rPr lang="sv-SE" dirty="0">
                <a:solidFill>
                  <a:srgbClr val="336699"/>
                </a:solidFill>
                <a:cs typeface="Times New Roman" panose="02020603050405020304" pitchFamily="18" charset="0"/>
              </a:rPr>
              <a:t>2 barn 2019 (en ungdom 15 år)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08" y="6401723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9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179512" y="144874"/>
            <a:ext cx="59766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  <a:cs typeface="Times New Roman" panose="02020603050405020304" pitchFamily="18" charset="0"/>
              </a:rPr>
              <a:t>VÅRA SAMARBETSPARTNERS</a:t>
            </a:r>
          </a:p>
          <a:p>
            <a:endParaRPr lang="sv-SE" sz="2400" dirty="0">
              <a:solidFill>
                <a:srgbClr val="336699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Sektionen för Utredning för Barn och Unga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Familjehemssektionen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Sektionerna för Fält och Fritid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Skolor och förskolor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Sjukvården, Folktandvården och BUP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Omsorgsförvaltningen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336699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Familjer och familjehem samt barnets övriga nätverk 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36" y="0"/>
            <a:ext cx="6858000" cy="68580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08" y="6401723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4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7767" y="1285638"/>
            <a:ext cx="5612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Vårdansvariga och sociala jouren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rgbClr val="336699"/>
                </a:solidFill>
              </a:rPr>
              <a:t>SoL</a:t>
            </a:r>
            <a:r>
              <a:rPr lang="sv-SE" dirty="0">
                <a:solidFill>
                  <a:srgbClr val="336699"/>
                </a:solidFill>
              </a:rPr>
              <a:t> eller LVU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1-2 platser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4 veckor med möjlighet till 2 veckors förlängning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Kostnad 2 600kr/dygn</a:t>
            </a:r>
          </a:p>
        </p:txBody>
      </p:sp>
      <p:pic>
        <p:nvPicPr>
          <p:cNvPr id="9" name="Picture 4" descr="barnteck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3034588"/>
            <a:ext cx="9145016" cy="382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401886" y="1184774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Nära samverkan med placerande kommun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Vårdplan och genomförandeplan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Insatsrapport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336699"/>
                </a:solidFill>
              </a:rPr>
              <a:t>Uppföljning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251520" y="16129"/>
            <a:ext cx="656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</a:rPr>
              <a:t>EXTERNA PLACERINGAR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967" y="6381328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81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76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67187" y="458346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>
                <a:solidFill>
                  <a:schemeClr val="accent1">
                    <a:lumMod val="75000"/>
                  </a:schemeClr>
                </a:solidFill>
              </a:rPr>
              <a:t>VAD HÄNDER VIDARE?</a:t>
            </a:r>
            <a:endParaRPr lang="sv-S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88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919863"/>
              </p:ext>
            </p:extLst>
          </p:nvPr>
        </p:nvGraphicFramePr>
        <p:xfrm>
          <a:off x="0" y="1843576"/>
          <a:ext cx="9421812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Dokument" r:id="rId5" imgW="5034298" imgH="2880988" progId="Word.Document.12">
                  <p:embed/>
                </p:oleObj>
              </mc:Choice>
              <mc:Fallback>
                <p:oleObj name="Dokument" r:id="rId5" imgW="5034298" imgH="28809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843576"/>
                        <a:ext cx="9421812" cy="539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ruta 7"/>
          <p:cNvSpPr txBox="1"/>
          <p:nvPr/>
        </p:nvSpPr>
        <p:spPr>
          <a:xfrm>
            <a:off x="467544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</a:rPr>
              <a:t>Återföreningar med förälder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467544" y="1030089"/>
            <a:ext cx="835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36699"/>
                </a:solidFill>
              </a:rPr>
              <a:t>Sammanbrott brutit uppväxtplacering och möjliggjort återförening?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rgbClr val="336699"/>
                </a:solidFill>
              </a:rPr>
              <a:t>HVB Barnens </a:t>
            </a:r>
            <a:r>
              <a:rPr lang="sv-SE" sz="2000" b="1" dirty="0" err="1">
                <a:solidFill>
                  <a:srgbClr val="336699"/>
                </a:solidFill>
              </a:rPr>
              <a:t>bo:s</a:t>
            </a:r>
            <a:r>
              <a:rPr lang="sv-SE" sz="2000" b="1" dirty="0">
                <a:solidFill>
                  <a:srgbClr val="336699"/>
                </a:solidFill>
              </a:rPr>
              <a:t> uppdrag i förhållande till föräldrar?</a:t>
            </a:r>
          </a:p>
        </p:txBody>
      </p:sp>
    </p:spTree>
    <p:extLst>
      <p:ext uri="{BB962C8B-B14F-4D97-AF65-F5344CB8AC3E}">
        <p14:creationId xmlns:p14="http://schemas.microsoft.com/office/powerpoint/2010/main" val="404147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0761"/>
            <a:ext cx="551649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074473" y="1772816"/>
            <a:ext cx="41546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336699"/>
                </a:solidFill>
                <a:cs typeface="Times New Roman" panose="02020603050405020304" pitchFamily="18" charset="0"/>
              </a:rPr>
              <a:t>Uppstart 2017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336699"/>
                </a:solidFill>
                <a:cs typeface="Times New Roman" panose="02020603050405020304" pitchFamily="18" charset="0"/>
              </a:rPr>
              <a:t>6 platser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336699"/>
                </a:solidFill>
                <a:cs typeface="Times New Roman" panose="02020603050405020304" pitchFamily="18" charset="0"/>
              </a:rPr>
              <a:t>Barn 0-12 år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336699"/>
                </a:solidFill>
                <a:cs typeface="Times New Roman" panose="02020603050405020304" pitchFamily="18" charset="0"/>
              </a:rPr>
              <a:t>Akuta och planerade placeringar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336699"/>
                </a:solidFill>
                <a:cs typeface="Times New Roman" panose="02020603050405020304" pitchFamily="18" charset="0"/>
              </a:rPr>
              <a:t>Vid behov ytterligare två tilläggsplatser i satellitlägenheter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b="1" dirty="0">
                <a:solidFill>
                  <a:srgbClr val="336699"/>
                </a:solidFill>
                <a:cs typeface="Times New Roman" panose="02020603050405020304" pitchFamily="18" charset="0"/>
              </a:rPr>
              <a:t>Även föräldrar-barn placeringar i satellitlägenheterna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95536" y="206216"/>
            <a:ext cx="5718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chemeClr val="accent1">
                    <a:lumMod val="75000"/>
                  </a:schemeClr>
                </a:solidFill>
              </a:rPr>
              <a:t>PÅ HVB BARNENS BO GÅR</a:t>
            </a:r>
          </a:p>
          <a:p>
            <a:r>
              <a:rPr lang="sv-SE" sz="4000" b="1" dirty="0">
                <a:solidFill>
                  <a:schemeClr val="accent1">
                    <a:lumMod val="75000"/>
                  </a:schemeClr>
                </a:solidFill>
              </a:rPr>
              <a:t> BARNEN ALLTID FÖRST</a:t>
            </a:r>
          </a:p>
        </p:txBody>
      </p:sp>
    </p:spTree>
    <p:extLst>
      <p:ext uri="{BB962C8B-B14F-4D97-AF65-F5344CB8AC3E}">
        <p14:creationId xmlns:p14="http://schemas.microsoft.com/office/powerpoint/2010/main" val="1240606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3391663"/>
            <a:ext cx="13897544" cy="289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467544" y="191867"/>
            <a:ext cx="8279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BARNPEDAGOGER OCH BARNHANDLEDARE</a:t>
            </a:r>
            <a:r>
              <a:rPr lang="sv-S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sv-SE" sz="2400" dirty="0">
              <a:solidFill>
                <a:srgbClr val="33669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467544" y="2053677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</a:rPr>
              <a:t>11 medarbetare varav 3 nattpersonal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</a:rPr>
              <a:t>13 timanställda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</a:rPr>
              <a:t>1 sektionschef</a:t>
            </a:r>
          </a:p>
        </p:txBody>
      </p:sp>
    </p:spTree>
    <p:extLst>
      <p:ext uri="{BB962C8B-B14F-4D97-AF65-F5344CB8AC3E}">
        <p14:creationId xmlns:p14="http://schemas.microsoft.com/office/powerpoint/2010/main" val="413813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07504" y="633649"/>
            <a:ext cx="47525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4400" b="1" dirty="0">
                <a:solidFill>
                  <a:srgbClr val="3366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OLIKHET ÄR VÅR STYRKA! </a:t>
            </a:r>
          </a:p>
          <a:p>
            <a:endParaRPr lang="sv-SE" sz="2000" dirty="0">
              <a:solidFill>
                <a:srgbClr val="336699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Ålder, bakgrund, kön, utbildning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Relevant högskoleutbildning; socionom, socialpedagog, fritidspedagog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Adekvat gymnasial utbildning; Barn och fritid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Signs</a:t>
            </a: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 för </a:t>
            </a:r>
            <a:r>
              <a:rPr lang="sv-SE" sz="20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Safety</a:t>
            </a: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 (Samarbete för Trygghet,) Active </a:t>
            </a:r>
            <a:r>
              <a:rPr lang="sv-SE" sz="20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Parenting</a:t>
            </a: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, Lågaffektivt bemötande, hot- och våldsutbildning, Dokumentationsutbildning, Lex Sarah, </a:t>
            </a:r>
            <a:r>
              <a:rPr lang="sv-SE" sz="20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Socialtjänstelag</a:t>
            </a: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, Barnavårdsutredningar, Sekretesslagstiftning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Extern handledning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sz="2000" b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576970" cy="68580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08" y="6401723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09" y="1489458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36550" y="42908"/>
            <a:ext cx="6107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chemeClr val="accent1">
                    <a:lumMod val="75000"/>
                  </a:schemeClr>
                </a:solidFill>
              </a:rPr>
              <a:t>OM DET VORE MITT BARN….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683568" y="5701143"/>
            <a:ext cx="8053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sv-SE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v-SE" sz="3200" b="1" dirty="0">
                <a:solidFill>
                  <a:schemeClr val="accent1">
                    <a:lumMod val="75000"/>
                  </a:schemeClr>
                </a:solidFill>
              </a:rPr>
              <a:t>vilka vuxna hade jag önskat att hon mötte?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217" y="6389729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159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-9477"/>
            <a:ext cx="2415189" cy="16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Bildresultat för arga bar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9477"/>
            <a:ext cx="1602709" cy="16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Bildresultat för arga bar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98" y="-9477"/>
            <a:ext cx="2877064" cy="16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484450" y="2924944"/>
            <a:ext cx="792088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33 barn sedan den 1:a september 2017 (</a:t>
            </a:r>
            <a:r>
              <a:rPr lang="sv-SE" sz="24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inkl</a:t>
            </a: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 </a:t>
            </a:r>
            <a:r>
              <a:rPr lang="sv-SE" sz="24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Satellitlgh</a:t>
            </a: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27 barn med stöd av LVU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Majoriteten av barnen placerats vidare i familjehem, jourfamiljehem eller andra HVB-hem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4 barn flyttat hem till föräldrarna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4 av 5 barn placerade med sina föräldrar i Satellitlägenheten kunnat fortsätta bo kvar hos föräldrarna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1 barn som varit placerat (</a:t>
            </a:r>
            <a:r>
              <a:rPr lang="sv-SE" sz="24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SoL</a:t>
            </a:r>
            <a:r>
              <a:rPr lang="sv-SE" sz="2400" dirty="0">
                <a:solidFill>
                  <a:srgbClr val="336699"/>
                </a:solidFill>
                <a:cs typeface="Times New Roman" panose="02020603050405020304" pitchFamily="18" charset="0"/>
              </a:rPr>
              <a:t>) med sin förälder i Satellitlägenheten har därefter omhändertagits enligt LVU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611560" y="1927942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</a:rPr>
              <a:t>VÅRA PLACERINGAR</a:t>
            </a:r>
          </a:p>
        </p:txBody>
      </p:sp>
    </p:spTree>
    <p:extLst>
      <p:ext uri="{BB962C8B-B14F-4D97-AF65-F5344CB8AC3E}">
        <p14:creationId xmlns:p14="http://schemas.microsoft.com/office/powerpoint/2010/main" val="51366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64616" y="1916832"/>
            <a:ext cx="26647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Omsorgssvikt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Våld mot barnen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Skydd med inslag av hedersrelaterad problematik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Missbruk och kriminalitet hos föräldrarna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Skolvägran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Sammanbrott i tidigare familjehem</a:t>
            </a:r>
          </a:p>
          <a:p>
            <a:endParaRPr lang="sv-SE" sz="2000" b="1" dirty="0">
              <a:solidFill>
                <a:schemeClr val="tx2"/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58" y="2279132"/>
            <a:ext cx="5758842" cy="3843401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251520" y="498048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</a:rPr>
              <a:t>PLACERINGSORSAKER</a:t>
            </a:r>
          </a:p>
        </p:txBody>
      </p:sp>
    </p:spTree>
    <p:extLst>
      <p:ext uri="{BB962C8B-B14F-4D97-AF65-F5344CB8AC3E}">
        <p14:creationId xmlns:p14="http://schemas.microsoft.com/office/powerpoint/2010/main" val="78988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509120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30" y="0"/>
            <a:ext cx="4576970" cy="68580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07504" y="548680"/>
            <a:ext cx="42956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v-SE" sz="4400" b="1" dirty="0">
                <a:solidFill>
                  <a:srgbClr val="33669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BARNENS BEHOV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v-SE" sz="2000" b="1" dirty="0">
              <a:solidFill>
                <a:schemeClr val="tx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• Omvårdnad och omsorg, både fysiskt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   och psykiskt 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• Närhet, förutsägbarhet, trygghet och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   beskydd 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• Goda och hälsosamma relationer till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   vuxna som tycker om dem och vill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   dem väl 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• Rutiner och struktur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• KASAM- känsla av sammanhang</a:t>
            </a:r>
          </a:p>
          <a:p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• Delaktighet i planeringen kring sitt liv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08" y="6401723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4114800" y="4468494"/>
            <a:ext cx="8229600" cy="322682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249323"/>
            <a:ext cx="2374900" cy="330200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89508" y="2204864"/>
            <a:ext cx="8229600" cy="1143000"/>
          </a:xfrm>
        </p:spPr>
        <p:txBody>
          <a:bodyPr>
            <a:noAutofit/>
          </a:bodyPr>
          <a:lstStyle/>
          <a:p>
            <a:br>
              <a:rPr lang="sv-SE" sz="66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sz="5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sv-SE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64616" y="159269"/>
            <a:ext cx="3850184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336699"/>
                </a:solidFill>
              </a:rPr>
              <a:t>BARNENS DELAKTIGHET</a:t>
            </a:r>
          </a:p>
          <a:p>
            <a:endParaRPr lang="sv-SE" sz="3500" b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Påverkan på vårdens utformning, t.ex. önskemål kring föräldraumgänge med föräldrarna, tankar inför vidare placering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Aktivt delta i matlagning, städ och tvätt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Hålla </a:t>
            </a:r>
            <a:r>
              <a:rPr lang="sv-SE" sz="2000" dirty="0" err="1">
                <a:solidFill>
                  <a:srgbClr val="336699"/>
                </a:solidFill>
                <a:cs typeface="Times New Roman" panose="02020603050405020304" pitchFamily="18" charset="0"/>
              </a:rPr>
              <a:t>husråd</a:t>
            </a:r>
            <a:endParaRPr lang="sv-SE" sz="2000" dirty="0">
              <a:solidFill>
                <a:srgbClr val="336699"/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Idéer och önskemål genom verksamhetens idé- och förslagslåda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Planering av aktiviteter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Matsedel och inköp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6699"/>
                </a:solidFill>
                <a:cs typeface="Times New Roman" panose="02020603050405020304" pitchFamily="18" charset="0"/>
              </a:rPr>
              <a:t>Söndagsmiddagar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20" y="0"/>
            <a:ext cx="4578080" cy="68580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608" y="6401723"/>
            <a:ext cx="23749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21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10880</TotalTime>
  <Words>456</Words>
  <Application>Microsoft Office PowerPoint</Application>
  <PresentationFormat>Bildspel på skärmen (4:3)</PresentationFormat>
  <Paragraphs>112</Paragraphs>
  <Slides>16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Office-tema</vt:lpstr>
      <vt:lpstr>Dokument</vt:lpstr>
      <vt:lpstr>  </vt:lpstr>
      <vt:lpstr>  </vt:lpstr>
      <vt:lpstr>  </vt:lpstr>
      <vt:lpstr>  </vt:lpstr>
      <vt:lpstr>  </vt:lpstr>
      <vt:lpstr>PowerPoint-presentation</vt:lpstr>
      <vt:lpstr>  </vt:lpstr>
      <vt:lpstr>  </vt:lpstr>
      <vt:lpstr>  </vt:lpstr>
      <vt:lpstr>  </vt:lpstr>
      <vt:lpstr>  </vt:lpstr>
      <vt:lpstr>PowerPoint-presentation</vt:lpstr>
      <vt:lpstr>  </vt:lpstr>
      <vt:lpstr>  </vt:lpstr>
      <vt:lpstr>  </vt:lpstr>
      <vt:lpstr>  </vt:lpstr>
    </vt:vector>
  </TitlesOfParts>
  <Company>Landskrona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JORDING CARINA - IOF</dc:creator>
  <cp:lastModifiedBy>Jording, Carina - IOF</cp:lastModifiedBy>
  <cp:revision>148</cp:revision>
  <dcterms:created xsi:type="dcterms:W3CDTF">2015-09-10T11:02:30Z</dcterms:created>
  <dcterms:modified xsi:type="dcterms:W3CDTF">2020-02-26T14:39:14Z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441a3e-b2f6-4623-9007-da0742ac9d7d_Enabled">
    <vt:lpwstr>true</vt:lpwstr>
  </property>
  <property fmtid="{D5CDD505-2E9C-101B-9397-08002B2CF9AE}" pid="3" name="MSIP_Label_0b441a3e-b2f6-4623-9007-da0742ac9d7d_SetDate">
    <vt:lpwstr>2020-02-26T14:39:14Z</vt:lpwstr>
  </property>
  <property fmtid="{D5CDD505-2E9C-101B-9397-08002B2CF9AE}" pid="4" name="MSIP_Label_0b441a3e-b2f6-4623-9007-da0742ac9d7d_Method">
    <vt:lpwstr>Standard</vt:lpwstr>
  </property>
  <property fmtid="{D5CDD505-2E9C-101B-9397-08002B2CF9AE}" pid="5" name="MSIP_Label_0b441a3e-b2f6-4623-9007-da0742ac9d7d_Name">
    <vt:lpwstr>0b441a3e-b2f6-4623-9007-da0742ac9d7d</vt:lpwstr>
  </property>
  <property fmtid="{D5CDD505-2E9C-101B-9397-08002B2CF9AE}" pid="6" name="MSIP_Label_0b441a3e-b2f6-4623-9007-da0742ac9d7d_SiteId">
    <vt:lpwstr>14dea877-dd63-4b36-8c67-d71aba0b9444</vt:lpwstr>
  </property>
  <property fmtid="{D5CDD505-2E9C-101B-9397-08002B2CF9AE}" pid="7" name="MSIP_Label_0b441a3e-b2f6-4623-9007-da0742ac9d7d_ActionId">
    <vt:lpwstr>048c98a1-af74-4104-8509-0000977515d8</vt:lpwstr>
  </property>
  <property fmtid="{D5CDD505-2E9C-101B-9397-08002B2CF9AE}" pid="8" name="MSIP_Label_0b441a3e-b2f6-4623-9007-da0742ac9d7d_ContentBits">
    <vt:lpwstr>0</vt:lpwstr>
  </property>
</Properties>
</file>