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17"/>
  </p:notesMasterIdLst>
  <p:sldIdLst>
    <p:sldId id="329" r:id="rId5"/>
    <p:sldId id="330" r:id="rId6"/>
    <p:sldId id="339" r:id="rId7"/>
    <p:sldId id="337" r:id="rId8"/>
    <p:sldId id="338" r:id="rId9"/>
    <p:sldId id="333" r:id="rId10"/>
    <p:sldId id="332" r:id="rId11"/>
    <p:sldId id="336" r:id="rId12"/>
    <p:sldId id="342" r:id="rId13"/>
    <p:sldId id="341" r:id="rId14"/>
    <p:sldId id="343" r:id="rId15"/>
    <p:sldId id="331" r:id="rId16"/>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5EF"/>
    <a:srgbClr val="002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05" autoAdjust="0"/>
    <p:restoredTop sz="75524" autoAdjust="0"/>
  </p:normalViewPr>
  <p:slideViewPr>
    <p:cSldViewPr>
      <p:cViewPr varScale="1">
        <p:scale>
          <a:sx n="66" d="100"/>
          <a:sy n="66" d="100"/>
        </p:scale>
        <p:origin x="2054"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727350-5C68-4EAE-85FF-399602207C18}" type="datetimeFigureOut">
              <a:rPr lang="sv-SE" smtClean="0"/>
              <a:pPr/>
              <a:t>2022-05-30</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91D9AF-253B-444E-838C-DF62E860ABCC}" type="slidenum">
              <a:rPr lang="sv-SE" smtClean="0"/>
              <a:pPr/>
              <a:t>‹#›</a:t>
            </a:fld>
            <a:endParaRPr lang="sv-SE"/>
          </a:p>
        </p:txBody>
      </p:sp>
    </p:spTree>
    <p:extLst>
      <p:ext uri="{BB962C8B-B14F-4D97-AF65-F5344CB8AC3E}">
        <p14:creationId xmlns:p14="http://schemas.microsoft.com/office/powerpoint/2010/main" val="1108740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Inled gärna</a:t>
            </a:r>
            <a:r>
              <a:rPr lang="sv-SE" baseline="0" dirty="0" smtClean="0"/>
              <a:t> med en presentationsrunda och en check-in fråga. Exempelvis vad hade du gjort just nu om du inte hade arbetat? Eller berätta om en farhåga du har kring det smarta samhället. </a:t>
            </a:r>
            <a:endParaRPr lang="sv-SE" dirty="0"/>
          </a:p>
        </p:txBody>
      </p:sp>
      <p:sp>
        <p:nvSpPr>
          <p:cNvPr id="4" name="Platshållare för bildnummer 3"/>
          <p:cNvSpPr>
            <a:spLocks noGrp="1"/>
          </p:cNvSpPr>
          <p:nvPr>
            <p:ph type="sldNum" sz="quarter" idx="10"/>
          </p:nvPr>
        </p:nvSpPr>
        <p:spPr/>
        <p:txBody>
          <a:bodyPr/>
          <a:lstStyle/>
          <a:p>
            <a:fld id="{8591D9AF-253B-444E-838C-DF62E860ABCC}" type="slidenum">
              <a:rPr lang="sv-SE" smtClean="0"/>
              <a:pPr/>
              <a:t>1</a:t>
            </a:fld>
            <a:endParaRPr lang="sv-SE"/>
          </a:p>
        </p:txBody>
      </p:sp>
    </p:spTree>
    <p:extLst>
      <p:ext uri="{BB962C8B-B14F-4D97-AF65-F5344CB8AC3E}">
        <p14:creationId xmlns:p14="http://schemas.microsoft.com/office/powerpoint/2010/main" val="3444082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Tack för att ni tog er tid</a:t>
            </a:r>
            <a:r>
              <a:rPr lang="sv-SE" baseline="0" dirty="0" smtClean="0"/>
              <a:t> att vara med på denna kreativa workshop. </a:t>
            </a:r>
          </a:p>
          <a:p>
            <a:r>
              <a:rPr lang="sv-SE" baseline="0" dirty="0" smtClean="0"/>
              <a:t>Vi kommer nu att samla ihop samtliga idéer som ni har skapat. Berätta även hur ni har tänkt att gå vidare med det material som ni har skapat idag. </a:t>
            </a:r>
          </a:p>
          <a:p>
            <a:r>
              <a:rPr lang="sv-SE" dirty="0" smtClean="0"/>
              <a:t>Exempelvis</a:t>
            </a:r>
            <a:r>
              <a:rPr lang="sv-SE" baseline="0" dirty="0" smtClean="0"/>
              <a:t> Kommunen kommer nu att bjuda in våra kommuninvånare för att höra vad de tycker. Vi i kommunen vill veta </a:t>
            </a:r>
            <a:r>
              <a:rPr lang="sv-SE" sz="1200" kern="1200" dirty="0" smtClean="0">
                <a:solidFill>
                  <a:schemeClr val="tx1"/>
                </a:solidFill>
                <a:effectLst/>
                <a:latin typeface="+mn-lt"/>
                <a:ea typeface="+mn-ea"/>
                <a:cs typeface="+mn-cs"/>
              </a:rPr>
              <a:t>vad invånaren tycker om de lösningar som kom fram. Invånaren kan exempelvis rösta på bästa lösning, sätta gröna klistermärken på de lösningar som de gillar. Eller varför inte en digital röstning? </a:t>
            </a:r>
            <a:endParaRPr lang="sv-SE" dirty="0"/>
          </a:p>
        </p:txBody>
      </p:sp>
      <p:sp>
        <p:nvSpPr>
          <p:cNvPr id="4" name="Platshållare för bildnummer 3"/>
          <p:cNvSpPr>
            <a:spLocks noGrp="1"/>
          </p:cNvSpPr>
          <p:nvPr>
            <p:ph type="sldNum" sz="quarter" idx="10"/>
          </p:nvPr>
        </p:nvSpPr>
        <p:spPr/>
        <p:txBody>
          <a:bodyPr/>
          <a:lstStyle/>
          <a:p>
            <a:fld id="{8591D9AF-253B-444E-838C-DF62E860ABCC}" type="slidenum">
              <a:rPr lang="sv-SE" smtClean="0"/>
              <a:pPr/>
              <a:t>11</a:t>
            </a:fld>
            <a:endParaRPr lang="sv-SE"/>
          </a:p>
        </p:txBody>
      </p:sp>
    </p:spTree>
    <p:extLst>
      <p:ext uri="{BB962C8B-B14F-4D97-AF65-F5344CB8AC3E}">
        <p14:creationId xmlns:p14="http://schemas.microsoft.com/office/powerpoint/2010/main" val="3940658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baseline="0" dirty="0" smtClean="0"/>
              <a:t>I projektet smarta samhällen som drevs i Familjen Helsingborg 2021-2022 har projektet genom medborgarnas egna ord och tankar om såväl värsta som bästa tänkbara scenarion hämtade ur dialogen om smart stad, identifierat tre trender som återkommer. </a:t>
            </a:r>
          </a:p>
          <a:p>
            <a:r>
              <a:rPr lang="sv-SE" b="0" baseline="0" dirty="0" smtClean="0"/>
              <a:t>TRYGGET, KOLLEKTIVITET och SMIDIGHET har valt som ledord i invånarnas målbild för ett smart samhälle. Ledorden delas upp i medborgarnas egna ord och deras förhoppningar och farhågor med det smarta samhället. </a:t>
            </a:r>
          </a:p>
          <a:p>
            <a:endParaRPr lang="sv-SE" b="0" baseline="0" dirty="0" smtClean="0"/>
          </a:p>
          <a:p>
            <a:r>
              <a:rPr lang="sv-SE" b="0" baseline="0" dirty="0" smtClean="0"/>
              <a:t>Jag kommer nu att lite snabbt berätta om dessa tre ledord och hur vi kan använda dessa trender när vi senare i dag lösa en farhåga. </a:t>
            </a:r>
            <a:endParaRPr lang="sv-SE" b="0" dirty="0" smtClean="0"/>
          </a:p>
          <a:p>
            <a:endParaRPr lang="sv-SE" dirty="0"/>
          </a:p>
        </p:txBody>
      </p:sp>
      <p:sp>
        <p:nvSpPr>
          <p:cNvPr id="4" name="Platshållare för bildnummer 3"/>
          <p:cNvSpPr>
            <a:spLocks noGrp="1"/>
          </p:cNvSpPr>
          <p:nvPr>
            <p:ph type="sldNum" sz="quarter" idx="10"/>
          </p:nvPr>
        </p:nvSpPr>
        <p:spPr/>
        <p:txBody>
          <a:bodyPr/>
          <a:lstStyle/>
          <a:p>
            <a:fld id="{8591D9AF-253B-444E-838C-DF62E860ABCC}" type="slidenum">
              <a:rPr lang="sv-SE" smtClean="0"/>
              <a:pPr/>
              <a:t>3</a:t>
            </a:fld>
            <a:endParaRPr lang="sv-SE"/>
          </a:p>
        </p:txBody>
      </p:sp>
    </p:spTree>
    <p:extLst>
      <p:ext uri="{BB962C8B-B14F-4D97-AF65-F5344CB8AC3E}">
        <p14:creationId xmlns:p14="http://schemas.microsoft.com/office/powerpoint/2010/main" val="3833274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smtClean="0"/>
              <a:t>Något</a:t>
            </a:r>
            <a:r>
              <a:rPr lang="sv-SE" b="0" baseline="0" dirty="0" smtClean="0"/>
              <a:t> som våra kommuninvånare pratar mycket om är TRYGGHET.</a:t>
            </a:r>
          </a:p>
          <a:p>
            <a:r>
              <a:rPr lang="sv-SE" b="0" baseline="0" dirty="0" smtClean="0"/>
              <a:t>Och när de pratar trygghet handlar det om flera olika sorters trygghet så som:</a:t>
            </a:r>
          </a:p>
          <a:p>
            <a:endParaRPr lang="sv-SE" b="0" baseline="0" dirty="0" smtClean="0"/>
          </a:p>
          <a:p>
            <a:r>
              <a:rPr lang="sv-SE" b="0" baseline="0" dirty="0" smtClean="0"/>
              <a:t>Den emotionella tryggheten, där vi kan se att det finns en tydlig rädsla för att digitaliseringen ska medföra att vi inte ses fysiskt. Att alla våra möten inom vården, äldreomsorgen och kanske till och med privat ska bli digitala. Och att detta medför att vi känner ett utanförskap. Utanförskapet på grund av digitalisering är en tydlig farhåga kring det smarta samhället.</a:t>
            </a:r>
          </a:p>
          <a:p>
            <a:endParaRPr lang="sv-SE" b="0" baseline="0" dirty="0" smtClean="0"/>
          </a:p>
          <a:p>
            <a:r>
              <a:rPr lang="sv-SE" b="0" baseline="0" dirty="0" smtClean="0"/>
              <a:t>Vi pratar om den tekniska tryggheten; vad händer om vi blir hackade, vad händer om vi inte har el, täckning på telefon. Detta är en farhåga kopplat som även är kopplat till ensamheten – Kommuninvånaren har en tydlig rädsla för att inte kunna exempelvis larma om något händer. Speciellt om du bor på </a:t>
            </a:r>
            <a:r>
              <a:rPr lang="sv-SE" b="0" baseline="0" dirty="0" err="1" smtClean="0"/>
              <a:t>landsbyggden</a:t>
            </a:r>
            <a:r>
              <a:rPr lang="sv-SE" b="0" baseline="0" dirty="0" smtClean="0"/>
              <a:t>. </a:t>
            </a:r>
          </a:p>
          <a:p>
            <a:endParaRPr lang="sv-SE" b="0" baseline="0" dirty="0" smtClean="0"/>
          </a:p>
          <a:p>
            <a:r>
              <a:rPr lang="sv-SE" b="0" baseline="0" dirty="0" smtClean="0"/>
              <a:t>Men vi pratar även om den </a:t>
            </a:r>
            <a:r>
              <a:rPr lang="sv-SE" b="0" baseline="0" dirty="0" err="1" smtClean="0"/>
              <a:t>innformationsmässiga</a:t>
            </a:r>
            <a:r>
              <a:rPr lang="sv-SE" b="0" baseline="0" dirty="0" smtClean="0"/>
              <a:t> tryggheten; rädslan för att övervakning ska användas felaktigt, riktad reklam som är svår att värja sig mot eller hur man avgör vad som är falska nyheter. </a:t>
            </a:r>
          </a:p>
          <a:p>
            <a:endParaRPr lang="sv-SE" b="0" baseline="0" dirty="0" smtClean="0"/>
          </a:p>
          <a:p>
            <a:r>
              <a:rPr lang="sv-SE" b="0" baseline="0" dirty="0" smtClean="0"/>
              <a:t>Och givetvis pratar vi om den miljömässiga tryggheten; Klimatfrågorna, grönska och den biologiska mångfalden. </a:t>
            </a:r>
          </a:p>
          <a:p>
            <a:endParaRPr lang="sv-SE" dirty="0"/>
          </a:p>
        </p:txBody>
      </p:sp>
      <p:sp>
        <p:nvSpPr>
          <p:cNvPr id="4" name="Platshållare för bildnummer 3"/>
          <p:cNvSpPr>
            <a:spLocks noGrp="1"/>
          </p:cNvSpPr>
          <p:nvPr>
            <p:ph type="sldNum" sz="quarter" idx="10"/>
          </p:nvPr>
        </p:nvSpPr>
        <p:spPr/>
        <p:txBody>
          <a:bodyPr/>
          <a:lstStyle/>
          <a:p>
            <a:fld id="{8591D9AF-253B-444E-838C-DF62E860ABCC}" type="slidenum">
              <a:rPr lang="sv-SE" smtClean="0"/>
              <a:pPr/>
              <a:t>4</a:t>
            </a:fld>
            <a:endParaRPr lang="sv-SE"/>
          </a:p>
        </p:txBody>
      </p:sp>
    </p:spTree>
    <p:extLst>
      <p:ext uri="{BB962C8B-B14F-4D97-AF65-F5344CB8AC3E}">
        <p14:creationId xmlns:p14="http://schemas.microsoft.com/office/powerpoint/2010/main" val="715349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smtClean="0"/>
              <a:t>Det</a:t>
            </a:r>
            <a:r>
              <a:rPr lang="sv-SE" b="0" baseline="0" dirty="0" smtClean="0"/>
              <a:t> andra området som våra kommuninvånare pratar om är KOLLEKTIVITET.</a:t>
            </a:r>
          </a:p>
          <a:p>
            <a:endParaRPr lang="sv-SE" b="0" baseline="0" dirty="0" smtClean="0"/>
          </a:p>
          <a:p>
            <a:r>
              <a:rPr lang="sv-SE" b="0" baseline="0" dirty="0" smtClean="0"/>
              <a:t>Och här pratar de om känslan av samhörighet i samhället och vikten av att känna att man bidrar till samhället. </a:t>
            </a:r>
          </a:p>
          <a:p>
            <a:r>
              <a:rPr lang="sv-SE" b="0" baseline="0" dirty="0" smtClean="0"/>
              <a:t>Vi har en rädsla för det polariserade samhället och en oro för att individualismen ska bli så stark att känslan för det gemensamma samhället ska försvinna. </a:t>
            </a:r>
          </a:p>
          <a:p>
            <a:endParaRPr lang="sv-SE" b="0" baseline="0" dirty="0" smtClean="0"/>
          </a:p>
          <a:p>
            <a:r>
              <a:rPr lang="sv-SE" b="0" baseline="0" dirty="0" smtClean="0"/>
              <a:t>Invånarna pratar om delningsekonomi. Och inte bara ur den ekonomiska synvinkeln utan även ur den sociala och ekologiska synvinkeln. De pratar inte bara om bilpooler utan även om att byta tjänster: om jag klipper ditt gräs så handlar du åt mig. </a:t>
            </a:r>
          </a:p>
          <a:p>
            <a:r>
              <a:rPr lang="sv-SE" b="0" baseline="0" dirty="0" smtClean="0"/>
              <a:t> Det pratas mycket om Hubbar – och arbetshubbar är något som dyker upp ofta, om jag bor i Perstorp men arbetar i Bjuvs kommun så kanske jag skulle kunna sitta o Perstorps kommunhus och arbeta. </a:t>
            </a:r>
          </a:p>
          <a:p>
            <a:endParaRPr lang="sv-SE" b="0" baseline="0" dirty="0" smtClean="0"/>
          </a:p>
          <a:p>
            <a:r>
              <a:rPr lang="sv-SE" b="0" baseline="0" dirty="0" smtClean="0"/>
              <a:t>Det pratas även om specialisering – att man känner ett ökat tryck från samhället att jag ska vara specialist på så många områden. Jag ska veta vart jag ska placera mina sparpengar smartast, jag ska veta hur man renoverar ett äldre hus och så vidare. Kan vi inte byta tjänster för att underlätta och skapa mer tid och mindre stress?</a:t>
            </a:r>
          </a:p>
          <a:p>
            <a:r>
              <a:rPr lang="sv-SE" b="0" baseline="0" dirty="0" smtClean="0"/>
              <a:t> </a:t>
            </a:r>
            <a:endParaRPr lang="sv-SE" b="1" dirty="0" smtClean="0"/>
          </a:p>
          <a:p>
            <a:endParaRPr lang="sv-SE" dirty="0"/>
          </a:p>
        </p:txBody>
      </p:sp>
      <p:sp>
        <p:nvSpPr>
          <p:cNvPr id="4" name="Platshållare för bildnummer 3"/>
          <p:cNvSpPr>
            <a:spLocks noGrp="1"/>
          </p:cNvSpPr>
          <p:nvPr>
            <p:ph type="sldNum" sz="quarter" idx="10"/>
          </p:nvPr>
        </p:nvSpPr>
        <p:spPr/>
        <p:txBody>
          <a:bodyPr/>
          <a:lstStyle/>
          <a:p>
            <a:fld id="{8591D9AF-253B-444E-838C-DF62E860ABCC}" type="slidenum">
              <a:rPr lang="sv-SE" smtClean="0"/>
              <a:pPr/>
              <a:t>5</a:t>
            </a:fld>
            <a:endParaRPr lang="sv-SE"/>
          </a:p>
        </p:txBody>
      </p:sp>
    </p:spTree>
    <p:extLst>
      <p:ext uri="{BB962C8B-B14F-4D97-AF65-F5344CB8AC3E}">
        <p14:creationId xmlns:p14="http://schemas.microsoft.com/office/powerpoint/2010/main" val="950125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 tredje och sista området som kommuninvånaren</a:t>
            </a:r>
            <a:r>
              <a:rPr lang="sv-SE" baseline="0" dirty="0" smtClean="0"/>
              <a:t> pratar om är SMIDIGHET.</a:t>
            </a:r>
          </a:p>
          <a:p>
            <a:endParaRPr lang="sv-SE" baseline="0" dirty="0" smtClean="0"/>
          </a:p>
          <a:p>
            <a:r>
              <a:rPr lang="sv-SE" baseline="0" dirty="0" smtClean="0"/>
              <a:t>Här pratas det om att vi vill att digitalisering och teknik ska frigöra tid, både för oss som privatpersoner så att vi får mer tid till rekreation, familj och fridsintressen. Men även för att frigöra tid i yrkeslivet exempelvis inom vården för att få mer värdeskapande vård. </a:t>
            </a:r>
          </a:p>
          <a:p>
            <a:r>
              <a:rPr lang="sv-SE" baseline="0" dirty="0" smtClean="0"/>
              <a:t>Men vi har även en rädsla här för att den extra tid som vi får genom digitalisering och smart teknik inte ska användas smart. Utan att vi istället blir sittandes framför en skärm i soffan. </a:t>
            </a:r>
          </a:p>
          <a:p>
            <a:endParaRPr lang="sv-SE" baseline="0" dirty="0" smtClean="0"/>
          </a:p>
          <a:p>
            <a:r>
              <a:rPr lang="sv-SE" baseline="0" dirty="0" smtClean="0"/>
              <a:t>Att vi i kommunen är dåliga på att ta tillvara på innovationer är kanske ingen nyhet. Kommuninvånaren har en uppfattning om kommunen som en innovationsdödare. Kommuninvånaren tycker att det är svårt att få igenom innovationer i den egna kommunen, vi uppfattas som byråkratiska och långsamma. </a:t>
            </a:r>
            <a:endParaRPr lang="sv-SE" dirty="0" smtClean="0"/>
          </a:p>
          <a:p>
            <a:endParaRPr lang="sv-SE" baseline="0" dirty="0" smtClean="0"/>
          </a:p>
          <a:p>
            <a:endParaRPr lang="sv-SE" baseline="0" dirty="0" smtClean="0"/>
          </a:p>
          <a:p>
            <a:r>
              <a:rPr lang="sv-SE" baseline="0" dirty="0" smtClean="0"/>
              <a:t>Ett annat område inom smidighet är tillgänglighet – invånaren vill ha ett levande centrum, ytor för aktiviteter bra mötesplatser och gärna över generationerna. </a:t>
            </a:r>
          </a:p>
          <a:p>
            <a:r>
              <a:rPr lang="sv-SE" baseline="0" dirty="0" smtClean="0"/>
              <a:t>Givetvis vill kommuninvånaren att tekniken ska vara lättanvänd. Tänk mer som BankID och Swish! -Tydligt vad man ska göra utan en massa krångel. </a:t>
            </a:r>
          </a:p>
          <a:p>
            <a:endParaRPr lang="sv-SE" baseline="0" dirty="0" smtClean="0"/>
          </a:p>
        </p:txBody>
      </p:sp>
      <p:sp>
        <p:nvSpPr>
          <p:cNvPr id="4" name="Platshållare för bildnummer 3"/>
          <p:cNvSpPr>
            <a:spLocks noGrp="1"/>
          </p:cNvSpPr>
          <p:nvPr>
            <p:ph type="sldNum" sz="quarter" idx="10"/>
          </p:nvPr>
        </p:nvSpPr>
        <p:spPr/>
        <p:txBody>
          <a:bodyPr/>
          <a:lstStyle/>
          <a:p>
            <a:fld id="{8591D9AF-253B-444E-838C-DF62E860ABCC}" type="slidenum">
              <a:rPr lang="sv-SE" smtClean="0"/>
              <a:pPr/>
              <a:t>6</a:t>
            </a:fld>
            <a:endParaRPr lang="sv-SE"/>
          </a:p>
        </p:txBody>
      </p:sp>
    </p:spTree>
    <p:extLst>
      <p:ext uri="{BB962C8B-B14F-4D97-AF65-F5344CB8AC3E}">
        <p14:creationId xmlns:p14="http://schemas.microsoft.com/office/powerpoint/2010/main" val="1282667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sv-SE" sz="1200" kern="1200" dirty="0" smtClean="0">
                <a:solidFill>
                  <a:schemeClr val="tx1"/>
                </a:solidFill>
                <a:effectLst/>
                <a:latin typeface="+mn-lt"/>
                <a:ea typeface="+mn-ea"/>
                <a:cs typeface="+mn-cs"/>
              </a:rPr>
              <a:t>Ta en titt på de farhågor som identifierats i projektet. Alternativt se över om det finns en oönskad trend som ni vill bryta i kommunen. Lägg till denna trend i listan </a:t>
            </a:r>
          </a:p>
          <a:p>
            <a:pPr lvl="0" fontAlgn="ctr"/>
            <a:r>
              <a:rPr lang="sv-SE" sz="1200" kern="1200" dirty="0" smtClean="0">
                <a:solidFill>
                  <a:schemeClr val="tx1"/>
                </a:solidFill>
                <a:effectLst/>
                <a:latin typeface="+mn-lt"/>
                <a:ea typeface="+mn-ea"/>
                <a:cs typeface="+mn-cs"/>
              </a:rPr>
              <a:t>Ställ er frågan om ni har tillräckligt med underlag? Behöver ni genomföra ytterligare dialog för att hitta den farhågor eller trender som är mest relevanta för er kommun? </a:t>
            </a:r>
          </a:p>
          <a:p>
            <a:pPr lvl="0" fontAlgn="ctr"/>
            <a:endParaRPr lang="sv-SE" sz="1200" kern="1200" dirty="0" smtClean="0">
              <a:solidFill>
                <a:schemeClr val="tx1"/>
              </a:solidFill>
              <a:effectLst/>
              <a:latin typeface="+mn-lt"/>
              <a:ea typeface="+mn-ea"/>
              <a:cs typeface="+mn-cs"/>
            </a:endParaRPr>
          </a:p>
          <a:p>
            <a:pPr lvl="0" fontAlgn="ctr"/>
            <a:r>
              <a:rPr lang="sv-SE" sz="1200" kern="1200" dirty="0" smtClean="0">
                <a:solidFill>
                  <a:schemeClr val="tx1"/>
                </a:solidFill>
                <a:effectLst/>
                <a:latin typeface="+mn-lt"/>
                <a:ea typeface="+mn-ea"/>
                <a:cs typeface="+mn-cs"/>
              </a:rPr>
              <a:t>Listningen</a:t>
            </a:r>
            <a:r>
              <a:rPr lang="sv-SE" sz="1200" kern="1200" baseline="0" dirty="0" smtClean="0">
                <a:solidFill>
                  <a:schemeClr val="tx1"/>
                </a:solidFill>
                <a:effectLst/>
                <a:latin typeface="+mn-lt"/>
                <a:ea typeface="+mn-ea"/>
                <a:cs typeface="+mn-cs"/>
              </a:rPr>
              <a:t> kan göras på olika sätt. Skriv dem gärna så att alla tydligt ser. Exempelvis på en </a:t>
            </a:r>
            <a:r>
              <a:rPr lang="sv-SE" sz="1200" kern="1200" baseline="0" dirty="0" err="1" smtClean="0">
                <a:solidFill>
                  <a:schemeClr val="tx1"/>
                </a:solidFill>
                <a:effectLst/>
                <a:latin typeface="+mn-lt"/>
                <a:ea typeface="+mn-ea"/>
                <a:cs typeface="+mn-cs"/>
              </a:rPr>
              <a:t>whiteboard</a:t>
            </a:r>
            <a:r>
              <a:rPr lang="sv-SE" sz="1200" kern="1200" baseline="0" dirty="0" smtClean="0">
                <a:solidFill>
                  <a:schemeClr val="tx1"/>
                </a:solidFill>
                <a:effectLst/>
                <a:latin typeface="+mn-lt"/>
                <a:ea typeface="+mn-ea"/>
                <a:cs typeface="+mn-cs"/>
              </a:rPr>
              <a:t>. Eller be deltagare skriva dem på A4 papper och sätta upp dem på en tavla. </a:t>
            </a:r>
            <a:endParaRPr lang="sv-SE" sz="1200" kern="1200" dirty="0" smtClean="0">
              <a:solidFill>
                <a:schemeClr val="tx1"/>
              </a:solidFill>
              <a:effectLst/>
              <a:latin typeface="+mn-lt"/>
              <a:ea typeface="+mn-ea"/>
              <a:cs typeface="+mn-cs"/>
            </a:endParaRPr>
          </a:p>
          <a:p>
            <a:pPr lvl="0" fontAlgn="ctr"/>
            <a:endParaRPr lang="sv-SE" sz="1200" kern="1200" dirty="0" smtClean="0">
              <a:solidFill>
                <a:schemeClr val="tx1"/>
              </a:solidFill>
              <a:effectLst/>
              <a:latin typeface="+mn-lt"/>
              <a:ea typeface="+mn-ea"/>
              <a:cs typeface="+mn-cs"/>
            </a:endParaRPr>
          </a:p>
          <a:p>
            <a:pPr lvl="0" fontAlgn="ctr"/>
            <a:r>
              <a:rPr lang="sv-SE" sz="1200" kern="1200" dirty="0" smtClean="0">
                <a:solidFill>
                  <a:schemeClr val="tx1"/>
                </a:solidFill>
                <a:effectLst/>
                <a:latin typeface="+mn-lt"/>
                <a:ea typeface="+mn-ea"/>
                <a:cs typeface="+mn-cs"/>
              </a:rPr>
              <a:t>Rangordna farhågorna/trenderna</a:t>
            </a:r>
          </a:p>
          <a:p>
            <a:pPr lvl="1" fontAlgn="ctr"/>
            <a:r>
              <a:rPr lang="sv-SE" sz="1200" kern="1200" dirty="0" smtClean="0">
                <a:solidFill>
                  <a:schemeClr val="tx1"/>
                </a:solidFill>
                <a:effectLst/>
                <a:latin typeface="+mn-lt"/>
                <a:ea typeface="+mn-ea"/>
                <a:cs typeface="+mn-cs"/>
              </a:rPr>
              <a:t>Är det någon av dessa farhågor eller trender som nu identifierats som känns mer relevant att lösa? För en diskussion kring om ni saknar något på listan? </a:t>
            </a:r>
          </a:p>
          <a:p>
            <a:pPr lvl="1" fontAlgn="ctr"/>
            <a:r>
              <a:rPr lang="sv-SE" sz="1200" kern="1200" dirty="0" smtClean="0">
                <a:solidFill>
                  <a:schemeClr val="tx1"/>
                </a:solidFill>
                <a:effectLst/>
                <a:latin typeface="+mn-lt"/>
                <a:ea typeface="+mn-ea"/>
                <a:cs typeface="+mn-cs"/>
              </a:rPr>
              <a:t>Be invånare/medarbetare att rangordna dessa farhågor. </a:t>
            </a:r>
          </a:p>
          <a:p>
            <a:pPr lvl="1" fontAlgn="ctr"/>
            <a:r>
              <a:rPr lang="sv-SE" sz="1200" kern="1200" dirty="0" smtClean="0">
                <a:solidFill>
                  <a:schemeClr val="tx1"/>
                </a:solidFill>
                <a:effectLst/>
                <a:latin typeface="+mn-lt"/>
                <a:ea typeface="+mn-ea"/>
                <a:cs typeface="+mn-cs"/>
              </a:rPr>
              <a:t>Rangordningen kan ske på olika sätt exempelvis kan samtliga deltagare få dela</a:t>
            </a:r>
            <a:r>
              <a:rPr lang="sv-SE" sz="1200" kern="1200" baseline="0" dirty="0" smtClean="0">
                <a:solidFill>
                  <a:schemeClr val="tx1"/>
                </a:solidFill>
                <a:effectLst/>
                <a:latin typeface="+mn-lt"/>
                <a:ea typeface="+mn-ea"/>
                <a:cs typeface="+mn-cs"/>
              </a:rPr>
              <a:t> ut </a:t>
            </a:r>
            <a:r>
              <a:rPr lang="sv-SE" sz="1200" kern="1200" dirty="0" smtClean="0">
                <a:solidFill>
                  <a:schemeClr val="tx1"/>
                </a:solidFill>
                <a:effectLst/>
                <a:latin typeface="+mn-lt"/>
                <a:ea typeface="+mn-ea"/>
                <a:cs typeface="+mn-cs"/>
              </a:rPr>
              <a:t>poäng (1-3) till de farhågor som de tycker är mest relevanta.</a:t>
            </a:r>
            <a:r>
              <a:rPr lang="sv-SE" sz="1200" kern="1200" baseline="0" dirty="0" smtClean="0">
                <a:solidFill>
                  <a:schemeClr val="tx1"/>
                </a:solidFill>
                <a:effectLst/>
                <a:latin typeface="+mn-lt"/>
                <a:ea typeface="+mn-ea"/>
                <a:cs typeface="+mn-cs"/>
              </a:rPr>
              <a:t> Här får samtliga deltagare dela ut en 1:a en 2:a och en 3:a där 3 är det högsta. Räkna sedan samman poängen. </a:t>
            </a:r>
          </a:p>
          <a:p>
            <a:pPr lvl="1" fontAlgn="ctr"/>
            <a:r>
              <a:rPr lang="sv-SE" sz="1200" kern="1200" baseline="0" dirty="0" smtClean="0">
                <a:solidFill>
                  <a:schemeClr val="tx1"/>
                </a:solidFill>
                <a:effectLst/>
                <a:latin typeface="+mn-lt"/>
                <a:ea typeface="+mn-ea"/>
                <a:cs typeface="+mn-cs"/>
              </a:rPr>
              <a:t>Ett annat sätt är att sätta gröna klistermärken vid dem som man tycker är relevanta för den egna kommunen. Räkna sedan samman antalet klistermärken per farhåga. </a:t>
            </a:r>
          </a:p>
          <a:p>
            <a:pPr lvl="1" fontAlgn="ctr"/>
            <a:endParaRPr lang="sv-SE" sz="1200" kern="1200" dirty="0" smtClean="0">
              <a:solidFill>
                <a:schemeClr val="tx1"/>
              </a:solidFill>
              <a:effectLst/>
              <a:latin typeface="+mn-lt"/>
              <a:ea typeface="+mn-ea"/>
              <a:cs typeface="+mn-cs"/>
            </a:endParaRPr>
          </a:p>
          <a:p>
            <a:pPr lvl="0" fontAlgn="ctr"/>
            <a:r>
              <a:rPr lang="sv-SE" sz="1200" kern="1200" dirty="0" smtClean="0">
                <a:solidFill>
                  <a:schemeClr val="tx1"/>
                </a:solidFill>
                <a:effectLst/>
                <a:latin typeface="+mn-lt"/>
                <a:ea typeface="+mn-ea"/>
                <a:cs typeface="+mn-cs"/>
              </a:rPr>
              <a:t>Nu är det dags att besluta vilken farhåga eller oönskad trend som ni ska arbeta vidare med. </a:t>
            </a:r>
          </a:p>
          <a:p>
            <a:pPr lvl="0" fontAlgn="ctr"/>
            <a:r>
              <a:rPr lang="sv-SE" sz="1200" kern="1200" dirty="0" smtClean="0">
                <a:solidFill>
                  <a:schemeClr val="tx1"/>
                </a:solidFill>
                <a:effectLst/>
                <a:latin typeface="+mn-lt"/>
                <a:ea typeface="+mn-ea"/>
                <a:cs typeface="+mn-cs"/>
              </a:rPr>
              <a:t>Välj ut den som har blivit högst rangordnad eller har fått högst poäng. </a:t>
            </a:r>
          </a:p>
          <a:p>
            <a:endParaRPr lang="sv-SE" dirty="0"/>
          </a:p>
        </p:txBody>
      </p:sp>
      <p:sp>
        <p:nvSpPr>
          <p:cNvPr id="4" name="Platshållare för bildnummer 3"/>
          <p:cNvSpPr>
            <a:spLocks noGrp="1"/>
          </p:cNvSpPr>
          <p:nvPr>
            <p:ph type="sldNum" sz="quarter" idx="10"/>
          </p:nvPr>
        </p:nvSpPr>
        <p:spPr/>
        <p:txBody>
          <a:bodyPr/>
          <a:lstStyle/>
          <a:p>
            <a:fld id="{8591D9AF-253B-444E-838C-DF62E860ABCC}" type="slidenum">
              <a:rPr lang="sv-SE" smtClean="0"/>
              <a:pPr/>
              <a:t>7</a:t>
            </a:fld>
            <a:endParaRPr lang="sv-SE"/>
          </a:p>
        </p:txBody>
      </p:sp>
    </p:spTree>
    <p:extLst>
      <p:ext uri="{BB962C8B-B14F-4D97-AF65-F5344CB8AC3E}">
        <p14:creationId xmlns:p14="http://schemas.microsoft.com/office/powerpoint/2010/main" val="2318412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När ni inleder denna workshop kan ni starta från början på bildspelet för att de deltagare som inte har varit med inledningsvis ska få en chans att presenteras och få en inblick i vilka typer at farhågor som har identifierats i projektet Smarta Samhällen i Familjen Helsingborg. </a:t>
            </a:r>
          </a:p>
          <a:p>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När ni kommer åter till denna bild </a:t>
            </a:r>
            <a:r>
              <a:rPr lang="sv-SE" sz="1200" kern="1200" dirty="0" smtClean="0">
                <a:solidFill>
                  <a:schemeClr val="tx1"/>
                </a:solidFill>
                <a:effectLst/>
                <a:latin typeface="+mn-lt"/>
                <a:ea typeface="+mn-ea"/>
                <a:cs typeface="+mn-cs"/>
              </a:rPr>
              <a:t>Presentera farhågan/oönskade trenden som ni valt för deltagarna. </a:t>
            </a:r>
          </a:p>
          <a:p>
            <a:endParaRPr lang="sv-SE" baseline="0" dirty="0" smtClean="0"/>
          </a:p>
          <a:p>
            <a:endParaRPr lang="sv-SE" baseline="0" dirty="0" smtClean="0"/>
          </a:p>
          <a:p>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8591D9AF-253B-444E-838C-DF62E860ABCC}" type="slidenum">
              <a:rPr lang="sv-SE" smtClean="0"/>
              <a:pPr/>
              <a:t>8</a:t>
            </a:fld>
            <a:endParaRPr lang="sv-SE"/>
          </a:p>
        </p:txBody>
      </p:sp>
    </p:spTree>
    <p:extLst>
      <p:ext uri="{BB962C8B-B14F-4D97-AF65-F5344CB8AC3E}">
        <p14:creationId xmlns:p14="http://schemas.microsoft.com/office/powerpoint/2010/main" val="4126300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smtClean="0">
              <a:effectLst/>
            </a:endParaRPr>
          </a:p>
          <a:p>
            <a:pPr lvl="1" fontAlgn="ctr"/>
            <a:r>
              <a:rPr lang="sv-SE" sz="1200" kern="1200" dirty="0" smtClean="0">
                <a:solidFill>
                  <a:schemeClr val="tx1"/>
                </a:solidFill>
                <a:effectLst/>
                <a:latin typeface="+mn-lt"/>
                <a:ea typeface="+mn-ea"/>
                <a:cs typeface="+mn-cs"/>
              </a:rPr>
              <a:t>Dela in deltagarna i lite mindre grupper 5-7 deltagare per grupp kan vara lagom</a:t>
            </a:r>
          </a:p>
          <a:p>
            <a:pPr lvl="1" fontAlgn="ctr"/>
            <a:r>
              <a:rPr lang="sv-SE" sz="1200" kern="1200" dirty="0" smtClean="0">
                <a:solidFill>
                  <a:schemeClr val="tx1"/>
                </a:solidFill>
                <a:effectLst/>
                <a:latin typeface="+mn-lt"/>
                <a:ea typeface="+mn-ea"/>
                <a:cs typeface="+mn-cs"/>
              </a:rPr>
              <a:t>Grupperna får nu en utsatt tid (tiden som behövs kan variera beroende på hur komplex farhågan är). Förslagsvis ges 45-60 min. Under denna tid ska de spåna fritt på hur de kan lösa farhågan. Här tas allt med och sålla inte bland idéerna i detta skede. Ge gärna grupperna lite olika material för att skapa kreativitet. Papper, färgpennor, klistermärken, utprintade bilder, branschtidningar är bara några exempel på sådant som kan användas. </a:t>
            </a:r>
          </a:p>
          <a:p>
            <a:endParaRPr lang="sv-SE" dirty="0"/>
          </a:p>
        </p:txBody>
      </p:sp>
      <p:sp>
        <p:nvSpPr>
          <p:cNvPr id="4" name="Platshållare för bildnummer 3"/>
          <p:cNvSpPr>
            <a:spLocks noGrp="1"/>
          </p:cNvSpPr>
          <p:nvPr>
            <p:ph type="sldNum" sz="quarter" idx="10"/>
          </p:nvPr>
        </p:nvSpPr>
        <p:spPr/>
        <p:txBody>
          <a:bodyPr/>
          <a:lstStyle/>
          <a:p>
            <a:fld id="{8591D9AF-253B-444E-838C-DF62E860ABCC}" type="slidenum">
              <a:rPr lang="sv-SE" smtClean="0"/>
              <a:pPr/>
              <a:t>9</a:t>
            </a:fld>
            <a:endParaRPr lang="sv-SE"/>
          </a:p>
        </p:txBody>
      </p:sp>
    </p:spTree>
    <p:extLst>
      <p:ext uri="{BB962C8B-B14F-4D97-AF65-F5344CB8AC3E}">
        <p14:creationId xmlns:p14="http://schemas.microsoft.com/office/powerpoint/2010/main" val="621577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1" fontAlgn="ctr"/>
            <a:r>
              <a:rPr lang="sv-SE" sz="1200" kern="1200" dirty="0" smtClean="0">
                <a:solidFill>
                  <a:schemeClr val="tx1"/>
                </a:solidFill>
                <a:effectLst/>
                <a:latin typeface="+mn-lt"/>
                <a:ea typeface="+mn-ea"/>
                <a:cs typeface="+mn-cs"/>
              </a:rPr>
              <a:t>Be grupperna att efter halva tiden att visualisera 1-2 av de lösningar som de har kommit fram till. Men be om att få in samtliga förslag vid slutet av workshopen. </a:t>
            </a:r>
          </a:p>
          <a:p>
            <a:pPr lvl="1" fontAlgn="ctr"/>
            <a:r>
              <a:rPr lang="sv-SE" sz="1200" kern="1200" dirty="0" smtClean="0">
                <a:solidFill>
                  <a:schemeClr val="tx1"/>
                </a:solidFill>
                <a:effectLst/>
                <a:latin typeface="+mn-lt"/>
                <a:ea typeface="+mn-ea"/>
                <a:cs typeface="+mn-cs"/>
              </a:rPr>
              <a:t>Samtliga grupper får sedan på max 5 min sälja in sina 1-2 lösningar som de har visualiserat för samtliga deltagare.</a:t>
            </a:r>
          </a:p>
          <a:p>
            <a:endParaRPr lang="sv-SE" dirty="0"/>
          </a:p>
        </p:txBody>
      </p:sp>
      <p:sp>
        <p:nvSpPr>
          <p:cNvPr id="4" name="Platshållare för bildnummer 3"/>
          <p:cNvSpPr>
            <a:spLocks noGrp="1"/>
          </p:cNvSpPr>
          <p:nvPr>
            <p:ph type="sldNum" sz="quarter" idx="10"/>
          </p:nvPr>
        </p:nvSpPr>
        <p:spPr/>
        <p:txBody>
          <a:bodyPr/>
          <a:lstStyle/>
          <a:p>
            <a:fld id="{8591D9AF-253B-444E-838C-DF62E860ABCC}" type="slidenum">
              <a:rPr lang="sv-SE" smtClean="0"/>
              <a:pPr/>
              <a:t>10</a:t>
            </a:fld>
            <a:endParaRPr lang="sv-SE"/>
          </a:p>
        </p:txBody>
      </p:sp>
    </p:spTree>
    <p:extLst>
      <p:ext uri="{BB962C8B-B14F-4D97-AF65-F5344CB8AC3E}">
        <p14:creationId xmlns:p14="http://schemas.microsoft.com/office/powerpoint/2010/main" val="1048374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7" name="Rektangel 6"/>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ctrTitle"/>
          </p:nvPr>
        </p:nvSpPr>
        <p:spPr>
          <a:xfrm>
            <a:off x="685800" y="1988840"/>
            <a:ext cx="7558608" cy="1470025"/>
          </a:xfrm>
        </p:spPr>
        <p:txBody>
          <a:bodyPr/>
          <a:lstStyle>
            <a:lvl1pPr>
              <a:defRPr>
                <a:solidFill>
                  <a:schemeClr val="accent5"/>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1259632" y="3501008"/>
            <a:ext cx="6400800" cy="1752600"/>
          </a:xfrm>
        </p:spPr>
        <p:txBody>
          <a:bodyPr/>
          <a:lstStyle>
            <a:lvl1pPr marL="0" indent="0" algn="ctr">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om du vill redigera mall för underrubrikformat</a:t>
            </a:r>
            <a:endParaRPr lang="sv-SE" dirty="0"/>
          </a:p>
        </p:txBody>
      </p:sp>
      <p:sp>
        <p:nvSpPr>
          <p:cNvPr id="4" name="Platshållare för datum 3"/>
          <p:cNvSpPr>
            <a:spLocks noGrp="1"/>
          </p:cNvSpPr>
          <p:nvPr>
            <p:ph type="dt" sz="half" idx="10"/>
          </p:nvPr>
        </p:nvSpPr>
        <p:spPr>
          <a:xfrm>
            <a:off x="457200" y="6356350"/>
            <a:ext cx="2133600" cy="365125"/>
          </a:xfrm>
          <a:prstGeom prst="rect">
            <a:avLst/>
          </a:prstGeom>
        </p:spPr>
        <p:txBody>
          <a:bodyPr/>
          <a:lstStyle/>
          <a:p>
            <a:fld id="{9CF14BB7-17B7-474D-948B-C9730032C1E9}" type="datetimeFigureOut">
              <a:rPr lang="sv-SE" smtClean="0"/>
              <a:pPr/>
              <a:t>2022-05-30</a:t>
            </a:fld>
            <a:endParaRPr lang="sv-SE"/>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p>
            <a:endParaRPr lang="sv-SE"/>
          </a:p>
        </p:txBody>
      </p:sp>
      <p:sp>
        <p:nvSpPr>
          <p:cNvPr id="6" name="Platshållare för bildnummer 5"/>
          <p:cNvSpPr>
            <a:spLocks noGrp="1"/>
          </p:cNvSpPr>
          <p:nvPr>
            <p:ph type="sldNum" sz="quarter" idx="12"/>
          </p:nvPr>
        </p:nvSpPr>
        <p:spPr/>
        <p:txBody>
          <a:bodyPr/>
          <a:lstStyle/>
          <a:p>
            <a:fld id="{492F3CA6-A014-404C-8E37-3046D5D68023}" type="slidenum">
              <a:rPr lang="sv-SE" smtClean="0"/>
              <a:pPr/>
              <a:t>‹#›</a:t>
            </a:fld>
            <a:endParaRPr lang="sv-SE"/>
          </a:p>
        </p:txBody>
      </p:sp>
      <p:sp>
        <p:nvSpPr>
          <p:cNvPr id="8" name="Rektangel 7"/>
          <p:cNvSpPr/>
          <p:nvPr userDrawn="1"/>
        </p:nvSpPr>
        <p:spPr>
          <a:xfrm>
            <a:off x="0" y="0"/>
            <a:ext cx="9144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539552" y="1988840"/>
            <a:ext cx="7772400" cy="1470025"/>
          </a:xfrm>
        </p:spPr>
        <p:txBody>
          <a:bodyPr/>
          <a:lstStyle>
            <a:lvl1pPr>
              <a:defRPr>
                <a:solidFill>
                  <a:schemeClr val="accent6"/>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1225352" y="3548608"/>
            <a:ext cx="6400800" cy="1752600"/>
          </a:xfrm>
        </p:spPr>
        <p:txBody>
          <a:bodyPr/>
          <a:lstStyle>
            <a:lvl1pPr marL="0" indent="0" algn="ctr">
              <a:buNone/>
              <a:defRPr b="1">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om du vill redigera mall för underrubrikformat</a:t>
            </a:r>
            <a:endParaRPr lang="sv-SE" dirty="0"/>
          </a:p>
        </p:txBody>
      </p:sp>
      <p:sp>
        <p:nvSpPr>
          <p:cNvPr id="6" name="Platshållare för bildnummer 5"/>
          <p:cNvSpPr>
            <a:spLocks noGrp="1"/>
          </p:cNvSpPr>
          <p:nvPr>
            <p:ph type="sldNum" sz="quarter" idx="12"/>
          </p:nvPr>
        </p:nvSpPr>
        <p:spPr/>
        <p:txBody>
          <a:bodyPr/>
          <a:lstStyle/>
          <a:p>
            <a:fld id="{492F3CA6-A014-404C-8E37-3046D5D68023}"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57200" y="692696"/>
            <a:ext cx="8229600" cy="1143000"/>
          </a:xfrm>
        </p:spPr>
        <p:txBody>
          <a:bodyPr>
            <a:normAutofit/>
          </a:bodyPr>
          <a:lstStyle>
            <a:lvl1pPr algn="ctr">
              <a:defRPr sz="2800">
                <a:solidFill>
                  <a:schemeClr val="accent6"/>
                </a:solidFill>
                <a:latin typeface="Arial" pitchFamily="34" charset="0"/>
                <a:cs typeface="Arial" pitchFamily="34" charset="0"/>
              </a:defRPr>
            </a:lvl1pPr>
          </a:lstStyle>
          <a:p>
            <a:r>
              <a:rPr lang="sv-SE" smtClean="0"/>
              <a:t>Klicka här för att ändra format</a:t>
            </a:r>
            <a:endParaRPr lang="sv-SE" dirty="0"/>
          </a:p>
        </p:txBody>
      </p:sp>
      <p:sp>
        <p:nvSpPr>
          <p:cNvPr id="3" name="Platshållare för innehåll 2"/>
          <p:cNvSpPr>
            <a:spLocks noGrp="1"/>
          </p:cNvSpPr>
          <p:nvPr>
            <p:ph idx="1"/>
          </p:nvPr>
        </p:nvSpPr>
        <p:spPr>
          <a:xfrm>
            <a:off x="457200" y="1923422"/>
            <a:ext cx="8229600" cy="3744416"/>
          </a:xfrm>
        </p:spPr>
        <p:txBody>
          <a:bodyPr/>
          <a:lstStyle>
            <a:lvl1pPr>
              <a:defRPr sz="2000">
                <a:solidFill>
                  <a:schemeClr val="accent2"/>
                </a:solidFill>
                <a:latin typeface="Arial" pitchFamily="34" charset="0"/>
                <a:cs typeface="Arial" pitchFamily="34" charset="0"/>
              </a:defRPr>
            </a:lvl1pPr>
            <a:lvl2pPr>
              <a:defRPr sz="1600">
                <a:solidFill>
                  <a:schemeClr val="accent2"/>
                </a:solidFill>
                <a:latin typeface="Arial" pitchFamily="34" charset="0"/>
                <a:cs typeface="Arial" pitchFamily="34" charset="0"/>
              </a:defRPr>
            </a:lvl2pPr>
            <a:lvl3pPr>
              <a:defRPr sz="1400">
                <a:solidFill>
                  <a:schemeClr val="accent2"/>
                </a:solidFill>
                <a:latin typeface="Arial" pitchFamily="34" charset="0"/>
                <a:cs typeface="Arial" pitchFamily="34" charset="0"/>
              </a:defRPr>
            </a:lvl3pPr>
            <a:lvl4pPr>
              <a:defRPr sz="1400">
                <a:solidFill>
                  <a:schemeClr val="accent2"/>
                </a:solidFill>
                <a:latin typeface="Arial" pitchFamily="34" charset="0"/>
                <a:cs typeface="Arial" pitchFamily="34" charset="0"/>
              </a:defRPr>
            </a:lvl4pPr>
            <a:lvl5pPr>
              <a:defRPr sz="1400">
                <a:solidFill>
                  <a:schemeClr val="accent2"/>
                </a:solidFill>
                <a:latin typeface="Arial" pitchFamily="34" charset="0"/>
                <a:cs typeface="Arial" pitchFamily="34" charset="0"/>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6" name="Platshållare för bildnummer 5"/>
          <p:cNvSpPr>
            <a:spLocks noGrp="1"/>
          </p:cNvSpPr>
          <p:nvPr>
            <p:ph type="sldNum" sz="quarter" idx="12"/>
          </p:nvPr>
        </p:nvSpPr>
        <p:spPr/>
        <p:txBody>
          <a:bodyPr/>
          <a:lstStyle/>
          <a:p>
            <a:fld id="{492F3CA6-A014-404C-8E37-3046D5D68023}"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46856" y="692696"/>
            <a:ext cx="7941568" cy="1143000"/>
          </a:xfrm>
        </p:spPr>
        <p:txBody>
          <a:bodyPr/>
          <a:lstStyle/>
          <a:p>
            <a:r>
              <a:rPr lang="sv-SE" smtClean="0"/>
              <a:t>Klicka här för att ändra format</a:t>
            </a:r>
            <a:endParaRPr lang="sv-SE" dirty="0"/>
          </a:p>
        </p:txBody>
      </p:sp>
      <p:sp>
        <p:nvSpPr>
          <p:cNvPr id="5" name="Platshållare för bildnummer 4"/>
          <p:cNvSpPr>
            <a:spLocks noGrp="1"/>
          </p:cNvSpPr>
          <p:nvPr>
            <p:ph type="sldNum" sz="quarter" idx="12"/>
          </p:nvPr>
        </p:nvSpPr>
        <p:spPr/>
        <p:txBody>
          <a:bodyPr/>
          <a:lstStyle/>
          <a:p>
            <a:fld id="{492F3CA6-A014-404C-8E37-3046D5D68023}" type="slidenum">
              <a:rPr lang="sv-SE" smtClean="0"/>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492F3CA6-A014-404C-8E37-3046D5D68023}"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692696"/>
            <a:ext cx="7859216" cy="1143000"/>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1916832"/>
            <a:ext cx="7859216" cy="3816424"/>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2F3CA6-A014-404C-8E37-3046D5D68023}" type="slidenum">
              <a:rPr lang="sv-SE" smtClean="0"/>
              <a:pPr/>
              <a:t>‹#›</a:t>
            </a:fld>
            <a:endParaRPr lang="sv-SE"/>
          </a:p>
        </p:txBody>
      </p:sp>
      <p:sp>
        <p:nvSpPr>
          <p:cNvPr id="11" name="Freeform 6"/>
          <p:cNvSpPr>
            <a:spLocks/>
          </p:cNvSpPr>
          <p:nvPr/>
        </p:nvSpPr>
        <p:spPr bwMode="auto">
          <a:xfrm>
            <a:off x="6905598" y="4210378"/>
            <a:ext cx="816574" cy="808685"/>
          </a:xfrm>
          <a:custGeom>
            <a:avLst/>
            <a:gdLst/>
            <a:ahLst/>
            <a:cxnLst>
              <a:cxn ang="0">
                <a:pos x="92" y="370"/>
              </a:cxn>
              <a:cxn ang="0">
                <a:pos x="58" y="342"/>
              </a:cxn>
              <a:cxn ang="0">
                <a:pos x="32" y="308"/>
              </a:cxn>
              <a:cxn ang="0">
                <a:pos x="14" y="272"/>
              </a:cxn>
              <a:cxn ang="0">
                <a:pos x="4" y="232"/>
              </a:cxn>
              <a:cxn ang="0">
                <a:pos x="0" y="194"/>
              </a:cxn>
              <a:cxn ang="0">
                <a:pos x="6" y="154"/>
              </a:cxn>
              <a:cxn ang="0">
                <a:pos x="18" y="116"/>
              </a:cxn>
              <a:cxn ang="0">
                <a:pos x="38" y="80"/>
              </a:cxn>
              <a:cxn ang="0">
                <a:pos x="52" y="64"/>
              </a:cxn>
              <a:cxn ang="0">
                <a:pos x="82" y="38"/>
              </a:cxn>
              <a:cxn ang="0">
                <a:pos x="116" y="18"/>
              </a:cxn>
              <a:cxn ang="0">
                <a:pos x="154" y="4"/>
              </a:cxn>
              <a:cxn ang="0">
                <a:pos x="192" y="0"/>
              </a:cxn>
              <a:cxn ang="0">
                <a:pos x="232" y="2"/>
              </a:cxn>
              <a:cxn ang="0">
                <a:pos x="274" y="12"/>
              </a:cxn>
              <a:cxn ang="0">
                <a:pos x="312" y="30"/>
              </a:cxn>
              <a:cxn ang="0">
                <a:pos x="330" y="42"/>
              </a:cxn>
              <a:cxn ang="0">
                <a:pos x="362" y="70"/>
              </a:cxn>
              <a:cxn ang="0">
                <a:pos x="386" y="102"/>
              </a:cxn>
              <a:cxn ang="0">
                <a:pos x="402" y="138"/>
              </a:cxn>
              <a:cxn ang="0">
                <a:pos x="412" y="176"/>
              </a:cxn>
              <a:cxn ang="0">
                <a:pos x="414" y="214"/>
              </a:cxn>
              <a:cxn ang="0">
                <a:pos x="408" y="254"/>
              </a:cxn>
              <a:cxn ang="0">
                <a:pos x="396" y="290"/>
              </a:cxn>
              <a:cxn ang="0">
                <a:pos x="376" y="326"/>
              </a:cxn>
              <a:cxn ang="0">
                <a:pos x="362" y="342"/>
              </a:cxn>
              <a:cxn ang="0">
                <a:pos x="332" y="370"/>
              </a:cxn>
              <a:cxn ang="0">
                <a:pos x="298" y="390"/>
              </a:cxn>
              <a:cxn ang="0">
                <a:pos x="262" y="404"/>
              </a:cxn>
              <a:cxn ang="0">
                <a:pos x="224" y="410"/>
              </a:cxn>
              <a:cxn ang="0">
                <a:pos x="184" y="408"/>
              </a:cxn>
              <a:cxn ang="0">
                <a:pos x="146" y="398"/>
              </a:cxn>
              <a:cxn ang="0">
                <a:pos x="108" y="382"/>
              </a:cxn>
            </a:cxnLst>
            <a:rect l="0" t="0" r="r" b="b"/>
            <a:pathLst>
              <a:path w="414" h="410">
                <a:moveTo>
                  <a:pt x="92" y="370"/>
                </a:moveTo>
                <a:lnTo>
                  <a:pt x="92" y="370"/>
                </a:lnTo>
                <a:lnTo>
                  <a:pt x="74" y="356"/>
                </a:lnTo>
                <a:lnTo>
                  <a:pt x="58" y="342"/>
                </a:lnTo>
                <a:lnTo>
                  <a:pt x="44" y="324"/>
                </a:lnTo>
                <a:lnTo>
                  <a:pt x="32" y="308"/>
                </a:lnTo>
                <a:lnTo>
                  <a:pt x="22" y="290"/>
                </a:lnTo>
                <a:lnTo>
                  <a:pt x="14" y="272"/>
                </a:lnTo>
                <a:lnTo>
                  <a:pt x="8" y="252"/>
                </a:lnTo>
                <a:lnTo>
                  <a:pt x="4" y="232"/>
                </a:lnTo>
                <a:lnTo>
                  <a:pt x="2" y="212"/>
                </a:lnTo>
                <a:lnTo>
                  <a:pt x="0" y="194"/>
                </a:lnTo>
                <a:lnTo>
                  <a:pt x="2" y="174"/>
                </a:lnTo>
                <a:lnTo>
                  <a:pt x="6" y="154"/>
                </a:lnTo>
                <a:lnTo>
                  <a:pt x="10" y="134"/>
                </a:lnTo>
                <a:lnTo>
                  <a:pt x="18" y="116"/>
                </a:lnTo>
                <a:lnTo>
                  <a:pt x="28" y="98"/>
                </a:lnTo>
                <a:lnTo>
                  <a:pt x="38" y="80"/>
                </a:lnTo>
                <a:lnTo>
                  <a:pt x="38" y="80"/>
                </a:lnTo>
                <a:lnTo>
                  <a:pt x="52" y="64"/>
                </a:lnTo>
                <a:lnTo>
                  <a:pt x="66" y="50"/>
                </a:lnTo>
                <a:lnTo>
                  <a:pt x="82" y="38"/>
                </a:lnTo>
                <a:lnTo>
                  <a:pt x="98" y="26"/>
                </a:lnTo>
                <a:lnTo>
                  <a:pt x="116" y="18"/>
                </a:lnTo>
                <a:lnTo>
                  <a:pt x="134" y="10"/>
                </a:lnTo>
                <a:lnTo>
                  <a:pt x="154" y="4"/>
                </a:lnTo>
                <a:lnTo>
                  <a:pt x="172" y="0"/>
                </a:lnTo>
                <a:lnTo>
                  <a:pt x="192" y="0"/>
                </a:lnTo>
                <a:lnTo>
                  <a:pt x="212" y="0"/>
                </a:lnTo>
                <a:lnTo>
                  <a:pt x="232" y="2"/>
                </a:lnTo>
                <a:lnTo>
                  <a:pt x="254" y="6"/>
                </a:lnTo>
                <a:lnTo>
                  <a:pt x="274" y="12"/>
                </a:lnTo>
                <a:lnTo>
                  <a:pt x="292" y="20"/>
                </a:lnTo>
                <a:lnTo>
                  <a:pt x="312" y="30"/>
                </a:lnTo>
                <a:lnTo>
                  <a:pt x="330" y="42"/>
                </a:lnTo>
                <a:lnTo>
                  <a:pt x="330" y="42"/>
                </a:lnTo>
                <a:lnTo>
                  <a:pt x="346" y="56"/>
                </a:lnTo>
                <a:lnTo>
                  <a:pt x="362" y="70"/>
                </a:lnTo>
                <a:lnTo>
                  <a:pt x="374" y="86"/>
                </a:lnTo>
                <a:lnTo>
                  <a:pt x="386" y="102"/>
                </a:lnTo>
                <a:lnTo>
                  <a:pt x="394" y="120"/>
                </a:lnTo>
                <a:lnTo>
                  <a:pt x="402" y="138"/>
                </a:lnTo>
                <a:lnTo>
                  <a:pt x="408" y="156"/>
                </a:lnTo>
                <a:lnTo>
                  <a:pt x="412" y="176"/>
                </a:lnTo>
                <a:lnTo>
                  <a:pt x="414" y="194"/>
                </a:lnTo>
                <a:lnTo>
                  <a:pt x="414" y="214"/>
                </a:lnTo>
                <a:lnTo>
                  <a:pt x="412" y="234"/>
                </a:lnTo>
                <a:lnTo>
                  <a:pt x="408" y="254"/>
                </a:lnTo>
                <a:lnTo>
                  <a:pt x="404" y="272"/>
                </a:lnTo>
                <a:lnTo>
                  <a:pt x="396" y="290"/>
                </a:lnTo>
                <a:lnTo>
                  <a:pt x="386" y="310"/>
                </a:lnTo>
                <a:lnTo>
                  <a:pt x="376" y="326"/>
                </a:lnTo>
                <a:lnTo>
                  <a:pt x="376" y="326"/>
                </a:lnTo>
                <a:lnTo>
                  <a:pt x="362" y="342"/>
                </a:lnTo>
                <a:lnTo>
                  <a:pt x="348" y="356"/>
                </a:lnTo>
                <a:lnTo>
                  <a:pt x="332" y="370"/>
                </a:lnTo>
                <a:lnTo>
                  <a:pt x="316" y="380"/>
                </a:lnTo>
                <a:lnTo>
                  <a:pt x="298" y="390"/>
                </a:lnTo>
                <a:lnTo>
                  <a:pt x="280" y="398"/>
                </a:lnTo>
                <a:lnTo>
                  <a:pt x="262" y="404"/>
                </a:lnTo>
                <a:lnTo>
                  <a:pt x="242" y="406"/>
                </a:lnTo>
                <a:lnTo>
                  <a:pt x="224" y="410"/>
                </a:lnTo>
                <a:lnTo>
                  <a:pt x="204" y="410"/>
                </a:lnTo>
                <a:lnTo>
                  <a:pt x="184" y="408"/>
                </a:lnTo>
                <a:lnTo>
                  <a:pt x="164" y="404"/>
                </a:lnTo>
                <a:lnTo>
                  <a:pt x="146" y="398"/>
                </a:lnTo>
                <a:lnTo>
                  <a:pt x="126" y="392"/>
                </a:lnTo>
                <a:lnTo>
                  <a:pt x="108" y="382"/>
                </a:lnTo>
                <a:lnTo>
                  <a:pt x="92" y="37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sv-SE"/>
          </a:p>
        </p:txBody>
      </p:sp>
      <p:sp>
        <p:nvSpPr>
          <p:cNvPr id="15" name="Freeform 10"/>
          <p:cNvSpPr>
            <a:spLocks/>
          </p:cNvSpPr>
          <p:nvPr/>
        </p:nvSpPr>
        <p:spPr bwMode="auto">
          <a:xfrm>
            <a:off x="6219202" y="3520037"/>
            <a:ext cx="745568" cy="741623"/>
          </a:xfrm>
          <a:custGeom>
            <a:avLst/>
            <a:gdLst/>
            <a:ahLst/>
            <a:cxnLst>
              <a:cxn ang="0">
                <a:pos x="72" y="336"/>
              </a:cxn>
              <a:cxn ang="0">
                <a:pos x="44" y="310"/>
              </a:cxn>
              <a:cxn ang="0">
                <a:pos x="24" y="280"/>
              </a:cxn>
              <a:cxn ang="0">
                <a:pos x="10" y="246"/>
              </a:cxn>
              <a:cxn ang="0">
                <a:pos x="2" y="210"/>
              </a:cxn>
              <a:cxn ang="0">
                <a:pos x="2" y="174"/>
              </a:cxn>
              <a:cxn ang="0">
                <a:pos x="8" y="136"/>
              </a:cxn>
              <a:cxn ang="0">
                <a:pos x="20" y="102"/>
              </a:cxn>
              <a:cxn ang="0">
                <a:pos x="40" y="68"/>
              </a:cxn>
              <a:cxn ang="0">
                <a:pos x="52" y="56"/>
              </a:cxn>
              <a:cxn ang="0">
                <a:pos x="80" y="32"/>
              </a:cxn>
              <a:cxn ang="0">
                <a:pos x="110" y="16"/>
              </a:cxn>
              <a:cxn ang="0">
                <a:pos x="144" y="4"/>
              </a:cxn>
              <a:cxn ang="0">
                <a:pos x="178" y="0"/>
              </a:cxn>
              <a:cxn ang="0">
                <a:pos x="214" y="2"/>
              </a:cxn>
              <a:cxn ang="0">
                <a:pos x="250" y="12"/>
              </a:cxn>
              <a:cxn ang="0">
                <a:pos x="284" y="28"/>
              </a:cxn>
              <a:cxn ang="0">
                <a:pos x="298" y="38"/>
              </a:cxn>
              <a:cxn ang="0">
                <a:pos x="328" y="66"/>
              </a:cxn>
              <a:cxn ang="0">
                <a:pos x="350" y="96"/>
              </a:cxn>
              <a:cxn ang="0">
                <a:pos x="366" y="130"/>
              </a:cxn>
              <a:cxn ang="0">
                <a:pos x="376" y="166"/>
              </a:cxn>
              <a:cxn ang="0">
                <a:pos x="378" y="202"/>
              </a:cxn>
              <a:cxn ang="0">
                <a:pos x="374" y="236"/>
              </a:cxn>
              <a:cxn ang="0">
                <a:pos x="362" y="270"/>
              </a:cxn>
              <a:cxn ang="0">
                <a:pos x="342" y="300"/>
              </a:cxn>
              <a:cxn ang="0">
                <a:pos x="330" y="314"/>
              </a:cxn>
              <a:cxn ang="0">
                <a:pos x="302" y="340"/>
              </a:cxn>
              <a:cxn ang="0">
                <a:pos x="270" y="358"/>
              </a:cxn>
              <a:cxn ang="0">
                <a:pos x="234" y="370"/>
              </a:cxn>
              <a:cxn ang="0">
                <a:pos x="198" y="376"/>
              </a:cxn>
              <a:cxn ang="0">
                <a:pos x="160" y="374"/>
              </a:cxn>
              <a:cxn ang="0">
                <a:pos x="124" y="364"/>
              </a:cxn>
              <a:cxn ang="0">
                <a:pos x="88" y="348"/>
              </a:cxn>
            </a:cxnLst>
            <a:rect l="0" t="0" r="r" b="b"/>
            <a:pathLst>
              <a:path w="378" h="376">
                <a:moveTo>
                  <a:pt x="72" y="336"/>
                </a:moveTo>
                <a:lnTo>
                  <a:pt x="72" y="336"/>
                </a:lnTo>
                <a:lnTo>
                  <a:pt x="58" y="324"/>
                </a:lnTo>
                <a:lnTo>
                  <a:pt x="44" y="310"/>
                </a:lnTo>
                <a:lnTo>
                  <a:pt x="32" y="296"/>
                </a:lnTo>
                <a:lnTo>
                  <a:pt x="24" y="280"/>
                </a:lnTo>
                <a:lnTo>
                  <a:pt x="16" y="262"/>
                </a:lnTo>
                <a:lnTo>
                  <a:pt x="10" y="246"/>
                </a:lnTo>
                <a:lnTo>
                  <a:pt x="4" y="228"/>
                </a:lnTo>
                <a:lnTo>
                  <a:pt x="2" y="210"/>
                </a:lnTo>
                <a:lnTo>
                  <a:pt x="0" y="192"/>
                </a:lnTo>
                <a:lnTo>
                  <a:pt x="2" y="174"/>
                </a:lnTo>
                <a:lnTo>
                  <a:pt x="4" y="154"/>
                </a:lnTo>
                <a:lnTo>
                  <a:pt x="8" y="136"/>
                </a:lnTo>
                <a:lnTo>
                  <a:pt x="12" y="118"/>
                </a:lnTo>
                <a:lnTo>
                  <a:pt x="20" y="102"/>
                </a:lnTo>
                <a:lnTo>
                  <a:pt x="30" y="84"/>
                </a:lnTo>
                <a:lnTo>
                  <a:pt x="40" y="68"/>
                </a:lnTo>
                <a:lnTo>
                  <a:pt x="40" y="68"/>
                </a:lnTo>
                <a:lnTo>
                  <a:pt x="52" y="56"/>
                </a:lnTo>
                <a:lnTo>
                  <a:pt x="66" y="44"/>
                </a:lnTo>
                <a:lnTo>
                  <a:pt x="80" y="32"/>
                </a:lnTo>
                <a:lnTo>
                  <a:pt x="94" y="24"/>
                </a:lnTo>
                <a:lnTo>
                  <a:pt x="110" y="16"/>
                </a:lnTo>
                <a:lnTo>
                  <a:pt x="126" y="10"/>
                </a:lnTo>
                <a:lnTo>
                  <a:pt x="144" y="4"/>
                </a:lnTo>
                <a:lnTo>
                  <a:pt x="160" y="2"/>
                </a:lnTo>
                <a:lnTo>
                  <a:pt x="178" y="0"/>
                </a:lnTo>
                <a:lnTo>
                  <a:pt x="196" y="0"/>
                </a:lnTo>
                <a:lnTo>
                  <a:pt x="214" y="2"/>
                </a:lnTo>
                <a:lnTo>
                  <a:pt x="232" y="6"/>
                </a:lnTo>
                <a:lnTo>
                  <a:pt x="250" y="12"/>
                </a:lnTo>
                <a:lnTo>
                  <a:pt x="266" y="20"/>
                </a:lnTo>
                <a:lnTo>
                  <a:pt x="284" y="28"/>
                </a:lnTo>
                <a:lnTo>
                  <a:pt x="298" y="38"/>
                </a:lnTo>
                <a:lnTo>
                  <a:pt x="298" y="38"/>
                </a:lnTo>
                <a:lnTo>
                  <a:pt x="314" y="52"/>
                </a:lnTo>
                <a:lnTo>
                  <a:pt x="328" y="66"/>
                </a:lnTo>
                <a:lnTo>
                  <a:pt x="340" y="82"/>
                </a:lnTo>
                <a:lnTo>
                  <a:pt x="350" y="96"/>
                </a:lnTo>
                <a:lnTo>
                  <a:pt x="360" y="114"/>
                </a:lnTo>
                <a:lnTo>
                  <a:pt x="366" y="130"/>
                </a:lnTo>
                <a:lnTo>
                  <a:pt x="372" y="148"/>
                </a:lnTo>
                <a:lnTo>
                  <a:pt x="376" y="166"/>
                </a:lnTo>
                <a:lnTo>
                  <a:pt x="378" y="184"/>
                </a:lnTo>
                <a:lnTo>
                  <a:pt x="378" y="202"/>
                </a:lnTo>
                <a:lnTo>
                  <a:pt x="376" y="218"/>
                </a:lnTo>
                <a:lnTo>
                  <a:pt x="374" y="236"/>
                </a:lnTo>
                <a:lnTo>
                  <a:pt x="368" y="254"/>
                </a:lnTo>
                <a:lnTo>
                  <a:pt x="362" y="270"/>
                </a:lnTo>
                <a:lnTo>
                  <a:pt x="352" y="286"/>
                </a:lnTo>
                <a:lnTo>
                  <a:pt x="342" y="300"/>
                </a:lnTo>
                <a:lnTo>
                  <a:pt x="342" y="300"/>
                </a:lnTo>
                <a:lnTo>
                  <a:pt x="330" y="314"/>
                </a:lnTo>
                <a:lnTo>
                  <a:pt x="316" y="328"/>
                </a:lnTo>
                <a:lnTo>
                  <a:pt x="302" y="340"/>
                </a:lnTo>
                <a:lnTo>
                  <a:pt x="286" y="350"/>
                </a:lnTo>
                <a:lnTo>
                  <a:pt x="270" y="358"/>
                </a:lnTo>
                <a:lnTo>
                  <a:pt x="252" y="364"/>
                </a:lnTo>
                <a:lnTo>
                  <a:pt x="234" y="370"/>
                </a:lnTo>
                <a:lnTo>
                  <a:pt x="216" y="374"/>
                </a:lnTo>
                <a:lnTo>
                  <a:pt x="198" y="376"/>
                </a:lnTo>
                <a:lnTo>
                  <a:pt x="180" y="376"/>
                </a:lnTo>
                <a:lnTo>
                  <a:pt x="160" y="374"/>
                </a:lnTo>
                <a:lnTo>
                  <a:pt x="142" y="370"/>
                </a:lnTo>
                <a:lnTo>
                  <a:pt x="124" y="364"/>
                </a:lnTo>
                <a:lnTo>
                  <a:pt x="106" y="358"/>
                </a:lnTo>
                <a:lnTo>
                  <a:pt x="88" y="348"/>
                </a:lnTo>
                <a:lnTo>
                  <a:pt x="72" y="33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sv-SE"/>
          </a:p>
        </p:txBody>
      </p:sp>
      <p:sp>
        <p:nvSpPr>
          <p:cNvPr id="19" name="Freeform 14"/>
          <p:cNvSpPr>
            <a:spLocks/>
          </p:cNvSpPr>
          <p:nvPr/>
        </p:nvSpPr>
        <p:spPr bwMode="auto">
          <a:xfrm>
            <a:off x="5126491" y="2573284"/>
            <a:ext cx="1096656" cy="1092711"/>
          </a:xfrm>
          <a:custGeom>
            <a:avLst/>
            <a:gdLst/>
            <a:ahLst/>
            <a:cxnLst>
              <a:cxn ang="0">
                <a:pos x="114" y="496"/>
              </a:cxn>
              <a:cxn ang="0">
                <a:pos x="72" y="458"/>
              </a:cxn>
              <a:cxn ang="0">
                <a:pos x="40" y="414"/>
              </a:cxn>
              <a:cxn ang="0">
                <a:pos x="16" y="366"/>
              </a:cxn>
              <a:cxn ang="0">
                <a:pos x="4" y="314"/>
              </a:cxn>
              <a:cxn ang="0">
                <a:pos x="0" y="260"/>
              </a:cxn>
              <a:cxn ang="0">
                <a:pos x="8" y="208"/>
              </a:cxn>
              <a:cxn ang="0">
                <a:pos x="26" y="156"/>
              </a:cxn>
              <a:cxn ang="0">
                <a:pos x="56" y="106"/>
              </a:cxn>
              <a:cxn ang="0">
                <a:pos x="74" y="84"/>
              </a:cxn>
              <a:cxn ang="0">
                <a:pos x="116" y="48"/>
              </a:cxn>
              <a:cxn ang="0">
                <a:pos x="164" y="22"/>
              </a:cxn>
              <a:cxn ang="0">
                <a:pos x="214" y="6"/>
              </a:cxn>
              <a:cxn ang="0">
                <a:pos x="268" y="0"/>
              </a:cxn>
              <a:cxn ang="0">
                <a:pos x="322" y="4"/>
              </a:cxn>
              <a:cxn ang="0">
                <a:pos x="374" y="18"/>
              </a:cxn>
              <a:cxn ang="0">
                <a:pos x="424" y="42"/>
              </a:cxn>
              <a:cxn ang="0">
                <a:pos x="448" y="58"/>
              </a:cxn>
              <a:cxn ang="0">
                <a:pos x="488" y="96"/>
              </a:cxn>
              <a:cxn ang="0">
                <a:pos x="520" y="140"/>
              </a:cxn>
              <a:cxn ang="0">
                <a:pos x="542" y="190"/>
              </a:cxn>
              <a:cxn ang="0">
                <a:pos x="554" y="240"/>
              </a:cxn>
              <a:cxn ang="0">
                <a:pos x="556" y="294"/>
              </a:cxn>
              <a:cxn ang="0">
                <a:pos x="548" y="346"/>
              </a:cxn>
              <a:cxn ang="0">
                <a:pos x="528" y="396"/>
              </a:cxn>
              <a:cxn ang="0">
                <a:pos x="500" y="444"/>
              </a:cxn>
              <a:cxn ang="0">
                <a:pos x="480" y="466"/>
              </a:cxn>
              <a:cxn ang="0">
                <a:pos x="438" y="504"/>
              </a:cxn>
              <a:cxn ang="0">
                <a:pos x="392" y="532"/>
              </a:cxn>
              <a:cxn ang="0">
                <a:pos x="342" y="548"/>
              </a:cxn>
              <a:cxn ang="0">
                <a:pos x="290" y="554"/>
              </a:cxn>
              <a:cxn ang="0">
                <a:pos x="238" y="550"/>
              </a:cxn>
              <a:cxn ang="0">
                <a:pos x="186" y="536"/>
              </a:cxn>
              <a:cxn ang="0">
                <a:pos x="136" y="512"/>
              </a:cxn>
            </a:cxnLst>
            <a:rect l="0" t="0" r="r" b="b"/>
            <a:pathLst>
              <a:path w="556" h="554">
                <a:moveTo>
                  <a:pt x="114" y="496"/>
                </a:moveTo>
                <a:lnTo>
                  <a:pt x="114" y="496"/>
                </a:lnTo>
                <a:lnTo>
                  <a:pt x="92" y="478"/>
                </a:lnTo>
                <a:lnTo>
                  <a:pt x="72" y="458"/>
                </a:lnTo>
                <a:lnTo>
                  <a:pt x="54" y="436"/>
                </a:lnTo>
                <a:lnTo>
                  <a:pt x="40" y="414"/>
                </a:lnTo>
                <a:lnTo>
                  <a:pt x="26" y="390"/>
                </a:lnTo>
                <a:lnTo>
                  <a:pt x="16" y="366"/>
                </a:lnTo>
                <a:lnTo>
                  <a:pt x="8" y="340"/>
                </a:lnTo>
                <a:lnTo>
                  <a:pt x="4" y="314"/>
                </a:lnTo>
                <a:lnTo>
                  <a:pt x="0" y="288"/>
                </a:lnTo>
                <a:lnTo>
                  <a:pt x="0" y="260"/>
                </a:lnTo>
                <a:lnTo>
                  <a:pt x="2" y="234"/>
                </a:lnTo>
                <a:lnTo>
                  <a:pt x="8" y="208"/>
                </a:lnTo>
                <a:lnTo>
                  <a:pt x="16" y="180"/>
                </a:lnTo>
                <a:lnTo>
                  <a:pt x="26" y="156"/>
                </a:lnTo>
                <a:lnTo>
                  <a:pt x="40" y="130"/>
                </a:lnTo>
                <a:lnTo>
                  <a:pt x="56" y="106"/>
                </a:lnTo>
                <a:lnTo>
                  <a:pt x="56" y="106"/>
                </a:lnTo>
                <a:lnTo>
                  <a:pt x="74" y="84"/>
                </a:lnTo>
                <a:lnTo>
                  <a:pt x="94" y="66"/>
                </a:lnTo>
                <a:lnTo>
                  <a:pt x="116" y="48"/>
                </a:lnTo>
                <a:lnTo>
                  <a:pt x="140" y="34"/>
                </a:lnTo>
                <a:lnTo>
                  <a:pt x="164" y="22"/>
                </a:lnTo>
                <a:lnTo>
                  <a:pt x="188" y="14"/>
                </a:lnTo>
                <a:lnTo>
                  <a:pt x="214" y="6"/>
                </a:lnTo>
                <a:lnTo>
                  <a:pt x="242" y="2"/>
                </a:lnTo>
                <a:lnTo>
                  <a:pt x="268" y="0"/>
                </a:lnTo>
                <a:lnTo>
                  <a:pt x="296" y="0"/>
                </a:lnTo>
                <a:lnTo>
                  <a:pt x="322" y="4"/>
                </a:lnTo>
                <a:lnTo>
                  <a:pt x="348" y="10"/>
                </a:lnTo>
                <a:lnTo>
                  <a:pt x="374" y="18"/>
                </a:lnTo>
                <a:lnTo>
                  <a:pt x="400" y="28"/>
                </a:lnTo>
                <a:lnTo>
                  <a:pt x="424" y="42"/>
                </a:lnTo>
                <a:lnTo>
                  <a:pt x="448" y="58"/>
                </a:lnTo>
                <a:lnTo>
                  <a:pt x="448" y="58"/>
                </a:lnTo>
                <a:lnTo>
                  <a:pt x="470" y="76"/>
                </a:lnTo>
                <a:lnTo>
                  <a:pt x="488" y="96"/>
                </a:lnTo>
                <a:lnTo>
                  <a:pt x="506" y="118"/>
                </a:lnTo>
                <a:lnTo>
                  <a:pt x="520" y="140"/>
                </a:lnTo>
                <a:lnTo>
                  <a:pt x="532" y="164"/>
                </a:lnTo>
                <a:lnTo>
                  <a:pt x="542" y="190"/>
                </a:lnTo>
                <a:lnTo>
                  <a:pt x="550" y="214"/>
                </a:lnTo>
                <a:lnTo>
                  <a:pt x="554" y="240"/>
                </a:lnTo>
                <a:lnTo>
                  <a:pt x="556" y="268"/>
                </a:lnTo>
                <a:lnTo>
                  <a:pt x="556" y="294"/>
                </a:lnTo>
                <a:lnTo>
                  <a:pt x="554" y="320"/>
                </a:lnTo>
                <a:lnTo>
                  <a:pt x="548" y="346"/>
                </a:lnTo>
                <a:lnTo>
                  <a:pt x="540" y="372"/>
                </a:lnTo>
                <a:lnTo>
                  <a:pt x="528" y="396"/>
                </a:lnTo>
                <a:lnTo>
                  <a:pt x="516" y="422"/>
                </a:lnTo>
                <a:lnTo>
                  <a:pt x="500" y="444"/>
                </a:lnTo>
                <a:lnTo>
                  <a:pt x="500" y="444"/>
                </a:lnTo>
                <a:lnTo>
                  <a:pt x="480" y="466"/>
                </a:lnTo>
                <a:lnTo>
                  <a:pt x="460" y="486"/>
                </a:lnTo>
                <a:lnTo>
                  <a:pt x="438" y="504"/>
                </a:lnTo>
                <a:lnTo>
                  <a:pt x="416" y="518"/>
                </a:lnTo>
                <a:lnTo>
                  <a:pt x="392" y="532"/>
                </a:lnTo>
                <a:lnTo>
                  <a:pt x="366" y="540"/>
                </a:lnTo>
                <a:lnTo>
                  <a:pt x="342" y="548"/>
                </a:lnTo>
                <a:lnTo>
                  <a:pt x="316" y="552"/>
                </a:lnTo>
                <a:lnTo>
                  <a:pt x="290" y="554"/>
                </a:lnTo>
                <a:lnTo>
                  <a:pt x="264" y="554"/>
                </a:lnTo>
                <a:lnTo>
                  <a:pt x="238" y="550"/>
                </a:lnTo>
                <a:lnTo>
                  <a:pt x="212" y="544"/>
                </a:lnTo>
                <a:lnTo>
                  <a:pt x="186" y="536"/>
                </a:lnTo>
                <a:lnTo>
                  <a:pt x="160" y="526"/>
                </a:lnTo>
                <a:lnTo>
                  <a:pt x="136" y="512"/>
                </a:lnTo>
                <a:lnTo>
                  <a:pt x="114" y="49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sv-SE"/>
          </a:p>
        </p:txBody>
      </p:sp>
      <p:sp>
        <p:nvSpPr>
          <p:cNvPr id="23" name="Freeform 18"/>
          <p:cNvSpPr>
            <a:spLocks/>
          </p:cNvSpPr>
          <p:nvPr/>
        </p:nvSpPr>
        <p:spPr bwMode="auto">
          <a:xfrm>
            <a:off x="6534786" y="2699517"/>
            <a:ext cx="583831" cy="583831"/>
          </a:xfrm>
          <a:custGeom>
            <a:avLst/>
            <a:gdLst/>
            <a:ahLst/>
            <a:cxnLst>
              <a:cxn ang="0">
                <a:pos x="58" y="266"/>
              </a:cxn>
              <a:cxn ang="0">
                <a:pos x="36" y="246"/>
              </a:cxn>
              <a:cxn ang="0">
                <a:pos x="20" y="222"/>
              </a:cxn>
              <a:cxn ang="0">
                <a:pos x="8" y="196"/>
              </a:cxn>
              <a:cxn ang="0">
                <a:pos x="2" y="168"/>
              </a:cxn>
              <a:cxn ang="0">
                <a:pos x="0" y="140"/>
              </a:cxn>
              <a:cxn ang="0">
                <a:pos x="4" y="110"/>
              </a:cxn>
              <a:cxn ang="0">
                <a:pos x="14" y="84"/>
              </a:cxn>
              <a:cxn ang="0">
                <a:pos x="30" y="58"/>
              </a:cxn>
              <a:cxn ang="0">
                <a:pos x="40" y="46"/>
              </a:cxn>
              <a:cxn ang="0">
                <a:pos x="62" y="28"/>
              </a:cxn>
              <a:cxn ang="0">
                <a:pos x="88" y="14"/>
              </a:cxn>
              <a:cxn ang="0">
                <a:pos x="116" y="4"/>
              </a:cxn>
              <a:cxn ang="0">
                <a:pos x="144" y="0"/>
              </a:cxn>
              <a:cxn ang="0">
                <a:pos x="172" y="2"/>
              </a:cxn>
              <a:cxn ang="0">
                <a:pos x="200" y="8"/>
              </a:cxn>
              <a:cxn ang="0">
                <a:pos x="226" y="22"/>
              </a:cxn>
              <a:cxn ang="0">
                <a:pos x="240" y="30"/>
              </a:cxn>
              <a:cxn ang="0">
                <a:pos x="262" y="50"/>
              </a:cxn>
              <a:cxn ang="0">
                <a:pos x="278" y="74"/>
              </a:cxn>
              <a:cxn ang="0">
                <a:pos x="288" y="100"/>
              </a:cxn>
              <a:cxn ang="0">
                <a:pos x="294" y="128"/>
              </a:cxn>
              <a:cxn ang="0">
                <a:pos x="294" y="156"/>
              </a:cxn>
              <a:cxn ang="0">
                <a:pos x="290" y="184"/>
              </a:cxn>
              <a:cxn ang="0">
                <a:pos x="280" y="210"/>
              </a:cxn>
              <a:cxn ang="0">
                <a:pos x="264" y="236"/>
              </a:cxn>
              <a:cxn ang="0">
                <a:pos x="254" y="248"/>
              </a:cxn>
              <a:cxn ang="0">
                <a:pos x="232" y="268"/>
              </a:cxn>
              <a:cxn ang="0">
                <a:pos x="208" y="282"/>
              </a:cxn>
              <a:cxn ang="0">
                <a:pos x="180" y="292"/>
              </a:cxn>
              <a:cxn ang="0">
                <a:pos x="152" y="296"/>
              </a:cxn>
              <a:cxn ang="0">
                <a:pos x="124" y="294"/>
              </a:cxn>
              <a:cxn ang="0">
                <a:pos x="98" y="288"/>
              </a:cxn>
              <a:cxn ang="0">
                <a:pos x="70" y="276"/>
              </a:cxn>
            </a:cxnLst>
            <a:rect l="0" t="0" r="r" b="b"/>
            <a:pathLst>
              <a:path w="296" h="296">
                <a:moveTo>
                  <a:pt x="58" y="266"/>
                </a:moveTo>
                <a:lnTo>
                  <a:pt x="58" y="266"/>
                </a:lnTo>
                <a:lnTo>
                  <a:pt x="46" y="258"/>
                </a:lnTo>
                <a:lnTo>
                  <a:pt x="36" y="246"/>
                </a:lnTo>
                <a:lnTo>
                  <a:pt x="28" y="234"/>
                </a:lnTo>
                <a:lnTo>
                  <a:pt x="20" y="222"/>
                </a:lnTo>
                <a:lnTo>
                  <a:pt x="14" y="210"/>
                </a:lnTo>
                <a:lnTo>
                  <a:pt x="8" y="196"/>
                </a:lnTo>
                <a:lnTo>
                  <a:pt x="4" y="182"/>
                </a:lnTo>
                <a:lnTo>
                  <a:pt x="2" y="168"/>
                </a:lnTo>
                <a:lnTo>
                  <a:pt x="0" y="154"/>
                </a:lnTo>
                <a:lnTo>
                  <a:pt x="0" y="140"/>
                </a:lnTo>
                <a:lnTo>
                  <a:pt x="2" y="126"/>
                </a:lnTo>
                <a:lnTo>
                  <a:pt x="4" y="110"/>
                </a:lnTo>
                <a:lnTo>
                  <a:pt x="10" y="98"/>
                </a:lnTo>
                <a:lnTo>
                  <a:pt x="14" y="84"/>
                </a:lnTo>
                <a:lnTo>
                  <a:pt x="22" y="70"/>
                </a:lnTo>
                <a:lnTo>
                  <a:pt x="30" y="58"/>
                </a:lnTo>
                <a:lnTo>
                  <a:pt x="30" y="58"/>
                </a:lnTo>
                <a:lnTo>
                  <a:pt x="40" y="46"/>
                </a:lnTo>
                <a:lnTo>
                  <a:pt x="50" y="36"/>
                </a:lnTo>
                <a:lnTo>
                  <a:pt x="62" y="28"/>
                </a:lnTo>
                <a:lnTo>
                  <a:pt x="74" y="20"/>
                </a:lnTo>
                <a:lnTo>
                  <a:pt x="88" y="14"/>
                </a:lnTo>
                <a:lnTo>
                  <a:pt x="102" y="8"/>
                </a:lnTo>
                <a:lnTo>
                  <a:pt x="116" y="4"/>
                </a:lnTo>
                <a:lnTo>
                  <a:pt x="130" y="2"/>
                </a:lnTo>
                <a:lnTo>
                  <a:pt x="144" y="0"/>
                </a:lnTo>
                <a:lnTo>
                  <a:pt x="158" y="0"/>
                </a:lnTo>
                <a:lnTo>
                  <a:pt x="172" y="2"/>
                </a:lnTo>
                <a:lnTo>
                  <a:pt x="186" y="4"/>
                </a:lnTo>
                <a:lnTo>
                  <a:pt x="200" y="8"/>
                </a:lnTo>
                <a:lnTo>
                  <a:pt x="214" y="14"/>
                </a:lnTo>
                <a:lnTo>
                  <a:pt x="226" y="22"/>
                </a:lnTo>
                <a:lnTo>
                  <a:pt x="240" y="30"/>
                </a:lnTo>
                <a:lnTo>
                  <a:pt x="240" y="30"/>
                </a:lnTo>
                <a:lnTo>
                  <a:pt x="250" y="40"/>
                </a:lnTo>
                <a:lnTo>
                  <a:pt x="262" y="50"/>
                </a:lnTo>
                <a:lnTo>
                  <a:pt x="270" y="62"/>
                </a:lnTo>
                <a:lnTo>
                  <a:pt x="278" y="74"/>
                </a:lnTo>
                <a:lnTo>
                  <a:pt x="284" y="86"/>
                </a:lnTo>
                <a:lnTo>
                  <a:pt x="288" y="100"/>
                </a:lnTo>
                <a:lnTo>
                  <a:pt x="292" y="114"/>
                </a:lnTo>
                <a:lnTo>
                  <a:pt x="294" y="128"/>
                </a:lnTo>
                <a:lnTo>
                  <a:pt x="296" y="142"/>
                </a:lnTo>
                <a:lnTo>
                  <a:pt x="294" y="156"/>
                </a:lnTo>
                <a:lnTo>
                  <a:pt x="294" y="170"/>
                </a:lnTo>
                <a:lnTo>
                  <a:pt x="290" y="184"/>
                </a:lnTo>
                <a:lnTo>
                  <a:pt x="286" y="198"/>
                </a:lnTo>
                <a:lnTo>
                  <a:pt x="280" y="210"/>
                </a:lnTo>
                <a:lnTo>
                  <a:pt x="272" y="224"/>
                </a:lnTo>
                <a:lnTo>
                  <a:pt x="264" y="236"/>
                </a:lnTo>
                <a:lnTo>
                  <a:pt x="264" y="236"/>
                </a:lnTo>
                <a:lnTo>
                  <a:pt x="254" y="248"/>
                </a:lnTo>
                <a:lnTo>
                  <a:pt x="244" y="258"/>
                </a:lnTo>
                <a:lnTo>
                  <a:pt x="232" y="268"/>
                </a:lnTo>
                <a:lnTo>
                  <a:pt x="220" y="276"/>
                </a:lnTo>
                <a:lnTo>
                  <a:pt x="208" y="282"/>
                </a:lnTo>
                <a:lnTo>
                  <a:pt x="194" y="288"/>
                </a:lnTo>
                <a:lnTo>
                  <a:pt x="180" y="292"/>
                </a:lnTo>
                <a:lnTo>
                  <a:pt x="166" y="294"/>
                </a:lnTo>
                <a:lnTo>
                  <a:pt x="152" y="296"/>
                </a:lnTo>
                <a:lnTo>
                  <a:pt x="138" y="296"/>
                </a:lnTo>
                <a:lnTo>
                  <a:pt x="124" y="294"/>
                </a:lnTo>
                <a:lnTo>
                  <a:pt x="110" y="292"/>
                </a:lnTo>
                <a:lnTo>
                  <a:pt x="98" y="288"/>
                </a:lnTo>
                <a:lnTo>
                  <a:pt x="84" y="282"/>
                </a:lnTo>
                <a:lnTo>
                  <a:pt x="70" y="276"/>
                </a:lnTo>
                <a:lnTo>
                  <a:pt x="58" y="26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sv-SE"/>
          </a:p>
        </p:txBody>
      </p:sp>
      <p:sp>
        <p:nvSpPr>
          <p:cNvPr id="27" name="Freeform 22"/>
          <p:cNvSpPr>
            <a:spLocks/>
          </p:cNvSpPr>
          <p:nvPr/>
        </p:nvSpPr>
        <p:spPr bwMode="auto">
          <a:xfrm>
            <a:off x="7737952" y="1157098"/>
            <a:ext cx="1120324" cy="1120325"/>
          </a:xfrm>
          <a:custGeom>
            <a:avLst/>
            <a:gdLst/>
            <a:ahLst/>
            <a:cxnLst>
              <a:cxn ang="0">
                <a:pos x="112" y="510"/>
              </a:cxn>
              <a:cxn ang="0">
                <a:pos x="70" y="470"/>
              </a:cxn>
              <a:cxn ang="0">
                <a:pos x="36" y="424"/>
              </a:cxn>
              <a:cxn ang="0">
                <a:pos x="14" y="374"/>
              </a:cxn>
              <a:cxn ang="0">
                <a:pos x="2" y="320"/>
              </a:cxn>
              <a:cxn ang="0">
                <a:pos x="0" y="266"/>
              </a:cxn>
              <a:cxn ang="0">
                <a:pos x="10" y="212"/>
              </a:cxn>
              <a:cxn ang="0">
                <a:pos x="30" y="160"/>
              </a:cxn>
              <a:cxn ang="0">
                <a:pos x="60" y="112"/>
              </a:cxn>
              <a:cxn ang="0">
                <a:pos x="78" y="90"/>
              </a:cxn>
              <a:cxn ang="0">
                <a:pos x="120" y="52"/>
              </a:cxn>
              <a:cxn ang="0">
                <a:pos x="168" y="26"/>
              </a:cxn>
              <a:cxn ang="0">
                <a:pos x="218" y="8"/>
              </a:cxn>
              <a:cxn ang="0">
                <a:pos x="272" y="0"/>
              </a:cxn>
              <a:cxn ang="0">
                <a:pos x="326" y="4"/>
              </a:cxn>
              <a:cxn ang="0">
                <a:pos x="380" y="16"/>
              </a:cxn>
              <a:cxn ang="0">
                <a:pos x="432" y="42"/>
              </a:cxn>
              <a:cxn ang="0">
                <a:pos x="458" y="58"/>
              </a:cxn>
              <a:cxn ang="0">
                <a:pos x="498" y="98"/>
              </a:cxn>
              <a:cxn ang="0">
                <a:pos x="530" y="144"/>
              </a:cxn>
              <a:cxn ang="0">
                <a:pos x="552" y="194"/>
              </a:cxn>
              <a:cxn ang="0">
                <a:pos x="566" y="246"/>
              </a:cxn>
              <a:cxn ang="0">
                <a:pos x="568" y="302"/>
              </a:cxn>
              <a:cxn ang="0">
                <a:pos x="558" y="356"/>
              </a:cxn>
              <a:cxn ang="0">
                <a:pos x="540" y="408"/>
              </a:cxn>
              <a:cxn ang="0">
                <a:pos x="510" y="456"/>
              </a:cxn>
              <a:cxn ang="0">
                <a:pos x="492" y="478"/>
              </a:cxn>
              <a:cxn ang="0">
                <a:pos x="450" y="516"/>
              </a:cxn>
              <a:cxn ang="0">
                <a:pos x="402" y="542"/>
              </a:cxn>
              <a:cxn ang="0">
                <a:pos x="350" y="560"/>
              </a:cxn>
              <a:cxn ang="0">
                <a:pos x="294" y="568"/>
              </a:cxn>
              <a:cxn ang="0">
                <a:pos x="240" y="564"/>
              </a:cxn>
              <a:cxn ang="0">
                <a:pos x="186" y="550"/>
              </a:cxn>
              <a:cxn ang="0">
                <a:pos x="136" y="526"/>
              </a:cxn>
            </a:cxnLst>
            <a:rect l="0" t="0" r="r" b="b"/>
            <a:pathLst>
              <a:path w="568" h="568">
                <a:moveTo>
                  <a:pt x="112" y="510"/>
                </a:moveTo>
                <a:lnTo>
                  <a:pt x="112" y="510"/>
                </a:lnTo>
                <a:lnTo>
                  <a:pt x="90" y="490"/>
                </a:lnTo>
                <a:lnTo>
                  <a:pt x="70" y="470"/>
                </a:lnTo>
                <a:lnTo>
                  <a:pt x="52" y="448"/>
                </a:lnTo>
                <a:lnTo>
                  <a:pt x="36" y="424"/>
                </a:lnTo>
                <a:lnTo>
                  <a:pt x="24" y="400"/>
                </a:lnTo>
                <a:lnTo>
                  <a:pt x="14" y="374"/>
                </a:lnTo>
                <a:lnTo>
                  <a:pt x="8" y="348"/>
                </a:lnTo>
                <a:lnTo>
                  <a:pt x="2" y="320"/>
                </a:lnTo>
                <a:lnTo>
                  <a:pt x="0" y="294"/>
                </a:lnTo>
                <a:lnTo>
                  <a:pt x="0" y="266"/>
                </a:lnTo>
                <a:lnTo>
                  <a:pt x="4" y="240"/>
                </a:lnTo>
                <a:lnTo>
                  <a:pt x="10" y="212"/>
                </a:lnTo>
                <a:lnTo>
                  <a:pt x="18" y="186"/>
                </a:lnTo>
                <a:lnTo>
                  <a:pt x="30" y="160"/>
                </a:lnTo>
                <a:lnTo>
                  <a:pt x="42" y="136"/>
                </a:lnTo>
                <a:lnTo>
                  <a:pt x="60" y="112"/>
                </a:lnTo>
                <a:lnTo>
                  <a:pt x="60" y="112"/>
                </a:lnTo>
                <a:lnTo>
                  <a:pt x="78" y="90"/>
                </a:lnTo>
                <a:lnTo>
                  <a:pt x="98" y="70"/>
                </a:lnTo>
                <a:lnTo>
                  <a:pt x="120" y="52"/>
                </a:lnTo>
                <a:lnTo>
                  <a:pt x="142" y="38"/>
                </a:lnTo>
                <a:lnTo>
                  <a:pt x="168" y="26"/>
                </a:lnTo>
                <a:lnTo>
                  <a:pt x="192" y="16"/>
                </a:lnTo>
                <a:lnTo>
                  <a:pt x="218" y="8"/>
                </a:lnTo>
                <a:lnTo>
                  <a:pt x="246" y="2"/>
                </a:lnTo>
                <a:lnTo>
                  <a:pt x="272" y="0"/>
                </a:lnTo>
                <a:lnTo>
                  <a:pt x="300" y="0"/>
                </a:lnTo>
                <a:lnTo>
                  <a:pt x="326" y="4"/>
                </a:lnTo>
                <a:lnTo>
                  <a:pt x="354" y="8"/>
                </a:lnTo>
                <a:lnTo>
                  <a:pt x="380" y="16"/>
                </a:lnTo>
                <a:lnTo>
                  <a:pt x="408" y="28"/>
                </a:lnTo>
                <a:lnTo>
                  <a:pt x="432" y="42"/>
                </a:lnTo>
                <a:lnTo>
                  <a:pt x="458" y="58"/>
                </a:lnTo>
                <a:lnTo>
                  <a:pt x="458" y="58"/>
                </a:lnTo>
                <a:lnTo>
                  <a:pt x="478" y="78"/>
                </a:lnTo>
                <a:lnTo>
                  <a:pt x="498" y="98"/>
                </a:lnTo>
                <a:lnTo>
                  <a:pt x="516" y="120"/>
                </a:lnTo>
                <a:lnTo>
                  <a:pt x="530" y="144"/>
                </a:lnTo>
                <a:lnTo>
                  <a:pt x="542" y="168"/>
                </a:lnTo>
                <a:lnTo>
                  <a:pt x="552" y="194"/>
                </a:lnTo>
                <a:lnTo>
                  <a:pt x="560" y="220"/>
                </a:lnTo>
                <a:lnTo>
                  <a:pt x="566" y="246"/>
                </a:lnTo>
                <a:lnTo>
                  <a:pt x="568" y="274"/>
                </a:lnTo>
                <a:lnTo>
                  <a:pt x="568" y="302"/>
                </a:lnTo>
                <a:lnTo>
                  <a:pt x="564" y="328"/>
                </a:lnTo>
                <a:lnTo>
                  <a:pt x="558" y="356"/>
                </a:lnTo>
                <a:lnTo>
                  <a:pt x="550" y="382"/>
                </a:lnTo>
                <a:lnTo>
                  <a:pt x="540" y="408"/>
                </a:lnTo>
                <a:lnTo>
                  <a:pt x="526" y="432"/>
                </a:lnTo>
                <a:lnTo>
                  <a:pt x="510" y="456"/>
                </a:lnTo>
                <a:lnTo>
                  <a:pt x="510" y="456"/>
                </a:lnTo>
                <a:lnTo>
                  <a:pt x="492" y="478"/>
                </a:lnTo>
                <a:lnTo>
                  <a:pt x="472" y="498"/>
                </a:lnTo>
                <a:lnTo>
                  <a:pt x="450" y="516"/>
                </a:lnTo>
                <a:lnTo>
                  <a:pt x="426" y="530"/>
                </a:lnTo>
                <a:lnTo>
                  <a:pt x="402" y="542"/>
                </a:lnTo>
                <a:lnTo>
                  <a:pt x="376" y="552"/>
                </a:lnTo>
                <a:lnTo>
                  <a:pt x="350" y="560"/>
                </a:lnTo>
                <a:lnTo>
                  <a:pt x="322" y="564"/>
                </a:lnTo>
                <a:lnTo>
                  <a:pt x="294" y="568"/>
                </a:lnTo>
                <a:lnTo>
                  <a:pt x="268" y="566"/>
                </a:lnTo>
                <a:lnTo>
                  <a:pt x="240" y="564"/>
                </a:lnTo>
                <a:lnTo>
                  <a:pt x="214" y="558"/>
                </a:lnTo>
                <a:lnTo>
                  <a:pt x="186" y="550"/>
                </a:lnTo>
                <a:lnTo>
                  <a:pt x="160" y="540"/>
                </a:lnTo>
                <a:lnTo>
                  <a:pt x="136" y="526"/>
                </a:lnTo>
                <a:lnTo>
                  <a:pt x="112" y="51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sv-SE"/>
          </a:p>
        </p:txBody>
      </p:sp>
      <p:sp>
        <p:nvSpPr>
          <p:cNvPr id="29" name="Freeform 24"/>
          <p:cNvSpPr>
            <a:spLocks/>
          </p:cNvSpPr>
          <p:nvPr/>
        </p:nvSpPr>
        <p:spPr bwMode="auto">
          <a:xfrm>
            <a:off x="5765550" y="214290"/>
            <a:ext cx="871802" cy="875747"/>
          </a:xfrm>
          <a:custGeom>
            <a:avLst/>
            <a:gdLst/>
            <a:ahLst/>
            <a:cxnLst>
              <a:cxn ang="0">
                <a:pos x="96" y="404"/>
              </a:cxn>
              <a:cxn ang="0">
                <a:pos x="62" y="374"/>
              </a:cxn>
              <a:cxn ang="0">
                <a:pos x="34" y="340"/>
              </a:cxn>
              <a:cxn ang="0">
                <a:pos x="14" y="302"/>
              </a:cxn>
              <a:cxn ang="0">
                <a:pos x="4" y="260"/>
              </a:cxn>
              <a:cxn ang="0">
                <a:pos x="0" y="218"/>
              </a:cxn>
              <a:cxn ang="0">
                <a:pos x="4" y="176"/>
              </a:cxn>
              <a:cxn ang="0">
                <a:pos x="18" y="134"/>
              </a:cxn>
              <a:cxn ang="0">
                <a:pos x="40" y="94"/>
              </a:cxn>
              <a:cxn ang="0">
                <a:pos x="54" y="76"/>
              </a:cxn>
              <a:cxn ang="0">
                <a:pos x="86" y="46"/>
              </a:cxn>
              <a:cxn ang="0">
                <a:pos x="122" y="24"/>
              </a:cxn>
              <a:cxn ang="0">
                <a:pos x="162" y="8"/>
              </a:cxn>
              <a:cxn ang="0">
                <a:pos x="204" y="2"/>
              </a:cxn>
              <a:cxn ang="0">
                <a:pos x="246" y="2"/>
              </a:cxn>
              <a:cxn ang="0">
                <a:pos x="288" y="12"/>
              </a:cxn>
              <a:cxn ang="0">
                <a:pos x="330" y="30"/>
              </a:cxn>
              <a:cxn ang="0">
                <a:pos x="350" y="42"/>
              </a:cxn>
              <a:cxn ang="0">
                <a:pos x="382" y="70"/>
              </a:cxn>
              <a:cxn ang="0">
                <a:pos x="410" y="104"/>
              </a:cxn>
              <a:cxn ang="0">
                <a:pos x="428" y="142"/>
              </a:cxn>
              <a:cxn ang="0">
                <a:pos x="440" y="184"/>
              </a:cxn>
              <a:cxn ang="0">
                <a:pos x="442" y="226"/>
              </a:cxn>
              <a:cxn ang="0">
                <a:pos x="438" y="268"/>
              </a:cxn>
              <a:cxn ang="0">
                <a:pos x="424" y="308"/>
              </a:cxn>
              <a:cxn ang="0">
                <a:pos x="404" y="346"/>
              </a:cxn>
              <a:cxn ang="0">
                <a:pos x="390" y="366"/>
              </a:cxn>
              <a:cxn ang="0">
                <a:pos x="356" y="396"/>
              </a:cxn>
              <a:cxn ang="0">
                <a:pos x="320" y="420"/>
              </a:cxn>
              <a:cxn ang="0">
                <a:pos x="280" y="436"/>
              </a:cxn>
              <a:cxn ang="0">
                <a:pos x="238" y="442"/>
              </a:cxn>
              <a:cxn ang="0">
                <a:pos x="196" y="442"/>
              </a:cxn>
              <a:cxn ang="0">
                <a:pos x="154" y="434"/>
              </a:cxn>
              <a:cxn ang="0">
                <a:pos x="114" y="416"/>
              </a:cxn>
            </a:cxnLst>
            <a:rect l="0" t="0" r="r" b="b"/>
            <a:pathLst>
              <a:path w="442" h="444">
                <a:moveTo>
                  <a:pt x="96" y="404"/>
                </a:moveTo>
                <a:lnTo>
                  <a:pt x="96" y="404"/>
                </a:lnTo>
                <a:lnTo>
                  <a:pt x="78" y="390"/>
                </a:lnTo>
                <a:lnTo>
                  <a:pt x="62" y="374"/>
                </a:lnTo>
                <a:lnTo>
                  <a:pt x="46" y="358"/>
                </a:lnTo>
                <a:lnTo>
                  <a:pt x="34" y="340"/>
                </a:lnTo>
                <a:lnTo>
                  <a:pt x="24" y="322"/>
                </a:lnTo>
                <a:lnTo>
                  <a:pt x="14" y="302"/>
                </a:lnTo>
                <a:lnTo>
                  <a:pt x="8" y="282"/>
                </a:lnTo>
                <a:lnTo>
                  <a:pt x="4" y="260"/>
                </a:lnTo>
                <a:lnTo>
                  <a:pt x="0" y="240"/>
                </a:lnTo>
                <a:lnTo>
                  <a:pt x="0" y="218"/>
                </a:lnTo>
                <a:lnTo>
                  <a:pt x="2" y="196"/>
                </a:lnTo>
                <a:lnTo>
                  <a:pt x="4" y="176"/>
                </a:lnTo>
                <a:lnTo>
                  <a:pt x="10" y="154"/>
                </a:lnTo>
                <a:lnTo>
                  <a:pt x="18" y="134"/>
                </a:lnTo>
                <a:lnTo>
                  <a:pt x="28" y="114"/>
                </a:lnTo>
                <a:lnTo>
                  <a:pt x="40" y="94"/>
                </a:lnTo>
                <a:lnTo>
                  <a:pt x="40" y="94"/>
                </a:lnTo>
                <a:lnTo>
                  <a:pt x="54" y="76"/>
                </a:lnTo>
                <a:lnTo>
                  <a:pt x="70" y="60"/>
                </a:lnTo>
                <a:lnTo>
                  <a:pt x="86" y="46"/>
                </a:lnTo>
                <a:lnTo>
                  <a:pt x="104" y="34"/>
                </a:lnTo>
                <a:lnTo>
                  <a:pt x="122" y="24"/>
                </a:lnTo>
                <a:lnTo>
                  <a:pt x="142" y="14"/>
                </a:lnTo>
                <a:lnTo>
                  <a:pt x="162" y="8"/>
                </a:lnTo>
                <a:lnTo>
                  <a:pt x="182" y="4"/>
                </a:lnTo>
                <a:lnTo>
                  <a:pt x="204" y="2"/>
                </a:lnTo>
                <a:lnTo>
                  <a:pt x="224" y="0"/>
                </a:lnTo>
                <a:lnTo>
                  <a:pt x="246" y="2"/>
                </a:lnTo>
                <a:lnTo>
                  <a:pt x="268" y="6"/>
                </a:lnTo>
                <a:lnTo>
                  <a:pt x="288" y="12"/>
                </a:lnTo>
                <a:lnTo>
                  <a:pt x="310" y="20"/>
                </a:lnTo>
                <a:lnTo>
                  <a:pt x="330" y="30"/>
                </a:lnTo>
                <a:lnTo>
                  <a:pt x="350" y="42"/>
                </a:lnTo>
                <a:lnTo>
                  <a:pt x="350" y="42"/>
                </a:lnTo>
                <a:lnTo>
                  <a:pt x="366" y="56"/>
                </a:lnTo>
                <a:lnTo>
                  <a:pt x="382" y="70"/>
                </a:lnTo>
                <a:lnTo>
                  <a:pt x="396" y="88"/>
                </a:lnTo>
                <a:lnTo>
                  <a:pt x="410" y="104"/>
                </a:lnTo>
                <a:lnTo>
                  <a:pt x="420" y="124"/>
                </a:lnTo>
                <a:lnTo>
                  <a:pt x="428" y="142"/>
                </a:lnTo>
                <a:lnTo>
                  <a:pt x="434" y="162"/>
                </a:lnTo>
                <a:lnTo>
                  <a:pt x="440" y="184"/>
                </a:lnTo>
                <a:lnTo>
                  <a:pt x="442" y="204"/>
                </a:lnTo>
                <a:lnTo>
                  <a:pt x="442" y="226"/>
                </a:lnTo>
                <a:lnTo>
                  <a:pt x="442" y="246"/>
                </a:lnTo>
                <a:lnTo>
                  <a:pt x="438" y="268"/>
                </a:lnTo>
                <a:lnTo>
                  <a:pt x="432" y="288"/>
                </a:lnTo>
                <a:lnTo>
                  <a:pt x="424" y="308"/>
                </a:lnTo>
                <a:lnTo>
                  <a:pt x="416" y="328"/>
                </a:lnTo>
                <a:lnTo>
                  <a:pt x="404" y="346"/>
                </a:lnTo>
                <a:lnTo>
                  <a:pt x="404" y="346"/>
                </a:lnTo>
                <a:lnTo>
                  <a:pt x="390" y="366"/>
                </a:lnTo>
                <a:lnTo>
                  <a:pt x="374" y="382"/>
                </a:lnTo>
                <a:lnTo>
                  <a:pt x="356" y="396"/>
                </a:lnTo>
                <a:lnTo>
                  <a:pt x="340" y="408"/>
                </a:lnTo>
                <a:lnTo>
                  <a:pt x="320" y="420"/>
                </a:lnTo>
                <a:lnTo>
                  <a:pt x="300" y="428"/>
                </a:lnTo>
                <a:lnTo>
                  <a:pt x="280" y="436"/>
                </a:lnTo>
                <a:lnTo>
                  <a:pt x="260" y="440"/>
                </a:lnTo>
                <a:lnTo>
                  <a:pt x="238" y="442"/>
                </a:lnTo>
                <a:lnTo>
                  <a:pt x="218" y="444"/>
                </a:lnTo>
                <a:lnTo>
                  <a:pt x="196" y="442"/>
                </a:lnTo>
                <a:lnTo>
                  <a:pt x="176" y="440"/>
                </a:lnTo>
                <a:lnTo>
                  <a:pt x="154" y="434"/>
                </a:lnTo>
                <a:lnTo>
                  <a:pt x="134" y="426"/>
                </a:lnTo>
                <a:lnTo>
                  <a:pt x="114" y="416"/>
                </a:lnTo>
                <a:lnTo>
                  <a:pt x="96" y="404"/>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sv-SE"/>
          </a:p>
        </p:txBody>
      </p:sp>
      <p:pic>
        <p:nvPicPr>
          <p:cNvPr id="4" name="Bildobjekt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15200" y="214290"/>
            <a:ext cx="1549650" cy="774825"/>
          </a:xfrm>
          <a:prstGeom prst="rect">
            <a:avLst/>
          </a:prstGeom>
        </p:spPr>
      </p:pic>
      <p:pic>
        <p:nvPicPr>
          <p:cNvPr id="5" name="Bildobjekt 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95536" y="6093296"/>
            <a:ext cx="3689608" cy="555562"/>
          </a:xfrm>
          <a:prstGeom prst="rect">
            <a:avLst/>
          </a:prstGeom>
        </p:spPr>
      </p:pic>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Lst>
  <p:txStyles>
    <p:titleStyle>
      <a:lvl1pPr algn="ctr" defTabSz="914400" rtl="0" eaLnBrk="1" latinLnBrk="0" hangingPunct="1">
        <a:spcBef>
          <a:spcPct val="0"/>
        </a:spcBef>
        <a:buNone/>
        <a:defRPr sz="2800" b="1" kern="1200">
          <a:solidFill>
            <a:schemeClr val="accent6"/>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accent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accent2"/>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400" kern="1200">
          <a:solidFill>
            <a:schemeClr val="accent2"/>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accent2"/>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chemeClr val="accent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5696" y="1976353"/>
            <a:ext cx="5380978" cy="2560490"/>
          </a:xfrm>
          <a:prstGeom prst="rect">
            <a:avLst/>
          </a:prstGeom>
        </p:spPr>
      </p:pic>
      <p:sp>
        <p:nvSpPr>
          <p:cNvPr id="4" name="Rektangel 3"/>
          <p:cNvSpPr/>
          <p:nvPr/>
        </p:nvSpPr>
        <p:spPr>
          <a:xfrm>
            <a:off x="6948264" y="0"/>
            <a:ext cx="2195736" cy="1484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p:cNvSpPr/>
          <p:nvPr/>
        </p:nvSpPr>
        <p:spPr>
          <a:xfrm>
            <a:off x="-8363" y="5805264"/>
            <a:ext cx="4534548"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14573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Presentation av idéer</a:t>
            </a:r>
            <a:endParaRPr lang="sv-SE" dirty="0"/>
          </a:p>
        </p:txBody>
      </p:sp>
      <p:sp>
        <p:nvSpPr>
          <p:cNvPr id="3" name="Platshållare för innehåll 2"/>
          <p:cNvSpPr>
            <a:spLocks noGrp="1"/>
          </p:cNvSpPr>
          <p:nvPr>
            <p:ph idx="1"/>
          </p:nvPr>
        </p:nvSpPr>
        <p:spPr/>
        <p:txBody>
          <a:bodyPr/>
          <a:lstStyle/>
          <a:p>
            <a:r>
              <a:rPr lang="sv-SE" dirty="0" smtClean="0"/>
              <a:t>Berätta på max 5 min vilken av era idéer som ni valt att visualisera</a:t>
            </a:r>
            <a:endParaRPr lang="sv-SE" dirty="0"/>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3952" y="2492896"/>
            <a:ext cx="5436096" cy="3624064"/>
          </a:xfrm>
          <a:prstGeom prst="rect">
            <a:avLst/>
          </a:prstGeom>
        </p:spPr>
      </p:pic>
    </p:spTree>
    <p:extLst>
      <p:ext uri="{BB962C8B-B14F-4D97-AF65-F5344CB8AC3E}">
        <p14:creationId xmlns:p14="http://schemas.microsoft.com/office/powerpoint/2010/main" val="4003195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Tack för deltagandet</a:t>
            </a:r>
            <a:endParaRPr lang="sv-SE" dirty="0"/>
          </a:p>
        </p:txBody>
      </p:sp>
      <p:pic>
        <p:nvPicPr>
          <p:cNvPr id="4" name="Platshållare för innehåll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64506" y="1924050"/>
            <a:ext cx="5614987" cy="3743325"/>
          </a:xfrm>
        </p:spPr>
      </p:pic>
    </p:spTree>
    <p:extLst>
      <p:ext uri="{BB962C8B-B14F-4D97-AF65-F5344CB8AC3E}">
        <p14:creationId xmlns:p14="http://schemas.microsoft.com/office/powerpoint/2010/main" val="3275342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549" b="68647"/>
          <a:stretch/>
        </p:blipFill>
        <p:spPr bwMode="auto">
          <a:xfrm>
            <a:off x="0" y="-27384"/>
            <a:ext cx="9144000" cy="2402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4825" b="35915"/>
          <a:stretch/>
        </p:blipFill>
        <p:spPr bwMode="auto">
          <a:xfrm>
            <a:off x="0" y="2375573"/>
            <a:ext cx="9143999" cy="2440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0092" b="2634"/>
          <a:stretch/>
        </p:blipFill>
        <p:spPr bwMode="auto">
          <a:xfrm>
            <a:off x="-1" y="4678326"/>
            <a:ext cx="9143999" cy="2275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7439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Familjen Helsingborg</a:t>
            </a:r>
            <a:endParaRPr lang="sv-SE" dirty="0"/>
          </a:p>
        </p:txBody>
      </p:sp>
      <p:sp>
        <p:nvSpPr>
          <p:cNvPr id="3" name="Underrubrik 2"/>
          <p:cNvSpPr>
            <a:spLocks noGrp="1"/>
          </p:cNvSpPr>
          <p:nvPr>
            <p:ph type="subTitle" idx="1"/>
          </p:nvPr>
        </p:nvSpPr>
        <p:spPr/>
        <p:txBody>
          <a:bodyPr/>
          <a:lstStyle/>
          <a:p>
            <a:r>
              <a:rPr lang="sv-SE" dirty="0" smtClean="0"/>
              <a:t>Workshop </a:t>
            </a:r>
          </a:p>
          <a:p>
            <a:r>
              <a:rPr lang="sv-SE" dirty="0" smtClean="0"/>
              <a:t>Lös en farhåga eller oönskad trend</a:t>
            </a:r>
            <a:endParaRPr lang="sv-SE" dirty="0"/>
          </a:p>
        </p:txBody>
      </p:sp>
    </p:spTree>
    <p:extLst>
      <p:ext uri="{BB962C8B-B14F-4D97-AF65-F5344CB8AC3E}">
        <p14:creationId xmlns:p14="http://schemas.microsoft.com/office/powerpoint/2010/main" val="4218734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7324"/>
            <a:ext cx="9144000" cy="6423351"/>
          </a:xfrm>
          <a:prstGeom prst="rect">
            <a:avLst/>
          </a:prstGeom>
        </p:spPr>
      </p:pic>
    </p:spTree>
    <p:extLst>
      <p:ext uri="{BB962C8B-B14F-4D97-AF65-F5344CB8AC3E}">
        <p14:creationId xmlns:p14="http://schemas.microsoft.com/office/powerpoint/2010/main" val="1299091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6" name="Platshållare för innehåll 5"/>
          <p:cNvSpPr>
            <a:spLocks noGrp="1"/>
          </p:cNvSpPr>
          <p:nvPr>
            <p:ph idx="1"/>
          </p:nvPr>
        </p:nvSpPr>
        <p:spPr/>
        <p:txBody>
          <a:bodyPr/>
          <a:lstStyle/>
          <a:p>
            <a:endParaRPr lang="sv-SE"/>
          </a:p>
        </p:txBody>
      </p:sp>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31" y="260648"/>
            <a:ext cx="9123769" cy="6408712"/>
          </a:xfrm>
          <a:prstGeom prst="rect">
            <a:avLst/>
          </a:prstGeom>
        </p:spPr>
      </p:pic>
    </p:spTree>
    <p:extLst>
      <p:ext uri="{BB962C8B-B14F-4D97-AF65-F5344CB8AC3E}">
        <p14:creationId xmlns:p14="http://schemas.microsoft.com/office/powerpoint/2010/main" val="607400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5" name="Platshållare för innehåll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59" y="188640"/>
            <a:ext cx="9170069" cy="6408712"/>
          </a:xfrm>
        </p:spPr>
      </p:pic>
    </p:spTree>
    <p:extLst>
      <p:ext uri="{BB962C8B-B14F-4D97-AF65-F5344CB8AC3E}">
        <p14:creationId xmlns:p14="http://schemas.microsoft.com/office/powerpoint/2010/main" val="3299197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7" name="Platshållare för innehåll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48" y="260648"/>
            <a:ext cx="9148148" cy="6425837"/>
          </a:xfrm>
        </p:spPr>
      </p:pic>
    </p:spTree>
    <p:extLst>
      <p:ext uri="{BB962C8B-B14F-4D97-AF65-F5344CB8AC3E}">
        <p14:creationId xmlns:p14="http://schemas.microsoft.com/office/powerpoint/2010/main" val="2577283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Del 1 – Lista farhågor eller oönskade trender</a:t>
            </a:r>
            <a:endParaRPr lang="sv-SE" dirty="0"/>
          </a:p>
        </p:txBody>
      </p:sp>
      <p:sp>
        <p:nvSpPr>
          <p:cNvPr id="3" name="Underrubrik 2"/>
          <p:cNvSpPr>
            <a:spLocks noGrp="1"/>
          </p:cNvSpPr>
          <p:nvPr>
            <p:ph type="subTitle" idx="1"/>
          </p:nvPr>
        </p:nvSpPr>
        <p:spPr/>
        <p:txBody>
          <a:bodyPr/>
          <a:lstStyle/>
          <a:p>
            <a:r>
              <a:rPr lang="sv-SE" dirty="0" smtClean="0"/>
              <a:t>Skriv ned de farhågor som ni tycker är relevanta för er kommun att lösa</a:t>
            </a:r>
            <a:endParaRPr lang="sv-SE" dirty="0"/>
          </a:p>
        </p:txBody>
      </p:sp>
    </p:spTree>
    <p:extLst>
      <p:ext uri="{BB962C8B-B14F-4D97-AF65-F5344CB8AC3E}">
        <p14:creationId xmlns:p14="http://schemas.microsoft.com/office/powerpoint/2010/main" val="2095740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Lös en farhåga</a:t>
            </a:r>
            <a:endParaRPr lang="sv-SE" dirty="0"/>
          </a:p>
        </p:txBody>
      </p:sp>
      <p:sp>
        <p:nvSpPr>
          <p:cNvPr id="3" name="Platshållare för innehåll 2"/>
          <p:cNvSpPr>
            <a:spLocks noGrp="1"/>
          </p:cNvSpPr>
          <p:nvPr>
            <p:ph idx="1"/>
          </p:nvPr>
        </p:nvSpPr>
        <p:spPr/>
        <p:txBody>
          <a:bodyPr/>
          <a:lstStyle/>
          <a:p>
            <a:r>
              <a:rPr lang="sv-SE" dirty="0" smtClean="0"/>
              <a:t>Beskriv kort den farhåga för deltagarna som de ska lösa</a:t>
            </a:r>
            <a:endParaRPr lang="sv-SE" dirty="0"/>
          </a:p>
        </p:txBody>
      </p:sp>
    </p:spTree>
    <p:extLst>
      <p:ext uri="{BB962C8B-B14F-4D97-AF65-F5344CB8AC3E}">
        <p14:creationId xmlns:p14="http://schemas.microsoft.com/office/powerpoint/2010/main" val="35370318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Workshop – Lös en farhåga</a:t>
            </a:r>
            <a:endParaRPr lang="sv-SE" dirty="0"/>
          </a:p>
        </p:txBody>
      </p:sp>
      <p:sp>
        <p:nvSpPr>
          <p:cNvPr id="3" name="Platshållare för innehåll 2"/>
          <p:cNvSpPr>
            <a:spLocks noGrp="1"/>
          </p:cNvSpPr>
          <p:nvPr>
            <p:ph idx="1"/>
          </p:nvPr>
        </p:nvSpPr>
        <p:spPr/>
        <p:txBody>
          <a:bodyPr/>
          <a:lstStyle/>
          <a:p>
            <a:r>
              <a:rPr lang="sv-SE" dirty="0" smtClean="0"/>
              <a:t>Spåna idéer under XX minuter – Tänk fritt och sålla inte bland era idéer i detta stadie. </a:t>
            </a:r>
          </a:p>
          <a:p>
            <a:r>
              <a:rPr lang="sv-SE" dirty="0" smtClean="0"/>
              <a:t>Lista alla idéer som kommer fram</a:t>
            </a:r>
          </a:p>
          <a:p>
            <a:r>
              <a:rPr lang="sv-SE" dirty="0" smtClean="0"/>
              <a:t>Välj ut max 1-2 lösningar som ni visualiserar på valfritt sätt. </a:t>
            </a:r>
          </a:p>
          <a:p>
            <a:r>
              <a:rPr lang="sv-SE" dirty="0" smtClean="0"/>
              <a:t>Presentera denna lösning på max 5 minuter</a:t>
            </a:r>
            <a:endParaRPr lang="sv-SE" dirty="0"/>
          </a:p>
        </p:txBody>
      </p:sp>
    </p:spTree>
    <p:extLst>
      <p:ext uri="{BB962C8B-B14F-4D97-AF65-F5344CB8AC3E}">
        <p14:creationId xmlns:p14="http://schemas.microsoft.com/office/powerpoint/2010/main" val="563958195"/>
      </p:ext>
    </p:extLst>
  </p:cSld>
  <p:clrMapOvr>
    <a:masterClrMapping/>
  </p:clrMapOvr>
</p:sld>
</file>

<file path=ppt/theme/theme1.xml><?xml version="1.0" encoding="utf-8"?>
<a:theme xmlns:a="http://schemas.openxmlformats.org/drawingml/2006/main" name="Familjens tema">
  <a:themeElements>
    <a:clrScheme name="Familjen Helsingborg">
      <a:dk1>
        <a:srgbClr val="616365"/>
      </a:dk1>
      <a:lt1>
        <a:srgbClr val="FFFFFF"/>
      </a:lt1>
      <a:dk2>
        <a:srgbClr val="616365"/>
      </a:dk2>
      <a:lt2>
        <a:srgbClr val="D5D6D2"/>
      </a:lt2>
      <a:accent1>
        <a:srgbClr val="009AA6"/>
      </a:accent1>
      <a:accent2>
        <a:srgbClr val="616365"/>
      </a:accent2>
      <a:accent3>
        <a:srgbClr val="D10074"/>
      </a:accent3>
      <a:accent4>
        <a:srgbClr val="FED100"/>
      </a:accent4>
      <a:accent5>
        <a:srgbClr val="FFFFFF"/>
      </a:accent5>
      <a:accent6>
        <a:srgbClr val="009AA6"/>
      </a:accent6>
      <a:hlink>
        <a:srgbClr val="522398"/>
      </a:hlink>
      <a:folHlink>
        <a:srgbClr val="5223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61AA576E9FA4144ABF072A25A8F9A216" ma:contentTypeVersion="9" ma:contentTypeDescription="Skapa ett nytt dokument." ma:contentTypeScope="" ma:versionID="e045db30c256279f9897e08392d7835f">
  <xsd:schema xmlns:xsd="http://www.w3.org/2001/XMLSchema" xmlns:xs="http://www.w3.org/2001/XMLSchema" xmlns:p="http://schemas.microsoft.com/office/2006/metadata/properties" xmlns:ns3="bb81eb52-e10e-4d83-a253-aa55d745cc42" xmlns:ns4="5f556166-1b4a-438b-bc6f-16f5bbb7fff3" targetNamespace="http://schemas.microsoft.com/office/2006/metadata/properties" ma:root="true" ma:fieldsID="5c6261717d54d494c6dc3f95a4ef7539" ns3:_="" ns4:_="">
    <xsd:import namespace="bb81eb52-e10e-4d83-a253-aa55d745cc42"/>
    <xsd:import namespace="5f556166-1b4a-438b-bc6f-16f5bbb7fff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81eb52-e10e-4d83-a253-aa55d745cc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556166-1b4a-438b-bc6f-16f5bbb7fff3"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SharingHintHash" ma:index="12" nillable="true" ma:displayName="Delar tips,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1AD471-46C9-4476-ABCC-FD87B4FA39B7}">
  <ds:schemaRefs>
    <ds:schemaRef ds:uri="http://schemas.microsoft.com/office/infopath/2007/PartnerControls"/>
    <ds:schemaRef ds:uri="http://purl.org/dc/elements/1.1/"/>
    <ds:schemaRef ds:uri="http://schemas.microsoft.com/office/2006/metadata/properties"/>
    <ds:schemaRef ds:uri="bb81eb52-e10e-4d83-a253-aa55d745cc42"/>
    <ds:schemaRef ds:uri="http://purl.org/dc/terms/"/>
    <ds:schemaRef ds:uri="5f556166-1b4a-438b-bc6f-16f5bbb7fff3"/>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763E735D-EF88-4321-B15E-4B64064ACEED}">
  <ds:schemaRefs>
    <ds:schemaRef ds:uri="http://schemas.microsoft.com/sharepoint/v3/contenttype/forms"/>
  </ds:schemaRefs>
</ds:datastoreItem>
</file>

<file path=customXml/itemProps3.xml><?xml version="1.0" encoding="utf-8"?>
<ds:datastoreItem xmlns:ds="http://schemas.openxmlformats.org/officeDocument/2006/customXml" ds:itemID="{00C27E7B-4020-4855-8943-B4A7A69A59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81eb52-e10e-4d83-a253-aa55d745cc42"/>
    <ds:schemaRef ds:uri="5f556166-1b4a-438b-bc6f-16f5bbb7ff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FamiljenHBG_mall_turkos</Template>
  <TotalTime>5742</TotalTime>
  <Words>1433</Words>
  <Application>Microsoft Office PowerPoint</Application>
  <PresentationFormat>Bildspel på skärmen (4:3)</PresentationFormat>
  <Paragraphs>86</Paragraphs>
  <Slides>12</Slides>
  <Notes>10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12</vt:i4>
      </vt:variant>
    </vt:vector>
  </HeadingPairs>
  <TitlesOfParts>
    <vt:vector size="15" baseType="lpstr">
      <vt:lpstr>Arial</vt:lpstr>
      <vt:lpstr>Calibri</vt:lpstr>
      <vt:lpstr>Familjens tema</vt:lpstr>
      <vt:lpstr>PowerPoint-presentation</vt:lpstr>
      <vt:lpstr>Familjen Helsingborg</vt:lpstr>
      <vt:lpstr>PowerPoint-presentation</vt:lpstr>
      <vt:lpstr>PowerPoint-presentation</vt:lpstr>
      <vt:lpstr>PowerPoint-presentation</vt:lpstr>
      <vt:lpstr>PowerPoint-presentation</vt:lpstr>
      <vt:lpstr>Del 1 – Lista farhågor eller oönskade trender</vt:lpstr>
      <vt:lpstr>Lös en farhåga</vt:lpstr>
      <vt:lpstr>Workshop – Lös en farhåga</vt:lpstr>
      <vt:lpstr>Presentation av idéer</vt:lpstr>
      <vt:lpstr>Tack för deltagandet</vt:lpstr>
      <vt:lpstr>PowerPoint-presentation</vt:lpstr>
    </vt:vector>
  </TitlesOfParts>
  <Company>Ängelholms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Christine Filipazzi Zackrisson</dc:creator>
  <cp:lastModifiedBy>Christine Filipazzi Zackrisson</cp:lastModifiedBy>
  <cp:revision>22</cp:revision>
  <dcterms:created xsi:type="dcterms:W3CDTF">2022-05-13T07:59:15Z</dcterms:created>
  <dcterms:modified xsi:type="dcterms:W3CDTF">2022-05-30T11:49:41Z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0x01010061AA576E9FA4144ABF072A25A8F9A216</vt:lpwstr>
  </property>
</Properties>
</file>