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6"/>
  </p:notesMasterIdLst>
  <p:sldIdLst>
    <p:sldId id="329" r:id="rId5"/>
    <p:sldId id="330" r:id="rId6"/>
    <p:sldId id="339" r:id="rId7"/>
    <p:sldId id="337" r:id="rId8"/>
    <p:sldId id="338" r:id="rId9"/>
    <p:sldId id="333" r:id="rId10"/>
    <p:sldId id="332" r:id="rId11"/>
    <p:sldId id="340" r:id="rId12"/>
    <p:sldId id="336" r:id="rId13"/>
    <p:sldId id="341" r:id="rId14"/>
    <p:sldId id="331" r:id="rId1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5EF"/>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61518" autoAdjust="0"/>
  </p:normalViewPr>
  <p:slideViewPr>
    <p:cSldViewPr>
      <p:cViewPr varScale="1">
        <p:scale>
          <a:sx n="54" d="100"/>
          <a:sy n="54" d="100"/>
        </p:scale>
        <p:origin x="241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727350-5C68-4EAE-85FF-399602207C18}" type="datetimeFigureOut">
              <a:rPr lang="sv-SE" smtClean="0"/>
              <a:pPr/>
              <a:t>2022-05-30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91D9AF-253B-444E-838C-DF62E860ABCC}" type="slidenum">
              <a:rPr lang="sv-SE" smtClean="0"/>
              <a:pPr/>
              <a:t>‹#›</a:t>
            </a:fld>
            <a:endParaRPr lang="sv-SE"/>
          </a:p>
        </p:txBody>
      </p:sp>
    </p:spTree>
    <p:extLst>
      <p:ext uri="{BB962C8B-B14F-4D97-AF65-F5344CB8AC3E}">
        <p14:creationId xmlns:p14="http://schemas.microsoft.com/office/powerpoint/2010/main" val="110874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baseline="0" dirty="0" smtClean="0"/>
              <a:t>I projektet smarta samhällen som drevs i Familjen Helsingborg 2021-2022 har projektet genom medborgarnas egna ord och tankar om såväl värsta som bästa tänkbara scenarion hämtade ur dialogen om smart stad, identifierat tre trender som återkommer. </a:t>
            </a:r>
          </a:p>
          <a:p>
            <a:r>
              <a:rPr lang="sv-SE" b="0" baseline="0" dirty="0" smtClean="0"/>
              <a:t>TRYGGET, KOLLEKTIVITET och SMIDIGHET har valt som ledord i invånarnas målbild för ett smart samhälle. Ledorden delas upp i medborgarnas egna ord och deras förhoppningar och farhågor med det smarta samhället. </a:t>
            </a:r>
          </a:p>
          <a:p>
            <a:endParaRPr lang="sv-SE" b="0" baseline="0" dirty="0" smtClean="0"/>
          </a:p>
          <a:p>
            <a:r>
              <a:rPr lang="sv-SE" b="0" baseline="0" dirty="0" smtClean="0"/>
              <a:t>Jag kommer nu att lite snabbt berätta om dessa tre ledord och hur vi kan använda dessa trender när vi senare i dag ska mappa våra projekt. </a:t>
            </a:r>
            <a:endParaRPr lang="sv-SE" b="0" dirty="0" smtClean="0"/>
          </a:p>
          <a:p>
            <a:endParaRPr lang="sv-SE" dirty="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3</a:t>
            </a:fld>
            <a:endParaRPr lang="sv-SE"/>
          </a:p>
        </p:txBody>
      </p:sp>
    </p:spTree>
    <p:extLst>
      <p:ext uri="{BB962C8B-B14F-4D97-AF65-F5344CB8AC3E}">
        <p14:creationId xmlns:p14="http://schemas.microsoft.com/office/powerpoint/2010/main" val="383327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smtClean="0"/>
              <a:t>Något</a:t>
            </a:r>
            <a:r>
              <a:rPr lang="sv-SE" b="0" baseline="0" dirty="0" smtClean="0"/>
              <a:t> som våra kommuninvånare pratar mycket om är TRYGGHET.</a:t>
            </a:r>
          </a:p>
          <a:p>
            <a:r>
              <a:rPr lang="sv-SE" b="0" baseline="0" dirty="0" smtClean="0"/>
              <a:t>Och när de pratar trygghet handlar det om flera olika sorters trygghet så som:</a:t>
            </a:r>
          </a:p>
          <a:p>
            <a:endParaRPr lang="sv-SE" b="0" baseline="0" dirty="0" smtClean="0"/>
          </a:p>
          <a:p>
            <a:r>
              <a:rPr lang="sv-SE" b="0" baseline="0" dirty="0" smtClean="0"/>
              <a:t>Den emotionella tryggheten, där vi kan se att det finns en tydlig rädsla för att digitaliseringen ska medföra att vi inte ses fysiskt. Att alla våra möten inom vården, äldreomsorgen och kanske till och med privat ska bli digitala. Och att detta medför att vi känner ett utanförskap. </a:t>
            </a:r>
          </a:p>
          <a:p>
            <a:endParaRPr lang="sv-SE" b="0" baseline="0" dirty="0" smtClean="0"/>
          </a:p>
          <a:p>
            <a:r>
              <a:rPr lang="sv-SE" b="0" baseline="0" dirty="0" smtClean="0"/>
              <a:t>Vi pratar om den tekniska tryggheten; vad händer om vi blir hackade, vad händer om vi inte har el, täckning på telefon. </a:t>
            </a:r>
          </a:p>
          <a:p>
            <a:endParaRPr lang="sv-SE" b="0" baseline="0" dirty="0" smtClean="0"/>
          </a:p>
          <a:p>
            <a:r>
              <a:rPr lang="sv-SE" b="0" baseline="0" dirty="0" smtClean="0"/>
              <a:t>Men vi pratar även om den </a:t>
            </a:r>
            <a:r>
              <a:rPr lang="sv-SE" b="0" baseline="0" dirty="0" err="1" smtClean="0"/>
              <a:t>innformationsmässiga</a:t>
            </a:r>
            <a:r>
              <a:rPr lang="sv-SE" b="0" baseline="0" dirty="0" smtClean="0"/>
              <a:t> tryggheten; rädslan för att övervakning ska användas felaktigt, riktad reklam som är svår att värja sig mot eller hur man avgör vad som är falska nyheter. </a:t>
            </a:r>
          </a:p>
          <a:p>
            <a:endParaRPr lang="sv-SE" b="0" baseline="0" dirty="0" smtClean="0"/>
          </a:p>
          <a:p>
            <a:r>
              <a:rPr lang="sv-SE" b="0" baseline="0" dirty="0" smtClean="0"/>
              <a:t>Och givetvis pratar vi om den miljömässiga tryggheten; Klimatfrågorna, grönska och den biologiska mångfalden. </a:t>
            </a:r>
          </a:p>
          <a:p>
            <a:endParaRPr lang="sv-SE" dirty="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4</a:t>
            </a:fld>
            <a:endParaRPr lang="sv-SE"/>
          </a:p>
        </p:txBody>
      </p:sp>
    </p:spTree>
    <p:extLst>
      <p:ext uri="{BB962C8B-B14F-4D97-AF65-F5344CB8AC3E}">
        <p14:creationId xmlns:p14="http://schemas.microsoft.com/office/powerpoint/2010/main" val="71534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smtClean="0"/>
              <a:t>Det</a:t>
            </a:r>
            <a:r>
              <a:rPr lang="sv-SE" b="0" baseline="0" dirty="0" smtClean="0"/>
              <a:t> andra området som våra kommuninvånare pratar om är KOLLEKTIVITET.</a:t>
            </a:r>
          </a:p>
          <a:p>
            <a:endParaRPr lang="sv-SE" b="0" baseline="0" dirty="0" smtClean="0"/>
          </a:p>
          <a:p>
            <a:r>
              <a:rPr lang="sv-SE" b="0" baseline="0" dirty="0" smtClean="0"/>
              <a:t>Och här pratar de om känslan av samhörighet i samhället och vikten av att känna att man bidrar till samhället. </a:t>
            </a:r>
          </a:p>
          <a:p>
            <a:r>
              <a:rPr lang="sv-SE" b="0" baseline="0" dirty="0" smtClean="0"/>
              <a:t>Vi har en rädsla för det polariserade samhället och en oro för att individualismen ska bli så stark att känslan för det gemensamma samhället ska försvinna. </a:t>
            </a:r>
          </a:p>
          <a:p>
            <a:endParaRPr lang="sv-SE" b="0" baseline="0" dirty="0" smtClean="0"/>
          </a:p>
          <a:p>
            <a:r>
              <a:rPr lang="sv-SE" b="0" baseline="0" dirty="0" smtClean="0"/>
              <a:t>Invånarna pratar om delningsekonomi. Och inte bara ur den ekonomiska synvinkeln utan även ur den sociala och ekologiska synvinkeln. De pratar inte bara om bilpooler utan även om att byta tjänster: om jag klipper ditt gräs så handlar du åt mig. </a:t>
            </a:r>
          </a:p>
          <a:p>
            <a:r>
              <a:rPr lang="sv-SE" b="0" baseline="0" dirty="0" smtClean="0"/>
              <a:t> Det pratas mycket om Hubbar – och arbetshubbar är något som dyker upp ofta, om jag bor i Perstorp men arbetar i Bjuvs kommun så kanske jag skulle kunna sitta o Perstorps kommunhus och arbeta. </a:t>
            </a:r>
          </a:p>
          <a:p>
            <a:endParaRPr lang="sv-SE" b="0" baseline="0" dirty="0" smtClean="0"/>
          </a:p>
          <a:p>
            <a:r>
              <a:rPr lang="sv-SE" b="0" baseline="0" dirty="0" smtClean="0"/>
              <a:t>Det pratas även om specialisering – att man känner ett ökat tryck från samhället att jag ska vara specialist på så många områden. Jag ska veta vart jag ska placera mina sparpengar smartast, jag ska veta hur man renoverar ett äldre hus och så vidare. Kan vi inte byta tjänster för att underlätta och skapa mer tid och mindre stress?</a:t>
            </a:r>
          </a:p>
          <a:p>
            <a:r>
              <a:rPr lang="sv-SE" b="0" baseline="0" dirty="0" smtClean="0"/>
              <a:t> </a:t>
            </a:r>
            <a:endParaRPr lang="sv-SE" b="1" dirty="0" smtClean="0"/>
          </a:p>
          <a:p>
            <a:endParaRPr lang="sv-SE" dirty="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5</a:t>
            </a:fld>
            <a:endParaRPr lang="sv-SE"/>
          </a:p>
        </p:txBody>
      </p:sp>
    </p:spTree>
    <p:extLst>
      <p:ext uri="{BB962C8B-B14F-4D97-AF65-F5344CB8AC3E}">
        <p14:creationId xmlns:p14="http://schemas.microsoft.com/office/powerpoint/2010/main" val="950125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tredje och sista området som kommuninvånaren</a:t>
            </a:r>
            <a:r>
              <a:rPr lang="sv-SE" baseline="0" dirty="0" smtClean="0"/>
              <a:t> pratar om är SMIDIGHET.</a:t>
            </a:r>
          </a:p>
          <a:p>
            <a:endParaRPr lang="sv-SE" baseline="0" dirty="0" smtClean="0"/>
          </a:p>
          <a:p>
            <a:r>
              <a:rPr lang="sv-SE" baseline="0" dirty="0" smtClean="0"/>
              <a:t>Här pratas det om att vi vill att digitalisering och teknik ska frigöra tid, både för oss som privatpersoner så att vi får mer tid till rekreation, familj och fridsintressen. Men även för att frigöra tid i yrkeslivet exempelvis inom vården för att få mer värdeskapande vård. </a:t>
            </a:r>
          </a:p>
          <a:p>
            <a:r>
              <a:rPr lang="sv-SE" baseline="0" dirty="0" smtClean="0"/>
              <a:t>Men vi har även en rädsla här för att den extra tid som vi får genom digitalisering och smart teknik inte ska användas smart. Utan att vi istället blir sittandes framför en skärm i soffan. </a:t>
            </a:r>
          </a:p>
          <a:p>
            <a:endParaRPr lang="sv-SE" baseline="0" dirty="0" smtClean="0"/>
          </a:p>
          <a:p>
            <a:r>
              <a:rPr lang="sv-SE" baseline="0" dirty="0" smtClean="0"/>
              <a:t>Att vi i kommunen är dåliga på att ta tillvara på innovationer är kanske ingen nyhet. Kommuninvånaren har en uppfattning om kommunen som en innovationsdödare. Kommuninvånaren tycker att det är svårt att få igenom innovationer i den egna kommunen, vi uppfattas som byråkratiska och långsamma. </a:t>
            </a:r>
            <a:endParaRPr lang="sv-SE" dirty="0" smtClean="0"/>
          </a:p>
          <a:p>
            <a:endParaRPr lang="sv-SE" baseline="0" dirty="0" smtClean="0"/>
          </a:p>
          <a:p>
            <a:endParaRPr lang="sv-SE" baseline="0" dirty="0" smtClean="0"/>
          </a:p>
          <a:p>
            <a:r>
              <a:rPr lang="sv-SE" baseline="0" dirty="0" smtClean="0"/>
              <a:t>Ett annat område inom smidighet är tillgänglighet – invånaren vill ha ett levande centrum, ytor för aktiviteter bra mötesplatser och gärna över generationerna. </a:t>
            </a:r>
          </a:p>
          <a:p>
            <a:r>
              <a:rPr lang="sv-SE" baseline="0" dirty="0" smtClean="0"/>
              <a:t>Givetvis vill </a:t>
            </a:r>
            <a:r>
              <a:rPr lang="sv-SE" baseline="0" dirty="0" err="1" smtClean="0"/>
              <a:t>kommuninvåaren</a:t>
            </a:r>
            <a:r>
              <a:rPr lang="sv-SE" baseline="0" dirty="0" smtClean="0"/>
              <a:t> att tekniken ska vara lättanvänd. Tänk mer som BankID och Swish! -Tydligt vad man ska göra utan en massa krångel. </a:t>
            </a:r>
          </a:p>
          <a:p>
            <a:endParaRPr lang="sv-SE" baseline="0" dirty="0" smtClean="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6</a:t>
            </a:fld>
            <a:endParaRPr lang="sv-SE"/>
          </a:p>
        </p:txBody>
      </p:sp>
    </p:spTree>
    <p:extLst>
      <p:ext uri="{BB962C8B-B14F-4D97-AF65-F5344CB8AC3E}">
        <p14:creationId xmlns:p14="http://schemas.microsoft.com/office/powerpoint/2010/main" val="1282667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Om vi nu utgår från vad våra medborgare tycker är smart så kan vi på</a:t>
            </a:r>
            <a:r>
              <a:rPr lang="sv-SE" baseline="0" dirty="0" smtClean="0"/>
              <a:t> så vis avgöra om vårt projekt är smart. </a:t>
            </a:r>
          </a:p>
          <a:p>
            <a:r>
              <a:rPr lang="sv-SE" baseline="0" dirty="0" smtClean="0"/>
              <a:t>Inför denna workshop så har vi bett er att ta med en lista på de projekt som ni har igång eller nyligen har avslutat (sätt själva ramen här exempelvis projekt under det senaste året) </a:t>
            </a:r>
          </a:p>
          <a:p>
            <a:endParaRPr lang="sv-SE" baseline="0" dirty="0" smtClean="0"/>
          </a:p>
          <a:p>
            <a:r>
              <a:rPr lang="sv-SE" baseline="0" dirty="0" smtClean="0"/>
              <a:t>Nu vill vi att ni tar en post-It per projekt och skriver ett projektnamn på varje Post-It</a:t>
            </a:r>
          </a:p>
          <a:p>
            <a:r>
              <a:rPr lang="sv-SE" baseline="0" dirty="0" smtClean="0"/>
              <a:t>Medans ni skriver ska ni fundera på om projektet knyter an till något i de tre områdena</a:t>
            </a:r>
            <a:r>
              <a:rPr lang="sv-SE" i="1" baseline="0" dirty="0" smtClean="0"/>
              <a:t> Trygghet, Kollektivitet och Smidighet</a:t>
            </a:r>
          </a:p>
          <a:p>
            <a:r>
              <a:rPr lang="sv-SE" i="0" baseline="0" dirty="0" smtClean="0"/>
              <a:t>Om det går försök att hålla er till att koppla projekten till ett område. Men är detta svårt kan deltagarna göra två post-It och sätta upp på fler områden än ett. Försök at hålla kopplingarna till en eller max två av områdena. </a:t>
            </a:r>
          </a:p>
          <a:p>
            <a:endParaRPr lang="sv-SE" dirty="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7</a:t>
            </a:fld>
            <a:endParaRPr lang="sv-SE"/>
          </a:p>
        </p:txBody>
      </p:sp>
    </p:spTree>
    <p:extLst>
      <p:ext uri="{BB962C8B-B14F-4D97-AF65-F5344CB8AC3E}">
        <p14:creationId xmlns:p14="http://schemas.microsoft.com/office/powerpoint/2010/main" val="2318412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 samtliga deltagare är klara går ni upp en och en och </a:t>
            </a:r>
            <a:r>
              <a:rPr lang="sv-SE" baseline="0" dirty="0" smtClean="0"/>
              <a:t>sätter upp Post-It lapparna där ni tycker att de hör hemma.</a:t>
            </a:r>
          </a:p>
          <a:p>
            <a:r>
              <a:rPr lang="sv-SE" baseline="0" dirty="0" smtClean="0"/>
              <a:t>Förbered detta genom att ha varje område utskrivet på ett A3 som sätts upp på väggen/tavla eller likande. </a:t>
            </a:r>
          </a:p>
          <a:p>
            <a:r>
              <a:rPr lang="sv-SE" baseline="0" dirty="0" smtClean="0"/>
              <a:t> </a:t>
            </a:r>
          </a:p>
          <a:p>
            <a:r>
              <a:rPr lang="sv-SE" baseline="0" dirty="0" smtClean="0"/>
              <a:t>För gärna en diskussion samtidigt som ni sätter upp Post-It lapparna – en kort motivering varför just det projektet hamnade där det gjorde</a:t>
            </a:r>
            <a:endParaRPr lang="sv-SE" dirty="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8</a:t>
            </a:fld>
            <a:endParaRPr lang="sv-SE"/>
          </a:p>
        </p:txBody>
      </p:sp>
    </p:spTree>
    <p:extLst>
      <p:ext uri="{BB962C8B-B14F-4D97-AF65-F5344CB8AC3E}">
        <p14:creationId xmlns:p14="http://schemas.microsoft.com/office/powerpoint/2010/main" val="197638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Ta ett steg tillbaka när ni är klara. </a:t>
            </a:r>
          </a:p>
          <a:p>
            <a:endParaRPr lang="sv-SE" dirty="0" smtClean="0"/>
          </a:p>
          <a:p>
            <a:r>
              <a:rPr lang="sv-SE" dirty="0" smtClean="0"/>
              <a:t>Kolla</a:t>
            </a:r>
            <a:r>
              <a:rPr lang="sv-SE" baseline="0" dirty="0" smtClean="0"/>
              <a:t> över mappningen ni nu har gjort. </a:t>
            </a:r>
          </a:p>
          <a:p>
            <a:r>
              <a:rPr lang="sv-SE" baseline="0" dirty="0" smtClean="0"/>
              <a:t>Kan ni se några tydliga luckor? Är det en hel målbild eller kanske bara en del av en målbild som är tom? Är det något område som är överrepresenterat?</a:t>
            </a:r>
          </a:p>
          <a:p>
            <a:endParaRPr lang="sv-SE" baseline="0" dirty="0" smtClean="0"/>
          </a:p>
          <a:p>
            <a:r>
              <a:rPr lang="sv-SE" baseline="0" dirty="0" smtClean="0"/>
              <a:t>Om ni är en stor grupp kan ni </a:t>
            </a:r>
            <a:r>
              <a:rPr lang="sv-SE" baseline="0" dirty="0" err="1" smtClean="0"/>
              <a:t>bnu</a:t>
            </a:r>
            <a:r>
              <a:rPr lang="sv-SE" baseline="0" dirty="0" smtClean="0"/>
              <a:t> behöva dela in er i mindre grupper för at kunna diskutera vidare. En grupp på ca 5 deltagare kan vara lagom att föra diskussioner i. </a:t>
            </a:r>
          </a:p>
          <a:p>
            <a:endParaRPr lang="sv-SE" dirty="0"/>
          </a:p>
        </p:txBody>
      </p:sp>
      <p:sp>
        <p:nvSpPr>
          <p:cNvPr id="4" name="Platshållare för bildnummer 3"/>
          <p:cNvSpPr>
            <a:spLocks noGrp="1"/>
          </p:cNvSpPr>
          <p:nvPr>
            <p:ph type="sldNum" sz="quarter" idx="10"/>
          </p:nvPr>
        </p:nvSpPr>
        <p:spPr/>
        <p:txBody>
          <a:bodyPr/>
          <a:lstStyle/>
          <a:p>
            <a:fld id="{8591D9AF-253B-444E-838C-DF62E860ABCC}" type="slidenum">
              <a:rPr lang="sv-SE" smtClean="0"/>
              <a:pPr/>
              <a:t>9</a:t>
            </a:fld>
            <a:endParaRPr lang="sv-SE"/>
          </a:p>
        </p:txBody>
      </p:sp>
    </p:spTree>
    <p:extLst>
      <p:ext uri="{BB962C8B-B14F-4D97-AF65-F5344CB8AC3E}">
        <p14:creationId xmlns:p14="http://schemas.microsoft.com/office/powerpoint/2010/main" val="412630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el 6"/>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685800" y="1988840"/>
            <a:ext cx="7558608" cy="1470025"/>
          </a:xfrm>
        </p:spPr>
        <p:txBody>
          <a:bodyPr/>
          <a:lstStyle>
            <a:lvl1pPr>
              <a:defRPr>
                <a:solidFill>
                  <a:schemeClr val="accent5"/>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259632" y="3501008"/>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9CF14BB7-17B7-474D-948B-C9730032C1E9}" type="datetimeFigureOut">
              <a:rPr lang="sv-SE" smtClean="0"/>
              <a:pPr/>
              <a:t>2022-05-30</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a:p>
        </p:txBody>
      </p:sp>
      <p:sp>
        <p:nvSpPr>
          <p:cNvPr id="6" name="Platshållare för bildnummer 5"/>
          <p:cNvSpPr>
            <a:spLocks noGrp="1"/>
          </p:cNvSpPr>
          <p:nvPr>
            <p:ph type="sldNum" sz="quarter" idx="12"/>
          </p:nvPr>
        </p:nvSpPr>
        <p:spPr/>
        <p:txBody>
          <a:bodyPr/>
          <a:lstStyle/>
          <a:p>
            <a:fld id="{492F3CA6-A014-404C-8E37-3046D5D68023}" type="slidenum">
              <a:rPr lang="sv-SE" smtClean="0"/>
              <a:pPr/>
              <a:t>‹#›</a:t>
            </a:fld>
            <a:endParaRPr lang="sv-SE"/>
          </a:p>
        </p:txBody>
      </p:sp>
      <p:sp>
        <p:nvSpPr>
          <p:cNvPr id="8" name="Rektangel 7"/>
          <p:cNvSpPr/>
          <p:nvPr userDrawn="1"/>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39552" y="1988840"/>
            <a:ext cx="7772400" cy="1470025"/>
          </a:xfrm>
        </p:spPr>
        <p:txBody>
          <a:bodyPr/>
          <a:lstStyle>
            <a:lvl1pPr>
              <a:defRPr>
                <a:solidFill>
                  <a:schemeClr val="accent6"/>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225352" y="3548608"/>
            <a:ext cx="6400800" cy="1752600"/>
          </a:xfrm>
        </p:spPr>
        <p:txBody>
          <a:bodyPr/>
          <a:lstStyle>
            <a:lvl1pPr marL="0" indent="0" algn="ctr">
              <a:buNone/>
              <a:defRPr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sp>
        <p:nvSpPr>
          <p:cNvPr id="6" name="Platshållare för bildnummer 5"/>
          <p:cNvSpPr>
            <a:spLocks noGrp="1"/>
          </p:cNvSpPr>
          <p:nvPr>
            <p:ph type="sldNum" sz="quarter" idx="12"/>
          </p:nvPr>
        </p:nvSpPr>
        <p:spPr/>
        <p:txBody>
          <a:bodyPr/>
          <a:lstStyle/>
          <a:p>
            <a:fld id="{492F3CA6-A014-404C-8E37-3046D5D68023}"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692696"/>
            <a:ext cx="8229600" cy="1143000"/>
          </a:xfrm>
        </p:spPr>
        <p:txBody>
          <a:bodyPr>
            <a:normAutofit/>
          </a:bodyPr>
          <a:lstStyle>
            <a:lvl1pPr algn="ctr">
              <a:defRPr sz="2800">
                <a:solidFill>
                  <a:schemeClr val="accent6"/>
                </a:solidFill>
                <a:latin typeface="Arial" pitchFamily="34" charset="0"/>
                <a:cs typeface="Arial" pitchFamily="34" charset="0"/>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457200" y="1923422"/>
            <a:ext cx="8229600" cy="3744416"/>
          </a:xfrm>
        </p:spPr>
        <p:txBody>
          <a:bodyPr/>
          <a:lstStyle>
            <a:lvl1pPr>
              <a:defRPr sz="2000">
                <a:solidFill>
                  <a:schemeClr val="accent2"/>
                </a:solidFill>
                <a:latin typeface="Arial" pitchFamily="34" charset="0"/>
                <a:cs typeface="Arial" pitchFamily="34" charset="0"/>
              </a:defRPr>
            </a:lvl1pPr>
            <a:lvl2pPr>
              <a:defRPr sz="1600">
                <a:solidFill>
                  <a:schemeClr val="accent2"/>
                </a:solidFill>
                <a:latin typeface="Arial" pitchFamily="34" charset="0"/>
                <a:cs typeface="Arial" pitchFamily="34" charset="0"/>
              </a:defRPr>
            </a:lvl2pPr>
            <a:lvl3pPr>
              <a:defRPr sz="1400">
                <a:solidFill>
                  <a:schemeClr val="accent2"/>
                </a:solidFill>
                <a:latin typeface="Arial" pitchFamily="34" charset="0"/>
                <a:cs typeface="Arial" pitchFamily="34" charset="0"/>
              </a:defRPr>
            </a:lvl3pPr>
            <a:lvl4pPr>
              <a:defRPr sz="1400">
                <a:solidFill>
                  <a:schemeClr val="accent2"/>
                </a:solidFill>
                <a:latin typeface="Arial" pitchFamily="34" charset="0"/>
                <a:cs typeface="Arial" pitchFamily="34" charset="0"/>
              </a:defRPr>
            </a:lvl4pPr>
            <a:lvl5pPr>
              <a:defRPr sz="1400">
                <a:solidFill>
                  <a:schemeClr val="accent2"/>
                </a:solidFill>
                <a:latin typeface="Arial" pitchFamily="34" charset="0"/>
                <a:cs typeface="Arial" pitchFamily="34" charset="0"/>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latshållare för bildnummer 5"/>
          <p:cNvSpPr>
            <a:spLocks noGrp="1"/>
          </p:cNvSpPr>
          <p:nvPr>
            <p:ph type="sldNum" sz="quarter" idx="12"/>
          </p:nvPr>
        </p:nvSpPr>
        <p:spPr/>
        <p:txBody>
          <a:bodyPr/>
          <a:lstStyle/>
          <a:p>
            <a:fld id="{492F3CA6-A014-404C-8E37-3046D5D68023}"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46856" y="692696"/>
            <a:ext cx="7941568" cy="1143000"/>
          </a:xfrm>
        </p:spPr>
        <p:txBody>
          <a:bodyPr/>
          <a:lstStyle/>
          <a:p>
            <a:r>
              <a:rPr lang="sv-SE" smtClean="0"/>
              <a:t>Klicka här för att ändra format</a:t>
            </a:r>
            <a:endParaRPr lang="sv-SE" dirty="0"/>
          </a:p>
        </p:txBody>
      </p:sp>
      <p:sp>
        <p:nvSpPr>
          <p:cNvPr id="5" name="Platshållare för bildnummer 4"/>
          <p:cNvSpPr>
            <a:spLocks noGrp="1"/>
          </p:cNvSpPr>
          <p:nvPr>
            <p:ph type="sldNum" sz="quarter" idx="12"/>
          </p:nvPr>
        </p:nvSpPr>
        <p:spPr/>
        <p:txBody>
          <a:bodyPr/>
          <a:lstStyle/>
          <a:p>
            <a:fld id="{492F3CA6-A014-404C-8E37-3046D5D68023}"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492F3CA6-A014-404C-8E37-3046D5D68023}"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692696"/>
            <a:ext cx="7859216"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916832"/>
            <a:ext cx="7859216" cy="3816424"/>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F3CA6-A014-404C-8E37-3046D5D68023}" type="slidenum">
              <a:rPr lang="sv-SE" smtClean="0"/>
              <a:pPr/>
              <a:t>‹#›</a:t>
            </a:fld>
            <a:endParaRPr lang="sv-SE"/>
          </a:p>
        </p:txBody>
      </p:sp>
      <p:sp>
        <p:nvSpPr>
          <p:cNvPr id="11" name="Freeform 6"/>
          <p:cNvSpPr>
            <a:spLocks/>
          </p:cNvSpPr>
          <p:nvPr/>
        </p:nvSpPr>
        <p:spPr bwMode="auto">
          <a:xfrm>
            <a:off x="6905598" y="4210378"/>
            <a:ext cx="816574" cy="808685"/>
          </a:xfrm>
          <a:custGeom>
            <a:avLst/>
            <a:gdLst/>
            <a:ahLst/>
            <a:cxnLst>
              <a:cxn ang="0">
                <a:pos x="92" y="370"/>
              </a:cxn>
              <a:cxn ang="0">
                <a:pos x="58" y="342"/>
              </a:cxn>
              <a:cxn ang="0">
                <a:pos x="32" y="308"/>
              </a:cxn>
              <a:cxn ang="0">
                <a:pos x="14" y="272"/>
              </a:cxn>
              <a:cxn ang="0">
                <a:pos x="4" y="232"/>
              </a:cxn>
              <a:cxn ang="0">
                <a:pos x="0" y="194"/>
              </a:cxn>
              <a:cxn ang="0">
                <a:pos x="6" y="154"/>
              </a:cxn>
              <a:cxn ang="0">
                <a:pos x="18" y="116"/>
              </a:cxn>
              <a:cxn ang="0">
                <a:pos x="38" y="80"/>
              </a:cxn>
              <a:cxn ang="0">
                <a:pos x="52" y="64"/>
              </a:cxn>
              <a:cxn ang="0">
                <a:pos x="82" y="38"/>
              </a:cxn>
              <a:cxn ang="0">
                <a:pos x="116" y="18"/>
              </a:cxn>
              <a:cxn ang="0">
                <a:pos x="154" y="4"/>
              </a:cxn>
              <a:cxn ang="0">
                <a:pos x="192" y="0"/>
              </a:cxn>
              <a:cxn ang="0">
                <a:pos x="232" y="2"/>
              </a:cxn>
              <a:cxn ang="0">
                <a:pos x="274" y="12"/>
              </a:cxn>
              <a:cxn ang="0">
                <a:pos x="312" y="30"/>
              </a:cxn>
              <a:cxn ang="0">
                <a:pos x="330" y="42"/>
              </a:cxn>
              <a:cxn ang="0">
                <a:pos x="362" y="70"/>
              </a:cxn>
              <a:cxn ang="0">
                <a:pos x="386" y="102"/>
              </a:cxn>
              <a:cxn ang="0">
                <a:pos x="402" y="138"/>
              </a:cxn>
              <a:cxn ang="0">
                <a:pos x="412" y="176"/>
              </a:cxn>
              <a:cxn ang="0">
                <a:pos x="414" y="214"/>
              </a:cxn>
              <a:cxn ang="0">
                <a:pos x="408" y="254"/>
              </a:cxn>
              <a:cxn ang="0">
                <a:pos x="396" y="290"/>
              </a:cxn>
              <a:cxn ang="0">
                <a:pos x="376" y="326"/>
              </a:cxn>
              <a:cxn ang="0">
                <a:pos x="362" y="342"/>
              </a:cxn>
              <a:cxn ang="0">
                <a:pos x="332" y="370"/>
              </a:cxn>
              <a:cxn ang="0">
                <a:pos x="298" y="390"/>
              </a:cxn>
              <a:cxn ang="0">
                <a:pos x="262" y="404"/>
              </a:cxn>
              <a:cxn ang="0">
                <a:pos x="224" y="410"/>
              </a:cxn>
              <a:cxn ang="0">
                <a:pos x="184" y="408"/>
              </a:cxn>
              <a:cxn ang="0">
                <a:pos x="146" y="398"/>
              </a:cxn>
              <a:cxn ang="0">
                <a:pos x="108" y="382"/>
              </a:cxn>
            </a:cxnLst>
            <a:rect l="0" t="0" r="r" b="b"/>
            <a:pathLst>
              <a:path w="414" h="410">
                <a:moveTo>
                  <a:pt x="92" y="370"/>
                </a:moveTo>
                <a:lnTo>
                  <a:pt x="92" y="370"/>
                </a:lnTo>
                <a:lnTo>
                  <a:pt x="74" y="356"/>
                </a:lnTo>
                <a:lnTo>
                  <a:pt x="58" y="342"/>
                </a:lnTo>
                <a:lnTo>
                  <a:pt x="44" y="324"/>
                </a:lnTo>
                <a:lnTo>
                  <a:pt x="32" y="308"/>
                </a:lnTo>
                <a:lnTo>
                  <a:pt x="22" y="290"/>
                </a:lnTo>
                <a:lnTo>
                  <a:pt x="14" y="272"/>
                </a:lnTo>
                <a:lnTo>
                  <a:pt x="8" y="252"/>
                </a:lnTo>
                <a:lnTo>
                  <a:pt x="4" y="232"/>
                </a:lnTo>
                <a:lnTo>
                  <a:pt x="2" y="212"/>
                </a:lnTo>
                <a:lnTo>
                  <a:pt x="0" y="194"/>
                </a:lnTo>
                <a:lnTo>
                  <a:pt x="2" y="174"/>
                </a:lnTo>
                <a:lnTo>
                  <a:pt x="6" y="154"/>
                </a:lnTo>
                <a:lnTo>
                  <a:pt x="10" y="134"/>
                </a:lnTo>
                <a:lnTo>
                  <a:pt x="18" y="116"/>
                </a:lnTo>
                <a:lnTo>
                  <a:pt x="28" y="98"/>
                </a:lnTo>
                <a:lnTo>
                  <a:pt x="38" y="80"/>
                </a:lnTo>
                <a:lnTo>
                  <a:pt x="38" y="80"/>
                </a:lnTo>
                <a:lnTo>
                  <a:pt x="52" y="64"/>
                </a:lnTo>
                <a:lnTo>
                  <a:pt x="66" y="50"/>
                </a:lnTo>
                <a:lnTo>
                  <a:pt x="82" y="38"/>
                </a:lnTo>
                <a:lnTo>
                  <a:pt x="98" y="26"/>
                </a:lnTo>
                <a:lnTo>
                  <a:pt x="116" y="18"/>
                </a:lnTo>
                <a:lnTo>
                  <a:pt x="134" y="10"/>
                </a:lnTo>
                <a:lnTo>
                  <a:pt x="154" y="4"/>
                </a:lnTo>
                <a:lnTo>
                  <a:pt x="172" y="0"/>
                </a:lnTo>
                <a:lnTo>
                  <a:pt x="192" y="0"/>
                </a:lnTo>
                <a:lnTo>
                  <a:pt x="212" y="0"/>
                </a:lnTo>
                <a:lnTo>
                  <a:pt x="232" y="2"/>
                </a:lnTo>
                <a:lnTo>
                  <a:pt x="254" y="6"/>
                </a:lnTo>
                <a:lnTo>
                  <a:pt x="274" y="12"/>
                </a:lnTo>
                <a:lnTo>
                  <a:pt x="292" y="20"/>
                </a:lnTo>
                <a:lnTo>
                  <a:pt x="312" y="30"/>
                </a:lnTo>
                <a:lnTo>
                  <a:pt x="330" y="42"/>
                </a:lnTo>
                <a:lnTo>
                  <a:pt x="330" y="42"/>
                </a:lnTo>
                <a:lnTo>
                  <a:pt x="346" y="56"/>
                </a:lnTo>
                <a:lnTo>
                  <a:pt x="362" y="70"/>
                </a:lnTo>
                <a:lnTo>
                  <a:pt x="374" y="86"/>
                </a:lnTo>
                <a:lnTo>
                  <a:pt x="386" y="102"/>
                </a:lnTo>
                <a:lnTo>
                  <a:pt x="394" y="120"/>
                </a:lnTo>
                <a:lnTo>
                  <a:pt x="402" y="138"/>
                </a:lnTo>
                <a:lnTo>
                  <a:pt x="408" y="156"/>
                </a:lnTo>
                <a:lnTo>
                  <a:pt x="412" y="176"/>
                </a:lnTo>
                <a:lnTo>
                  <a:pt x="414" y="194"/>
                </a:lnTo>
                <a:lnTo>
                  <a:pt x="414" y="214"/>
                </a:lnTo>
                <a:lnTo>
                  <a:pt x="412" y="234"/>
                </a:lnTo>
                <a:lnTo>
                  <a:pt x="408" y="254"/>
                </a:lnTo>
                <a:lnTo>
                  <a:pt x="404" y="272"/>
                </a:lnTo>
                <a:lnTo>
                  <a:pt x="396" y="290"/>
                </a:lnTo>
                <a:lnTo>
                  <a:pt x="386" y="310"/>
                </a:lnTo>
                <a:lnTo>
                  <a:pt x="376" y="326"/>
                </a:lnTo>
                <a:lnTo>
                  <a:pt x="376" y="326"/>
                </a:lnTo>
                <a:lnTo>
                  <a:pt x="362" y="342"/>
                </a:lnTo>
                <a:lnTo>
                  <a:pt x="348" y="356"/>
                </a:lnTo>
                <a:lnTo>
                  <a:pt x="332" y="370"/>
                </a:lnTo>
                <a:lnTo>
                  <a:pt x="316" y="380"/>
                </a:lnTo>
                <a:lnTo>
                  <a:pt x="298" y="390"/>
                </a:lnTo>
                <a:lnTo>
                  <a:pt x="280" y="398"/>
                </a:lnTo>
                <a:lnTo>
                  <a:pt x="262" y="404"/>
                </a:lnTo>
                <a:lnTo>
                  <a:pt x="242" y="406"/>
                </a:lnTo>
                <a:lnTo>
                  <a:pt x="224" y="410"/>
                </a:lnTo>
                <a:lnTo>
                  <a:pt x="204" y="410"/>
                </a:lnTo>
                <a:lnTo>
                  <a:pt x="184" y="408"/>
                </a:lnTo>
                <a:lnTo>
                  <a:pt x="164" y="404"/>
                </a:lnTo>
                <a:lnTo>
                  <a:pt x="146" y="398"/>
                </a:lnTo>
                <a:lnTo>
                  <a:pt x="126" y="392"/>
                </a:lnTo>
                <a:lnTo>
                  <a:pt x="108" y="382"/>
                </a:lnTo>
                <a:lnTo>
                  <a:pt x="92" y="37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15" name="Freeform 10"/>
          <p:cNvSpPr>
            <a:spLocks/>
          </p:cNvSpPr>
          <p:nvPr/>
        </p:nvSpPr>
        <p:spPr bwMode="auto">
          <a:xfrm>
            <a:off x="6219202" y="3520037"/>
            <a:ext cx="745568" cy="741623"/>
          </a:xfrm>
          <a:custGeom>
            <a:avLst/>
            <a:gdLst/>
            <a:ahLst/>
            <a:cxnLst>
              <a:cxn ang="0">
                <a:pos x="72" y="336"/>
              </a:cxn>
              <a:cxn ang="0">
                <a:pos x="44" y="310"/>
              </a:cxn>
              <a:cxn ang="0">
                <a:pos x="24" y="280"/>
              </a:cxn>
              <a:cxn ang="0">
                <a:pos x="10" y="246"/>
              </a:cxn>
              <a:cxn ang="0">
                <a:pos x="2" y="210"/>
              </a:cxn>
              <a:cxn ang="0">
                <a:pos x="2" y="174"/>
              </a:cxn>
              <a:cxn ang="0">
                <a:pos x="8" y="136"/>
              </a:cxn>
              <a:cxn ang="0">
                <a:pos x="20" y="102"/>
              </a:cxn>
              <a:cxn ang="0">
                <a:pos x="40" y="68"/>
              </a:cxn>
              <a:cxn ang="0">
                <a:pos x="52" y="56"/>
              </a:cxn>
              <a:cxn ang="0">
                <a:pos x="80" y="32"/>
              </a:cxn>
              <a:cxn ang="0">
                <a:pos x="110" y="16"/>
              </a:cxn>
              <a:cxn ang="0">
                <a:pos x="144" y="4"/>
              </a:cxn>
              <a:cxn ang="0">
                <a:pos x="178" y="0"/>
              </a:cxn>
              <a:cxn ang="0">
                <a:pos x="214" y="2"/>
              </a:cxn>
              <a:cxn ang="0">
                <a:pos x="250" y="12"/>
              </a:cxn>
              <a:cxn ang="0">
                <a:pos x="284" y="28"/>
              </a:cxn>
              <a:cxn ang="0">
                <a:pos x="298" y="38"/>
              </a:cxn>
              <a:cxn ang="0">
                <a:pos x="328" y="66"/>
              </a:cxn>
              <a:cxn ang="0">
                <a:pos x="350" y="96"/>
              </a:cxn>
              <a:cxn ang="0">
                <a:pos x="366" y="130"/>
              </a:cxn>
              <a:cxn ang="0">
                <a:pos x="376" y="166"/>
              </a:cxn>
              <a:cxn ang="0">
                <a:pos x="378" y="202"/>
              </a:cxn>
              <a:cxn ang="0">
                <a:pos x="374" y="236"/>
              </a:cxn>
              <a:cxn ang="0">
                <a:pos x="362" y="270"/>
              </a:cxn>
              <a:cxn ang="0">
                <a:pos x="342" y="300"/>
              </a:cxn>
              <a:cxn ang="0">
                <a:pos x="330" y="314"/>
              </a:cxn>
              <a:cxn ang="0">
                <a:pos x="302" y="340"/>
              </a:cxn>
              <a:cxn ang="0">
                <a:pos x="270" y="358"/>
              </a:cxn>
              <a:cxn ang="0">
                <a:pos x="234" y="370"/>
              </a:cxn>
              <a:cxn ang="0">
                <a:pos x="198" y="376"/>
              </a:cxn>
              <a:cxn ang="0">
                <a:pos x="160" y="374"/>
              </a:cxn>
              <a:cxn ang="0">
                <a:pos x="124" y="364"/>
              </a:cxn>
              <a:cxn ang="0">
                <a:pos x="88" y="348"/>
              </a:cxn>
            </a:cxnLst>
            <a:rect l="0" t="0" r="r" b="b"/>
            <a:pathLst>
              <a:path w="378" h="376">
                <a:moveTo>
                  <a:pt x="72" y="336"/>
                </a:moveTo>
                <a:lnTo>
                  <a:pt x="72" y="336"/>
                </a:lnTo>
                <a:lnTo>
                  <a:pt x="58" y="324"/>
                </a:lnTo>
                <a:lnTo>
                  <a:pt x="44" y="310"/>
                </a:lnTo>
                <a:lnTo>
                  <a:pt x="32" y="296"/>
                </a:lnTo>
                <a:lnTo>
                  <a:pt x="24" y="280"/>
                </a:lnTo>
                <a:lnTo>
                  <a:pt x="16" y="262"/>
                </a:lnTo>
                <a:lnTo>
                  <a:pt x="10" y="246"/>
                </a:lnTo>
                <a:lnTo>
                  <a:pt x="4" y="228"/>
                </a:lnTo>
                <a:lnTo>
                  <a:pt x="2" y="210"/>
                </a:lnTo>
                <a:lnTo>
                  <a:pt x="0" y="192"/>
                </a:lnTo>
                <a:lnTo>
                  <a:pt x="2" y="174"/>
                </a:lnTo>
                <a:lnTo>
                  <a:pt x="4" y="154"/>
                </a:lnTo>
                <a:lnTo>
                  <a:pt x="8" y="136"/>
                </a:lnTo>
                <a:lnTo>
                  <a:pt x="12" y="118"/>
                </a:lnTo>
                <a:lnTo>
                  <a:pt x="20" y="102"/>
                </a:lnTo>
                <a:lnTo>
                  <a:pt x="30" y="84"/>
                </a:lnTo>
                <a:lnTo>
                  <a:pt x="40" y="68"/>
                </a:lnTo>
                <a:lnTo>
                  <a:pt x="40" y="68"/>
                </a:lnTo>
                <a:lnTo>
                  <a:pt x="52" y="56"/>
                </a:lnTo>
                <a:lnTo>
                  <a:pt x="66" y="44"/>
                </a:lnTo>
                <a:lnTo>
                  <a:pt x="80" y="32"/>
                </a:lnTo>
                <a:lnTo>
                  <a:pt x="94" y="24"/>
                </a:lnTo>
                <a:lnTo>
                  <a:pt x="110" y="16"/>
                </a:lnTo>
                <a:lnTo>
                  <a:pt x="126" y="10"/>
                </a:lnTo>
                <a:lnTo>
                  <a:pt x="144" y="4"/>
                </a:lnTo>
                <a:lnTo>
                  <a:pt x="160" y="2"/>
                </a:lnTo>
                <a:lnTo>
                  <a:pt x="178" y="0"/>
                </a:lnTo>
                <a:lnTo>
                  <a:pt x="196" y="0"/>
                </a:lnTo>
                <a:lnTo>
                  <a:pt x="214" y="2"/>
                </a:lnTo>
                <a:lnTo>
                  <a:pt x="232" y="6"/>
                </a:lnTo>
                <a:lnTo>
                  <a:pt x="250" y="12"/>
                </a:lnTo>
                <a:lnTo>
                  <a:pt x="266" y="20"/>
                </a:lnTo>
                <a:lnTo>
                  <a:pt x="284" y="28"/>
                </a:lnTo>
                <a:lnTo>
                  <a:pt x="298" y="38"/>
                </a:lnTo>
                <a:lnTo>
                  <a:pt x="298" y="38"/>
                </a:lnTo>
                <a:lnTo>
                  <a:pt x="314" y="52"/>
                </a:lnTo>
                <a:lnTo>
                  <a:pt x="328" y="66"/>
                </a:lnTo>
                <a:lnTo>
                  <a:pt x="340" y="82"/>
                </a:lnTo>
                <a:lnTo>
                  <a:pt x="350" y="96"/>
                </a:lnTo>
                <a:lnTo>
                  <a:pt x="360" y="114"/>
                </a:lnTo>
                <a:lnTo>
                  <a:pt x="366" y="130"/>
                </a:lnTo>
                <a:lnTo>
                  <a:pt x="372" y="148"/>
                </a:lnTo>
                <a:lnTo>
                  <a:pt x="376" y="166"/>
                </a:lnTo>
                <a:lnTo>
                  <a:pt x="378" y="184"/>
                </a:lnTo>
                <a:lnTo>
                  <a:pt x="378" y="202"/>
                </a:lnTo>
                <a:lnTo>
                  <a:pt x="376" y="218"/>
                </a:lnTo>
                <a:lnTo>
                  <a:pt x="374" y="236"/>
                </a:lnTo>
                <a:lnTo>
                  <a:pt x="368" y="254"/>
                </a:lnTo>
                <a:lnTo>
                  <a:pt x="362" y="270"/>
                </a:lnTo>
                <a:lnTo>
                  <a:pt x="352" y="286"/>
                </a:lnTo>
                <a:lnTo>
                  <a:pt x="342" y="300"/>
                </a:lnTo>
                <a:lnTo>
                  <a:pt x="342" y="300"/>
                </a:lnTo>
                <a:lnTo>
                  <a:pt x="330" y="314"/>
                </a:lnTo>
                <a:lnTo>
                  <a:pt x="316" y="328"/>
                </a:lnTo>
                <a:lnTo>
                  <a:pt x="302" y="340"/>
                </a:lnTo>
                <a:lnTo>
                  <a:pt x="286" y="350"/>
                </a:lnTo>
                <a:lnTo>
                  <a:pt x="270" y="358"/>
                </a:lnTo>
                <a:lnTo>
                  <a:pt x="252" y="364"/>
                </a:lnTo>
                <a:lnTo>
                  <a:pt x="234" y="370"/>
                </a:lnTo>
                <a:lnTo>
                  <a:pt x="216" y="374"/>
                </a:lnTo>
                <a:lnTo>
                  <a:pt x="198" y="376"/>
                </a:lnTo>
                <a:lnTo>
                  <a:pt x="180" y="376"/>
                </a:lnTo>
                <a:lnTo>
                  <a:pt x="160" y="374"/>
                </a:lnTo>
                <a:lnTo>
                  <a:pt x="142" y="370"/>
                </a:lnTo>
                <a:lnTo>
                  <a:pt x="124" y="364"/>
                </a:lnTo>
                <a:lnTo>
                  <a:pt x="106" y="358"/>
                </a:lnTo>
                <a:lnTo>
                  <a:pt x="88" y="348"/>
                </a:lnTo>
                <a:lnTo>
                  <a:pt x="72" y="33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19" name="Freeform 14"/>
          <p:cNvSpPr>
            <a:spLocks/>
          </p:cNvSpPr>
          <p:nvPr/>
        </p:nvSpPr>
        <p:spPr bwMode="auto">
          <a:xfrm>
            <a:off x="5126491" y="2573284"/>
            <a:ext cx="1096656" cy="1092711"/>
          </a:xfrm>
          <a:custGeom>
            <a:avLst/>
            <a:gdLst/>
            <a:ahLst/>
            <a:cxnLst>
              <a:cxn ang="0">
                <a:pos x="114" y="496"/>
              </a:cxn>
              <a:cxn ang="0">
                <a:pos x="72" y="458"/>
              </a:cxn>
              <a:cxn ang="0">
                <a:pos x="40" y="414"/>
              </a:cxn>
              <a:cxn ang="0">
                <a:pos x="16" y="366"/>
              </a:cxn>
              <a:cxn ang="0">
                <a:pos x="4" y="314"/>
              </a:cxn>
              <a:cxn ang="0">
                <a:pos x="0" y="260"/>
              </a:cxn>
              <a:cxn ang="0">
                <a:pos x="8" y="208"/>
              </a:cxn>
              <a:cxn ang="0">
                <a:pos x="26" y="156"/>
              </a:cxn>
              <a:cxn ang="0">
                <a:pos x="56" y="106"/>
              </a:cxn>
              <a:cxn ang="0">
                <a:pos x="74" y="84"/>
              </a:cxn>
              <a:cxn ang="0">
                <a:pos x="116" y="48"/>
              </a:cxn>
              <a:cxn ang="0">
                <a:pos x="164" y="22"/>
              </a:cxn>
              <a:cxn ang="0">
                <a:pos x="214" y="6"/>
              </a:cxn>
              <a:cxn ang="0">
                <a:pos x="268" y="0"/>
              </a:cxn>
              <a:cxn ang="0">
                <a:pos x="322" y="4"/>
              </a:cxn>
              <a:cxn ang="0">
                <a:pos x="374" y="18"/>
              </a:cxn>
              <a:cxn ang="0">
                <a:pos x="424" y="42"/>
              </a:cxn>
              <a:cxn ang="0">
                <a:pos x="448" y="58"/>
              </a:cxn>
              <a:cxn ang="0">
                <a:pos x="488" y="96"/>
              </a:cxn>
              <a:cxn ang="0">
                <a:pos x="520" y="140"/>
              </a:cxn>
              <a:cxn ang="0">
                <a:pos x="542" y="190"/>
              </a:cxn>
              <a:cxn ang="0">
                <a:pos x="554" y="240"/>
              </a:cxn>
              <a:cxn ang="0">
                <a:pos x="556" y="294"/>
              </a:cxn>
              <a:cxn ang="0">
                <a:pos x="548" y="346"/>
              </a:cxn>
              <a:cxn ang="0">
                <a:pos x="528" y="396"/>
              </a:cxn>
              <a:cxn ang="0">
                <a:pos x="500" y="444"/>
              </a:cxn>
              <a:cxn ang="0">
                <a:pos x="480" y="466"/>
              </a:cxn>
              <a:cxn ang="0">
                <a:pos x="438" y="504"/>
              </a:cxn>
              <a:cxn ang="0">
                <a:pos x="392" y="532"/>
              </a:cxn>
              <a:cxn ang="0">
                <a:pos x="342" y="548"/>
              </a:cxn>
              <a:cxn ang="0">
                <a:pos x="290" y="554"/>
              </a:cxn>
              <a:cxn ang="0">
                <a:pos x="238" y="550"/>
              </a:cxn>
              <a:cxn ang="0">
                <a:pos x="186" y="536"/>
              </a:cxn>
              <a:cxn ang="0">
                <a:pos x="136" y="512"/>
              </a:cxn>
            </a:cxnLst>
            <a:rect l="0" t="0" r="r" b="b"/>
            <a:pathLst>
              <a:path w="556" h="554">
                <a:moveTo>
                  <a:pt x="114" y="496"/>
                </a:moveTo>
                <a:lnTo>
                  <a:pt x="114" y="496"/>
                </a:lnTo>
                <a:lnTo>
                  <a:pt x="92" y="478"/>
                </a:lnTo>
                <a:lnTo>
                  <a:pt x="72" y="458"/>
                </a:lnTo>
                <a:lnTo>
                  <a:pt x="54" y="436"/>
                </a:lnTo>
                <a:lnTo>
                  <a:pt x="40" y="414"/>
                </a:lnTo>
                <a:lnTo>
                  <a:pt x="26" y="390"/>
                </a:lnTo>
                <a:lnTo>
                  <a:pt x="16" y="366"/>
                </a:lnTo>
                <a:lnTo>
                  <a:pt x="8" y="340"/>
                </a:lnTo>
                <a:lnTo>
                  <a:pt x="4" y="314"/>
                </a:lnTo>
                <a:lnTo>
                  <a:pt x="0" y="288"/>
                </a:lnTo>
                <a:lnTo>
                  <a:pt x="0" y="260"/>
                </a:lnTo>
                <a:lnTo>
                  <a:pt x="2" y="234"/>
                </a:lnTo>
                <a:lnTo>
                  <a:pt x="8" y="208"/>
                </a:lnTo>
                <a:lnTo>
                  <a:pt x="16" y="180"/>
                </a:lnTo>
                <a:lnTo>
                  <a:pt x="26" y="156"/>
                </a:lnTo>
                <a:lnTo>
                  <a:pt x="40" y="130"/>
                </a:lnTo>
                <a:lnTo>
                  <a:pt x="56" y="106"/>
                </a:lnTo>
                <a:lnTo>
                  <a:pt x="56" y="106"/>
                </a:lnTo>
                <a:lnTo>
                  <a:pt x="74" y="84"/>
                </a:lnTo>
                <a:lnTo>
                  <a:pt x="94" y="66"/>
                </a:lnTo>
                <a:lnTo>
                  <a:pt x="116" y="48"/>
                </a:lnTo>
                <a:lnTo>
                  <a:pt x="140" y="34"/>
                </a:lnTo>
                <a:lnTo>
                  <a:pt x="164" y="22"/>
                </a:lnTo>
                <a:lnTo>
                  <a:pt x="188" y="14"/>
                </a:lnTo>
                <a:lnTo>
                  <a:pt x="214" y="6"/>
                </a:lnTo>
                <a:lnTo>
                  <a:pt x="242" y="2"/>
                </a:lnTo>
                <a:lnTo>
                  <a:pt x="268" y="0"/>
                </a:lnTo>
                <a:lnTo>
                  <a:pt x="296" y="0"/>
                </a:lnTo>
                <a:lnTo>
                  <a:pt x="322" y="4"/>
                </a:lnTo>
                <a:lnTo>
                  <a:pt x="348" y="10"/>
                </a:lnTo>
                <a:lnTo>
                  <a:pt x="374" y="18"/>
                </a:lnTo>
                <a:lnTo>
                  <a:pt x="400" y="28"/>
                </a:lnTo>
                <a:lnTo>
                  <a:pt x="424" y="42"/>
                </a:lnTo>
                <a:lnTo>
                  <a:pt x="448" y="58"/>
                </a:lnTo>
                <a:lnTo>
                  <a:pt x="448" y="58"/>
                </a:lnTo>
                <a:lnTo>
                  <a:pt x="470" y="76"/>
                </a:lnTo>
                <a:lnTo>
                  <a:pt x="488" y="96"/>
                </a:lnTo>
                <a:lnTo>
                  <a:pt x="506" y="118"/>
                </a:lnTo>
                <a:lnTo>
                  <a:pt x="520" y="140"/>
                </a:lnTo>
                <a:lnTo>
                  <a:pt x="532" y="164"/>
                </a:lnTo>
                <a:lnTo>
                  <a:pt x="542" y="190"/>
                </a:lnTo>
                <a:lnTo>
                  <a:pt x="550" y="214"/>
                </a:lnTo>
                <a:lnTo>
                  <a:pt x="554" y="240"/>
                </a:lnTo>
                <a:lnTo>
                  <a:pt x="556" y="268"/>
                </a:lnTo>
                <a:lnTo>
                  <a:pt x="556" y="294"/>
                </a:lnTo>
                <a:lnTo>
                  <a:pt x="554" y="320"/>
                </a:lnTo>
                <a:lnTo>
                  <a:pt x="548" y="346"/>
                </a:lnTo>
                <a:lnTo>
                  <a:pt x="540" y="372"/>
                </a:lnTo>
                <a:lnTo>
                  <a:pt x="528" y="396"/>
                </a:lnTo>
                <a:lnTo>
                  <a:pt x="516" y="422"/>
                </a:lnTo>
                <a:lnTo>
                  <a:pt x="500" y="444"/>
                </a:lnTo>
                <a:lnTo>
                  <a:pt x="500" y="444"/>
                </a:lnTo>
                <a:lnTo>
                  <a:pt x="480" y="466"/>
                </a:lnTo>
                <a:lnTo>
                  <a:pt x="460" y="486"/>
                </a:lnTo>
                <a:lnTo>
                  <a:pt x="438" y="504"/>
                </a:lnTo>
                <a:lnTo>
                  <a:pt x="416" y="518"/>
                </a:lnTo>
                <a:lnTo>
                  <a:pt x="392" y="532"/>
                </a:lnTo>
                <a:lnTo>
                  <a:pt x="366" y="540"/>
                </a:lnTo>
                <a:lnTo>
                  <a:pt x="342" y="548"/>
                </a:lnTo>
                <a:lnTo>
                  <a:pt x="316" y="552"/>
                </a:lnTo>
                <a:lnTo>
                  <a:pt x="290" y="554"/>
                </a:lnTo>
                <a:lnTo>
                  <a:pt x="264" y="554"/>
                </a:lnTo>
                <a:lnTo>
                  <a:pt x="238" y="550"/>
                </a:lnTo>
                <a:lnTo>
                  <a:pt x="212" y="544"/>
                </a:lnTo>
                <a:lnTo>
                  <a:pt x="186" y="536"/>
                </a:lnTo>
                <a:lnTo>
                  <a:pt x="160" y="526"/>
                </a:lnTo>
                <a:lnTo>
                  <a:pt x="136" y="512"/>
                </a:lnTo>
                <a:lnTo>
                  <a:pt x="114" y="49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23" name="Freeform 18"/>
          <p:cNvSpPr>
            <a:spLocks/>
          </p:cNvSpPr>
          <p:nvPr/>
        </p:nvSpPr>
        <p:spPr bwMode="auto">
          <a:xfrm>
            <a:off x="6534786" y="2699517"/>
            <a:ext cx="583831" cy="583831"/>
          </a:xfrm>
          <a:custGeom>
            <a:avLst/>
            <a:gdLst/>
            <a:ahLst/>
            <a:cxnLst>
              <a:cxn ang="0">
                <a:pos x="58" y="266"/>
              </a:cxn>
              <a:cxn ang="0">
                <a:pos x="36" y="246"/>
              </a:cxn>
              <a:cxn ang="0">
                <a:pos x="20" y="222"/>
              </a:cxn>
              <a:cxn ang="0">
                <a:pos x="8" y="196"/>
              </a:cxn>
              <a:cxn ang="0">
                <a:pos x="2" y="168"/>
              </a:cxn>
              <a:cxn ang="0">
                <a:pos x="0" y="140"/>
              </a:cxn>
              <a:cxn ang="0">
                <a:pos x="4" y="110"/>
              </a:cxn>
              <a:cxn ang="0">
                <a:pos x="14" y="84"/>
              </a:cxn>
              <a:cxn ang="0">
                <a:pos x="30" y="58"/>
              </a:cxn>
              <a:cxn ang="0">
                <a:pos x="40" y="46"/>
              </a:cxn>
              <a:cxn ang="0">
                <a:pos x="62" y="28"/>
              </a:cxn>
              <a:cxn ang="0">
                <a:pos x="88" y="14"/>
              </a:cxn>
              <a:cxn ang="0">
                <a:pos x="116" y="4"/>
              </a:cxn>
              <a:cxn ang="0">
                <a:pos x="144" y="0"/>
              </a:cxn>
              <a:cxn ang="0">
                <a:pos x="172" y="2"/>
              </a:cxn>
              <a:cxn ang="0">
                <a:pos x="200" y="8"/>
              </a:cxn>
              <a:cxn ang="0">
                <a:pos x="226" y="22"/>
              </a:cxn>
              <a:cxn ang="0">
                <a:pos x="240" y="30"/>
              </a:cxn>
              <a:cxn ang="0">
                <a:pos x="262" y="50"/>
              </a:cxn>
              <a:cxn ang="0">
                <a:pos x="278" y="74"/>
              </a:cxn>
              <a:cxn ang="0">
                <a:pos x="288" y="100"/>
              </a:cxn>
              <a:cxn ang="0">
                <a:pos x="294" y="128"/>
              </a:cxn>
              <a:cxn ang="0">
                <a:pos x="294" y="156"/>
              </a:cxn>
              <a:cxn ang="0">
                <a:pos x="290" y="184"/>
              </a:cxn>
              <a:cxn ang="0">
                <a:pos x="280" y="210"/>
              </a:cxn>
              <a:cxn ang="0">
                <a:pos x="264" y="236"/>
              </a:cxn>
              <a:cxn ang="0">
                <a:pos x="254" y="248"/>
              </a:cxn>
              <a:cxn ang="0">
                <a:pos x="232" y="268"/>
              </a:cxn>
              <a:cxn ang="0">
                <a:pos x="208" y="282"/>
              </a:cxn>
              <a:cxn ang="0">
                <a:pos x="180" y="292"/>
              </a:cxn>
              <a:cxn ang="0">
                <a:pos x="152" y="296"/>
              </a:cxn>
              <a:cxn ang="0">
                <a:pos x="124" y="294"/>
              </a:cxn>
              <a:cxn ang="0">
                <a:pos x="98" y="288"/>
              </a:cxn>
              <a:cxn ang="0">
                <a:pos x="70" y="276"/>
              </a:cxn>
            </a:cxnLst>
            <a:rect l="0" t="0" r="r" b="b"/>
            <a:pathLst>
              <a:path w="296" h="296">
                <a:moveTo>
                  <a:pt x="58" y="266"/>
                </a:moveTo>
                <a:lnTo>
                  <a:pt x="58" y="266"/>
                </a:lnTo>
                <a:lnTo>
                  <a:pt x="46" y="258"/>
                </a:lnTo>
                <a:lnTo>
                  <a:pt x="36" y="246"/>
                </a:lnTo>
                <a:lnTo>
                  <a:pt x="28" y="234"/>
                </a:lnTo>
                <a:lnTo>
                  <a:pt x="20" y="222"/>
                </a:lnTo>
                <a:lnTo>
                  <a:pt x="14" y="210"/>
                </a:lnTo>
                <a:lnTo>
                  <a:pt x="8" y="196"/>
                </a:lnTo>
                <a:lnTo>
                  <a:pt x="4" y="182"/>
                </a:lnTo>
                <a:lnTo>
                  <a:pt x="2" y="168"/>
                </a:lnTo>
                <a:lnTo>
                  <a:pt x="0" y="154"/>
                </a:lnTo>
                <a:lnTo>
                  <a:pt x="0" y="140"/>
                </a:lnTo>
                <a:lnTo>
                  <a:pt x="2" y="126"/>
                </a:lnTo>
                <a:lnTo>
                  <a:pt x="4" y="110"/>
                </a:lnTo>
                <a:lnTo>
                  <a:pt x="10" y="98"/>
                </a:lnTo>
                <a:lnTo>
                  <a:pt x="14" y="84"/>
                </a:lnTo>
                <a:lnTo>
                  <a:pt x="22" y="70"/>
                </a:lnTo>
                <a:lnTo>
                  <a:pt x="30" y="58"/>
                </a:lnTo>
                <a:lnTo>
                  <a:pt x="30" y="58"/>
                </a:lnTo>
                <a:lnTo>
                  <a:pt x="40" y="46"/>
                </a:lnTo>
                <a:lnTo>
                  <a:pt x="50" y="36"/>
                </a:lnTo>
                <a:lnTo>
                  <a:pt x="62" y="28"/>
                </a:lnTo>
                <a:lnTo>
                  <a:pt x="74" y="20"/>
                </a:lnTo>
                <a:lnTo>
                  <a:pt x="88" y="14"/>
                </a:lnTo>
                <a:lnTo>
                  <a:pt x="102" y="8"/>
                </a:lnTo>
                <a:lnTo>
                  <a:pt x="116" y="4"/>
                </a:lnTo>
                <a:lnTo>
                  <a:pt x="130" y="2"/>
                </a:lnTo>
                <a:lnTo>
                  <a:pt x="144" y="0"/>
                </a:lnTo>
                <a:lnTo>
                  <a:pt x="158" y="0"/>
                </a:lnTo>
                <a:lnTo>
                  <a:pt x="172" y="2"/>
                </a:lnTo>
                <a:lnTo>
                  <a:pt x="186" y="4"/>
                </a:lnTo>
                <a:lnTo>
                  <a:pt x="200" y="8"/>
                </a:lnTo>
                <a:lnTo>
                  <a:pt x="214" y="14"/>
                </a:lnTo>
                <a:lnTo>
                  <a:pt x="226" y="22"/>
                </a:lnTo>
                <a:lnTo>
                  <a:pt x="240" y="30"/>
                </a:lnTo>
                <a:lnTo>
                  <a:pt x="240" y="30"/>
                </a:lnTo>
                <a:lnTo>
                  <a:pt x="250" y="40"/>
                </a:lnTo>
                <a:lnTo>
                  <a:pt x="262" y="50"/>
                </a:lnTo>
                <a:lnTo>
                  <a:pt x="270" y="62"/>
                </a:lnTo>
                <a:lnTo>
                  <a:pt x="278" y="74"/>
                </a:lnTo>
                <a:lnTo>
                  <a:pt x="284" y="86"/>
                </a:lnTo>
                <a:lnTo>
                  <a:pt x="288" y="100"/>
                </a:lnTo>
                <a:lnTo>
                  <a:pt x="292" y="114"/>
                </a:lnTo>
                <a:lnTo>
                  <a:pt x="294" y="128"/>
                </a:lnTo>
                <a:lnTo>
                  <a:pt x="296" y="142"/>
                </a:lnTo>
                <a:lnTo>
                  <a:pt x="294" y="156"/>
                </a:lnTo>
                <a:lnTo>
                  <a:pt x="294" y="170"/>
                </a:lnTo>
                <a:lnTo>
                  <a:pt x="290" y="184"/>
                </a:lnTo>
                <a:lnTo>
                  <a:pt x="286" y="198"/>
                </a:lnTo>
                <a:lnTo>
                  <a:pt x="280" y="210"/>
                </a:lnTo>
                <a:lnTo>
                  <a:pt x="272" y="224"/>
                </a:lnTo>
                <a:lnTo>
                  <a:pt x="264" y="236"/>
                </a:lnTo>
                <a:lnTo>
                  <a:pt x="264" y="236"/>
                </a:lnTo>
                <a:lnTo>
                  <a:pt x="254" y="248"/>
                </a:lnTo>
                <a:lnTo>
                  <a:pt x="244" y="258"/>
                </a:lnTo>
                <a:lnTo>
                  <a:pt x="232" y="268"/>
                </a:lnTo>
                <a:lnTo>
                  <a:pt x="220" y="276"/>
                </a:lnTo>
                <a:lnTo>
                  <a:pt x="208" y="282"/>
                </a:lnTo>
                <a:lnTo>
                  <a:pt x="194" y="288"/>
                </a:lnTo>
                <a:lnTo>
                  <a:pt x="180" y="292"/>
                </a:lnTo>
                <a:lnTo>
                  <a:pt x="166" y="294"/>
                </a:lnTo>
                <a:lnTo>
                  <a:pt x="152" y="296"/>
                </a:lnTo>
                <a:lnTo>
                  <a:pt x="138" y="296"/>
                </a:lnTo>
                <a:lnTo>
                  <a:pt x="124" y="294"/>
                </a:lnTo>
                <a:lnTo>
                  <a:pt x="110" y="292"/>
                </a:lnTo>
                <a:lnTo>
                  <a:pt x="98" y="288"/>
                </a:lnTo>
                <a:lnTo>
                  <a:pt x="84" y="282"/>
                </a:lnTo>
                <a:lnTo>
                  <a:pt x="70" y="276"/>
                </a:lnTo>
                <a:lnTo>
                  <a:pt x="58" y="26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27" name="Freeform 22"/>
          <p:cNvSpPr>
            <a:spLocks/>
          </p:cNvSpPr>
          <p:nvPr/>
        </p:nvSpPr>
        <p:spPr bwMode="auto">
          <a:xfrm>
            <a:off x="7737952" y="1157098"/>
            <a:ext cx="1120324" cy="1120325"/>
          </a:xfrm>
          <a:custGeom>
            <a:avLst/>
            <a:gdLst/>
            <a:ahLst/>
            <a:cxnLst>
              <a:cxn ang="0">
                <a:pos x="112" y="510"/>
              </a:cxn>
              <a:cxn ang="0">
                <a:pos x="70" y="470"/>
              </a:cxn>
              <a:cxn ang="0">
                <a:pos x="36" y="424"/>
              </a:cxn>
              <a:cxn ang="0">
                <a:pos x="14" y="374"/>
              </a:cxn>
              <a:cxn ang="0">
                <a:pos x="2" y="320"/>
              </a:cxn>
              <a:cxn ang="0">
                <a:pos x="0" y="266"/>
              </a:cxn>
              <a:cxn ang="0">
                <a:pos x="10" y="212"/>
              </a:cxn>
              <a:cxn ang="0">
                <a:pos x="30" y="160"/>
              </a:cxn>
              <a:cxn ang="0">
                <a:pos x="60" y="112"/>
              </a:cxn>
              <a:cxn ang="0">
                <a:pos x="78" y="90"/>
              </a:cxn>
              <a:cxn ang="0">
                <a:pos x="120" y="52"/>
              </a:cxn>
              <a:cxn ang="0">
                <a:pos x="168" y="26"/>
              </a:cxn>
              <a:cxn ang="0">
                <a:pos x="218" y="8"/>
              </a:cxn>
              <a:cxn ang="0">
                <a:pos x="272" y="0"/>
              </a:cxn>
              <a:cxn ang="0">
                <a:pos x="326" y="4"/>
              </a:cxn>
              <a:cxn ang="0">
                <a:pos x="380" y="16"/>
              </a:cxn>
              <a:cxn ang="0">
                <a:pos x="432" y="42"/>
              </a:cxn>
              <a:cxn ang="0">
                <a:pos x="458" y="58"/>
              </a:cxn>
              <a:cxn ang="0">
                <a:pos x="498" y="98"/>
              </a:cxn>
              <a:cxn ang="0">
                <a:pos x="530" y="144"/>
              </a:cxn>
              <a:cxn ang="0">
                <a:pos x="552" y="194"/>
              </a:cxn>
              <a:cxn ang="0">
                <a:pos x="566" y="246"/>
              </a:cxn>
              <a:cxn ang="0">
                <a:pos x="568" y="302"/>
              </a:cxn>
              <a:cxn ang="0">
                <a:pos x="558" y="356"/>
              </a:cxn>
              <a:cxn ang="0">
                <a:pos x="540" y="408"/>
              </a:cxn>
              <a:cxn ang="0">
                <a:pos x="510" y="456"/>
              </a:cxn>
              <a:cxn ang="0">
                <a:pos x="492" y="478"/>
              </a:cxn>
              <a:cxn ang="0">
                <a:pos x="450" y="516"/>
              </a:cxn>
              <a:cxn ang="0">
                <a:pos x="402" y="542"/>
              </a:cxn>
              <a:cxn ang="0">
                <a:pos x="350" y="560"/>
              </a:cxn>
              <a:cxn ang="0">
                <a:pos x="294" y="568"/>
              </a:cxn>
              <a:cxn ang="0">
                <a:pos x="240" y="564"/>
              </a:cxn>
              <a:cxn ang="0">
                <a:pos x="186" y="550"/>
              </a:cxn>
              <a:cxn ang="0">
                <a:pos x="136" y="526"/>
              </a:cxn>
            </a:cxnLst>
            <a:rect l="0" t="0" r="r" b="b"/>
            <a:pathLst>
              <a:path w="568" h="568">
                <a:moveTo>
                  <a:pt x="112" y="510"/>
                </a:moveTo>
                <a:lnTo>
                  <a:pt x="112" y="510"/>
                </a:lnTo>
                <a:lnTo>
                  <a:pt x="90" y="490"/>
                </a:lnTo>
                <a:lnTo>
                  <a:pt x="70" y="470"/>
                </a:lnTo>
                <a:lnTo>
                  <a:pt x="52" y="448"/>
                </a:lnTo>
                <a:lnTo>
                  <a:pt x="36" y="424"/>
                </a:lnTo>
                <a:lnTo>
                  <a:pt x="24" y="400"/>
                </a:lnTo>
                <a:lnTo>
                  <a:pt x="14" y="374"/>
                </a:lnTo>
                <a:lnTo>
                  <a:pt x="8" y="348"/>
                </a:lnTo>
                <a:lnTo>
                  <a:pt x="2" y="320"/>
                </a:lnTo>
                <a:lnTo>
                  <a:pt x="0" y="294"/>
                </a:lnTo>
                <a:lnTo>
                  <a:pt x="0" y="266"/>
                </a:lnTo>
                <a:lnTo>
                  <a:pt x="4" y="240"/>
                </a:lnTo>
                <a:lnTo>
                  <a:pt x="10" y="212"/>
                </a:lnTo>
                <a:lnTo>
                  <a:pt x="18" y="186"/>
                </a:lnTo>
                <a:lnTo>
                  <a:pt x="30" y="160"/>
                </a:lnTo>
                <a:lnTo>
                  <a:pt x="42" y="136"/>
                </a:lnTo>
                <a:lnTo>
                  <a:pt x="60" y="112"/>
                </a:lnTo>
                <a:lnTo>
                  <a:pt x="60" y="112"/>
                </a:lnTo>
                <a:lnTo>
                  <a:pt x="78" y="90"/>
                </a:lnTo>
                <a:lnTo>
                  <a:pt x="98" y="70"/>
                </a:lnTo>
                <a:lnTo>
                  <a:pt x="120" y="52"/>
                </a:lnTo>
                <a:lnTo>
                  <a:pt x="142" y="38"/>
                </a:lnTo>
                <a:lnTo>
                  <a:pt x="168" y="26"/>
                </a:lnTo>
                <a:lnTo>
                  <a:pt x="192" y="16"/>
                </a:lnTo>
                <a:lnTo>
                  <a:pt x="218" y="8"/>
                </a:lnTo>
                <a:lnTo>
                  <a:pt x="246" y="2"/>
                </a:lnTo>
                <a:lnTo>
                  <a:pt x="272" y="0"/>
                </a:lnTo>
                <a:lnTo>
                  <a:pt x="300" y="0"/>
                </a:lnTo>
                <a:lnTo>
                  <a:pt x="326" y="4"/>
                </a:lnTo>
                <a:lnTo>
                  <a:pt x="354" y="8"/>
                </a:lnTo>
                <a:lnTo>
                  <a:pt x="380" y="16"/>
                </a:lnTo>
                <a:lnTo>
                  <a:pt x="408" y="28"/>
                </a:lnTo>
                <a:lnTo>
                  <a:pt x="432" y="42"/>
                </a:lnTo>
                <a:lnTo>
                  <a:pt x="458" y="58"/>
                </a:lnTo>
                <a:lnTo>
                  <a:pt x="458" y="58"/>
                </a:lnTo>
                <a:lnTo>
                  <a:pt x="478" y="78"/>
                </a:lnTo>
                <a:lnTo>
                  <a:pt x="498" y="98"/>
                </a:lnTo>
                <a:lnTo>
                  <a:pt x="516" y="120"/>
                </a:lnTo>
                <a:lnTo>
                  <a:pt x="530" y="144"/>
                </a:lnTo>
                <a:lnTo>
                  <a:pt x="542" y="168"/>
                </a:lnTo>
                <a:lnTo>
                  <a:pt x="552" y="194"/>
                </a:lnTo>
                <a:lnTo>
                  <a:pt x="560" y="220"/>
                </a:lnTo>
                <a:lnTo>
                  <a:pt x="566" y="246"/>
                </a:lnTo>
                <a:lnTo>
                  <a:pt x="568" y="274"/>
                </a:lnTo>
                <a:lnTo>
                  <a:pt x="568" y="302"/>
                </a:lnTo>
                <a:lnTo>
                  <a:pt x="564" y="328"/>
                </a:lnTo>
                <a:lnTo>
                  <a:pt x="558" y="356"/>
                </a:lnTo>
                <a:lnTo>
                  <a:pt x="550" y="382"/>
                </a:lnTo>
                <a:lnTo>
                  <a:pt x="540" y="408"/>
                </a:lnTo>
                <a:lnTo>
                  <a:pt x="526" y="432"/>
                </a:lnTo>
                <a:lnTo>
                  <a:pt x="510" y="456"/>
                </a:lnTo>
                <a:lnTo>
                  <a:pt x="510" y="456"/>
                </a:lnTo>
                <a:lnTo>
                  <a:pt x="492" y="478"/>
                </a:lnTo>
                <a:lnTo>
                  <a:pt x="472" y="498"/>
                </a:lnTo>
                <a:lnTo>
                  <a:pt x="450" y="516"/>
                </a:lnTo>
                <a:lnTo>
                  <a:pt x="426" y="530"/>
                </a:lnTo>
                <a:lnTo>
                  <a:pt x="402" y="542"/>
                </a:lnTo>
                <a:lnTo>
                  <a:pt x="376" y="552"/>
                </a:lnTo>
                <a:lnTo>
                  <a:pt x="350" y="560"/>
                </a:lnTo>
                <a:lnTo>
                  <a:pt x="322" y="564"/>
                </a:lnTo>
                <a:lnTo>
                  <a:pt x="294" y="568"/>
                </a:lnTo>
                <a:lnTo>
                  <a:pt x="268" y="566"/>
                </a:lnTo>
                <a:lnTo>
                  <a:pt x="240" y="564"/>
                </a:lnTo>
                <a:lnTo>
                  <a:pt x="214" y="558"/>
                </a:lnTo>
                <a:lnTo>
                  <a:pt x="186" y="550"/>
                </a:lnTo>
                <a:lnTo>
                  <a:pt x="160" y="540"/>
                </a:lnTo>
                <a:lnTo>
                  <a:pt x="136" y="526"/>
                </a:lnTo>
                <a:lnTo>
                  <a:pt x="112" y="51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29" name="Freeform 24"/>
          <p:cNvSpPr>
            <a:spLocks/>
          </p:cNvSpPr>
          <p:nvPr/>
        </p:nvSpPr>
        <p:spPr bwMode="auto">
          <a:xfrm>
            <a:off x="5765550" y="214290"/>
            <a:ext cx="871802" cy="875747"/>
          </a:xfrm>
          <a:custGeom>
            <a:avLst/>
            <a:gdLst/>
            <a:ahLst/>
            <a:cxnLst>
              <a:cxn ang="0">
                <a:pos x="96" y="404"/>
              </a:cxn>
              <a:cxn ang="0">
                <a:pos x="62" y="374"/>
              </a:cxn>
              <a:cxn ang="0">
                <a:pos x="34" y="340"/>
              </a:cxn>
              <a:cxn ang="0">
                <a:pos x="14" y="302"/>
              </a:cxn>
              <a:cxn ang="0">
                <a:pos x="4" y="260"/>
              </a:cxn>
              <a:cxn ang="0">
                <a:pos x="0" y="218"/>
              </a:cxn>
              <a:cxn ang="0">
                <a:pos x="4" y="176"/>
              </a:cxn>
              <a:cxn ang="0">
                <a:pos x="18" y="134"/>
              </a:cxn>
              <a:cxn ang="0">
                <a:pos x="40" y="94"/>
              </a:cxn>
              <a:cxn ang="0">
                <a:pos x="54" y="76"/>
              </a:cxn>
              <a:cxn ang="0">
                <a:pos x="86" y="46"/>
              </a:cxn>
              <a:cxn ang="0">
                <a:pos x="122" y="24"/>
              </a:cxn>
              <a:cxn ang="0">
                <a:pos x="162" y="8"/>
              </a:cxn>
              <a:cxn ang="0">
                <a:pos x="204" y="2"/>
              </a:cxn>
              <a:cxn ang="0">
                <a:pos x="246" y="2"/>
              </a:cxn>
              <a:cxn ang="0">
                <a:pos x="288" y="12"/>
              </a:cxn>
              <a:cxn ang="0">
                <a:pos x="330" y="30"/>
              </a:cxn>
              <a:cxn ang="0">
                <a:pos x="350" y="42"/>
              </a:cxn>
              <a:cxn ang="0">
                <a:pos x="382" y="70"/>
              </a:cxn>
              <a:cxn ang="0">
                <a:pos x="410" y="104"/>
              </a:cxn>
              <a:cxn ang="0">
                <a:pos x="428" y="142"/>
              </a:cxn>
              <a:cxn ang="0">
                <a:pos x="440" y="184"/>
              </a:cxn>
              <a:cxn ang="0">
                <a:pos x="442" y="226"/>
              </a:cxn>
              <a:cxn ang="0">
                <a:pos x="438" y="268"/>
              </a:cxn>
              <a:cxn ang="0">
                <a:pos x="424" y="308"/>
              </a:cxn>
              <a:cxn ang="0">
                <a:pos x="404" y="346"/>
              </a:cxn>
              <a:cxn ang="0">
                <a:pos x="390" y="366"/>
              </a:cxn>
              <a:cxn ang="0">
                <a:pos x="356" y="396"/>
              </a:cxn>
              <a:cxn ang="0">
                <a:pos x="320" y="420"/>
              </a:cxn>
              <a:cxn ang="0">
                <a:pos x="280" y="436"/>
              </a:cxn>
              <a:cxn ang="0">
                <a:pos x="238" y="442"/>
              </a:cxn>
              <a:cxn ang="0">
                <a:pos x="196" y="442"/>
              </a:cxn>
              <a:cxn ang="0">
                <a:pos x="154" y="434"/>
              </a:cxn>
              <a:cxn ang="0">
                <a:pos x="114" y="416"/>
              </a:cxn>
            </a:cxnLst>
            <a:rect l="0" t="0" r="r" b="b"/>
            <a:pathLst>
              <a:path w="442" h="444">
                <a:moveTo>
                  <a:pt x="96" y="404"/>
                </a:moveTo>
                <a:lnTo>
                  <a:pt x="96" y="404"/>
                </a:lnTo>
                <a:lnTo>
                  <a:pt x="78" y="390"/>
                </a:lnTo>
                <a:lnTo>
                  <a:pt x="62" y="374"/>
                </a:lnTo>
                <a:lnTo>
                  <a:pt x="46" y="358"/>
                </a:lnTo>
                <a:lnTo>
                  <a:pt x="34" y="340"/>
                </a:lnTo>
                <a:lnTo>
                  <a:pt x="24" y="322"/>
                </a:lnTo>
                <a:lnTo>
                  <a:pt x="14" y="302"/>
                </a:lnTo>
                <a:lnTo>
                  <a:pt x="8" y="282"/>
                </a:lnTo>
                <a:lnTo>
                  <a:pt x="4" y="260"/>
                </a:lnTo>
                <a:lnTo>
                  <a:pt x="0" y="240"/>
                </a:lnTo>
                <a:lnTo>
                  <a:pt x="0" y="218"/>
                </a:lnTo>
                <a:lnTo>
                  <a:pt x="2" y="196"/>
                </a:lnTo>
                <a:lnTo>
                  <a:pt x="4" y="176"/>
                </a:lnTo>
                <a:lnTo>
                  <a:pt x="10" y="154"/>
                </a:lnTo>
                <a:lnTo>
                  <a:pt x="18" y="134"/>
                </a:lnTo>
                <a:lnTo>
                  <a:pt x="28" y="114"/>
                </a:lnTo>
                <a:lnTo>
                  <a:pt x="40" y="94"/>
                </a:lnTo>
                <a:lnTo>
                  <a:pt x="40" y="94"/>
                </a:lnTo>
                <a:lnTo>
                  <a:pt x="54" y="76"/>
                </a:lnTo>
                <a:lnTo>
                  <a:pt x="70" y="60"/>
                </a:lnTo>
                <a:lnTo>
                  <a:pt x="86" y="46"/>
                </a:lnTo>
                <a:lnTo>
                  <a:pt x="104" y="34"/>
                </a:lnTo>
                <a:lnTo>
                  <a:pt x="122" y="24"/>
                </a:lnTo>
                <a:lnTo>
                  <a:pt x="142" y="14"/>
                </a:lnTo>
                <a:lnTo>
                  <a:pt x="162" y="8"/>
                </a:lnTo>
                <a:lnTo>
                  <a:pt x="182" y="4"/>
                </a:lnTo>
                <a:lnTo>
                  <a:pt x="204" y="2"/>
                </a:lnTo>
                <a:lnTo>
                  <a:pt x="224" y="0"/>
                </a:lnTo>
                <a:lnTo>
                  <a:pt x="246" y="2"/>
                </a:lnTo>
                <a:lnTo>
                  <a:pt x="268" y="6"/>
                </a:lnTo>
                <a:lnTo>
                  <a:pt x="288" y="12"/>
                </a:lnTo>
                <a:lnTo>
                  <a:pt x="310" y="20"/>
                </a:lnTo>
                <a:lnTo>
                  <a:pt x="330" y="30"/>
                </a:lnTo>
                <a:lnTo>
                  <a:pt x="350" y="42"/>
                </a:lnTo>
                <a:lnTo>
                  <a:pt x="350" y="42"/>
                </a:lnTo>
                <a:lnTo>
                  <a:pt x="366" y="56"/>
                </a:lnTo>
                <a:lnTo>
                  <a:pt x="382" y="70"/>
                </a:lnTo>
                <a:lnTo>
                  <a:pt x="396" y="88"/>
                </a:lnTo>
                <a:lnTo>
                  <a:pt x="410" y="104"/>
                </a:lnTo>
                <a:lnTo>
                  <a:pt x="420" y="124"/>
                </a:lnTo>
                <a:lnTo>
                  <a:pt x="428" y="142"/>
                </a:lnTo>
                <a:lnTo>
                  <a:pt x="434" y="162"/>
                </a:lnTo>
                <a:lnTo>
                  <a:pt x="440" y="184"/>
                </a:lnTo>
                <a:lnTo>
                  <a:pt x="442" y="204"/>
                </a:lnTo>
                <a:lnTo>
                  <a:pt x="442" y="226"/>
                </a:lnTo>
                <a:lnTo>
                  <a:pt x="442" y="246"/>
                </a:lnTo>
                <a:lnTo>
                  <a:pt x="438" y="268"/>
                </a:lnTo>
                <a:lnTo>
                  <a:pt x="432" y="288"/>
                </a:lnTo>
                <a:lnTo>
                  <a:pt x="424" y="308"/>
                </a:lnTo>
                <a:lnTo>
                  <a:pt x="416" y="328"/>
                </a:lnTo>
                <a:lnTo>
                  <a:pt x="404" y="346"/>
                </a:lnTo>
                <a:lnTo>
                  <a:pt x="404" y="346"/>
                </a:lnTo>
                <a:lnTo>
                  <a:pt x="390" y="366"/>
                </a:lnTo>
                <a:lnTo>
                  <a:pt x="374" y="382"/>
                </a:lnTo>
                <a:lnTo>
                  <a:pt x="356" y="396"/>
                </a:lnTo>
                <a:lnTo>
                  <a:pt x="340" y="408"/>
                </a:lnTo>
                <a:lnTo>
                  <a:pt x="320" y="420"/>
                </a:lnTo>
                <a:lnTo>
                  <a:pt x="300" y="428"/>
                </a:lnTo>
                <a:lnTo>
                  <a:pt x="280" y="436"/>
                </a:lnTo>
                <a:lnTo>
                  <a:pt x="260" y="440"/>
                </a:lnTo>
                <a:lnTo>
                  <a:pt x="238" y="442"/>
                </a:lnTo>
                <a:lnTo>
                  <a:pt x="218" y="444"/>
                </a:lnTo>
                <a:lnTo>
                  <a:pt x="196" y="442"/>
                </a:lnTo>
                <a:lnTo>
                  <a:pt x="176" y="440"/>
                </a:lnTo>
                <a:lnTo>
                  <a:pt x="154" y="434"/>
                </a:lnTo>
                <a:lnTo>
                  <a:pt x="134" y="426"/>
                </a:lnTo>
                <a:lnTo>
                  <a:pt x="114" y="416"/>
                </a:lnTo>
                <a:lnTo>
                  <a:pt x="96" y="40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sv-SE"/>
          </a:p>
        </p:txBody>
      </p:sp>
      <p:pic>
        <p:nvPicPr>
          <p:cNvPr id="4" name="Bildobjekt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15200" y="214290"/>
            <a:ext cx="1549650" cy="774825"/>
          </a:xfrm>
          <a:prstGeom prst="rect">
            <a:avLst/>
          </a:prstGeom>
        </p:spPr>
      </p:pic>
      <p:pic>
        <p:nvPicPr>
          <p:cNvPr id="5" name="Bildobjekt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5536" y="6093296"/>
            <a:ext cx="3689608" cy="555562"/>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txStyles>
    <p:titleStyle>
      <a:lvl1pPr algn="ctr" defTabSz="914400" rtl="0" eaLnBrk="1" latinLnBrk="0" hangingPunct="1">
        <a:spcBef>
          <a:spcPct val="0"/>
        </a:spcBef>
        <a:buNone/>
        <a:defRPr sz="2800" b="1" kern="1200">
          <a:solidFill>
            <a:schemeClr val="accent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accent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accent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accent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accent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accent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976353"/>
            <a:ext cx="5380978" cy="2560490"/>
          </a:xfrm>
          <a:prstGeom prst="rect">
            <a:avLst/>
          </a:prstGeom>
        </p:spPr>
      </p:pic>
      <p:sp>
        <p:nvSpPr>
          <p:cNvPr id="4" name="Rektangel 3"/>
          <p:cNvSpPr/>
          <p:nvPr/>
        </p:nvSpPr>
        <p:spPr>
          <a:xfrm>
            <a:off x="6948264" y="0"/>
            <a:ext cx="2195736"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8363" y="5805264"/>
            <a:ext cx="4534548"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14573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Diskussionsfrågor</a:t>
            </a:r>
            <a:endParaRPr lang="sv-SE" dirty="0"/>
          </a:p>
        </p:txBody>
      </p:sp>
      <p:sp>
        <p:nvSpPr>
          <p:cNvPr id="3" name="Platshållare för innehåll 2"/>
          <p:cNvSpPr>
            <a:spLocks noGrp="1"/>
          </p:cNvSpPr>
          <p:nvPr>
            <p:ph idx="1"/>
          </p:nvPr>
        </p:nvSpPr>
        <p:spPr/>
        <p:txBody>
          <a:bodyPr/>
          <a:lstStyle/>
          <a:p>
            <a:r>
              <a:rPr lang="sv-SE" dirty="0" smtClean="0"/>
              <a:t>Saknar vi något område helt?</a:t>
            </a:r>
          </a:p>
          <a:p>
            <a:r>
              <a:rPr lang="sv-SE" dirty="0" smtClean="0"/>
              <a:t>Varför saknar vi det?</a:t>
            </a:r>
          </a:p>
          <a:p>
            <a:r>
              <a:rPr lang="sv-SE" dirty="0" smtClean="0"/>
              <a:t>Är det något område som är överrepresenterat?</a:t>
            </a:r>
          </a:p>
          <a:p>
            <a:r>
              <a:rPr lang="sv-SE" dirty="0" smtClean="0"/>
              <a:t>Är det något som sticker ut på något håll?</a:t>
            </a:r>
          </a:p>
          <a:p>
            <a:r>
              <a:rPr lang="sv-SE" dirty="0" smtClean="0"/>
              <a:t>Varför i sådana fall?</a:t>
            </a:r>
          </a:p>
          <a:p>
            <a:r>
              <a:rPr lang="sv-SE" dirty="0" smtClean="0"/>
              <a:t>Kan vi säga att vi uppfyller det som våra kommuninvånare önskar av ett smart samhälle genom vår projektportfölj?</a:t>
            </a:r>
            <a:endParaRPr lang="sv-SE" dirty="0"/>
          </a:p>
        </p:txBody>
      </p:sp>
    </p:spTree>
    <p:extLst>
      <p:ext uri="{BB962C8B-B14F-4D97-AF65-F5344CB8AC3E}">
        <p14:creationId xmlns:p14="http://schemas.microsoft.com/office/powerpoint/2010/main" val="400319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49" b="68647"/>
          <a:stretch/>
        </p:blipFill>
        <p:spPr bwMode="auto">
          <a:xfrm>
            <a:off x="0" y="-27384"/>
            <a:ext cx="9144000" cy="240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825" b="35915"/>
          <a:stretch/>
        </p:blipFill>
        <p:spPr bwMode="auto">
          <a:xfrm>
            <a:off x="0" y="2375573"/>
            <a:ext cx="9143999" cy="244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0092" b="2634"/>
          <a:stretch/>
        </p:blipFill>
        <p:spPr bwMode="auto">
          <a:xfrm>
            <a:off x="-1" y="4678326"/>
            <a:ext cx="9143999" cy="227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439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Familjen Helsingborg</a:t>
            </a:r>
            <a:endParaRPr lang="sv-SE" dirty="0"/>
          </a:p>
        </p:txBody>
      </p:sp>
      <p:sp>
        <p:nvSpPr>
          <p:cNvPr id="3" name="Underrubrik 2"/>
          <p:cNvSpPr>
            <a:spLocks noGrp="1"/>
          </p:cNvSpPr>
          <p:nvPr>
            <p:ph type="subTitle" idx="1"/>
          </p:nvPr>
        </p:nvSpPr>
        <p:spPr/>
        <p:txBody>
          <a:bodyPr/>
          <a:lstStyle/>
          <a:p>
            <a:r>
              <a:rPr lang="sv-SE" dirty="0" smtClean="0"/>
              <a:t>Workshop </a:t>
            </a:r>
          </a:p>
          <a:p>
            <a:r>
              <a:rPr lang="sv-SE" dirty="0" smtClean="0"/>
              <a:t>Mappa projektportföljen</a:t>
            </a:r>
            <a:endParaRPr lang="sv-SE" dirty="0"/>
          </a:p>
        </p:txBody>
      </p:sp>
    </p:spTree>
    <p:extLst>
      <p:ext uri="{BB962C8B-B14F-4D97-AF65-F5344CB8AC3E}">
        <p14:creationId xmlns:p14="http://schemas.microsoft.com/office/powerpoint/2010/main" val="4218734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324"/>
            <a:ext cx="9144000" cy="6423351"/>
          </a:xfrm>
          <a:prstGeom prst="rect">
            <a:avLst/>
          </a:prstGeom>
        </p:spPr>
      </p:pic>
    </p:spTree>
    <p:extLst>
      <p:ext uri="{BB962C8B-B14F-4D97-AF65-F5344CB8AC3E}">
        <p14:creationId xmlns:p14="http://schemas.microsoft.com/office/powerpoint/2010/main" val="129909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6" name="Platshållare för innehåll 5"/>
          <p:cNvSpPr>
            <a:spLocks noGrp="1"/>
          </p:cNvSpPr>
          <p:nvPr>
            <p:ph idx="1"/>
          </p:nvPr>
        </p:nvSpPr>
        <p:spPr/>
        <p:txBody>
          <a:bodyPr/>
          <a:lstStyle/>
          <a:p>
            <a:endParaRPr lang="sv-SE"/>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1" y="260648"/>
            <a:ext cx="9123769" cy="6408712"/>
          </a:xfrm>
          <a:prstGeom prst="rect">
            <a:avLst/>
          </a:prstGeom>
        </p:spPr>
      </p:pic>
    </p:spTree>
    <p:extLst>
      <p:ext uri="{BB962C8B-B14F-4D97-AF65-F5344CB8AC3E}">
        <p14:creationId xmlns:p14="http://schemas.microsoft.com/office/powerpoint/2010/main" val="60740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9" y="188640"/>
            <a:ext cx="9170069" cy="6408712"/>
          </a:xfrm>
        </p:spPr>
      </p:pic>
    </p:spTree>
    <p:extLst>
      <p:ext uri="{BB962C8B-B14F-4D97-AF65-F5344CB8AC3E}">
        <p14:creationId xmlns:p14="http://schemas.microsoft.com/office/powerpoint/2010/main" val="329919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7" name="Platshållare för innehåll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48" y="260648"/>
            <a:ext cx="9148148" cy="6425837"/>
          </a:xfrm>
        </p:spPr>
      </p:pic>
    </p:spTree>
    <p:extLst>
      <p:ext uri="{BB962C8B-B14F-4D97-AF65-F5344CB8AC3E}">
        <p14:creationId xmlns:p14="http://schemas.microsoft.com/office/powerpoint/2010/main" val="257728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Smarta projekt</a:t>
            </a:r>
            <a:endParaRPr lang="sv-SE" dirty="0"/>
          </a:p>
        </p:txBody>
      </p:sp>
      <p:sp>
        <p:nvSpPr>
          <p:cNvPr id="3" name="Underrubrik 2"/>
          <p:cNvSpPr>
            <a:spLocks noGrp="1"/>
          </p:cNvSpPr>
          <p:nvPr>
            <p:ph type="subTitle" idx="1"/>
          </p:nvPr>
        </p:nvSpPr>
        <p:spPr/>
        <p:txBody>
          <a:bodyPr/>
          <a:lstStyle/>
          <a:p>
            <a:r>
              <a:rPr lang="sv-SE" dirty="0" smtClean="0"/>
              <a:t>Hur vet vi då om våra projekt är smarta</a:t>
            </a:r>
            <a:endParaRPr lang="sv-SE" dirty="0"/>
          </a:p>
        </p:txBody>
      </p:sp>
    </p:spTree>
    <p:extLst>
      <p:ext uri="{BB962C8B-B14F-4D97-AF65-F5344CB8AC3E}">
        <p14:creationId xmlns:p14="http://schemas.microsoft.com/office/powerpoint/2010/main" val="2095740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324"/>
            <a:ext cx="9144000" cy="6423351"/>
          </a:xfrm>
          <a:prstGeom prst="rect">
            <a:avLst/>
          </a:prstGeom>
        </p:spPr>
      </p:pic>
    </p:spTree>
    <p:extLst>
      <p:ext uri="{BB962C8B-B14F-4D97-AF65-F5344CB8AC3E}">
        <p14:creationId xmlns:p14="http://schemas.microsoft.com/office/powerpoint/2010/main" val="80020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kan vi se</a:t>
            </a:r>
            <a:endParaRPr lang="sv-SE" dirty="0"/>
          </a:p>
        </p:txBody>
      </p:sp>
      <p:sp>
        <p:nvSpPr>
          <p:cNvPr id="3" name="Platshållare för innehåll 2"/>
          <p:cNvSpPr>
            <a:spLocks noGrp="1"/>
          </p:cNvSpPr>
          <p:nvPr>
            <p:ph idx="1"/>
          </p:nvPr>
        </p:nvSpPr>
        <p:spPr/>
        <p:txBody>
          <a:bodyPr/>
          <a:lstStyle/>
          <a:p>
            <a:r>
              <a:rPr lang="sv-SE" dirty="0" smtClean="0"/>
              <a:t>Finns det luckor?</a:t>
            </a:r>
          </a:p>
          <a:p>
            <a:r>
              <a:rPr lang="sv-SE" dirty="0" smtClean="0"/>
              <a:t>Är det något område som är överrepresenterat?</a:t>
            </a:r>
          </a:p>
          <a:p>
            <a:endParaRPr lang="sv-SE" dirty="0"/>
          </a:p>
        </p:txBody>
      </p:sp>
    </p:spTree>
    <p:extLst>
      <p:ext uri="{BB962C8B-B14F-4D97-AF65-F5344CB8AC3E}">
        <p14:creationId xmlns:p14="http://schemas.microsoft.com/office/powerpoint/2010/main" val="3537031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miljens tema">
  <a:themeElements>
    <a:clrScheme name="Familjen Helsingborg">
      <a:dk1>
        <a:srgbClr val="616365"/>
      </a:dk1>
      <a:lt1>
        <a:srgbClr val="FFFFFF"/>
      </a:lt1>
      <a:dk2>
        <a:srgbClr val="616365"/>
      </a:dk2>
      <a:lt2>
        <a:srgbClr val="D5D6D2"/>
      </a:lt2>
      <a:accent1>
        <a:srgbClr val="009AA6"/>
      </a:accent1>
      <a:accent2>
        <a:srgbClr val="616365"/>
      </a:accent2>
      <a:accent3>
        <a:srgbClr val="D10074"/>
      </a:accent3>
      <a:accent4>
        <a:srgbClr val="FED100"/>
      </a:accent4>
      <a:accent5>
        <a:srgbClr val="FFFFFF"/>
      </a:accent5>
      <a:accent6>
        <a:srgbClr val="009AA6"/>
      </a:accent6>
      <a:hlink>
        <a:srgbClr val="522398"/>
      </a:hlink>
      <a:folHlink>
        <a:srgbClr val="5223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1AA576E9FA4144ABF072A25A8F9A216" ma:contentTypeVersion="9" ma:contentTypeDescription="Skapa ett nytt dokument." ma:contentTypeScope="" ma:versionID="e045db30c256279f9897e08392d7835f">
  <xsd:schema xmlns:xsd="http://www.w3.org/2001/XMLSchema" xmlns:xs="http://www.w3.org/2001/XMLSchema" xmlns:p="http://schemas.microsoft.com/office/2006/metadata/properties" xmlns:ns3="bb81eb52-e10e-4d83-a253-aa55d745cc42" xmlns:ns4="5f556166-1b4a-438b-bc6f-16f5bbb7fff3" targetNamespace="http://schemas.microsoft.com/office/2006/metadata/properties" ma:root="true" ma:fieldsID="5c6261717d54d494c6dc3f95a4ef7539" ns3:_="" ns4:_="">
    <xsd:import namespace="bb81eb52-e10e-4d83-a253-aa55d745cc42"/>
    <xsd:import namespace="5f556166-1b4a-438b-bc6f-16f5bbb7fff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81eb52-e10e-4d83-a253-aa55d745cc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556166-1b4a-438b-bc6f-16f5bbb7fff3"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1AD471-46C9-4476-ABCC-FD87B4FA39B7}">
  <ds:schemaRefs>
    <ds:schemaRef ds:uri="bb81eb52-e10e-4d83-a253-aa55d745cc42"/>
    <ds:schemaRef ds:uri="http://purl.org/dc/terms/"/>
    <ds:schemaRef ds:uri="5f556166-1b4a-438b-bc6f-16f5bbb7fff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63E735D-EF88-4321-B15E-4B64064ACEED}">
  <ds:schemaRefs>
    <ds:schemaRef ds:uri="http://schemas.microsoft.com/sharepoint/v3/contenttype/forms"/>
  </ds:schemaRefs>
</ds:datastoreItem>
</file>

<file path=customXml/itemProps3.xml><?xml version="1.0" encoding="utf-8"?>
<ds:datastoreItem xmlns:ds="http://schemas.openxmlformats.org/officeDocument/2006/customXml" ds:itemID="{00C27E7B-4020-4855-8943-B4A7A69A5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81eb52-e10e-4d83-a253-aa55d745cc42"/>
    <ds:schemaRef ds:uri="5f556166-1b4a-438b-bc6f-16f5bbb7ff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FamiljenHBG_mall_turkos</Template>
  <TotalTime>4233</TotalTime>
  <Words>1054</Words>
  <Application>Microsoft Office PowerPoint</Application>
  <PresentationFormat>Bildspel på skärmen (4:3)</PresentationFormat>
  <Paragraphs>72</Paragraphs>
  <Slides>11</Slides>
  <Notes>7</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11</vt:i4>
      </vt:variant>
    </vt:vector>
  </HeadingPairs>
  <TitlesOfParts>
    <vt:vector size="14" baseType="lpstr">
      <vt:lpstr>Arial</vt:lpstr>
      <vt:lpstr>Calibri</vt:lpstr>
      <vt:lpstr>Familjens tema</vt:lpstr>
      <vt:lpstr>PowerPoint-presentation</vt:lpstr>
      <vt:lpstr>Familjen Helsingborg</vt:lpstr>
      <vt:lpstr>PowerPoint-presentation</vt:lpstr>
      <vt:lpstr>PowerPoint-presentation</vt:lpstr>
      <vt:lpstr>PowerPoint-presentation</vt:lpstr>
      <vt:lpstr>PowerPoint-presentation</vt:lpstr>
      <vt:lpstr>Smarta projekt</vt:lpstr>
      <vt:lpstr>PowerPoint-presentation</vt:lpstr>
      <vt:lpstr>Vad kan vi se</vt:lpstr>
      <vt:lpstr>Diskussionsfrågor</vt:lpstr>
      <vt:lpstr>PowerPoint-presentation</vt:lpstr>
    </vt:vector>
  </TitlesOfParts>
  <Company>Ängelholms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Christine Filipazzi Zackrisson</dc:creator>
  <cp:lastModifiedBy>Christine Filipazzi Zackrisson</cp:lastModifiedBy>
  <cp:revision>14</cp:revision>
  <dcterms:created xsi:type="dcterms:W3CDTF">2022-05-13T07:59:15Z</dcterms:created>
  <dcterms:modified xsi:type="dcterms:W3CDTF">2022-05-30T11:46:55Z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0x01010061AA576E9FA4144ABF072A25A8F9A216</vt:lpwstr>
  </property>
</Properties>
</file>