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86" r:id="rId13"/>
    <p:sldId id="268" r:id="rId14"/>
    <p:sldId id="288" r:id="rId15"/>
    <p:sldId id="270" r:id="rId16"/>
    <p:sldId id="289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7620000" cy="5715000"/>
  <p:notesSz cx="6858000" cy="9144000"/>
  <p:embeddedFontLst>
    <p:embeddedFont>
      <p:font typeface="League Spartan" panose="020B0604020202020204" charset="0"/>
      <p:regular r:id="rId30"/>
    </p:embeddedFont>
    <p:embeddedFont>
      <p:font typeface="Lato Bold Italics" panose="020B0604020202020204" charset="0"/>
      <p:regular r:id="rId31"/>
    </p:embeddedFont>
    <p:embeddedFont>
      <p:font typeface="Arimo Bold Italics" panose="020B0604020202020204" charset="0"/>
      <p:regular r:id="rId32"/>
    </p:embeddedFont>
    <p:embeddedFont>
      <p:font typeface="Lato" panose="020B0604020202020204" charset="0"/>
      <p:regular r:id="rId33"/>
    </p:embeddedFont>
    <p:embeddedFont>
      <p:font typeface="Open Sans Extra Bold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rimo" panose="020B0604020202020204" charset="0"/>
      <p:regular r:id="rId39"/>
    </p:embeddedFont>
    <p:embeddedFont>
      <p:font typeface="Lato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86" d="100"/>
          <a:sy n="186" d="100"/>
        </p:scale>
        <p:origin x="207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604" y="889364"/>
            <a:ext cx="4377009" cy="32732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844942" y="4830344"/>
            <a:ext cx="388557" cy="38855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55711" y="1812808"/>
            <a:ext cx="5313164" cy="35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2201" spc="154">
                <a:solidFill>
                  <a:srgbClr val="FFFFFF"/>
                </a:solidFill>
                <a:latin typeface="League Spartan"/>
              </a:rPr>
              <a:t>EN INTRODUKTION TILL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60983" y="2078990"/>
            <a:ext cx="3502621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dirty="0" err="1" smtClean="0">
                <a:solidFill>
                  <a:srgbClr val="FFFFFF"/>
                </a:solidFill>
                <a:latin typeface="Open Sans Extra Bold"/>
              </a:rPr>
              <a:t>GYMNASIEt</a:t>
            </a:r>
            <a:endParaRPr lang="en-US" sz="4599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3294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4800" y="513594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78078" y="157633"/>
            <a:ext cx="3155111" cy="504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7609" r="39995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65116" y="1698233"/>
            <a:ext cx="3304579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1415" spc="70" dirty="0">
                <a:solidFill>
                  <a:srgbClr val="33A7C7"/>
                </a:solidFill>
                <a:latin typeface="Lato"/>
              </a:rPr>
              <a:t>Är du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en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utåtriktad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nyfiken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person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gillar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att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möta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andra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människor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?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Försäljnings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-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serviceprogrammet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vänder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sig till dig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intresserad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av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försäljning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handel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kommunikation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.</a:t>
            </a:r>
          </a:p>
          <a:p>
            <a:pPr>
              <a:lnSpc>
                <a:spcPts val="2518"/>
              </a:lnSpc>
            </a:pPr>
            <a:r>
              <a:rPr lang="en-US" sz="1415" i="1" spc="70" dirty="0">
                <a:solidFill>
                  <a:srgbClr val="33A7C7"/>
                </a:solidFill>
                <a:latin typeface="Lato"/>
              </a:rPr>
              <a:t>Exempel på </a:t>
            </a:r>
            <a:r>
              <a:rPr lang="en-US" sz="1415" i="1" spc="70" dirty="0" err="1">
                <a:solidFill>
                  <a:srgbClr val="33A7C7"/>
                </a:solidFill>
                <a:latin typeface="Lato"/>
              </a:rPr>
              <a:t>yrken</a:t>
            </a:r>
            <a:r>
              <a:rPr lang="en-US" sz="1415" i="1" spc="70" dirty="0">
                <a:solidFill>
                  <a:srgbClr val="33A7C7"/>
                </a:solidFill>
                <a:latin typeface="Lato"/>
              </a:rPr>
              <a:t>:</a:t>
            </a: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70" dirty="0" err="1" smtClean="0">
                <a:solidFill>
                  <a:srgbClr val="33A7C7"/>
                </a:solidFill>
                <a:latin typeface="Lato Bold Italics"/>
              </a:rPr>
              <a:t>Säljare</a:t>
            </a:r>
            <a:endParaRPr lang="en-US" sz="1415" spc="70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70" dirty="0" err="1" smtClean="0">
                <a:solidFill>
                  <a:srgbClr val="33A7C7"/>
                </a:solidFill>
                <a:latin typeface="Lato Bold Italics"/>
              </a:rPr>
              <a:t>Inköpare</a:t>
            </a:r>
            <a:endParaRPr lang="en-US" sz="1415" spc="70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70" dirty="0" err="1" smtClean="0">
                <a:solidFill>
                  <a:srgbClr val="33A7C7"/>
                </a:solidFill>
                <a:latin typeface="Lato Bold Italics"/>
              </a:rPr>
              <a:t>Lagerarbetare</a:t>
            </a:r>
            <a:endParaRPr lang="en-US" sz="1415" spc="70" dirty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518"/>
              </a:lnSpc>
            </a:pPr>
            <a:endParaRPr lang="en-US" sz="1415" spc="70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518"/>
              </a:lnSpc>
            </a:pPr>
            <a:endParaRPr lang="en-US" sz="1415" spc="70" dirty="0">
              <a:solidFill>
                <a:srgbClr val="79DEE3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0929" y="394600"/>
            <a:ext cx="334876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Försäljning</a:t>
            </a:r>
            <a:r>
              <a:rPr lang="en-US" sz="3301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och</a:t>
            </a:r>
            <a:r>
              <a:rPr lang="en-US" sz="3301" dirty="0">
                <a:solidFill>
                  <a:srgbClr val="33A7C7"/>
                </a:solidFill>
                <a:latin typeface="League Spartan"/>
              </a:rPr>
              <a:t>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134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6706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9983" y="179589"/>
            <a:ext cx="3155111" cy="504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3481" r="13481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884733" y="1974416"/>
            <a:ext cx="2960209" cy="370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6"/>
              </a:lnSpc>
            </a:pP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Tycker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du om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arbeta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praktiskt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skapa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vara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kreativ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?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På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hantverksprogrammet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får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du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lära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dig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olika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kreativa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hantverksyrken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utveckla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idéer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förverkliga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 smtClean="0">
                <a:solidFill>
                  <a:srgbClr val="FFFFFF"/>
                </a:solidFill>
                <a:latin typeface="Lato"/>
              </a:rPr>
              <a:t>dem.</a:t>
            </a:r>
            <a:endParaRPr lang="en-US" sz="1245" spc="62" dirty="0" smtClean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216"/>
              </a:lnSpc>
            </a:pPr>
            <a:endParaRPr lang="en-US" sz="1245" spc="62" dirty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216"/>
              </a:lnSpc>
            </a:pPr>
            <a:r>
              <a:rPr lang="en-US" sz="1400" i="1" spc="70" dirty="0">
                <a:solidFill>
                  <a:schemeClr val="bg1"/>
                </a:solidFill>
                <a:latin typeface="Lato"/>
              </a:rPr>
              <a:t>Exempel på </a:t>
            </a:r>
            <a:r>
              <a:rPr lang="en-US" sz="1400" i="1" spc="70" dirty="0" err="1">
                <a:solidFill>
                  <a:schemeClr val="bg1"/>
                </a:solidFill>
                <a:latin typeface="Lato"/>
              </a:rPr>
              <a:t>yrken</a:t>
            </a:r>
            <a:r>
              <a:rPr lang="en-US" sz="1400" i="1" spc="70" dirty="0">
                <a:solidFill>
                  <a:schemeClr val="bg1"/>
                </a:solidFill>
                <a:latin typeface="Lato"/>
              </a:rPr>
              <a:t>:</a:t>
            </a:r>
          </a:p>
          <a:p>
            <a:pPr algn="r">
              <a:lnSpc>
                <a:spcPts val="2216"/>
              </a:lnSpc>
            </a:pPr>
            <a:r>
              <a:rPr lang="en-US" sz="1245" spc="62" dirty="0" smtClean="0">
                <a:solidFill>
                  <a:srgbClr val="FFFFFF"/>
                </a:solidFill>
                <a:latin typeface="Lato Bold Italics"/>
              </a:rPr>
              <a:t>Florist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>
                <a:solidFill>
                  <a:srgbClr val="FFFFFF"/>
                </a:solidFill>
                <a:latin typeface="Lato Bold Italics"/>
              </a:rPr>
              <a:t>Frisör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 smtClean="0">
                <a:solidFill>
                  <a:srgbClr val="FFFFFF"/>
                </a:solidFill>
                <a:latin typeface="Lato Bold Italics"/>
              </a:rPr>
              <a:t>Möbelsnickare</a:t>
            </a:r>
            <a:endParaRPr lang="en-US" sz="1245" spc="62" dirty="0" smtClean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 smtClean="0">
                <a:solidFill>
                  <a:srgbClr val="FFFFFF"/>
                </a:solidFill>
                <a:latin typeface="Lato Bold Italics"/>
              </a:rPr>
              <a:t>Sömmerska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endParaRPr lang="en-US" sz="1245" spc="62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99734" y="713646"/>
            <a:ext cx="3348766" cy="51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3"/>
              </a:lnSpc>
            </a:pPr>
            <a:r>
              <a:rPr lang="en-US" sz="3301">
                <a:solidFill>
                  <a:srgbClr val="FFFFFF"/>
                </a:solidFill>
                <a:latin typeface="League Spartan"/>
              </a:rPr>
              <a:t>Hantverk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3294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4800" y="513594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65116" y="1698233"/>
            <a:ext cx="330457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endParaRPr lang="en-US" sz="1415" spc="70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518"/>
              </a:lnSpc>
            </a:pPr>
            <a:endParaRPr lang="en-US" sz="1415" spc="70" dirty="0">
              <a:solidFill>
                <a:srgbClr val="79DEE3"/>
              </a:solidFill>
              <a:latin typeface="Lato Bold Italics"/>
            </a:endParaRPr>
          </a:p>
        </p:txBody>
      </p:sp>
      <p:grpSp>
        <p:nvGrpSpPr>
          <p:cNvPr id="13" name="Group 6"/>
          <p:cNvGrpSpPr/>
          <p:nvPr/>
        </p:nvGrpSpPr>
        <p:grpSpPr>
          <a:xfrm>
            <a:off x="4100339" y="95632"/>
            <a:ext cx="3155111" cy="5040000"/>
            <a:chOff x="0" y="0"/>
            <a:chExt cx="4206814" cy="6626691"/>
          </a:xfrm>
        </p:grpSpPr>
        <p:pic>
          <p:nvPicPr>
            <p:cNvPr id="14" name="Picture 7"/>
            <p:cNvPicPr>
              <a:picLocks noChangeAspect="1"/>
            </p:cNvPicPr>
            <p:nvPr/>
          </p:nvPicPr>
          <p:blipFill>
            <a:blip r:embed="rId2"/>
            <a:srcRect l="2387" r="2387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15" name="TextBox 9"/>
          <p:cNvSpPr txBox="1"/>
          <p:nvPr/>
        </p:nvSpPr>
        <p:spPr>
          <a:xfrm>
            <a:off x="295205" y="1613597"/>
            <a:ext cx="334024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5"/>
              </a:lnSpc>
            </a:pPr>
            <a:r>
              <a:rPr lang="en-US" sz="1334" spc="66" dirty="0">
                <a:solidFill>
                  <a:srgbClr val="33A7C7"/>
                </a:solidFill>
                <a:latin typeface="Lato"/>
              </a:rPr>
              <a:t>Gillar du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när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det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händer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mycket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omkring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dig?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Tycker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du om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att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jobba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med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människor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intresserad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av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språk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resa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andra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kulturer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? </a:t>
            </a:r>
            <a:r>
              <a:rPr lang="en-US" sz="1334" spc="66" dirty="0" err="1" smtClean="0">
                <a:solidFill>
                  <a:srgbClr val="33A7C7"/>
                </a:solidFill>
                <a:latin typeface="Lato"/>
              </a:rPr>
              <a:t>Detta</a:t>
            </a:r>
            <a:r>
              <a:rPr lang="en-US" sz="1334" spc="66" dirty="0" smtClean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här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programmet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för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dig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vill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arbeta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med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turism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hotell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-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konferensverksamhet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inom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besöksnäringen</a:t>
            </a:r>
            <a:r>
              <a:rPr lang="en-US" sz="1334" spc="66" dirty="0" smtClean="0">
                <a:solidFill>
                  <a:srgbClr val="33A7C7"/>
                </a:solidFill>
                <a:latin typeface="Lato"/>
              </a:rPr>
              <a:t>.</a:t>
            </a:r>
          </a:p>
          <a:p>
            <a:pPr>
              <a:lnSpc>
                <a:spcPts val="2375"/>
              </a:lnSpc>
            </a:pPr>
            <a:r>
              <a:rPr lang="en-US" sz="1400" i="1" spc="70" dirty="0">
                <a:solidFill>
                  <a:srgbClr val="33A7C7"/>
                </a:solidFill>
                <a:latin typeface="Lato"/>
              </a:rPr>
              <a:t>Exempel på </a:t>
            </a:r>
            <a:r>
              <a:rPr lang="en-US" sz="1400" i="1" spc="70" dirty="0" err="1">
                <a:solidFill>
                  <a:srgbClr val="33A7C7"/>
                </a:solidFill>
                <a:latin typeface="Lato"/>
              </a:rPr>
              <a:t>yrken</a:t>
            </a:r>
            <a:r>
              <a:rPr lang="en-US" sz="1400" i="1" spc="70" dirty="0">
                <a:solidFill>
                  <a:srgbClr val="33A7C7"/>
                </a:solidFill>
                <a:latin typeface="Lato"/>
              </a:rPr>
              <a:t>:</a:t>
            </a:r>
          </a:p>
          <a:p>
            <a:pPr marL="2857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334" spc="66" dirty="0" err="1" smtClean="0">
                <a:solidFill>
                  <a:srgbClr val="33A7C7"/>
                </a:solidFill>
                <a:latin typeface="Lato Bold Italics"/>
              </a:rPr>
              <a:t>Aktivitets</a:t>
            </a:r>
            <a:r>
              <a:rPr lang="en-US" sz="1334" spc="66" dirty="0" smtClean="0">
                <a:solidFill>
                  <a:srgbClr val="33A7C7"/>
                </a:solidFill>
                <a:latin typeface="Lato Bold Italics"/>
              </a:rPr>
              <a:t>- </a:t>
            </a:r>
            <a:r>
              <a:rPr lang="en-US" sz="1334" spc="66" dirty="0" err="1">
                <a:solidFill>
                  <a:srgbClr val="33A7C7"/>
                </a:solidFill>
                <a:latin typeface="Lato Bold Italics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 Bold Italics"/>
              </a:rPr>
              <a:t>eventvärd</a:t>
            </a:r>
            <a:endParaRPr lang="en-US" sz="1334" spc="66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334" spc="66" dirty="0" smtClean="0">
                <a:solidFill>
                  <a:srgbClr val="33A7C7"/>
                </a:solidFill>
                <a:latin typeface="Lato Bold Italics"/>
              </a:rPr>
              <a:t>Receptionist</a:t>
            </a:r>
            <a:endParaRPr lang="en-US" sz="1334" spc="66" dirty="0">
              <a:solidFill>
                <a:srgbClr val="33A7C7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chemeClr val="accent5">
                  <a:lumMod val="60000"/>
                  <a:lumOff val="40000"/>
                </a:schemeClr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chemeClr val="accent5">
                  <a:lumMod val="60000"/>
                  <a:lumOff val="40000"/>
                </a:schemeClr>
              </a:solidFill>
              <a:latin typeface="Lato Bold Italics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295205" y="467019"/>
            <a:ext cx="334876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301" dirty="0">
                <a:solidFill>
                  <a:srgbClr val="33A7C7"/>
                </a:solidFill>
                <a:latin typeface="League Spartan"/>
              </a:rPr>
              <a:t>Hotell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och</a:t>
            </a:r>
            <a:r>
              <a:rPr lang="en-US" sz="3301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turism</a:t>
            </a:r>
            <a:endParaRPr lang="en-US" sz="3301" dirty="0">
              <a:solidFill>
                <a:srgbClr val="33A7C7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2132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134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6706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902855" y="1443889"/>
            <a:ext cx="3340240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18"/>
              </a:lnSpc>
            </a:pPr>
            <a:r>
              <a:rPr lang="en-US" sz="1400" spc="70" dirty="0">
                <a:solidFill>
                  <a:schemeClr val="bg1"/>
                </a:solidFill>
                <a:latin typeface="Lato"/>
              </a:rPr>
              <a:t>Vill du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arbeta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med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verktyg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eller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med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stora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maskiner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och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vara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med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och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tillverka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delar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till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maskiner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och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saker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? Är du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intresserad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av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teknik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,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mekanik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och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industri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?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Det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här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är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programmet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för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dig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som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vill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arbeta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med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att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ta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fram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produkter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inom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z="1400" spc="70" dirty="0" err="1">
                <a:solidFill>
                  <a:schemeClr val="bg1"/>
                </a:solidFill>
                <a:latin typeface="Lato"/>
              </a:rPr>
              <a:t>industrin</a:t>
            </a:r>
            <a:r>
              <a:rPr lang="en-US" sz="1400" spc="70" dirty="0">
                <a:solidFill>
                  <a:schemeClr val="bg1"/>
                </a:solidFill>
                <a:latin typeface="Lato"/>
              </a:rPr>
              <a:t>.</a:t>
            </a:r>
          </a:p>
          <a:p>
            <a:pPr algn="r">
              <a:lnSpc>
                <a:spcPts val="2518"/>
              </a:lnSpc>
            </a:pPr>
            <a:r>
              <a:rPr lang="en-US" sz="1400" i="1" spc="70" dirty="0" err="1">
                <a:solidFill>
                  <a:schemeClr val="bg1"/>
                </a:solidFill>
                <a:latin typeface="Lato"/>
              </a:rPr>
              <a:t>Exempel</a:t>
            </a:r>
            <a:r>
              <a:rPr lang="en-US" sz="1400" i="1" spc="70" dirty="0">
                <a:solidFill>
                  <a:schemeClr val="bg1"/>
                </a:solidFill>
                <a:latin typeface="Lato"/>
              </a:rPr>
              <a:t> på </a:t>
            </a:r>
            <a:r>
              <a:rPr lang="en-US" sz="1400" i="1" spc="70" dirty="0" err="1">
                <a:solidFill>
                  <a:schemeClr val="bg1"/>
                </a:solidFill>
                <a:latin typeface="Lato"/>
              </a:rPr>
              <a:t>yrken</a:t>
            </a:r>
            <a:r>
              <a:rPr lang="en-US" sz="1400" i="1" spc="70" dirty="0">
                <a:solidFill>
                  <a:schemeClr val="bg1"/>
                </a:solidFill>
                <a:latin typeface="Lato"/>
              </a:rPr>
              <a:t>:</a:t>
            </a:r>
          </a:p>
          <a:p>
            <a:pPr algn="r">
              <a:lnSpc>
                <a:spcPts val="2518"/>
              </a:lnSpc>
            </a:pPr>
            <a:r>
              <a:rPr lang="en-US" sz="1400" spc="70" dirty="0" err="1">
                <a:solidFill>
                  <a:schemeClr val="bg1"/>
                </a:solidFill>
                <a:latin typeface="Lato Bold Italics"/>
              </a:rPr>
              <a:t>Automationstekniker</a:t>
            </a:r>
            <a:endParaRPr lang="en-US" sz="1400" spc="70" dirty="0">
              <a:solidFill>
                <a:schemeClr val="bg1"/>
              </a:solidFill>
              <a:latin typeface="Lato Bold Italics"/>
            </a:endParaRPr>
          </a:p>
          <a:p>
            <a:pPr algn="r">
              <a:lnSpc>
                <a:spcPts val="2518"/>
              </a:lnSpc>
            </a:pPr>
            <a:r>
              <a:rPr lang="en-US" sz="1400" spc="70" dirty="0">
                <a:solidFill>
                  <a:schemeClr val="bg1"/>
                </a:solidFill>
                <a:latin typeface="Lato Bold Italics"/>
              </a:rPr>
              <a:t>CNC-</a:t>
            </a:r>
            <a:r>
              <a:rPr lang="en-US" sz="1400" spc="70" dirty="0" err="1">
                <a:solidFill>
                  <a:schemeClr val="bg1"/>
                </a:solidFill>
                <a:latin typeface="Lato Bold Italics"/>
              </a:rPr>
              <a:t>operatör</a:t>
            </a:r>
            <a:endParaRPr lang="en-US" sz="1400" spc="70" dirty="0">
              <a:solidFill>
                <a:schemeClr val="bg1"/>
              </a:solidFill>
              <a:latin typeface="Lato Bold Italics"/>
            </a:endParaRPr>
          </a:p>
          <a:p>
            <a:pPr algn="r">
              <a:lnSpc>
                <a:spcPts val="2518"/>
              </a:lnSpc>
            </a:pPr>
            <a:r>
              <a:rPr lang="en-US" sz="1400" spc="70" dirty="0" err="1">
                <a:solidFill>
                  <a:schemeClr val="bg1"/>
                </a:solidFill>
                <a:latin typeface="Lato Bold Italics"/>
              </a:rPr>
              <a:t>Svetsare</a:t>
            </a:r>
            <a:endParaRPr lang="en-US" sz="1400" spc="70" dirty="0">
              <a:solidFill>
                <a:schemeClr val="bg1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 smtClean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90455" y="574755"/>
            <a:ext cx="334876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3"/>
              </a:lnSpc>
            </a:pPr>
            <a:r>
              <a:rPr lang="en-US" sz="3301" dirty="0" smtClean="0">
                <a:solidFill>
                  <a:schemeClr val="bg1"/>
                </a:solidFill>
                <a:latin typeface="League Spartan"/>
              </a:rPr>
              <a:t>Industriteknik</a:t>
            </a:r>
            <a:endParaRPr lang="en-US" sz="3301" dirty="0">
              <a:solidFill>
                <a:schemeClr val="bg1"/>
              </a:solidFill>
              <a:latin typeface="League Spartan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407107" y="198906"/>
            <a:ext cx="3155111" cy="5040000"/>
            <a:chOff x="0" y="0"/>
            <a:chExt cx="4206814" cy="6626691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/>
            <a:srcRect r="57678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3294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8600" y="513594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20929" y="1346322"/>
            <a:ext cx="322379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7"/>
              </a:lnSpc>
            </a:pPr>
            <a:r>
              <a:rPr lang="en-US" sz="1380" spc="69" dirty="0" smtClean="0">
                <a:solidFill>
                  <a:srgbClr val="79DEE3"/>
                </a:solidFill>
                <a:latin typeface="Lato"/>
              </a:rPr>
              <a:t> </a:t>
            </a:r>
            <a:endParaRPr lang="en-US" sz="1380" spc="69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4267200" y="221509"/>
            <a:ext cx="3155111" cy="5040000"/>
            <a:chOff x="0" y="0"/>
            <a:chExt cx="4206814" cy="6626691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2"/>
            <a:srcRect l="28839" r="28839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393098" y="618452"/>
            <a:ext cx="30318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93"/>
              </a:lnSpc>
            </a:pPr>
            <a:r>
              <a:rPr lang="en-US" sz="3300" dirty="0">
                <a:solidFill>
                  <a:srgbClr val="33A7C7"/>
                </a:solidFill>
                <a:latin typeface="League Spartan"/>
              </a:rPr>
              <a:t>Naturbruk</a:t>
            </a:r>
            <a:endParaRPr lang="en-US" sz="3300" dirty="0">
              <a:solidFill>
                <a:srgbClr val="33A7C7"/>
              </a:solidFill>
              <a:latin typeface="League Spartan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89673" y="1315991"/>
            <a:ext cx="33441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75"/>
              </a:lnSpc>
            </a:pPr>
            <a:r>
              <a:rPr lang="en-US" spc="66" dirty="0">
                <a:solidFill>
                  <a:srgbClr val="33A7C7"/>
                </a:solidFill>
                <a:latin typeface="Lato"/>
              </a:rPr>
              <a:t>Är du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intresserad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av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djur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eller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älskar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du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att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vara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ute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i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naturen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?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Det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här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programmet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för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dig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vill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jobba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med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växter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djur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, mark,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vatten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eller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pc="66" dirty="0" err="1">
                <a:solidFill>
                  <a:srgbClr val="33A7C7"/>
                </a:solidFill>
                <a:latin typeface="Lato"/>
              </a:rPr>
              <a:t>skog</a:t>
            </a:r>
            <a:r>
              <a:rPr lang="en-US" spc="66" dirty="0">
                <a:solidFill>
                  <a:srgbClr val="33A7C7"/>
                </a:solidFill>
                <a:latin typeface="Lato"/>
              </a:rPr>
              <a:t>.</a:t>
            </a:r>
          </a:p>
          <a:p>
            <a:pPr>
              <a:lnSpc>
                <a:spcPts val="2375"/>
              </a:lnSpc>
            </a:pPr>
            <a:endParaRPr lang="en-US" i="1" spc="70" dirty="0">
              <a:solidFill>
                <a:srgbClr val="33A7C7"/>
              </a:solidFill>
              <a:latin typeface="Lato"/>
            </a:endParaRPr>
          </a:p>
          <a:p>
            <a:pPr>
              <a:lnSpc>
                <a:spcPts val="2375"/>
              </a:lnSpc>
            </a:pPr>
            <a:r>
              <a:rPr lang="en-US" i="1" spc="70" dirty="0" err="1">
                <a:solidFill>
                  <a:srgbClr val="33A7C7"/>
                </a:solidFill>
                <a:latin typeface="Lato"/>
              </a:rPr>
              <a:t>Exempel</a:t>
            </a:r>
            <a:r>
              <a:rPr lang="en-US" i="1" spc="70" dirty="0">
                <a:solidFill>
                  <a:srgbClr val="33A7C7"/>
                </a:solidFill>
                <a:latin typeface="Lato"/>
              </a:rPr>
              <a:t> på </a:t>
            </a:r>
            <a:r>
              <a:rPr lang="en-US" i="1" spc="70" dirty="0" err="1">
                <a:solidFill>
                  <a:srgbClr val="33A7C7"/>
                </a:solidFill>
                <a:latin typeface="Lato"/>
              </a:rPr>
              <a:t>yrken</a:t>
            </a:r>
            <a:r>
              <a:rPr lang="en-US" i="1" spc="70" dirty="0">
                <a:solidFill>
                  <a:srgbClr val="33A7C7"/>
                </a:solidFill>
                <a:latin typeface="Lato"/>
              </a:rPr>
              <a:t>:</a:t>
            </a:r>
          </a:p>
          <a:p>
            <a:pPr marL="2857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pc="66" dirty="0" err="1">
                <a:solidFill>
                  <a:srgbClr val="33A7C7"/>
                </a:solidFill>
                <a:latin typeface="Lato Bold Italics"/>
              </a:rPr>
              <a:t>Djurvårdare</a:t>
            </a:r>
            <a:endParaRPr lang="en-US" spc="66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pc="66" dirty="0" err="1">
                <a:solidFill>
                  <a:srgbClr val="33A7C7"/>
                </a:solidFill>
                <a:latin typeface="Lato Bold Italics"/>
              </a:rPr>
              <a:t>Lantbrukare</a:t>
            </a:r>
            <a:endParaRPr lang="en-US" spc="66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pc="66" dirty="0" err="1">
                <a:solidFill>
                  <a:srgbClr val="33A7C7"/>
                </a:solidFill>
                <a:latin typeface="Lato Bold Italics"/>
              </a:rPr>
              <a:t>Skogsmaskinförare</a:t>
            </a:r>
            <a:endParaRPr lang="en-US" spc="66" dirty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375"/>
              </a:lnSpc>
            </a:pPr>
            <a:endParaRPr lang="en-US" spc="66" dirty="0">
              <a:solidFill>
                <a:schemeClr val="accent5">
                  <a:lumMod val="60000"/>
                  <a:lumOff val="40000"/>
                </a:schemeClr>
              </a:solidFill>
              <a:latin typeface="Lato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9239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1097" y="53294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80725" y="513594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902855" y="1443889"/>
            <a:ext cx="317252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26611" y="345561"/>
            <a:ext cx="334876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3"/>
              </a:lnSpc>
            </a:pPr>
            <a:r>
              <a:rPr lang="en-US" sz="3301" dirty="0">
                <a:solidFill>
                  <a:schemeClr val="bg1"/>
                </a:solidFill>
                <a:latin typeface="League Spartan"/>
              </a:rPr>
              <a:t>Restaurang </a:t>
            </a:r>
            <a:r>
              <a:rPr lang="en-US" sz="3301" dirty="0" err="1">
                <a:solidFill>
                  <a:schemeClr val="bg1"/>
                </a:solidFill>
                <a:latin typeface="League Spartan"/>
              </a:rPr>
              <a:t>och</a:t>
            </a:r>
            <a:r>
              <a:rPr lang="en-US" sz="3301" dirty="0">
                <a:solidFill>
                  <a:schemeClr val="bg1"/>
                </a:solidFill>
                <a:latin typeface="League Spartan"/>
              </a:rPr>
              <a:t> </a:t>
            </a:r>
            <a:r>
              <a:rPr lang="en-US" sz="3301" dirty="0" err="1" smtClean="0">
                <a:solidFill>
                  <a:schemeClr val="bg1"/>
                </a:solidFill>
                <a:latin typeface="League Spartan"/>
              </a:rPr>
              <a:t>livsmedel</a:t>
            </a:r>
            <a:endParaRPr lang="en-US" sz="3301" dirty="0">
              <a:solidFill>
                <a:schemeClr val="bg1"/>
              </a:solidFill>
              <a:latin typeface="League Spartan"/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481097" y="151759"/>
            <a:ext cx="3155111" cy="5040000"/>
            <a:chOff x="0" y="0"/>
            <a:chExt cx="4206814" cy="6626691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2"/>
            <a:srcRect l="6709" r="6709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4018407" y="1394486"/>
            <a:ext cx="3147373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57"/>
              </a:lnSpc>
            </a:pPr>
            <a:r>
              <a:rPr lang="en-US" spc="69" dirty="0">
                <a:solidFill>
                  <a:schemeClr val="bg1"/>
                </a:solidFill>
                <a:latin typeface="Lato"/>
              </a:rPr>
              <a:t>Gillar du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att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skapa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en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upplevelse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för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andra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?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Det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här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är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programmet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för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dig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som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vill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arbeta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praktiskt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med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måltiden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i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fokus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.</a:t>
            </a:r>
          </a:p>
          <a:p>
            <a:pPr algn="r">
              <a:lnSpc>
                <a:spcPts val="2457"/>
              </a:lnSpc>
            </a:pPr>
            <a:endParaRPr lang="en-US" i="1" spc="70" dirty="0">
              <a:solidFill>
                <a:schemeClr val="bg1"/>
              </a:solidFill>
              <a:latin typeface="Lato"/>
            </a:endParaRPr>
          </a:p>
          <a:p>
            <a:pPr algn="r">
              <a:lnSpc>
                <a:spcPts val="2457"/>
              </a:lnSpc>
            </a:pPr>
            <a:r>
              <a:rPr lang="en-US" i="1" spc="70" dirty="0" err="1">
                <a:solidFill>
                  <a:schemeClr val="bg1"/>
                </a:solidFill>
                <a:latin typeface="Lato"/>
              </a:rPr>
              <a:t>Exempel</a:t>
            </a:r>
            <a:r>
              <a:rPr lang="en-US" i="1" spc="70" dirty="0">
                <a:solidFill>
                  <a:schemeClr val="bg1"/>
                </a:solidFill>
                <a:latin typeface="Lato"/>
              </a:rPr>
              <a:t> på </a:t>
            </a:r>
            <a:r>
              <a:rPr lang="en-US" i="1" spc="70" dirty="0" err="1" smtClean="0">
                <a:solidFill>
                  <a:schemeClr val="bg1"/>
                </a:solidFill>
                <a:latin typeface="Lato"/>
              </a:rPr>
              <a:t>yrken</a:t>
            </a:r>
            <a:r>
              <a:rPr lang="en-US" i="1" spc="70" dirty="0" smtClean="0">
                <a:solidFill>
                  <a:schemeClr val="bg1"/>
                </a:solidFill>
                <a:latin typeface="Lato"/>
              </a:rPr>
              <a:t>:</a:t>
            </a:r>
          </a:p>
          <a:p>
            <a:pPr algn="r">
              <a:lnSpc>
                <a:spcPts val="2457"/>
              </a:lnSpc>
            </a:pPr>
            <a:r>
              <a:rPr lang="en-US" spc="69" dirty="0" err="1" smtClean="0">
                <a:solidFill>
                  <a:schemeClr val="bg1"/>
                </a:solidFill>
                <a:latin typeface="Lato Bold Italics"/>
              </a:rPr>
              <a:t>Bagare</a:t>
            </a:r>
            <a:r>
              <a:rPr lang="en-US" spc="69" dirty="0" smtClean="0">
                <a:solidFill>
                  <a:schemeClr val="bg1"/>
                </a:solidFill>
                <a:latin typeface="Lato Bold Italics"/>
              </a:rPr>
              <a:t>/</a:t>
            </a:r>
            <a:r>
              <a:rPr lang="en-US" spc="69" dirty="0" err="1" smtClean="0">
                <a:solidFill>
                  <a:schemeClr val="bg1"/>
                </a:solidFill>
                <a:latin typeface="Lato Bold Italics"/>
              </a:rPr>
              <a:t>konditor</a:t>
            </a:r>
            <a:endParaRPr lang="en-US" spc="69" dirty="0" smtClean="0">
              <a:solidFill>
                <a:schemeClr val="bg1"/>
              </a:solidFill>
              <a:latin typeface="Lato Bold Italics"/>
            </a:endParaRPr>
          </a:p>
          <a:p>
            <a:pPr algn="r">
              <a:lnSpc>
                <a:spcPts val="2457"/>
              </a:lnSpc>
            </a:pPr>
            <a:r>
              <a:rPr lang="en-US" spc="69" dirty="0" err="1" smtClean="0">
                <a:solidFill>
                  <a:schemeClr val="bg1"/>
                </a:solidFill>
                <a:latin typeface="Lato Bold Italics"/>
              </a:rPr>
              <a:t>Kock</a:t>
            </a:r>
            <a:endParaRPr lang="en-US" spc="69" dirty="0">
              <a:solidFill>
                <a:schemeClr val="bg1"/>
              </a:solidFill>
              <a:latin typeface="Lato Bold Italics"/>
            </a:endParaRPr>
          </a:p>
          <a:p>
            <a:pPr algn="r">
              <a:lnSpc>
                <a:spcPts val="2457"/>
              </a:lnSpc>
            </a:pPr>
            <a:r>
              <a:rPr lang="en-US" spc="69" dirty="0" err="1">
                <a:solidFill>
                  <a:schemeClr val="bg1"/>
                </a:solidFill>
                <a:latin typeface="Lato Bold Italics"/>
              </a:rPr>
              <a:t>Servitris</a:t>
            </a:r>
            <a:r>
              <a:rPr lang="en-US" spc="69" dirty="0">
                <a:solidFill>
                  <a:schemeClr val="bg1"/>
                </a:solidFill>
                <a:latin typeface="Lato Bold Italics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 Bold Italics"/>
              </a:rPr>
              <a:t>eller</a:t>
            </a:r>
            <a:r>
              <a:rPr lang="en-US" spc="69" dirty="0">
                <a:solidFill>
                  <a:schemeClr val="bg1"/>
                </a:solidFill>
                <a:latin typeface="Lato Bold Italics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 Bold Italics"/>
              </a:rPr>
              <a:t>servitör</a:t>
            </a:r>
            <a:endParaRPr lang="en-US" spc="69" dirty="0">
              <a:solidFill>
                <a:schemeClr val="bg1"/>
              </a:solidFill>
              <a:latin typeface="Lato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3294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8600" y="513594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20929" y="1346322"/>
            <a:ext cx="322379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4078078" y="192560"/>
            <a:ext cx="3155111" cy="5040000"/>
            <a:chOff x="0" y="0"/>
            <a:chExt cx="4206814" cy="6626691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2"/>
            <a:srcRect l="2346" r="2346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389671" y="506428"/>
            <a:ext cx="3572727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19"/>
              </a:lnSpc>
            </a:pPr>
            <a:r>
              <a:rPr lang="en-US" sz="2800" dirty="0">
                <a:solidFill>
                  <a:srgbClr val="33A7C7"/>
                </a:solidFill>
                <a:latin typeface="League Spartan"/>
              </a:rPr>
              <a:t>VVS </a:t>
            </a:r>
            <a:r>
              <a:rPr lang="en-US" sz="2800" dirty="0" err="1">
                <a:solidFill>
                  <a:srgbClr val="33A7C7"/>
                </a:solidFill>
                <a:latin typeface="League Spartan"/>
              </a:rPr>
              <a:t>och</a:t>
            </a:r>
            <a:r>
              <a:rPr lang="en-US" sz="2800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2800" dirty="0" err="1" smtClean="0">
                <a:solidFill>
                  <a:srgbClr val="33A7C7"/>
                </a:solidFill>
                <a:latin typeface="League Spartan"/>
              </a:rPr>
              <a:t>fastighet</a:t>
            </a:r>
            <a:endParaRPr lang="en-US" sz="2800" dirty="0">
              <a:solidFill>
                <a:srgbClr val="33A7C7"/>
              </a:solidFill>
              <a:latin typeface="League Spartan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89672" y="964674"/>
            <a:ext cx="35727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75"/>
              </a:lnSpc>
            </a:pPr>
            <a:r>
              <a:rPr lang="en-US" sz="1334" spc="66" dirty="0">
                <a:solidFill>
                  <a:srgbClr val="33A7C7"/>
                </a:solidFill>
                <a:latin typeface="Lato"/>
              </a:rPr>
              <a:t>Vill du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vara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med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bygga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framtidens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hållbara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samhälle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? På VVS-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fastighetsprogrammet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arbetar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du med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utvecklar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de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tekniska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system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i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byggnader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svarar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för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värme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, ventilation,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vatten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avlopp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. Du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får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också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lära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dig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fastighetsservice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se till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att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allt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i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fastigheten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fungerar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det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33A7C7"/>
                </a:solidFill>
                <a:latin typeface="Lato"/>
              </a:rPr>
              <a:t>ska</a:t>
            </a:r>
            <a:r>
              <a:rPr lang="en-US" sz="1334" spc="66" dirty="0">
                <a:solidFill>
                  <a:srgbClr val="33A7C7"/>
                </a:solidFill>
                <a:latin typeface="Lato"/>
              </a:rPr>
              <a:t>.</a:t>
            </a:r>
          </a:p>
          <a:p>
            <a:pPr lvl="0">
              <a:lnSpc>
                <a:spcPts val="2375"/>
              </a:lnSpc>
            </a:pPr>
            <a:r>
              <a:rPr lang="en-US" sz="1400" i="1" spc="70" dirty="0" err="1">
                <a:solidFill>
                  <a:srgbClr val="33A7C7"/>
                </a:solidFill>
                <a:latin typeface="Lato"/>
              </a:rPr>
              <a:t>Exempel</a:t>
            </a:r>
            <a:r>
              <a:rPr lang="en-US" sz="1400" i="1" spc="70" dirty="0">
                <a:solidFill>
                  <a:srgbClr val="33A7C7"/>
                </a:solidFill>
                <a:latin typeface="Lato"/>
              </a:rPr>
              <a:t> på </a:t>
            </a:r>
            <a:r>
              <a:rPr lang="en-US" sz="1400" i="1" spc="70" dirty="0" err="1">
                <a:solidFill>
                  <a:srgbClr val="33A7C7"/>
                </a:solidFill>
                <a:latin typeface="Lato"/>
              </a:rPr>
              <a:t>yrken</a:t>
            </a:r>
            <a:r>
              <a:rPr lang="en-US" sz="1400" i="1" spc="70" dirty="0">
                <a:solidFill>
                  <a:srgbClr val="33A7C7"/>
                </a:solidFill>
                <a:latin typeface="Lato"/>
              </a:rPr>
              <a:t>:</a:t>
            </a:r>
          </a:p>
          <a:p>
            <a:pPr marL="285750" lvl="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334" spc="66" dirty="0" err="1">
                <a:solidFill>
                  <a:srgbClr val="33A7C7"/>
                </a:solidFill>
                <a:latin typeface="Lato Bold Italics"/>
              </a:rPr>
              <a:t>Fastighetstekniker</a:t>
            </a:r>
            <a:endParaRPr lang="en-US" sz="1334" spc="66" dirty="0">
              <a:solidFill>
                <a:srgbClr val="33A7C7"/>
              </a:solidFill>
              <a:latin typeface="Lato Bold Italics"/>
            </a:endParaRPr>
          </a:p>
          <a:p>
            <a:pPr marL="285750" lvl="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334" spc="66" dirty="0" err="1">
                <a:solidFill>
                  <a:srgbClr val="33A7C7"/>
                </a:solidFill>
                <a:latin typeface="Lato Bold Italics"/>
              </a:rPr>
              <a:t>Ventilationstekniker</a:t>
            </a:r>
            <a:endParaRPr lang="en-US" sz="1334" spc="66" dirty="0">
              <a:solidFill>
                <a:srgbClr val="33A7C7"/>
              </a:solidFill>
              <a:latin typeface="Lato Bold Italics"/>
            </a:endParaRPr>
          </a:p>
          <a:p>
            <a:pPr marL="285750" lvl="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334" spc="66" dirty="0">
                <a:solidFill>
                  <a:srgbClr val="33A7C7"/>
                </a:solidFill>
                <a:latin typeface="Lato Bold Italics"/>
              </a:rPr>
              <a:t>VVS-</a:t>
            </a:r>
            <a:r>
              <a:rPr lang="en-US" sz="1334" spc="66" dirty="0" err="1">
                <a:solidFill>
                  <a:srgbClr val="33A7C7"/>
                </a:solidFill>
                <a:latin typeface="Lato Bold Italics"/>
              </a:rPr>
              <a:t>montör</a:t>
            </a:r>
            <a:endParaRPr lang="en-US" sz="1334" spc="66" dirty="0">
              <a:solidFill>
                <a:srgbClr val="33A7C7"/>
              </a:solidFill>
              <a:latin typeface="Lato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184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134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6706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875978" y="996947"/>
            <a:ext cx="3172522" cy="57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75"/>
              </a:lnSpc>
            </a:pPr>
            <a:endParaRPr lang="en-US" sz="1334" spc="66" dirty="0" smtClean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26611" y="336036"/>
            <a:ext cx="3312610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19"/>
              </a:lnSpc>
            </a:pPr>
            <a:r>
              <a:rPr lang="en-US" sz="2800" dirty="0">
                <a:solidFill>
                  <a:schemeClr val="bg1"/>
                </a:solidFill>
                <a:latin typeface="League Spartan"/>
              </a:rPr>
              <a:t>Vård </a:t>
            </a:r>
            <a:r>
              <a:rPr lang="en-US" sz="2800" dirty="0" err="1">
                <a:solidFill>
                  <a:schemeClr val="bg1"/>
                </a:solidFill>
                <a:latin typeface="League Spartan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League Spart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League Spartan"/>
              </a:rPr>
              <a:t>omsorg</a:t>
            </a:r>
            <a:endParaRPr lang="en-US" sz="2800" dirty="0">
              <a:solidFill>
                <a:schemeClr val="bg1"/>
              </a:solidFill>
              <a:latin typeface="League Spartan"/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386501" y="197194"/>
            <a:ext cx="3155111" cy="5040000"/>
            <a:chOff x="0" y="0"/>
            <a:chExt cx="4206814" cy="6626691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2"/>
            <a:srcRect l="30341" r="27769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13" name="Rektangel 12"/>
          <p:cNvSpPr/>
          <p:nvPr/>
        </p:nvSpPr>
        <p:spPr>
          <a:xfrm>
            <a:off x="3423499" y="996947"/>
            <a:ext cx="3810000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457"/>
              </a:lnSpc>
            </a:pPr>
            <a:r>
              <a:rPr lang="en-US" spc="69" dirty="0">
                <a:solidFill>
                  <a:schemeClr val="bg1"/>
                </a:solidFill>
                <a:latin typeface="Lato"/>
              </a:rPr>
              <a:t>Vill du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jobba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med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att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hjälpa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människor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må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bra?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Det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här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är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programmet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för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dig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som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vill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arbeta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inom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hälso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-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och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sjukvård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,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psykiatri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,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äldreomsorg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och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med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personer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som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har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"/>
              </a:rPr>
              <a:t>funktionsnedsättning</a:t>
            </a:r>
            <a:r>
              <a:rPr lang="en-US" spc="69" dirty="0">
                <a:solidFill>
                  <a:schemeClr val="bg1"/>
                </a:solidFill>
                <a:latin typeface="Lato"/>
              </a:rPr>
              <a:t>.</a:t>
            </a:r>
          </a:p>
          <a:p>
            <a:pPr algn="r">
              <a:lnSpc>
                <a:spcPts val="2457"/>
              </a:lnSpc>
            </a:pPr>
            <a:endParaRPr lang="en-US" i="1" spc="70" dirty="0">
              <a:solidFill>
                <a:schemeClr val="bg1"/>
              </a:solidFill>
              <a:latin typeface="Lato"/>
            </a:endParaRPr>
          </a:p>
          <a:p>
            <a:pPr algn="r">
              <a:lnSpc>
                <a:spcPts val="2457"/>
              </a:lnSpc>
            </a:pPr>
            <a:r>
              <a:rPr lang="en-US" i="1" spc="70" dirty="0" err="1">
                <a:solidFill>
                  <a:schemeClr val="bg1"/>
                </a:solidFill>
                <a:latin typeface="Lato"/>
              </a:rPr>
              <a:t>Exempel</a:t>
            </a:r>
            <a:r>
              <a:rPr lang="en-US" i="1" spc="70" dirty="0">
                <a:solidFill>
                  <a:schemeClr val="bg1"/>
                </a:solidFill>
                <a:latin typeface="Lato"/>
              </a:rPr>
              <a:t> på </a:t>
            </a:r>
            <a:r>
              <a:rPr lang="en-US" i="1" spc="70" dirty="0" err="1">
                <a:solidFill>
                  <a:schemeClr val="bg1"/>
                </a:solidFill>
                <a:latin typeface="Lato"/>
              </a:rPr>
              <a:t>yrken</a:t>
            </a:r>
            <a:r>
              <a:rPr lang="en-US" i="1" spc="70" dirty="0">
                <a:solidFill>
                  <a:schemeClr val="bg1"/>
                </a:solidFill>
                <a:latin typeface="Lato"/>
              </a:rPr>
              <a:t>:</a:t>
            </a:r>
          </a:p>
          <a:p>
            <a:pPr algn="r">
              <a:lnSpc>
                <a:spcPts val="2457"/>
              </a:lnSpc>
            </a:pPr>
            <a:r>
              <a:rPr lang="en-US" spc="69" dirty="0" err="1">
                <a:solidFill>
                  <a:schemeClr val="bg1"/>
                </a:solidFill>
                <a:latin typeface="Lato Bold Italics"/>
              </a:rPr>
              <a:t>Personlig</a:t>
            </a:r>
            <a:r>
              <a:rPr lang="en-US" spc="69" dirty="0">
                <a:solidFill>
                  <a:schemeClr val="bg1"/>
                </a:solidFill>
                <a:latin typeface="Lato Bold Italics"/>
              </a:rPr>
              <a:t> </a:t>
            </a:r>
            <a:r>
              <a:rPr lang="en-US" spc="69" dirty="0" err="1">
                <a:solidFill>
                  <a:schemeClr val="bg1"/>
                </a:solidFill>
                <a:latin typeface="Lato Bold Italics"/>
              </a:rPr>
              <a:t>assistent</a:t>
            </a:r>
            <a:endParaRPr lang="en-US" spc="69" dirty="0">
              <a:solidFill>
                <a:schemeClr val="bg1"/>
              </a:solidFill>
              <a:latin typeface="Lato Bold Italics"/>
            </a:endParaRPr>
          </a:p>
          <a:p>
            <a:pPr algn="r">
              <a:lnSpc>
                <a:spcPts val="2457"/>
              </a:lnSpc>
            </a:pPr>
            <a:r>
              <a:rPr lang="en-US" spc="69" dirty="0" err="1">
                <a:solidFill>
                  <a:schemeClr val="bg1"/>
                </a:solidFill>
                <a:latin typeface="Lato Bold Italics"/>
              </a:rPr>
              <a:t>Undersköterska</a:t>
            </a:r>
            <a:endParaRPr lang="en-US" spc="69" dirty="0">
              <a:solidFill>
                <a:schemeClr val="bg1"/>
              </a:solidFill>
              <a:latin typeface="Lato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9842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7556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3780204"/>
            <a:ext cx="7632000" cy="2115993"/>
            <a:chOff x="0" y="0"/>
            <a:chExt cx="10939373" cy="282132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30668" b="30668"/>
            <a:stretch>
              <a:fillRect/>
            </a:stretch>
          </p:blipFill>
          <p:spPr>
            <a:xfrm>
              <a:off x="0" y="0"/>
              <a:ext cx="10939373" cy="2821324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60706" y="791163"/>
            <a:ext cx="6311400" cy="42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86"/>
              </a:lnSpc>
            </a:pPr>
            <a:r>
              <a:rPr lang="en-US" sz="2666">
                <a:solidFill>
                  <a:srgbClr val="79DEE3"/>
                </a:solidFill>
                <a:latin typeface="League Spartan"/>
              </a:rPr>
              <a:t>Högskoleförberedande program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34215" y="1668396"/>
            <a:ext cx="3005006" cy="170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940"/>
              </a:lnSpc>
              <a:buFont typeface="Arial" panose="020B0604020202020204" pitchFamily="34" charset="0"/>
              <a:buChar char="•"/>
            </a:pPr>
            <a:r>
              <a:rPr lang="en-US" sz="1089" spc="54" dirty="0" err="1" smtClean="0">
                <a:solidFill>
                  <a:srgbClr val="FFFFFF"/>
                </a:solidFill>
                <a:latin typeface="Lato"/>
              </a:rPr>
              <a:t>Ekonomiprogrammet</a:t>
            </a:r>
            <a:r>
              <a:rPr lang="en-US" sz="1089" spc="5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spc="54" dirty="0">
                <a:solidFill>
                  <a:srgbClr val="FFFFFF"/>
                </a:solidFill>
                <a:latin typeface="Lato"/>
              </a:rPr>
              <a:t>(EK) </a:t>
            </a:r>
          </a:p>
          <a:p>
            <a:pPr marL="171450" indent="-171450">
              <a:lnSpc>
                <a:spcPts val="1940"/>
              </a:lnSpc>
              <a:buFont typeface="Arial" panose="020B0604020202020204" pitchFamily="34" charset="0"/>
              <a:buChar char="•"/>
            </a:pPr>
            <a:r>
              <a:rPr lang="en-US" sz="1089" spc="40" dirty="0" err="1" smtClean="0">
                <a:solidFill>
                  <a:srgbClr val="FFFFFF"/>
                </a:solidFill>
                <a:latin typeface="Arimo"/>
              </a:rPr>
              <a:t>Humanistiska</a:t>
            </a:r>
            <a:r>
              <a:rPr lang="en-US" sz="1089" spc="4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089" spc="40" dirty="0" err="1">
                <a:solidFill>
                  <a:srgbClr val="FFFFFF"/>
                </a:solidFill>
                <a:latin typeface="Arimo"/>
              </a:rPr>
              <a:t>programmet</a:t>
            </a:r>
            <a:r>
              <a:rPr lang="en-US" sz="1089" spc="40" dirty="0">
                <a:solidFill>
                  <a:srgbClr val="FFFFFF"/>
                </a:solidFill>
                <a:latin typeface="Arimo"/>
              </a:rPr>
              <a:t> (HU)</a:t>
            </a:r>
          </a:p>
          <a:p>
            <a:pPr marL="171450" indent="-171450">
              <a:lnSpc>
                <a:spcPts val="1940"/>
              </a:lnSpc>
              <a:buFont typeface="Arial" panose="020B0604020202020204" pitchFamily="34" charset="0"/>
              <a:buChar char="•"/>
            </a:pPr>
            <a:r>
              <a:rPr lang="en-US" sz="1089" spc="40" dirty="0" err="1" smtClean="0">
                <a:solidFill>
                  <a:srgbClr val="FFFFFF"/>
                </a:solidFill>
                <a:latin typeface="Arimo"/>
              </a:rPr>
              <a:t>Samhällsvetenskapsprogrammet</a:t>
            </a:r>
            <a:r>
              <a:rPr lang="en-US" sz="1089" spc="4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089" spc="40" dirty="0">
                <a:solidFill>
                  <a:srgbClr val="FFFFFF"/>
                </a:solidFill>
                <a:latin typeface="Arimo"/>
              </a:rPr>
              <a:t>(SA)</a:t>
            </a:r>
          </a:p>
          <a:p>
            <a:pPr marL="171450" indent="-171450">
              <a:lnSpc>
                <a:spcPts val="1940"/>
              </a:lnSpc>
              <a:buFont typeface="Arial" panose="020B0604020202020204" pitchFamily="34" charset="0"/>
              <a:buChar char="•"/>
            </a:pPr>
            <a:r>
              <a:rPr lang="en-US" sz="1089" spc="40" dirty="0" err="1" smtClean="0">
                <a:solidFill>
                  <a:srgbClr val="FFFFFF"/>
                </a:solidFill>
                <a:latin typeface="Arimo"/>
              </a:rPr>
              <a:t>Naturvetenskapsprogrammet</a:t>
            </a:r>
            <a:r>
              <a:rPr lang="en-US" sz="1089" spc="4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089" spc="40" dirty="0">
                <a:solidFill>
                  <a:srgbClr val="FFFFFF"/>
                </a:solidFill>
                <a:latin typeface="Arimo"/>
              </a:rPr>
              <a:t>(NA)</a:t>
            </a:r>
          </a:p>
          <a:p>
            <a:pPr marL="171450" indent="-171450">
              <a:lnSpc>
                <a:spcPts val="1940"/>
              </a:lnSpc>
              <a:buFont typeface="Arial" panose="020B0604020202020204" pitchFamily="34" charset="0"/>
              <a:buChar char="•"/>
            </a:pPr>
            <a:r>
              <a:rPr lang="en-US" sz="1089" spc="40" dirty="0" err="1" smtClean="0">
                <a:solidFill>
                  <a:srgbClr val="FFFFFF"/>
                </a:solidFill>
                <a:latin typeface="Arimo"/>
              </a:rPr>
              <a:t>Teknikprogrammet</a:t>
            </a:r>
            <a:r>
              <a:rPr lang="en-US" sz="1089" spc="4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089" spc="40" dirty="0">
                <a:solidFill>
                  <a:srgbClr val="FFFFFF"/>
                </a:solidFill>
                <a:latin typeface="Arimo"/>
              </a:rPr>
              <a:t>(TE)</a:t>
            </a:r>
          </a:p>
          <a:p>
            <a:pPr marL="171450" indent="-171450">
              <a:lnSpc>
                <a:spcPts val="1940"/>
              </a:lnSpc>
              <a:buFont typeface="Arial" panose="020B0604020202020204" pitchFamily="34" charset="0"/>
              <a:buChar char="•"/>
            </a:pPr>
            <a:r>
              <a:rPr lang="en-US" sz="1089" spc="40" dirty="0" err="1" smtClean="0">
                <a:solidFill>
                  <a:srgbClr val="FFFFFF"/>
                </a:solidFill>
                <a:latin typeface="Arimo"/>
              </a:rPr>
              <a:t>Estetiska</a:t>
            </a:r>
            <a:r>
              <a:rPr lang="en-US" sz="1089" spc="4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089" spc="40" dirty="0" err="1">
                <a:solidFill>
                  <a:srgbClr val="FFFFFF"/>
                </a:solidFill>
                <a:latin typeface="Arimo"/>
              </a:rPr>
              <a:t>programmet</a:t>
            </a:r>
            <a:r>
              <a:rPr lang="en-US" sz="1089" spc="40" dirty="0">
                <a:solidFill>
                  <a:srgbClr val="FFFFFF"/>
                </a:solidFill>
                <a:latin typeface="Arimo"/>
              </a:rPr>
              <a:t> (ES) </a:t>
            </a:r>
          </a:p>
          <a:p>
            <a:pPr marL="0" lvl="0" indent="0" algn="l">
              <a:lnSpc>
                <a:spcPts val="1940"/>
              </a:lnSpc>
              <a:spcBef>
                <a:spcPct val="0"/>
              </a:spcBef>
            </a:pPr>
            <a:endParaRPr lang="en-US" sz="1089" spc="40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1500" y="1639821"/>
            <a:ext cx="3092097" cy="2634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866"/>
              </a:lnSpc>
              <a:buFont typeface="Arial" panose="020B0604020202020204" pitchFamily="34" charset="0"/>
              <a:buChar char="•"/>
            </a:pPr>
            <a:r>
              <a:rPr lang="en-US" sz="1610" spc="80" dirty="0" err="1" smtClean="0">
                <a:solidFill>
                  <a:srgbClr val="FFFFFF"/>
                </a:solidFill>
                <a:latin typeface="Lato"/>
              </a:rPr>
              <a:t>Lägst</a:t>
            </a:r>
            <a:r>
              <a:rPr lang="en-US" sz="1610" spc="80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betyget</a:t>
            </a:r>
            <a:r>
              <a:rPr lang="en-US" sz="1610" spc="80" dirty="0">
                <a:solidFill>
                  <a:srgbClr val="FFFFFF"/>
                </a:solidFill>
                <a:latin typeface="Lato"/>
              </a:rPr>
              <a:t> E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i</a:t>
            </a:r>
            <a:r>
              <a:rPr lang="en-US" sz="161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minst</a:t>
            </a:r>
            <a:r>
              <a:rPr lang="en-US" sz="1610" spc="80" dirty="0">
                <a:solidFill>
                  <a:srgbClr val="FFFFFF"/>
                </a:solidFill>
                <a:latin typeface="Lato"/>
              </a:rPr>
              <a:t> 12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ämnen</a:t>
            </a:r>
            <a:endParaRPr lang="en-US" sz="1610" spc="8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866"/>
              </a:lnSpc>
              <a:buFont typeface="Arial" panose="020B0604020202020204" pitchFamily="34" charset="0"/>
              <a:buChar char="•"/>
            </a:pPr>
            <a:r>
              <a:rPr lang="en-US" sz="1610" spc="47" dirty="0" err="1">
                <a:solidFill>
                  <a:srgbClr val="FFFFFF"/>
                </a:solidFill>
                <a:latin typeface="Arimo"/>
              </a:rPr>
              <a:t>S</a:t>
            </a:r>
            <a:r>
              <a:rPr lang="en-US" sz="1610" spc="47" dirty="0" err="1" smtClean="0">
                <a:solidFill>
                  <a:srgbClr val="FFFFFF"/>
                </a:solidFill>
                <a:latin typeface="Arimo"/>
              </a:rPr>
              <a:t>v</a:t>
            </a:r>
            <a:r>
              <a:rPr lang="en-US" sz="1610" spc="47" dirty="0">
                <a:solidFill>
                  <a:srgbClr val="FFFFFF"/>
                </a:solidFill>
                <a:latin typeface="Arimo"/>
              </a:rPr>
              <a:t>, ma, </a:t>
            </a:r>
            <a:r>
              <a:rPr lang="en-US" sz="1610" spc="47" dirty="0" err="1">
                <a:solidFill>
                  <a:srgbClr val="FFFFFF"/>
                </a:solidFill>
                <a:latin typeface="Arimo"/>
              </a:rPr>
              <a:t>eng</a:t>
            </a:r>
            <a:r>
              <a:rPr lang="en-US" sz="1610" spc="47" dirty="0">
                <a:solidFill>
                  <a:srgbClr val="FFFFFF"/>
                </a:solidFill>
                <a:latin typeface="Arimo"/>
              </a:rPr>
              <a:t> + 9 </a:t>
            </a:r>
            <a:r>
              <a:rPr lang="en-US" sz="1610" spc="47" dirty="0" err="1">
                <a:solidFill>
                  <a:srgbClr val="FFFFFF"/>
                </a:solidFill>
                <a:latin typeface="Arimo"/>
              </a:rPr>
              <a:t>ämnen</a:t>
            </a:r>
            <a:endParaRPr lang="en-US" sz="1610" spc="47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866"/>
              </a:lnSpc>
            </a:pPr>
            <a:endParaRPr lang="en-US" sz="1610" spc="47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866"/>
              </a:lnSpc>
            </a:pPr>
            <a:endParaRPr lang="en-US" sz="1610" spc="47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866"/>
              </a:lnSpc>
            </a:pPr>
            <a:endParaRPr lang="en-US" sz="1610" spc="47" dirty="0">
              <a:solidFill>
                <a:srgbClr val="FFFFFF"/>
              </a:solidFill>
              <a:latin typeface="Arimo"/>
            </a:endParaRPr>
          </a:p>
          <a:p>
            <a:pPr marL="0" lvl="0" indent="0" algn="l">
              <a:lnSpc>
                <a:spcPts val="1798"/>
              </a:lnSpc>
              <a:spcBef>
                <a:spcPct val="0"/>
              </a:spcBef>
            </a:pPr>
            <a:endParaRPr lang="en-US" sz="1610" spc="47" dirty="0">
              <a:solidFill>
                <a:srgbClr val="FFFFFF"/>
              </a:solidFill>
              <a:latin typeface="Arimo"/>
            </a:endParaRPr>
          </a:p>
          <a:p>
            <a:pPr marL="0" lvl="0" indent="0" algn="l">
              <a:lnSpc>
                <a:spcPts val="1264"/>
              </a:lnSpc>
              <a:spcBef>
                <a:spcPct val="0"/>
              </a:spcBef>
            </a:pPr>
            <a:endParaRPr lang="en-US" sz="1610" spc="47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2279" y="4828784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78078" y="55115"/>
            <a:ext cx="3155111" cy="486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8839" r="28839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20929" y="1020158"/>
            <a:ext cx="322379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7"/>
              </a:lnSpc>
            </a:pP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Ekonomiprogrammet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ett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högskoleförberedande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program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för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dig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vill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studera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samhällsvetenskap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då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framför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allt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ekonomi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juridik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.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Programmet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vänder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sig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även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till dig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vill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lära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dig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hur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man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startar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, driver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utvecklar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företag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.</a:t>
            </a:r>
          </a:p>
          <a:p>
            <a:pPr>
              <a:lnSpc>
                <a:spcPts val="2457"/>
              </a:lnSpc>
            </a:pPr>
            <a:r>
              <a:rPr lang="en-US" sz="1380" spc="69" dirty="0" smtClean="0">
                <a:solidFill>
                  <a:srgbClr val="33A7C7"/>
                </a:solidFill>
                <a:latin typeface="Lato"/>
              </a:rPr>
              <a:t>Inriktningar:</a:t>
            </a:r>
            <a:endParaRPr lang="en-US" sz="1380" spc="69" dirty="0">
              <a:solidFill>
                <a:srgbClr val="33A7C7"/>
              </a:solidFill>
              <a:latin typeface="Lato"/>
            </a:endParaRPr>
          </a:p>
          <a:p>
            <a:pPr marL="285750" indent="-285750">
              <a:lnSpc>
                <a:spcPts val="2457"/>
              </a:lnSpc>
              <a:buFont typeface="Arial" panose="020B0604020202020204" pitchFamily="34" charset="0"/>
              <a:buChar char="•"/>
            </a:pP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Ekonomi</a:t>
            </a: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457"/>
              </a:lnSpc>
              <a:buFont typeface="Arial" panose="020B0604020202020204" pitchFamily="34" charset="0"/>
              <a:buChar char="•"/>
            </a:pP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Juridik</a:t>
            </a: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0929" y="394600"/>
            <a:ext cx="334876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Ekonomi</a:t>
            </a:r>
            <a:endParaRPr lang="en-US" sz="3301" dirty="0">
              <a:solidFill>
                <a:srgbClr val="33A7C7"/>
              </a:solidFill>
              <a:latin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68405" y="2445581"/>
            <a:ext cx="2486053" cy="91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4"/>
              </a:lnSpc>
            </a:pPr>
            <a:r>
              <a:rPr lang="en-US" sz="1064" spc="53">
                <a:solidFill>
                  <a:srgbClr val="79DEE3"/>
                </a:solidFill>
                <a:latin typeface="Lato"/>
              </a:rPr>
              <a:t>E</a:t>
            </a:r>
          </a:p>
          <a:p>
            <a:pPr>
              <a:lnSpc>
                <a:spcPts val="1894"/>
              </a:lnSpc>
            </a:pPr>
            <a:endParaRPr lang="en-US" sz="1064" spc="53">
              <a:solidFill>
                <a:srgbClr val="79DEE3"/>
              </a:solidFill>
              <a:latin typeface="Lato"/>
            </a:endParaRPr>
          </a:p>
          <a:p>
            <a:pPr>
              <a:lnSpc>
                <a:spcPts val="1894"/>
              </a:lnSpc>
            </a:pPr>
            <a:endParaRPr lang="en-US" sz="1064" spc="53">
              <a:solidFill>
                <a:srgbClr val="79DEE3"/>
              </a:solidFill>
              <a:latin typeface="Lato"/>
            </a:endParaRPr>
          </a:p>
          <a:p>
            <a:pPr>
              <a:lnSpc>
                <a:spcPts val="1894"/>
              </a:lnSpc>
            </a:pPr>
            <a:endParaRPr lang="en-US" sz="1064" spc="53">
              <a:solidFill>
                <a:srgbClr val="79DEE3"/>
              </a:solidFill>
              <a:latin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9600" y="5057556"/>
            <a:ext cx="5442136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6"/>
              </a:lnSpc>
            </a:pPr>
            <a:r>
              <a:rPr lang="en-US" sz="1312" spc="65" dirty="0">
                <a:solidFill>
                  <a:srgbClr val="33A7C7"/>
                </a:solidFill>
                <a:latin typeface="Lato"/>
              </a:rPr>
              <a:t>OBS!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Kräver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Geografi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Historia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Samhällskunskap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Religionskunskap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 </a:t>
            </a: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3418" y="881106"/>
            <a:ext cx="5313164" cy="54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4"/>
              </a:lnSpc>
            </a:pPr>
            <a:r>
              <a:rPr lang="en-US" sz="3389">
                <a:solidFill>
                  <a:srgbClr val="79DEE3"/>
                </a:solidFill>
                <a:latin typeface="League Spartan"/>
              </a:rPr>
              <a:t>Innehåll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9610" y="5146671"/>
            <a:ext cx="3966270" cy="13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8"/>
              </a:lnSpc>
            </a:pPr>
            <a:r>
              <a:rPr lang="en-US" sz="786" spc="125">
                <a:solidFill>
                  <a:srgbClr val="FFFFFF"/>
                </a:solidFill>
                <a:latin typeface="Lato"/>
              </a:rPr>
              <a:t>ROSSTECH INSTITUTE  /  DEPARTMENT OF COMMUNICATION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7221" y="4850090"/>
            <a:ext cx="388557" cy="38855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71500" y="1780359"/>
            <a:ext cx="6467721" cy="178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6"/>
              </a:lnSpc>
            </a:pPr>
            <a:r>
              <a:rPr lang="en-US" sz="1800" spc="126" dirty="0">
                <a:solidFill>
                  <a:srgbClr val="5BBAD5"/>
                </a:solidFill>
                <a:latin typeface="League Spartan"/>
              </a:rPr>
              <a:t>SNABBA FAKTA</a:t>
            </a:r>
          </a:p>
          <a:p>
            <a:pPr algn="ctr">
              <a:lnSpc>
                <a:spcPts val="2286"/>
              </a:lnSpc>
            </a:pPr>
            <a:r>
              <a:rPr lang="en-US" sz="1800" spc="126" dirty="0">
                <a:solidFill>
                  <a:srgbClr val="5BBAD5"/>
                </a:solidFill>
                <a:latin typeface="League Spartan"/>
              </a:rPr>
              <a:t>YRKESPROGRAM</a:t>
            </a:r>
          </a:p>
          <a:p>
            <a:pPr algn="ctr">
              <a:lnSpc>
                <a:spcPts val="2286"/>
              </a:lnSpc>
            </a:pPr>
            <a:r>
              <a:rPr lang="en-US" sz="1800" spc="126" dirty="0" smtClean="0">
                <a:solidFill>
                  <a:srgbClr val="5BBAD5"/>
                </a:solidFill>
                <a:latin typeface="League Spartan"/>
              </a:rPr>
              <a:t>HÖGSKOLEFÖRBEREDANDE </a:t>
            </a:r>
            <a:r>
              <a:rPr lang="en-US" sz="1800" spc="126" dirty="0">
                <a:solidFill>
                  <a:srgbClr val="5BBAD5"/>
                </a:solidFill>
                <a:latin typeface="League Spartan"/>
              </a:rPr>
              <a:t>PROGRAM</a:t>
            </a:r>
          </a:p>
          <a:p>
            <a:pPr algn="ctr">
              <a:lnSpc>
                <a:spcPts val="2286"/>
              </a:lnSpc>
            </a:pPr>
            <a:r>
              <a:rPr lang="en-US" sz="1800" spc="126" dirty="0">
                <a:solidFill>
                  <a:srgbClr val="5BBAD5"/>
                </a:solidFill>
                <a:latin typeface="League Spartan"/>
              </a:rPr>
              <a:t>BETYG &amp; MERITVÄRDE</a:t>
            </a:r>
          </a:p>
          <a:p>
            <a:pPr algn="ctr">
              <a:lnSpc>
                <a:spcPts val="2286"/>
              </a:lnSpc>
            </a:pPr>
            <a:r>
              <a:rPr lang="en-US" sz="1800" spc="126" dirty="0">
                <a:solidFill>
                  <a:srgbClr val="5BBAD5"/>
                </a:solidFill>
                <a:latin typeface="League Spartan"/>
              </a:rPr>
              <a:t>VIDARE LÄSNING</a:t>
            </a:r>
          </a:p>
          <a:p>
            <a:pPr algn="ctr">
              <a:lnSpc>
                <a:spcPts val="2541"/>
              </a:lnSpc>
            </a:pPr>
            <a:endParaRPr lang="en-US" sz="1800" spc="126" dirty="0">
              <a:solidFill>
                <a:srgbClr val="5BBAD5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1008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4949221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1421" y="97149"/>
            <a:ext cx="3155111" cy="486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428" r="2428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875978" y="996947"/>
            <a:ext cx="3172522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75"/>
              </a:lnSpc>
            </a:pPr>
            <a:r>
              <a:rPr lang="en-US" sz="1334" spc="66" dirty="0">
                <a:solidFill>
                  <a:srgbClr val="FFFFFF"/>
                </a:solidFill>
                <a:latin typeface="Lato"/>
              </a:rPr>
              <a:t>Är du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intresserad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av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samhället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tycker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om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skapa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arbeta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med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konst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i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någon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av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alla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dess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former? På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estetiska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programmet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läser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du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samhällsvetenskap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estetiska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humanistiska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ämnen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.</a:t>
            </a:r>
          </a:p>
          <a:p>
            <a:pPr algn="r">
              <a:lnSpc>
                <a:spcPts val="2375"/>
              </a:lnSpc>
            </a:pPr>
            <a:endParaRPr lang="en-US" sz="1200" spc="69" dirty="0" smtClean="0">
              <a:solidFill>
                <a:srgbClr val="79DEE3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r>
              <a:rPr lang="en-US" sz="1200" spc="69" dirty="0" smtClean="0">
                <a:solidFill>
                  <a:schemeClr val="bg1"/>
                </a:solidFill>
                <a:latin typeface="Lato"/>
              </a:rPr>
              <a:t>Inriktningar</a:t>
            </a:r>
            <a:r>
              <a:rPr lang="en-US" sz="1200" spc="69" dirty="0">
                <a:solidFill>
                  <a:schemeClr val="bg1"/>
                </a:solidFill>
                <a:latin typeface="Lato"/>
              </a:rPr>
              <a:t>:</a:t>
            </a:r>
          </a:p>
          <a:p>
            <a:pPr algn="r">
              <a:lnSpc>
                <a:spcPts val="2375"/>
              </a:lnSpc>
            </a:pPr>
            <a:r>
              <a:rPr lang="en-US" sz="1334" spc="66" dirty="0" err="1" smtClean="0">
                <a:solidFill>
                  <a:srgbClr val="FFFFFF"/>
                </a:solidFill>
                <a:latin typeface="Lato Bold Italics"/>
              </a:rPr>
              <a:t>Bild</a:t>
            </a:r>
            <a:r>
              <a:rPr lang="en-US" sz="1334" spc="66" dirty="0" smtClean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formgivning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Dans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Estetik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media</a:t>
            </a:r>
          </a:p>
          <a:p>
            <a:pPr algn="r">
              <a:lnSpc>
                <a:spcPts val="2375"/>
              </a:lnSpc>
            </a:pP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Musik</a:t>
            </a: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Teater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26611" y="336036"/>
            <a:ext cx="3312610" cy="44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19"/>
              </a:lnSpc>
            </a:pPr>
            <a:r>
              <a:rPr lang="en-US" sz="2771">
                <a:solidFill>
                  <a:srgbClr val="FFFFFF"/>
                </a:solidFill>
                <a:latin typeface="League Spartan"/>
              </a:rPr>
              <a:t>Estetiska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8600" y="4856684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66091" y="128570"/>
            <a:ext cx="3155111" cy="486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3960" r="23960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20929" y="1020158"/>
            <a:ext cx="3223795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7"/>
              </a:lnSpc>
            </a:pPr>
            <a:r>
              <a:rPr lang="en-US" sz="1380" spc="69" dirty="0">
                <a:solidFill>
                  <a:srgbClr val="33A7C7"/>
                </a:solidFill>
                <a:latin typeface="Lato"/>
              </a:rPr>
              <a:t>Vill du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förstå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människan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? Är du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intresserad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av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kultur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historia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språk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filosofi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?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Det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här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programmet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för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dig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som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intresserad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av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humaniora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samhällsvetenskap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.</a:t>
            </a:r>
          </a:p>
          <a:p>
            <a:pPr>
              <a:lnSpc>
                <a:spcPts val="2457"/>
              </a:lnSpc>
            </a:pPr>
            <a:endParaRPr lang="en-US" sz="1380" spc="69" dirty="0" smtClean="0">
              <a:solidFill>
                <a:srgbClr val="33A7C7"/>
              </a:solidFill>
              <a:latin typeface="Lato"/>
            </a:endParaRPr>
          </a:p>
          <a:p>
            <a:pPr>
              <a:lnSpc>
                <a:spcPts val="2457"/>
              </a:lnSpc>
            </a:pPr>
            <a:r>
              <a:rPr lang="en-US" sz="1380" spc="69" dirty="0" smtClean="0">
                <a:solidFill>
                  <a:srgbClr val="33A7C7"/>
                </a:solidFill>
                <a:latin typeface="Lato"/>
              </a:rPr>
              <a:t>Inriktningar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:</a:t>
            </a:r>
          </a:p>
          <a:p>
            <a:pPr marL="285750" indent="-285750">
              <a:lnSpc>
                <a:spcPts val="2457"/>
              </a:lnSpc>
              <a:buFont typeface="Arial" panose="020B0604020202020204" pitchFamily="34" charset="0"/>
              <a:buChar char="•"/>
            </a:pPr>
            <a:r>
              <a:rPr lang="en-US" sz="1380" spc="69" dirty="0" err="1" smtClean="0">
                <a:solidFill>
                  <a:srgbClr val="33A7C7"/>
                </a:solidFill>
                <a:latin typeface="Lato Bold Italics"/>
              </a:rPr>
              <a:t>Kultur</a:t>
            </a: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457"/>
              </a:lnSpc>
              <a:buFont typeface="Arial" panose="020B0604020202020204" pitchFamily="34" charset="0"/>
              <a:buChar char="•"/>
            </a:pP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Språk</a:t>
            </a: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0929" y="394600"/>
            <a:ext cx="334876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Humanistiska</a:t>
            </a:r>
            <a:endParaRPr lang="en-US" sz="3301" dirty="0">
              <a:solidFill>
                <a:srgbClr val="33A7C7"/>
              </a:solidFill>
              <a:latin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0" y="5057556"/>
            <a:ext cx="64008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6"/>
              </a:lnSpc>
            </a:pPr>
            <a:r>
              <a:rPr lang="en-US" sz="1312" spc="65" dirty="0">
                <a:solidFill>
                  <a:srgbClr val="33A7C7"/>
                </a:solidFill>
                <a:latin typeface="Lato"/>
              </a:rPr>
              <a:t>OBS!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Kräver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Geografi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Historia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Samhällskunskap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Religionskunskap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 </a:t>
            </a: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1008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4949221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6558" y="137812"/>
            <a:ext cx="3155111" cy="486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8839" r="28839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875978" y="996947"/>
            <a:ext cx="3172522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75"/>
              </a:lnSpc>
            </a:pPr>
            <a:r>
              <a:rPr lang="en-US" sz="1334" spc="66" dirty="0">
                <a:solidFill>
                  <a:srgbClr val="FFFFFF"/>
                </a:solidFill>
                <a:latin typeface="Lato"/>
              </a:rPr>
              <a:t>Är du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intresserad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av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naturen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fysik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kemi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vill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förstå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hur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allt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hänger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ihop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?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Det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här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är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programmet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för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dig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som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är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intresserad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av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naturvetenskapliga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ämnen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frågor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.</a:t>
            </a:r>
          </a:p>
          <a:p>
            <a:pPr algn="r">
              <a:lnSpc>
                <a:spcPts val="2375"/>
              </a:lnSpc>
            </a:pPr>
            <a:endParaRPr lang="en-US" sz="1200" spc="69" dirty="0" smtClean="0">
              <a:solidFill>
                <a:schemeClr val="bg1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r>
              <a:rPr lang="en-US" sz="1200" spc="69" dirty="0" smtClean="0">
                <a:solidFill>
                  <a:schemeClr val="bg1"/>
                </a:solidFill>
                <a:latin typeface="Lato"/>
              </a:rPr>
              <a:t>Inriktningar</a:t>
            </a:r>
            <a:r>
              <a:rPr lang="en-US" sz="1200" spc="69" dirty="0">
                <a:solidFill>
                  <a:schemeClr val="bg1"/>
                </a:solidFill>
                <a:latin typeface="Lato"/>
              </a:rPr>
              <a:t>:</a:t>
            </a: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Naturvetenskap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Naturvetenskap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samhälle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26611" y="345561"/>
            <a:ext cx="331261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38"/>
              </a:lnSpc>
            </a:pPr>
            <a:r>
              <a:rPr lang="en-US" sz="2471" dirty="0" err="1" smtClean="0">
                <a:solidFill>
                  <a:srgbClr val="FFFFFF"/>
                </a:solidFill>
                <a:latin typeface="League Spartan"/>
              </a:rPr>
              <a:t>Naturvetenskap</a:t>
            </a:r>
            <a:endParaRPr lang="en-US" sz="2471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9983" y="5209332"/>
            <a:ext cx="3111775" cy="16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  <a:spcBef>
                <a:spcPct val="0"/>
              </a:spcBef>
            </a:pPr>
            <a:r>
              <a:rPr lang="en-US" sz="1046" spc="73">
                <a:solidFill>
                  <a:srgbClr val="FFFFFF"/>
                </a:solidFill>
                <a:latin typeface="Lato Bold"/>
              </a:rPr>
              <a:t>OBS! KRÄVER BIOLOGI, FYSIK, KEMI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20929" y="4794291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78078" y="128570"/>
            <a:ext cx="3155111" cy="486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42019" r="22302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20929" y="966695"/>
            <a:ext cx="3565271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7"/>
              </a:lnSpc>
            </a:pPr>
            <a:r>
              <a:rPr lang="en-US" sz="1380" spc="69" dirty="0">
                <a:solidFill>
                  <a:srgbClr val="33A7C7"/>
                </a:solidFill>
                <a:latin typeface="Lato"/>
              </a:rPr>
              <a:t>Är du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intresserad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av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hur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människan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samhället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fungerar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? Vill du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lära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dig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mer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om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politik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, media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eller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"/>
              </a:rPr>
              <a:t>psykologi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? </a:t>
            </a:r>
          </a:p>
          <a:p>
            <a:pPr>
              <a:lnSpc>
                <a:spcPts val="2457"/>
              </a:lnSpc>
            </a:pPr>
            <a:endParaRPr lang="en-US" sz="1380" spc="69" dirty="0" smtClean="0">
              <a:solidFill>
                <a:srgbClr val="33A7C7"/>
              </a:solidFill>
              <a:latin typeface="Lato"/>
            </a:endParaRPr>
          </a:p>
          <a:p>
            <a:pPr>
              <a:lnSpc>
                <a:spcPts val="2457"/>
              </a:lnSpc>
            </a:pPr>
            <a:r>
              <a:rPr lang="en-US" sz="1380" spc="69" dirty="0" smtClean="0">
                <a:solidFill>
                  <a:srgbClr val="33A7C7"/>
                </a:solidFill>
                <a:latin typeface="Lato"/>
              </a:rPr>
              <a:t>Inriktningar</a:t>
            </a:r>
            <a:r>
              <a:rPr lang="en-US" sz="1380" spc="69" dirty="0">
                <a:solidFill>
                  <a:srgbClr val="33A7C7"/>
                </a:solidFill>
                <a:latin typeface="Lato"/>
              </a:rPr>
              <a:t>:</a:t>
            </a: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33A7C7"/>
              </a:solidFill>
              <a:latin typeface="Lato"/>
            </a:endParaRPr>
          </a:p>
          <a:p>
            <a:pPr marL="285750" indent="-285750">
              <a:lnSpc>
                <a:spcPts val="2457"/>
              </a:lnSpc>
              <a:buFont typeface="Arial" panose="020B0604020202020204" pitchFamily="34" charset="0"/>
              <a:buChar char="•"/>
            </a:pP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Beteendevetenskap</a:t>
            </a: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457"/>
              </a:lnSpc>
              <a:buFont typeface="Arial" panose="020B0604020202020204" pitchFamily="34" charset="0"/>
              <a:buChar char="•"/>
            </a:pP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Medier</a:t>
            </a:r>
            <a:r>
              <a:rPr lang="en-US" sz="1380" spc="69" dirty="0">
                <a:solidFill>
                  <a:srgbClr val="33A7C7"/>
                </a:solidFill>
                <a:latin typeface="Lato Bold Italics"/>
              </a:rPr>
              <a:t>, information </a:t>
            </a: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och</a:t>
            </a:r>
            <a:r>
              <a:rPr lang="en-US" sz="1380" spc="69" dirty="0">
                <a:solidFill>
                  <a:srgbClr val="33A7C7"/>
                </a:solidFill>
                <a:latin typeface="Lato Bold Italics"/>
              </a:rPr>
              <a:t> </a:t>
            </a: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kommunikation</a:t>
            </a: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457"/>
              </a:lnSpc>
              <a:buFont typeface="Arial" panose="020B0604020202020204" pitchFamily="34" charset="0"/>
              <a:buChar char="•"/>
            </a:pPr>
            <a:r>
              <a:rPr lang="en-US" sz="1380" spc="69" dirty="0" err="1">
                <a:solidFill>
                  <a:srgbClr val="33A7C7"/>
                </a:solidFill>
                <a:latin typeface="Lato Bold Italics"/>
              </a:rPr>
              <a:t>Samhällsvetenskap</a:t>
            </a:r>
            <a:endParaRPr lang="en-US" sz="1380" spc="69" dirty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457"/>
              </a:lnSpc>
            </a:pPr>
            <a:endParaRPr lang="en-US" sz="1380" spc="69" dirty="0">
              <a:solidFill>
                <a:srgbClr val="79DEE3"/>
              </a:solidFill>
              <a:latin typeface="Lato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0929" y="394600"/>
            <a:ext cx="3348766" cy="35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9"/>
              </a:lnSpc>
            </a:pPr>
            <a:r>
              <a:rPr lang="en-US" sz="2400" dirty="0" err="1" smtClean="0">
                <a:solidFill>
                  <a:srgbClr val="33A7C7"/>
                </a:solidFill>
                <a:latin typeface="League Spartan"/>
              </a:rPr>
              <a:t>Samhällsvetenskap</a:t>
            </a:r>
            <a:endParaRPr lang="en-US" sz="2400" dirty="0">
              <a:solidFill>
                <a:srgbClr val="33A7C7"/>
              </a:solidFill>
              <a:latin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399" y="5057556"/>
            <a:ext cx="6318789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6"/>
              </a:lnSpc>
            </a:pPr>
            <a:r>
              <a:rPr lang="en-US" sz="1312" spc="65" dirty="0">
                <a:solidFill>
                  <a:srgbClr val="33A7C7"/>
                </a:solidFill>
                <a:latin typeface="Lato"/>
              </a:rPr>
              <a:t>OBS!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Kräver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Geografi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Historia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Samhällskunskap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, </a:t>
            </a:r>
            <a:r>
              <a:rPr lang="en-US" sz="1312" spc="65" dirty="0" err="1">
                <a:solidFill>
                  <a:srgbClr val="33A7C7"/>
                </a:solidFill>
                <a:latin typeface="Lato"/>
              </a:rPr>
              <a:t>Religionskunskap</a:t>
            </a:r>
            <a:r>
              <a:rPr lang="en-US" sz="1312" spc="65" dirty="0">
                <a:solidFill>
                  <a:srgbClr val="33A7C7"/>
                </a:solidFill>
                <a:latin typeface="Lato"/>
              </a:rPr>
              <a:t> </a:t>
            </a: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  <a:p>
            <a:pPr>
              <a:lnSpc>
                <a:spcPts val="2514"/>
              </a:lnSpc>
            </a:pPr>
            <a:endParaRPr lang="en-US" sz="1312" spc="65" dirty="0">
              <a:solidFill>
                <a:srgbClr val="79DEE3"/>
              </a:solidFill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1008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490660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9983" y="143593"/>
            <a:ext cx="3155111" cy="486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7725" r="7725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875978" y="996947"/>
            <a:ext cx="3172522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Tycker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du om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lösa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problem? Gillar du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klura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analysera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?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Det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här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är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programmet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för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dig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som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vill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arbeta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med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teknik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"/>
              </a:rPr>
              <a:t>tekniska</a:t>
            </a:r>
            <a:r>
              <a:rPr lang="en-US" sz="1334" spc="66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334" spc="66" dirty="0" smtClean="0">
                <a:solidFill>
                  <a:srgbClr val="FFFFFF"/>
                </a:solidFill>
                <a:latin typeface="Lato"/>
              </a:rPr>
              <a:t>processer.</a:t>
            </a:r>
            <a:endParaRPr lang="en-US" sz="1334" spc="66" dirty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endParaRPr lang="en-US" sz="1200" spc="69" dirty="0" smtClean="0">
              <a:solidFill>
                <a:srgbClr val="79DEE3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r>
              <a:rPr lang="en-US" sz="1200" spc="69" dirty="0" smtClean="0">
                <a:solidFill>
                  <a:schemeClr val="bg1"/>
                </a:solidFill>
                <a:latin typeface="Lato"/>
              </a:rPr>
              <a:t>Inriktningar</a:t>
            </a:r>
            <a:r>
              <a:rPr lang="en-US" sz="1200" spc="69" dirty="0">
                <a:solidFill>
                  <a:schemeClr val="bg1"/>
                </a:solidFill>
                <a:latin typeface="Lato"/>
              </a:rPr>
              <a:t>:</a:t>
            </a: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Design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produktutveckling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Informations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-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medieteknik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Produktionsteknik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Samhällsbyggande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och</a:t>
            </a:r>
            <a:r>
              <a:rPr lang="en-US" sz="1334" spc="66" dirty="0">
                <a:solidFill>
                  <a:srgbClr val="FFFFFF"/>
                </a:solidFill>
                <a:latin typeface="Lato Bold Italics"/>
              </a:rPr>
              <a:t> </a:t>
            </a: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miljö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r>
              <a:rPr lang="en-US" sz="1334" spc="66" dirty="0" err="1">
                <a:solidFill>
                  <a:srgbClr val="FFFFFF"/>
                </a:solidFill>
                <a:latin typeface="Lato Bold Italics"/>
              </a:rPr>
              <a:t>Teknikvetenskap</a:t>
            </a: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375"/>
              </a:lnSpc>
            </a:pPr>
            <a:endParaRPr lang="en-US" sz="1334" spc="66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26611" y="345561"/>
            <a:ext cx="3312610" cy="38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38"/>
              </a:lnSpc>
            </a:pPr>
            <a:r>
              <a:rPr lang="en-US" sz="2471">
                <a:solidFill>
                  <a:srgbClr val="FFFFFF"/>
                </a:solidFill>
                <a:latin typeface="League Spartan"/>
              </a:rPr>
              <a:t>Teknik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983" y="5209332"/>
            <a:ext cx="3111775" cy="16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  <a:spcBef>
                <a:spcPct val="0"/>
              </a:spcBef>
            </a:pPr>
            <a:r>
              <a:rPr lang="en-US" sz="1046" spc="73">
                <a:solidFill>
                  <a:srgbClr val="FFFFFF"/>
                </a:solidFill>
                <a:latin typeface="Lato Bold"/>
              </a:rPr>
              <a:t>OBS! KRÄVER BIOLOGI, FYSIK, KEMI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5BBAD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4830344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BBAD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2000" y="-38100"/>
            <a:ext cx="7632000" cy="2537600"/>
            <a:chOff x="0" y="0"/>
            <a:chExt cx="10832047" cy="338346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9023" b="29023"/>
            <a:stretch>
              <a:fillRect/>
            </a:stretch>
          </p:blipFill>
          <p:spPr>
            <a:xfrm>
              <a:off x="0" y="0"/>
              <a:ext cx="10832047" cy="3383467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1367367" y="807433"/>
            <a:ext cx="5866132" cy="4022911"/>
          </a:xfrm>
          <a:prstGeom prst="rect">
            <a:avLst/>
          </a:prstGeom>
          <a:solidFill>
            <a:srgbClr val="5BBAD5"/>
          </a:solidFill>
        </p:spPr>
      </p:sp>
      <p:sp>
        <p:nvSpPr>
          <p:cNvPr id="9" name="TextBox 9"/>
          <p:cNvSpPr txBox="1"/>
          <p:nvPr/>
        </p:nvSpPr>
        <p:spPr>
          <a:xfrm>
            <a:off x="1673085" y="1475305"/>
            <a:ext cx="4879894" cy="3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5"/>
              </a:lnSpc>
            </a:pPr>
            <a:endParaRPr dirty="0"/>
          </a:p>
          <a:p>
            <a:pPr>
              <a:lnSpc>
                <a:spcPts val="2315"/>
              </a:lnSpc>
            </a:pPr>
            <a:r>
              <a:rPr lang="en-US" sz="1822" dirty="0" err="1">
                <a:solidFill>
                  <a:srgbClr val="FFFFFF"/>
                </a:solidFill>
                <a:latin typeface="League Spartan"/>
              </a:rPr>
              <a:t>Betyg</a:t>
            </a:r>
            <a:r>
              <a:rPr lang="en-US" sz="1822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League Spartan"/>
              </a:rPr>
              <a:t>finns</a:t>
            </a:r>
            <a:r>
              <a:rPr lang="en-US" sz="1822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League Spartan"/>
              </a:rPr>
              <a:t>från</a:t>
            </a:r>
            <a:r>
              <a:rPr lang="en-US" sz="1822" dirty="0">
                <a:solidFill>
                  <a:srgbClr val="FFFFFF"/>
                </a:solidFill>
                <a:latin typeface="League Spartan"/>
              </a:rPr>
              <a:t> A-F </a:t>
            </a:r>
          </a:p>
          <a:p>
            <a:pPr>
              <a:lnSpc>
                <a:spcPts val="2315"/>
              </a:lnSpc>
            </a:pPr>
            <a:r>
              <a:rPr lang="en-US" sz="1822" dirty="0" err="1">
                <a:solidFill>
                  <a:srgbClr val="FFFFFF"/>
                </a:solidFill>
                <a:latin typeface="Arimo"/>
              </a:rPr>
              <a:t>Betygen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är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värda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olika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mycket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poäng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</a:p>
          <a:p>
            <a:pPr>
              <a:lnSpc>
                <a:spcPts val="2315"/>
              </a:lnSpc>
            </a:pPr>
            <a:r>
              <a:rPr lang="en-US" sz="1822" dirty="0" err="1">
                <a:solidFill>
                  <a:srgbClr val="FFFFFF"/>
                </a:solidFill>
                <a:latin typeface="Arimo"/>
              </a:rPr>
              <a:t>Meritvärde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är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den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totala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summan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av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dina</a:t>
            </a:r>
            <a:r>
              <a:rPr lang="en-US" sz="182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Arimo"/>
              </a:rPr>
              <a:t>betyg</a:t>
            </a:r>
            <a:endParaRPr lang="en-US" sz="1822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315"/>
              </a:lnSpc>
            </a:pPr>
            <a:r>
              <a:rPr lang="en-US" sz="1822" dirty="0">
                <a:solidFill>
                  <a:srgbClr val="FFFFFF"/>
                </a:solidFill>
                <a:latin typeface="League Spartan"/>
              </a:rPr>
              <a:t>16 </a:t>
            </a:r>
            <a:r>
              <a:rPr lang="en-US" sz="1822" dirty="0" err="1">
                <a:solidFill>
                  <a:srgbClr val="FFFFFF"/>
                </a:solidFill>
                <a:latin typeface="League Spartan"/>
              </a:rPr>
              <a:t>betyg</a:t>
            </a:r>
            <a:r>
              <a:rPr lang="en-US" sz="1822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League Spartan"/>
              </a:rPr>
              <a:t>räknas</a:t>
            </a:r>
            <a:r>
              <a:rPr lang="en-US" sz="1822" dirty="0">
                <a:solidFill>
                  <a:srgbClr val="FFFFFF"/>
                </a:solidFill>
                <a:latin typeface="League Spartan"/>
              </a:rPr>
              <a:t>, 17 med </a:t>
            </a:r>
            <a:r>
              <a:rPr lang="en-US" sz="1822" dirty="0" err="1">
                <a:solidFill>
                  <a:srgbClr val="FFFFFF"/>
                </a:solidFill>
                <a:latin typeface="League Spartan"/>
              </a:rPr>
              <a:t>moderna</a:t>
            </a:r>
            <a:r>
              <a:rPr lang="en-US" sz="1822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1822" dirty="0" err="1">
                <a:solidFill>
                  <a:srgbClr val="FFFFFF"/>
                </a:solidFill>
                <a:latin typeface="League Spartan"/>
              </a:rPr>
              <a:t>språk</a:t>
            </a:r>
            <a:endParaRPr lang="en-US" sz="1822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315"/>
              </a:lnSpc>
            </a:pPr>
            <a:r>
              <a:rPr lang="en-US" sz="1822" dirty="0" smtClean="0">
                <a:solidFill>
                  <a:srgbClr val="FFFFFF"/>
                </a:solidFill>
                <a:latin typeface="Arimo"/>
              </a:rPr>
              <a:t>16 </a:t>
            </a:r>
            <a:r>
              <a:rPr lang="en-US" sz="1822" dirty="0" err="1" smtClean="0">
                <a:solidFill>
                  <a:srgbClr val="FFFFFF"/>
                </a:solidFill>
                <a:latin typeface="Arimo"/>
              </a:rPr>
              <a:t>st</a:t>
            </a:r>
            <a:r>
              <a:rPr lang="en-US" sz="1822" dirty="0" smtClean="0">
                <a:solidFill>
                  <a:srgbClr val="FFFFFF"/>
                </a:solidFill>
                <a:latin typeface="Arimo"/>
              </a:rPr>
              <a:t> E = 160 </a:t>
            </a:r>
            <a:r>
              <a:rPr lang="en-US" sz="1822" dirty="0" err="1" smtClean="0">
                <a:solidFill>
                  <a:srgbClr val="FFFFFF"/>
                </a:solidFill>
                <a:latin typeface="Arimo"/>
              </a:rPr>
              <a:t>poäng</a:t>
            </a:r>
            <a:r>
              <a:rPr lang="en-US" sz="1822" dirty="0" smtClean="0">
                <a:solidFill>
                  <a:srgbClr val="FFFFFF"/>
                </a:solidFill>
                <a:latin typeface="Arimo"/>
              </a:rPr>
              <a:t> </a:t>
            </a:r>
          </a:p>
          <a:p>
            <a:pPr>
              <a:lnSpc>
                <a:spcPts val="2315"/>
              </a:lnSpc>
            </a:pPr>
            <a:endParaRPr lang="en-US" sz="1822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315"/>
              </a:lnSpc>
            </a:pPr>
            <a:endParaRPr lang="en-US" sz="1822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315"/>
              </a:lnSpc>
            </a:pPr>
            <a:r>
              <a:rPr lang="en-US" sz="1822" dirty="0">
                <a:solidFill>
                  <a:srgbClr val="FFFFFF"/>
                </a:solidFill>
                <a:latin typeface="League Spartan"/>
              </a:rPr>
              <a:t>A        B          C       D         E       F</a:t>
            </a:r>
          </a:p>
          <a:p>
            <a:pPr>
              <a:lnSpc>
                <a:spcPts val="2315"/>
              </a:lnSpc>
            </a:pPr>
            <a:r>
              <a:rPr lang="en-US" sz="1822" dirty="0">
                <a:solidFill>
                  <a:srgbClr val="FFFFFF"/>
                </a:solidFill>
                <a:latin typeface="League Spartan"/>
              </a:rPr>
              <a:t>20     17,5     15     12,5    10     0</a:t>
            </a:r>
          </a:p>
          <a:p>
            <a:pPr>
              <a:lnSpc>
                <a:spcPts val="2821"/>
              </a:lnSpc>
            </a:pPr>
            <a:endParaRPr lang="en-US" sz="1822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38593" y="1106816"/>
            <a:ext cx="3988594" cy="37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4"/>
              </a:lnSpc>
            </a:pPr>
            <a:r>
              <a:rPr lang="en-US" sz="1850" b="1" spc="185" dirty="0">
                <a:solidFill>
                  <a:srgbClr val="79DEE3"/>
                </a:solidFill>
                <a:latin typeface="Lato"/>
              </a:rPr>
              <a:t>MERITVÄRDE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9842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7556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632000" cy="2115993"/>
            <a:chOff x="0" y="0"/>
            <a:chExt cx="10939373" cy="282132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30657" b="30657"/>
            <a:stretch>
              <a:fillRect/>
            </a:stretch>
          </p:blipFill>
          <p:spPr>
            <a:xfrm>
              <a:off x="0" y="0"/>
              <a:ext cx="10939373" cy="2821324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89983" y="2184444"/>
            <a:ext cx="5484561" cy="44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78"/>
              </a:lnSpc>
            </a:pPr>
            <a:r>
              <a:rPr lang="en-US" sz="2818" dirty="0" err="1">
                <a:solidFill>
                  <a:srgbClr val="79DEE3"/>
                </a:solidFill>
                <a:latin typeface="League Spartan"/>
              </a:rPr>
              <a:t>Introduktionsprogram</a:t>
            </a:r>
            <a:endParaRPr lang="en-US" sz="2818" dirty="0">
              <a:solidFill>
                <a:srgbClr val="79DEE3"/>
              </a:solidFill>
              <a:latin typeface="League Spart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76600" y="2752725"/>
            <a:ext cx="41910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0" indent="-171450" algn="l">
              <a:lnSpc>
                <a:spcPts val="300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00" b="1" spc="84" dirty="0" err="1">
                <a:solidFill>
                  <a:srgbClr val="FFFFFF"/>
                </a:solidFill>
                <a:latin typeface="Lato"/>
              </a:rPr>
              <a:t>Yrkesintroduktion</a:t>
            </a:r>
            <a:r>
              <a:rPr lang="en-US" sz="1000" spc="8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–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enklare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yrkesutbildning</a:t>
            </a:r>
            <a:endParaRPr lang="en-US" sz="1000" spc="84" dirty="0" smtClean="0">
              <a:solidFill>
                <a:srgbClr val="FFFFFF"/>
              </a:solidFill>
              <a:latin typeface="Lato"/>
            </a:endParaRPr>
          </a:p>
          <a:p>
            <a:pPr marL="171450" lvl="0" indent="-171450" algn="l">
              <a:lnSpc>
                <a:spcPts val="300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00" b="1" spc="84" dirty="0" err="1" smtClean="0">
                <a:solidFill>
                  <a:srgbClr val="FFFFFF"/>
                </a:solidFill>
                <a:latin typeface="Lato"/>
              </a:rPr>
              <a:t>Individuellt</a:t>
            </a:r>
            <a:r>
              <a:rPr lang="en-US" sz="1000" b="1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b="1" spc="84" dirty="0" err="1" smtClean="0">
                <a:solidFill>
                  <a:srgbClr val="FFFFFF"/>
                </a:solidFill>
                <a:latin typeface="Lato"/>
              </a:rPr>
              <a:t>alternativ</a:t>
            </a:r>
            <a:r>
              <a:rPr lang="en-US" sz="1000" b="1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–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läsa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upp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saknade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ämnen</a:t>
            </a:r>
            <a:endParaRPr lang="en-US" sz="1000" spc="84" dirty="0" smtClean="0">
              <a:solidFill>
                <a:srgbClr val="FFFFFF"/>
              </a:solidFill>
              <a:latin typeface="Lato"/>
            </a:endParaRPr>
          </a:p>
          <a:p>
            <a:pPr marL="171450" lvl="0" indent="-171450" algn="l">
              <a:lnSpc>
                <a:spcPts val="300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00" b="1" spc="84" dirty="0" err="1" smtClean="0">
                <a:solidFill>
                  <a:srgbClr val="FFFFFF"/>
                </a:solidFill>
                <a:latin typeface="Lato"/>
              </a:rPr>
              <a:t>Språkintroduktion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–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för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nyanlända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som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behöver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mer</a:t>
            </a:r>
            <a:r>
              <a:rPr lang="en-US" sz="1000" spc="8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4" dirty="0" err="1" smtClean="0">
                <a:solidFill>
                  <a:srgbClr val="FFFFFF"/>
                </a:solidFill>
                <a:latin typeface="Lato"/>
              </a:rPr>
              <a:t>svenska</a:t>
            </a:r>
            <a:endParaRPr lang="en-US" sz="1000" spc="84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2400" y="2769312"/>
            <a:ext cx="3048001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866"/>
              </a:lnSpc>
              <a:buFont typeface="Arial" panose="020B0604020202020204" pitchFamily="34" charset="0"/>
              <a:buChar char="•"/>
            </a:pPr>
            <a:r>
              <a:rPr lang="en-US" sz="1000" spc="80" dirty="0" err="1">
                <a:solidFill>
                  <a:srgbClr val="FFFFFF"/>
                </a:solidFill>
                <a:latin typeface="Lato"/>
              </a:rPr>
              <a:t>Programinriktat</a:t>
            </a:r>
            <a:r>
              <a:rPr lang="en-US" sz="1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0" dirty="0" err="1" smtClean="0">
                <a:solidFill>
                  <a:srgbClr val="FFFFFF"/>
                </a:solidFill>
                <a:latin typeface="Lato"/>
              </a:rPr>
              <a:t>val</a:t>
            </a:r>
            <a:r>
              <a:rPr lang="en-US" sz="1000" spc="80" dirty="0" smtClean="0">
                <a:solidFill>
                  <a:srgbClr val="FFFFFF"/>
                </a:solidFill>
                <a:latin typeface="Lato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1000" spc="80" dirty="0" err="1" smtClean="0">
                <a:solidFill>
                  <a:srgbClr val="FFFFFF"/>
                </a:solidFill>
                <a:latin typeface="Lato"/>
              </a:rPr>
              <a:t>sve</a:t>
            </a:r>
            <a:r>
              <a:rPr lang="en-US" sz="1000" spc="80" dirty="0" smtClean="0">
                <a:solidFill>
                  <a:srgbClr val="FFFFFF"/>
                </a:solidFill>
                <a:latin typeface="Lato"/>
              </a:rPr>
              <a:t>/sva+eng+ma+3 </a:t>
            </a:r>
            <a:r>
              <a:rPr lang="en-US" sz="1000" spc="80" dirty="0" err="1" smtClean="0">
                <a:solidFill>
                  <a:srgbClr val="FFFFFF"/>
                </a:solidFill>
                <a:latin typeface="Lato"/>
              </a:rPr>
              <a:t>valfria</a:t>
            </a:r>
            <a:r>
              <a:rPr lang="en-US" sz="1000" spc="80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00" spc="80" dirty="0" err="1" smtClean="0">
                <a:solidFill>
                  <a:srgbClr val="FFFFFF"/>
                </a:solidFill>
                <a:latin typeface="Lato"/>
              </a:rPr>
              <a:t>sve</a:t>
            </a:r>
            <a:r>
              <a:rPr lang="en-US" sz="1000" spc="80" dirty="0" smtClean="0">
                <a:solidFill>
                  <a:srgbClr val="FFFFFF"/>
                </a:solidFill>
                <a:latin typeface="Lato"/>
              </a:rPr>
              <a:t>/</a:t>
            </a:r>
            <a:r>
              <a:rPr lang="en-US" sz="1000" spc="80" dirty="0" err="1" smtClean="0">
                <a:solidFill>
                  <a:srgbClr val="FFFFFF"/>
                </a:solidFill>
                <a:latin typeface="Lato"/>
              </a:rPr>
              <a:t>sva+eng</a:t>
            </a:r>
            <a:r>
              <a:rPr lang="en-US" sz="1000" spc="80" dirty="0" smtClean="0">
                <a:solidFill>
                  <a:srgbClr val="FFFFFF"/>
                </a:solidFill>
                <a:latin typeface="Lato"/>
              </a:rPr>
              <a:t>/ma+4 </a:t>
            </a:r>
            <a:r>
              <a:rPr lang="en-US" sz="1000" spc="80" dirty="0" err="1">
                <a:solidFill>
                  <a:srgbClr val="FFFFFF"/>
                </a:solidFill>
                <a:latin typeface="Lato"/>
              </a:rPr>
              <a:t>valfria</a:t>
            </a:r>
            <a:endParaRPr lang="en-US" sz="1000" spc="8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866"/>
              </a:lnSpc>
              <a:buFont typeface="Arial" panose="020B0604020202020204" pitchFamily="34" charset="0"/>
              <a:buChar char="•"/>
            </a:pPr>
            <a:endParaRPr lang="en-US" sz="1610" spc="80" dirty="0">
              <a:solidFill>
                <a:srgbClr val="FFFFFF"/>
              </a:solidFill>
              <a:latin typeface="Lato"/>
            </a:endParaRPr>
          </a:p>
          <a:p>
            <a:pPr marL="0" lvl="0" indent="0" algn="l">
              <a:lnSpc>
                <a:spcPts val="1798"/>
              </a:lnSpc>
              <a:spcBef>
                <a:spcPct val="0"/>
              </a:spcBef>
            </a:pPr>
            <a:endParaRPr lang="en-US" sz="1610" spc="80" dirty="0">
              <a:solidFill>
                <a:srgbClr val="FFFFFF"/>
              </a:solidFill>
              <a:latin typeface="Lato"/>
            </a:endParaRPr>
          </a:p>
          <a:p>
            <a:pPr marL="0" lvl="0" indent="0" algn="l">
              <a:lnSpc>
                <a:spcPts val="1264"/>
              </a:lnSpc>
              <a:spcBef>
                <a:spcPct val="0"/>
              </a:spcBef>
            </a:pPr>
            <a:endParaRPr lang="en-US" sz="1610" spc="8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50568" y="4690271"/>
            <a:ext cx="3469955" cy="36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8"/>
              </a:lnSpc>
              <a:spcBef>
                <a:spcPct val="0"/>
              </a:spcBef>
            </a:pPr>
            <a:r>
              <a:rPr lang="en-US" sz="1689" spc="84" dirty="0" err="1">
                <a:solidFill>
                  <a:srgbClr val="FFFFFF"/>
                </a:solidFill>
                <a:latin typeface="Lato"/>
              </a:rPr>
              <a:t>Kan</a:t>
            </a:r>
            <a:r>
              <a:rPr lang="en-US" sz="1689" spc="8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689" spc="84" dirty="0" err="1">
                <a:solidFill>
                  <a:srgbClr val="FFFFFF"/>
                </a:solidFill>
                <a:latin typeface="Lato"/>
              </a:rPr>
              <a:t>söka</a:t>
            </a:r>
            <a:r>
              <a:rPr lang="en-US" sz="1689" spc="8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689" spc="84" dirty="0" err="1">
                <a:solidFill>
                  <a:srgbClr val="FFFFFF"/>
                </a:solidFill>
                <a:latin typeface="Lato"/>
              </a:rPr>
              <a:t>nytt</a:t>
            </a:r>
            <a:r>
              <a:rPr lang="en-US" sz="1689" spc="84" dirty="0">
                <a:solidFill>
                  <a:srgbClr val="FFFFFF"/>
                </a:solidFill>
                <a:latin typeface="Lato"/>
              </a:rPr>
              <a:t> program </a:t>
            </a:r>
            <a:r>
              <a:rPr lang="en-US" sz="1689" spc="84" dirty="0" err="1">
                <a:solidFill>
                  <a:srgbClr val="FFFFFF"/>
                </a:solidFill>
                <a:latin typeface="Lato"/>
              </a:rPr>
              <a:t>varje</a:t>
            </a:r>
            <a:r>
              <a:rPr lang="en-US" sz="1689" spc="8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689" spc="84" dirty="0" err="1">
                <a:solidFill>
                  <a:srgbClr val="FFFFFF"/>
                </a:solidFill>
                <a:latin typeface="Lato"/>
              </a:rPr>
              <a:t>år</a:t>
            </a:r>
            <a:r>
              <a:rPr lang="en-US" sz="1689" spc="84" dirty="0">
                <a:solidFill>
                  <a:srgbClr val="FFFFFF"/>
                </a:solidFill>
                <a:latin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8" y="1"/>
            <a:ext cx="7632000" cy="5715000"/>
            <a:chOff x="0" y="0"/>
            <a:chExt cx="11209085" cy="87275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rcRect l="7456" r="7456"/>
            <a:stretch>
              <a:fillRect/>
            </a:stretch>
          </p:blipFill>
          <p:spPr>
            <a:xfrm>
              <a:off x="0" y="0"/>
              <a:ext cx="11209085" cy="872757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844942" y="4830344"/>
            <a:ext cx="388557" cy="38855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58425" y="1921884"/>
            <a:ext cx="690740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4"/>
              </a:lnSpc>
            </a:pP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Nej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!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Det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handlar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enbart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 om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betyg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och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vilka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kurser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 du </a:t>
            </a:r>
            <a:r>
              <a:rPr lang="en-US" sz="2830" dirty="0" err="1">
                <a:solidFill>
                  <a:srgbClr val="33A7C7"/>
                </a:solidFill>
                <a:latin typeface="League Spartan"/>
              </a:rPr>
              <a:t>läst</a:t>
            </a:r>
            <a:r>
              <a:rPr lang="en-US" sz="2830" dirty="0">
                <a:solidFill>
                  <a:srgbClr val="33A7C7"/>
                </a:solidFill>
                <a:latin typeface="League Spartan"/>
              </a:rPr>
              <a:t>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6953" y="1370373"/>
            <a:ext cx="3988594" cy="40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35"/>
              </a:lnSpc>
            </a:pPr>
            <a:r>
              <a:rPr lang="en-US" sz="1257" spc="125" dirty="0">
                <a:solidFill>
                  <a:srgbClr val="33A7C7"/>
                </a:solidFill>
                <a:latin typeface="Lato Bold Italics"/>
              </a:rPr>
              <a:t>MÅSTE JAG HA GÅTT ETT VISST PROGRAM FÖR ATT FÅ STUDERA VIDARE EFTER GYMNASIET?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5BBAD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632000" cy="2537600"/>
            <a:chOff x="0" y="0"/>
            <a:chExt cx="10832047" cy="338346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38286" b="38286"/>
            <a:stretch>
              <a:fillRect/>
            </a:stretch>
          </p:blipFill>
          <p:spPr>
            <a:xfrm>
              <a:off x="0" y="0"/>
              <a:ext cx="10832047" cy="3383467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838200" y="985508"/>
            <a:ext cx="5866132" cy="402291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1295400" y="1746526"/>
            <a:ext cx="4953000" cy="387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5"/>
              </a:lnSpc>
            </a:pPr>
            <a:r>
              <a:rPr lang="en-US" sz="1822" dirty="0">
                <a:solidFill>
                  <a:srgbClr val="33A7C7"/>
                </a:solidFill>
                <a:latin typeface="League Spartan"/>
              </a:rPr>
              <a:t>www.skanegy.se</a:t>
            </a:r>
          </a:p>
          <a:p>
            <a:pPr algn="ctr">
              <a:lnSpc>
                <a:spcPts val="2315"/>
              </a:lnSpc>
            </a:pPr>
            <a:endParaRPr lang="en-US" sz="1822" dirty="0">
              <a:solidFill>
                <a:srgbClr val="33A7C7"/>
              </a:solidFill>
              <a:latin typeface="League Spartan"/>
            </a:endParaRPr>
          </a:p>
          <a:p>
            <a:pPr algn="ctr">
              <a:lnSpc>
                <a:spcPts val="2315"/>
              </a:lnSpc>
            </a:pPr>
            <a:r>
              <a:rPr lang="en-US" sz="1822" dirty="0">
                <a:solidFill>
                  <a:srgbClr val="33A7C7"/>
                </a:solidFill>
                <a:latin typeface="League Spartan"/>
              </a:rPr>
              <a:t>utbildningsguiden.skolverket.se</a:t>
            </a:r>
          </a:p>
          <a:p>
            <a:pPr algn="ctr">
              <a:lnSpc>
                <a:spcPts val="2315"/>
              </a:lnSpc>
            </a:pPr>
            <a:endParaRPr lang="en-US" sz="1822" dirty="0">
              <a:solidFill>
                <a:srgbClr val="33A7C7"/>
              </a:solidFill>
              <a:latin typeface="League Spartan"/>
            </a:endParaRPr>
          </a:p>
          <a:p>
            <a:pPr algn="ctr">
              <a:lnSpc>
                <a:spcPts val="2315"/>
              </a:lnSpc>
            </a:pPr>
            <a:r>
              <a:rPr lang="en-US" sz="1822" dirty="0">
                <a:solidFill>
                  <a:srgbClr val="33A7C7"/>
                </a:solidFill>
                <a:latin typeface="League Spartan"/>
              </a:rPr>
              <a:t>www.framtid.se</a:t>
            </a:r>
          </a:p>
          <a:p>
            <a:pPr algn="ctr">
              <a:lnSpc>
                <a:spcPts val="2315"/>
              </a:lnSpc>
            </a:pPr>
            <a:endParaRPr lang="en-US" sz="1822" dirty="0">
              <a:solidFill>
                <a:srgbClr val="33A7C7"/>
              </a:solidFill>
              <a:latin typeface="League Spartan"/>
            </a:endParaRPr>
          </a:p>
          <a:p>
            <a:pPr algn="ctr">
              <a:lnSpc>
                <a:spcPts val="2315"/>
              </a:lnSpc>
            </a:pPr>
            <a:r>
              <a:rPr lang="en-US" sz="1822" dirty="0">
                <a:solidFill>
                  <a:srgbClr val="33A7C7"/>
                </a:solidFill>
                <a:latin typeface="League Spartan"/>
              </a:rPr>
              <a:t>www.antagning.se.se</a:t>
            </a:r>
          </a:p>
          <a:p>
            <a:pPr>
              <a:lnSpc>
                <a:spcPts val="2315"/>
              </a:lnSpc>
            </a:pPr>
            <a:endParaRPr lang="en-US" sz="1822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315"/>
              </a:lnSpc>
            </a:pPr>
            <a:endParaRPr lang="en-US" sz="1822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315"/>
              </a:lnSpc>
            </a:pPr>
            <a:endParaRPr lang="en-US" sz="1822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315"/>
              </a:lnSpc>
            </a:pPr>
            <a:endParaRPr lang="en-US" sz="1822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315"/>
              </a:lnSpc>
            </a:pPr>
            <a:endParaRPr lang="en-US" sz="1822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2821"/>
              </a:lnSpc>
            </a:pPr>
            <a:endParaRPr lang="en-US" sz="1822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57400" y="1106816"/>
            <a:ext cx="313307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4"/>
              </a:lnSpc>
            </a:pPr>
            <a:r>
              <a:rPr lang="en-US" sz="1850" spc="185" dirty="0">
                <a:solidFill>
                  <a:srgbClr val="33A7C7"/>
                </a:solidFill>
                <a:latin typeface="Lato"/>
              </a:rPr>
              <a:t>MER INFOMARTION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9684" y="1462779"/>
            <a:ext cx="349746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3"/>
              </a:lnSpc>
            </a:pP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Snabba</a:t>
            </a:r>
            <a:r>
              <a:rPr lang="en-US" sz="3301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fakta</a:t>
            </a:r>
            <a:endParaRPr lang="en-US" sz="3301" dirty="0">
              <a:solidFill>
                <a:srgbClr val="33A7C7"/>
              </a:solidFill>
              <a:latin typeface="League Sparta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5BBAD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844942" y="4830344"/>
            <a:ext cx="388557" cy="38855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BBAD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641564" y="2214767"/>
            <a:ext cx="3406936" cy="225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8"/>
              </a:lnSpc>
            </a:pPr>
            <a:r>
              <a:rPr lang="en-US" sz="1369" spc="68">
                <a:solidFill>
                  <a:srgbClr val="FFFFFF"/>
                </a:solidFill>
                <a:latin typeface="League Spartan"/>
              </a:rPr>
              <a:t>18 program</a:t>
            </a:r>
          </a:p>
          <a:p>
            <a:pPr algn="r">
              <a:lnSpc>
                <a:spcPts val="1998"/>
              </a:lnSpc>
            </a:pPr>
            <a:r>
              <a:rPr lang="en-US" sz="1369" spc="68">
                <a:solidFill>
                  <a:srgbClr val="FFFFFF"/>
                </a:solidFill>
                <a:latin typeface="League Spartan"/>
              </a:rPr>
              <a:t>6 högskoleförberedande</a:t>
            </a:r>
          </a:p>
          <a:p>
            <a:pPr algn="r">
              <a:lnSpc>
                <a:spcPts val="1998"/>
              </a:lnSpc>
            </a:pPr>
            <a:r>
              <a:rPr lang="en-US" sz="1369" spc="68">
                <a:solidFill>
                  <a:srgbClr val="FFFFFF"/>
                </a:solidFill>
                <a:latin typeface="League Spartan"/>
              </a:rPr>
              <a:t>12 yrkesförberedande</a:t>
            </a:r>
          </a:p>
          <a:p>
            <a:pPr algn="r">
              <a:lnSpc>
                <a:spcPts val="1998"/>
              </a:lnSpc>
            </a:pPr>
            <a:r>
              <a:rPr lang="en-US" sz="1369" spc="68">
                <a:solidFill>
                  <a:srgbClr val="FFFFFF"/>
                </a:solidFill>
                <a:latin typeface="League Spartan"/>
              </a:rPr>
              <a:t>Alla 3 år långa</a:t>
            </a:r>
          </a:p>
          <a:p>
            <a:pPr algn="r">
              <a:lnSpc>
                <a:spcPts val="1998"/>
              </a:lnSpc>
            </a:pPr>
            <a:endParaRPr lang="en-US" sz="1369" spc="68">
              <a:solidFill>
                <a:srgbClr val="FFFFFF"/>
              </a:solidFill>
              <a:latin typeface="League Spartan"/>
            </a:endParaRPr>
          </a:p>
          <a:p>
            <a:pPr algn="r">
              <a:lnSpc>
                <a:spcPts val="1998"/>
              </a:lnSpc>
            </a:pPr>
            <a:endParaRPr lang="en-US" sz="1369" spc="68">
              <a:solidFill>
                <a:srgbClr val="FFFFFF"/>
              </a:solidFill>
              <a:latin typeface="League Spartan"/>
            </a:endParaRPr>
          </a:p>
          <a:p>
            <a:pPr algn="r">
              <a:lnSpc>
                <a:spcPts val="1998"/>
              </a:lnSpc>
            </a:pPr>
            <a:r>
              <a:rPr lang="en-US" sz="1369" spc="68">
                <a:solidFill>
                  <a:srgbClr val="FFFFFF"/>
                </a:solidFill>
                <a:latin typeface="League Spartan"/>
              </a:rPr>
              <a:t>Finns även riksrekryterande &amp; idrottsutbildningar - fråga SYV om dessa!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21566" t="-21566"/>
          <a:stretch/>
        </p:blipFill>
        <p:spPr>
          <a:xfrm>
            <a:off x="-533400" y="800100"/>
            <a:ext cx="3998097" cy="289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948196" y="1011544"/>
            <a:ext cx="3255496" cy="3188514"/>
          </a:xfrm>
          <a:prstGeom prst="rect">
            <a:avLst/>
          </a:prstGeom>
          <a:solidFill>
            <a:srgbClr val="5BBAD5"/>
          </a:solidFill>
        </p:spPr>
      </p:sp>
      <p:sp>
        <p:nvSpPr>
          <p:cNvPr id="3" name="AutoShape 3"/>
          <p:cNvSpPr/>
          <p:nvPr/>
        </p:nvSpPr>
        <p:spPr>
          <a:xfrm>
            <a:off x="435749" y="1011544"/>
            <a:ext cx="3255496" cy="3188514"/>
          </a:xfrm>
          <a:prstGeom prst="rect">
            <a:avLst/>
          </a:prstGeom>
          <a:solidFill>
            <a:srgbClr val="5BBAD5"/>
          </a:solid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304191" y="2158266"/>
            <a:ext cx="1019400" cy="10194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9673" y="5001757"/>
            <a:ext cx="6843516" cy="42612"/>
            <a:chOff x="0" y="0"/>
            <a:chExt cx="101981000" cy="63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5BBAD5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89673" y="4828784"/>
            <a:ext cx="388557" cy="38855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BBAD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79541" y="1454005"/>
            <a:ext cx="2351484" cy="5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1"/>
              </a:lnSpc>
            </a:pPr>
            <a:r>
              <a:rPr lang="en-US" sz="1851">
                <a:solidFill>
                  <a:srgbClr val="79DEE3"/>
                </a:solidFill>
                <a:latin typeface="League Spartan"/>
              </a:rPr>
              <a:t>Högskoleförbered-ande program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85866" y="2365268"/>
            <a:ext cx="848320" cy="58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3773">
                <a:solidFill>
                  <a:srgbClr val="D9D9D9"/>
                </a:solidFill>
                <a:latin typeface="League Spartan"/>
              </a:rPr>
              <a:t>&amp;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93953" y="1399822"/>
            <a:ext cx="2351484" cy="36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251">
                <a:solidFill>
                  <a:srgbClr val="79DEE3"/>
                </a:solidFill>
                <a:latin typeface="League Spartan"/>
              </a:rPr>
              <a:t>Yrkesprogram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9541" y="1936078"/>
            <a:ext cx="2351484" cy="133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"/>
              </a:lnSpc>
            </a:pPr>
            <a:endParaRPr/>
          </a:p>
          <a:p>
            <a:pPr algn="ctr">
              <a:lnSpc>
                <a:spcPts val="1815"/>
              </a:lnSpc>
            </a:pPr>
            <a:r>
              <a:rPr lang="en-US" sz="1100" spc="110">
                <a:solidFill>
                  <a:srgbClr val="FFFFFF"/>
                </a:solidFill>
                <a:latin typeface="Lato"/>
              </a:rPr>
              <a:t>•Förbereder dig inför högskola/universitet</a:t>
            </a:r>
          </a:p>
          <a:p>
            <a:pPr algn="ctr">
              <a:lnSpc>
                <a:spcPts val="1815"/>
              </a:lnSpc>
            </a:pPr>
            <a:r>
              <a:rPr lang="en-US" sz="1100" spc="93">
                <a:solidFill>
                  <a:srgbClr val="FFFFFF"/>
                </a:solidFill>
                <a:latin typeface="Arimo"/>
              </a:rPr>
              <a:t>•Ingen yrkestitel efter avslutad utbildning </a:t>
            </a:r>
          </a:p>
          <a:p>
            <a:pPr algn="ctr">
              <a:lnSpc>
                <a:spcPts val="1815"/>
              </a:lnSpc>
            </a:pPr>
            <a:endParaRPr lang="en-US" sz="1100" spc="93">
              <a:solidFill>
                <a:srgbClr val="FFFFFF"/>
              </a:solidFill>
              <a:latin typeface="Arim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93850" y="1965989"/>
            <a:ext cx="2351484" cy="178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"/>
              </a:lnSpc>
            </a:pPr>
            <a:r>
              <a:rPr lang="en-US" sz="1100" spc="110">
                <a:solidFill>
                  <a:srgbClr val="FFFFFF"/>
                </a:solidFill>
                <a:latin typeface="Lato"/>
              </a:rPr>
              <a:t>•Förbereder dig för ett yrke</a:t>
            </a:r>
          </a:p>
          <a:p>
            <a:pPr algn="ctr">
              <a:lnSpc>
                <a:spcPts val="1815"/>
              </a:lnSpc>
            </a:pPr>
            <a:r>
              <a:rPr lang="en-US" sz="1100" spc="93">
                <a:solidFill>
                  <a:srgbClr val="FFFFFF"/>
                </a:solidFill>
                <a:latin typeface="Arimo"/>
              </a:rPr>
              <a:t>•Minst 15 veckor arbetsplatsförlagt lärande</a:t>
            </a:r>
          </a:p>
          <a:p>
            <a:pPr algn="ctr">
              <a:lnSpc>
                <a:spcPts val="1815"/>
              </a:lnSpc>
            </a:pPr>
            <a:r>
              <a:rPr lang="en-US" sz="1100" spc="93">
                <a:solidFill>
                  <a:srgbClr val="FFFFFF"/>
                </a:solidFill>
                <a:latin typeface="Arimo"/>
              </a:rPr>
              <a:t>•Kan läsas som lärlingsutbildning</a:t>
            </a:r>
          </a:p>
          <a:p>
            <a:pPr algn="ctr">
              <a:lnSpc>
                <a:spcPts val="1815"/>
              </a:lnSpc>
            </a:pPr>
            <a:r>
              <a:rPr lang="en-US" sz="1100" spc="93">
                <a:solidFill>
                  <a:srgbClr val="FFFFFF"/>
                </a:solidFill>
                <a:latin typeface="Arimo"/>
              </a:rPr>
              <a:t>•Du kan studera vidare även efter ett yrkesprogram </a:t>
            </a:r>
          </a:p>
          <a:p>
            <a:pPr algn="ctr">
              <a:lnSpc>
                <a:spcPts val="1815"/>
              </a:lnSpc>
            </a:pPr>
            <a:endParaRPr lang="en-US" sz="1100" spc="93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9842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75563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750" y="-14049"/>
            <a:ext cx="7632000" cy="1827038"/>
            <a:chOff x="0" y="0"/>
            <a:chExt cx="10939373" cy="282132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41095" b="41725"/>
            <a:stretch>
              <a:fillRect/>
            </a:stretch>
          </p:blipFill>
          <p:spPr>
            <a:xfrm>
              <a:off x="0" y="0"/>
              <a:ext cx="10939373" cy="2821324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86900" y="2225539"/>
            <a:ext cx="3179188" cy="50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6"/>
              </a:lnSpc>
            </a:pPr>
            <a:r>
              <a:rPr lang="en-US" sz="3218">
                <a:solidFill>
                  <a:srgbClr val="79DEE3"/>
                </a:solidFill>
                <a:latin typeface="League Spartan"/>
              </a:rPr>
              <a:t>Yrkesprogram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38600" y="2105013"/>
            <a:ext cx="3424106" cy="316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Barn-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fritidsprogrammet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(BF)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Bygg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anläggningsprogrammet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(BA)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El-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energiprogrammet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(EE)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Fordons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transportprogrammet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(FT)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Försäljnings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serviceprogrammet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(FS)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Hantverksprogrammet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(HV)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Hotell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turismprogrammet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(HT)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Industritekniska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(IN)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Naturbruksprogrammet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(NB)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Restaurang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livsmedelsprogrammet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(RL)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VVS-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fastighetsprogrammet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(VF)</a:t>
            </a:r>
          </a:p>
          <a:p>
            <a:pPr marL="171450" lvl="0" indent="-171450" algn="l">
              <a:lnSpc>
                <a:spcPts val="1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89" u="none" spc="54" dirty="0" err="1" smtClean="0">
                <a:solidFill>
                  <a:srgbClr val="FFFFFF"/>
                </a:solidFill>
                <a:latin typeface="Lato"/>
              </a:rPr>
              <a:t>Vård</a:t>
            </a:r>
            <a:r>
              <a:rPr lang="en-US" sz="1089" u="none" spc="54" dirty="0" smtClean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089" u="none" spc="54" dirty="0" err="1">
                <a:solidFill>
                  <a:srgbClr val="FFFFFF"/>
                </a:solidFill>
                <a:latin typeface="Lato"/>
              </a:rPr>
              <a:t>omsorgsprogrammet</a:t>
            </a:r>
            <a:r>
              <a:rPr lang="en-US" sz="1089" u="none" spc="54" dirty="0">
                <a:solidFill>
                  <a:srgbClr val="FFFFFF"/>
                </a:solidFill>
                <a:latin typeface="Lato"/>
              </a:rPr>
              <a:t> (VO)</a:t>
            </a:r>
          </a:p>
          <a:p>
            <a:pPr marL="0" lvl="0" indent="0" algn="l">
              <a:lnSpc>
                <a:spcPts val="1940"/>
              </a:lnSpc>
              <a:spcBef>
                <a:spcPct val="0"/>
              </a:spcBef>
            </a:pPr>
            <a:endParaRPr lang="en-US" sz="1089" u="none" spc="54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1500" y="2769312"/>
            <a:ext cx="309209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866"/>
              </a:lnSpc>
              <a:buFont typeface="Arial" panose="020B0604020202020204" pitchFamily="34" charset="0"/>
              <a:buChar char="•"/>
            </a:pPr>
            <a:r>
              <a:rPr lang="en-US" sz="1610" spc="80" dirty="0" err="1" smtClean="0">
                <a:solidFill>
                  <a:srgbClr val="FFFFFF"/>
                </a:solidFill>
                <a:latin typeface="Lato"/>
              </a:rPr>
              <a:t>Lägst</a:t>
            </a:r>
            <a:r>
              <a:rPr lang="en-US" sz="1610" spc="80" dirty="0" smtClean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betyget</a:t>
            </a:r>
            <a:r>
              <a:rPr lang="en-US" sz="1610" spc="80" dirty="0">
                <a:solidFill>
                  <a:srgbClr val="FFFFFF"/>
                </a:solidFill>
                <a:latin typeface="Lato"/>
              </a:rPr>
              <a:t> E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i</a:t>
            </a:r>
            <a:r>
              <a:rPr lang="en-US" sz="161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minst</a:t>
            </a:r>
            <a:r>
              <a:rPr lang="en-US" sz="1610" spc="80" dirty="0">
                <a:solidFill>
                  <a:srgbClr val="FFFFFF"/>
                </a:solidFill>
                <a:latin typeface="Lato"/>
              </a:rPr>
              <a:t> 8 </a:t>
            </a:r>
            <a:r>
              <a:rPr lang="en-US" sz="1610" spc="80" dirty="0" err="1">
                <a:solidFill>
                  <a:srgbClr val="FFFFFF"/>
                </a:solidFill>
                <a:latin typeface="Lato"/>
              </a:rPr>
              <a:t>ämnen</a:t>
            </a:r>
            <a:endParaRPr lang="en-US" sz="1610" spc="8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866"/>
              </a:lnSpc>
              <a:buFont typeface="Arial" panose="020B0604020202020204" pitchFamily="34" charset="0"/>
              <a:buChar char="•"/>
            </a:pPr>
            <a:r>
              <a:rPr lang="en-US" sz="1610" spc="71" dirty="0" err="1" smtClean="0">
                <a:solidFill>
                  <a:srgbClr val="FFFFFF"/>
                </a:solidFill>
                <a:latin typeface="Arimo"/>
              </a:rPr>
              <a:t>Sv</a:t>
            </a:r>
            <a:r>
              <a:rPr lang="en-US" sz="1610" spc="71" dirty="0">
                <a:solidFill>
                  <a:srgbClr val="FFFFFF"/>
                </a:solidFill>
                <a:latin typeface="Arimo"/>
              </a:rPr>
              <a:t>, ma, </a:t>
            </a:r>
            <a:r>
              <a:rPr lang="en-US" sz="1610" spc="71" dirty="0" err="1">
                <a:solidFill>
                  <a:srgbClr val="FFFFFF"/>
                </a:solidFill>
                <a:latin typeface="Arimo"/>
              </a:rPr>
              <a:t>eng</a:t>
            </a:r>
            <a:r>
              <a:rPr lang="en-US" sz="1610" spc="71" dirty="0">
                <a:solidFill>
                  <a:srgbClr val="FFFFFF"/>
                </a:solidFill>
                <a:latin typeface="Arimo"/>
              </a:rPr>
              <a:t> + 5 </a:t>
            </a:r>
            <a:r>
              <a:rPr lang="en-US" sz="1610" spc="71" dirty="0" err="1">
                <a:solidFill>
                  <a:srgbClr val="FFFFFF"/>
                </a:solidFill>
                <a:latin typeface="Arimo"/>
              </a:rPr>
              <a:t>valfria</a:t>
            </a:r>
            <a:r>
              <a:rPr lang="en-US" sz="1610" spc="71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10" spc="71" dirty="0" err="1">
                <a:solidFill>
                  <a:srgbClr val="FFFFFF"/>
                </a:solidFill>
                <a:latin typeface="Arimo"/>
              </a:rPr>
              <a:t>ämnen</a:t>
            </a:r>
            <a:endParaRPr lang="en-US" sz="1610" spc="71" dirty="0">
              <a:solidFill>
                <a:srgbClr val="FFFFFF"/>
              </a:solidFill>
              <a:latin typeface="Arimo"/>
            </a:endParaRPr>
          </a:p>
          <a:p>
            <a:pPr marL="0" lvl="0" indent="0" algn="l">
              <a:lnSpc>
                <a:spcPts val="1798"/>
              </a:lnSpc>
              <a:spcBef>
                <a:spcPct val="0"/>
              </a:spcBef>
            </a:pPr>
            <a:endParaRPr lang="en-US" sz="1610" spc="71" dirty="0">
              <a:solidFill>
                <a:srgbClr val="FFFFFF"/>
              </a:solidFill>
              <a:latin typeface="Arimo"/>
            </a:endParaRPr>
          </a:p>
          <a:p>
            <a:pPr marL="0" lvl="0" indent="0" algn="l">
              <a:lnSpc>
                <a:spcPts val="1264"/>
              </a:lnSpc>
              <a:spcBef>
                <a:spcPct val="0"/>
              </a:spcBef>
            </a:pPr>
            <a:endParaRPr lang="en-US" sz="1610" spc="71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116" y="5251866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41999" y="510019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10646" y="74351"/>
            <a:ext cx="3155111" cy="504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6173" r="26173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71965" y="1481366"/>
            <a:ext cx="3304579" cy="35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1415" spc="70" dirty="0">
                <a:solidFill>
                  <a:srgbClr val="33A7C7"/>
                </a:solidFill>
                <a:latin typeface="Lato"/>
              </a:rPr>
              <a:t>Är du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intresserad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av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människor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tycker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att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ditt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andras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välmående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är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viktigt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? På barn-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fritidsprogrammet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får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du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lära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dig om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människor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i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olika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åldrar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med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olika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förutsättningar</a:t>
            </a:r>
            <a:r>
              <a:rPr lang="en-US" sz="1415" spc="70" dirty="0" smtClean="0">
                <a:solidFill>
                  <a:srgbClr val="33A7C7"/>
                </a:solidFill>
                <a:latin typeface="Lato"/>
              </a:rPr>
              <a:t>.</a:t>
            </a:r>
          </a:p>
          <a:p>
            <a:pPr>
              <a:lnSpc>
                <a:spcPts val="2518"/>
              </a:lnSpc>
            </a:pPr>
            <a:r>
              <a:rPr lang="en-US" sz="1415" i="1" spc="70" dirty="0" smtClean="0">
                <a:solidFill>
                  <a:srgbClr val="33A7C7"/>
                </a:solidFill>
                <a:latin typeface="Lato"/>
              </a:rPr>
              <a:t>Exempel på </a:t>
            </a:r>
            <a:r>
              <a:rPr lang="en-US" sz="1415" i="1" spc="70" dirty="0" err="1" smtClean="0">
                <a:solidFill>
                  <a:srgbClr val="33A7C7"/>
                </a:solidFill>
                <a:latin typeface="Lato"/>
              </a:rPr>
              <a:t>yrken</a:t>
            </a:r>
            <a:r>
              <a:rPr lang="en-US" sz="1415" i="1" spc="70" dirty="0" smtClean="0">
                <a:solidFill>
                  <a:srgbClr val="33A7C7"/>
                </a:solidFill>
                <a:latin typeface="Lato"/>
              </a:rPr>
              <a:t>:</a:t>
            </a:r>
            <a:endParaRPr lang="en-US" sz="1415" i="1" spc="70" dirty="0">
              <a:solidFill>
                <a:srgbClr val="33A7C7"/>
              </a:solidFill>
              <a:latin typeface="Lato"/>
            </a:endParaRP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46" dirty="0">
                <a:solidFill>
                  <a:srgbClr val="33A7C7"/>
                </a:solidFill>
                <a:latin typeface="Arimo Bold Italics"/>
              </a:rPr>
              <a:t>Bad-/</a:t>
            </a:r>
            <a:r>
              <a:rPr lang="en-US" sz="1415" spc="46" dirty="0" err="1">
                <a:solidFill>
                  <a:srgbClr val="33A7C7"/>
                </a:solidFill>
                <a:latin typeface="Arimo Bold Italics"/>
              </a:rPr>
              <a:t>sporthallspersonal</a:t>
            </a:r>
            <a:endParaRPr lang="en-US" sz="1415" spc="46" dirty="0">
              <a:solidFill>
                <a:srgbClr val="33A7C7"/>
              </a:solidFill>
              <a:latin typeface="Arimo Bold Italics"/>
            </a:endParaRP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46" dirty="0" err="1" smtClean="0">
                <a:solidFill>
                  <a:srgbClr val="33A7C7"/>
                </a:solidFill>
                <a:latin typeface="Arimo Bold Italics"/>
              </a:rPr>
              <a:t>Barnskötare</a:t>
            </a:r>
            <a:endParaRPr lang="en-US" sz="1415" spc="46" dirty="0">
              <a:solidFill>
                <a:srgbClr val="33A7C7"/>
              </a:solidFill>
              <a:latin typeface="Arimo Bold Italics"/>
            </a:endParaRP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46" dirty="0" err="1" smtClean="0">
                <a:solidFill>
                  <a:srgbClr val="33A7C7"/>
                </a:solidFill>
                <a:latin typeface="Arimo Bold Italics"/>
              </a:rPr>
              <a:t>Elevassistent</a:t>
            </a:r>
            <a:endParaRPr lang="en-US" sz="1415" spc="46" dirty="0">
              <a:solidFill>
                <a:srgbClr val="33A7C7"/>
              </a:solidFill>
              <a:latin typeface="Arimo Bold Italics"/>
            </a:endParaRPr>
          </a:p>
          <a:p>
            <a:pPr>
              <a:lnSpc>
                <a:spcPts val="2518"/>
              </a:lnSpc>
            </a:pPr>
            <a:endParaRPr lang="en-US" sz="1415" spc="46" dirty="0">
              <a:solidFill>
                <a:srgbClr val="79DEE3"/>
              </a:solidFill>
              <a:latin typeface="Arim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2404" y="723900"/>
            <a:ext cx="334876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301" dirty="0">
                <a:solidFill>
                  <a:srgbClr val="33A7C7"/>
                </a:solidFill>
                <a:latin typeface="League Spartan"/>
              </a:rPr>
              <a:t>Barn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och</a:t>
            </a:r>
            <a:r>
              <a:rPr lang="en-US" sz="3301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fritid</a:t>
            </a:r>
            <a:endParaRPr lang="en-US" sz="3301" dirty="0">
              <a:solidFill>
                <a:srgbClr val="33A7C7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134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6706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57554" y="146022"/>
            <a:ext cx="3155111" cy="504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6569" r="45777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884733" y="1974416"/>
            <a:ext cx="2960209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6"/>
              </a:lnSpc>
            </a:pP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Tycker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du om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vara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kreativ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hitta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praktiska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lösningar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på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problem?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På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bygg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anläggningsprogrammet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får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du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lära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dig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bygga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sköta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om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göra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ombyggnationer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av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hus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 smtClean="0">
                <a:solidFill>
                  <a:srgbClr val="FFFFFF"/>
                </a:solidFill>
                <a:latin typeface="Lato"/>
              </a:rPr>
              <a:t>anläggningar</a:t>
            </a:r>
            <a:r>
              <a:rPr lang="en-US" sz="1245" spc="62" dirty="0" smtClean="0">
                <a:solidFill>
                  <a:srgbClr val="FFFFFF"/>
                </a:solidFill>
                <a:latin typeface="Lato"/>
              </a:rPr>
              <a:t>.</a:t>
            </a:r>
            <a:endParaRPr lang="en-US" sz="1245" spc="62" dirty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216"/>
              </a:lnSpc>
            </a:pPr>
            <a:endParaRPr lang="en-US" sz="1400" i="1" spc="70" dirty="0" smtClean="0">
              <a:solidFill>
                <a:schemeClr val="bg1"/>
              </a:solidFill>
              <a:latin typeface="Lato"/>
            </a:endParaRPr>
          </a:p>
          <a:p>
            <a:pPr algn="r">
              <a:lnSpc>
                <a:spcPts val="2216"/>
              </a:lnSpc>
            </a:pPr>
            <a:r>
              <a:rPr lang="en-US" sz="1400" i="1" spc="70" dirty="0" smtClean="0">
                <a:solidFill>
                  <a:schemeClr val="bg1"/>
                </a:solidFill>
                <a:latin typeface="Lato"/>
              </a:rPr>
              <a:t>Exempel </a:t>
            </a:r>
            <a:r>
              <a:rPr lang="en-US" sz="1400" i="1" spc="70" dirty="0">
                <a:solidFill>
                  <a:schemeClr val="bg1"/>
                </a:solidFill>
                <a:latin typeface="Lato"/>
              </a:rPr>
              <a:t>på </a:t>
            </a:r>
            <a:r>
              <a:rPr lang="en-US" sz="1400" i="1" spc="70" dirty="0" err="1">
                <a:solidFill>
                  <a:schemeClr val="bg1"/>
                </a:solidFill>
                <a:latin typeface="Lato"/>
              </a:rPr>
              <a:t>yrken</a:t>
            </a:r>
            <a:r>
              <a:rPr lang="en-US" sz="1400" i="1" spc="70" dirty="0">
                <a:solidFill>
                  <a:srgbClr val="79DEE3"/>
                </a:solidFill>
                <a:latin typeface="Lato"/>
              </a:rPr>
              <a:t>:</a:t>
            </a:r>
          </a:p>
          <a:p>
            <a:pPr algn="r">
              <a:lnSpc>
                <a:spcPts val="2216"/>
              </a:lnSpc>
            </a:pPr>
            <a:r>
              <a:rPr lang="en-US" sz="1245" spc="62" dirty="0" err="1" smtClean="0">
                <a:solidFill>
                  <a:srgbClr val="FFFFFF"/>
                </a:solidFill>
                <a:latin typeface="Lato Bold Italics"/>
              </a:rPr>
              <a:t>Anläggningsmaskinförare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>
                <a:solidFill>
                  <a:srgbClr val="FFFFFF"/>
                </a:solidFill>
                <a:latin typeface="Lato Bold Italics"/>
              </a:rPr>
              <a:t>Målare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 smtClean="0">
                <a:solidFill>
                  <a:srgbClr val="FFFFFF"/>
                </a:solidFill>
                <a:latin typeface="Lato Bold Italics"/>
              </a:rPr>
              <a:t>Snickare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endParaRPr lang="en-US" sz="1245" spc="62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99734" y="713646"/>
            <a:ext cx="3348766" cy="104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3"/>
              </a:lnSpc>
            </a:pPr>
            <a:r>
              <a:rPr lang="en-US" sz="3301" dirty="0" err="1">
                <a:solidFill>
                  <a:srgbClr val="FFFFFF"/>
                </a:solidFill>
                <a:latin typeface="League Spartan"/>
              </a:rPr>
              <a:t>Bygg</a:t>
            </a:r>
            <a:r>
              <a:rPr lang="en-US" sz="3301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3301" dirty="0" err="1">
                <a:solidFill>
                  <a:srgbClr val="FFFFFF"/>
                </a:solidFill>
                <a:latin typeface="League Spartan"/>
              </a:rPr>
              <a:t>och</a:t>
            </a:r>
            <a:r>
              <a:rPr lang="en-US" sz="3301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3301" dirty="0" err="1">
                <a:solidFill>
                  <a:srgbClr val="FFFFFF"/>
                </a:solidFill>
                <a:latin typeface="League Spartan"/>
              </a:rPr>
              <a:t>anläggning</a:t>
            </a:r>
            <a:endParaRPr lang="en-US" sz="3301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673" y="5253288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8600" y="505900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38600" y="50450"/>
            <a:ext cx="3078911" cy="504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4123" b="4123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95666" y="1280070"/>
            <a:ext cx="3304579" cy="416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Tycker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du om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att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lösa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problem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om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att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ha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kontakt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med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människor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? På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det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här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programmet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får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du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lära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dig om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hur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el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produceras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och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hur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elektriska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apparater</a:t>
            </a:r>
            <a:r>
              <a:rPr lang="en-US" sz="1415" spc="70" dirty="0">
                <a:solidFill>
                  <a:srgbClr val="33A7C7"/>
                </a:solidFill>
                <a:latin typeface="Lato"/>
              </a:rPr>
              <a:t> </a:t>
            </a:r>
            <a:r>
              <a:rPr lang="en-US" sz="1415" spc="70" dirty="0" err="1">
                <a:solidFill>
                  <a:srgbClr val="33A7C7"/>
                </a:solidFill>
                <a:latin typeface="Lato"/>
              </a:rPr>
              <a:t>fungerar</a:t>
            </a:r>
            <a:r>
              <a:rPr lang="en-US" sz="1415" spc="70" dirty="0" smtClean="0">
                <a:solidFill>
                  <a:srgbClr val="33A7C7"/>
                </a:solidFill>
                <a:latin typeface="Lato"/>
              </a:rPr>
              <a:t>.</a:t>
            </a:r>
          </a:p>
          <a:p>
            <a:pPr>
              <a:lnSpc>
                <a:spcPts val="2518"/>
              </a:lnSpc>
            </a:pPr>
            <a:endParaRPr lang="en-US" sz="1415" spc="70" dirty="0">
              <a:solidFill>
                <a:srgbClr val="33A7C7"/>
              </a:solidFill>
              <a:latin typeface="Lato"/>
            </a:endParaRPr>
          </a:p>
          <a:p>
            <a:pPr>
              <a:lnSpc>
                <a:spcPts val="2518"/>
              </a:lnSpc>
            </a:pPr>
            <a:r>
              <a:rPr lang="en-US" sz="1415" i="1" spc="70" dirty="0">
                <a:solidFill>
                  <a:srgbClr val="33A7C7"/>
                </a:solidFill>
                <a:latin typeface="Lato"/>
              </a:rPr>
              <a:t>Exempel på </a:t>
            </a:r>
            <a:r>
              <a:rPr lang="en-US" sz="1415" i="1" spc="70" dirty="0" err="1">
                <a:solidFill>
                  <a:srgbClr val="33A7C7"/>
                </a:solidFill>
                <a:latin typeface="Lato"/>
              </a:rPr>
              <a:t>yrken</a:t>
            </a:r>
            <a:r>
              <a:rPr lang="en-US" sz="1415" i="1" spc="70" dirty="0">
                <a:solidFill>
                  <a:srgbClr val="33A7C7"/>
                </a:solidFill>
                <a:latin typeface="Lato"/>
              </a:rPr>
              <a:t>:</a:t>
            </a: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70" dirty="0" err="1" smtClean="0">
                <a:solidFill>
                  <a:srgbClr val="33A7C7"/>
                </a:solidFill>
                <a:latin typeface="Lato Bold Italics"/>
              </a:rPr>
              <a:t>Automationstekniker</a:t>
            </a:r>
            <a:endParaRPr lang="en-US" sz="1415" spc="70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70" dirty="0" err="1" smtClean="0">
                <a:solidFill>
                  <a:srgbClr val="33A7C7"/>
                </a:solidFill>
                <a:latin typeface="Lato Bold Italics"/>
              </a:rPr>
              <a:t>Nätverkstekniker</a:t>
            </a:r>
            <a:endParaRPr lang="en-US" sz="1415" spc="70" dirty="0">
              <a:solidFill>
                <a:srgbClr val="33A7C7"/>
              </a:solidFill>
              <a:latin typeface="Lato Bold Italics"/>
            </a:endParaRPr>
          </a:p>
          <a:p>
            <a:pPr marL="285750" indent="-285750">
              <a:lnSpc>
                <a:spcPts val="2518"/>
              </a:lnSpc>
              <a:buFont typeface="Arial" panose="020B0604020202020204" pitchFamily="34" charset="0"/>
              <a:buChar char="•"/>
            </a:pPr>
            <a:r>
              <a:rPr lang="en-US" sz="1415" spc="70" dirty="0" err="1" smtClean="0">
                <a:solidFill>
                  <a:srgbClr val="33A7C7"/>
                </a:solidFill>
                <a:latin typeface="Lato Bold Italics"/>
              </a:rPr>
              <a:t>Installationstekniker</a:t>
            </a:r>
            <a:endParaRPr lang="en-US" sz="1415" spc="70" dirty="0" smtClean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518"/>
              </a:lnSpc>
            </a:pPr>
            <a:endParaRPr lang="en-US" sz="1415" spc="70" dirty="0">
              <a:solidFill>
                <a:srgbClr val="33A7C7"/>
              </a:solidFill>
              <a:latin typeface="Lato Bold Italics"/>
            </a:endParaRPr>
          </a:p>
          <a:p>
            <a:pPr>
              <a:lnSpc>
                <a:spcPts val="2518"/>
              </a:lnSpc>
            </a:pPr>
            <a:endParaRPr lang="en-US" sz="1415" spc="70" dirty="0">
              <a:solidFill>
                <a:srgbClr val="79DEE3"/>
              </a:solidFill>
              <a:latin typeface="Lato Bold Italics"/>
            </a:endParaRPr>
          </a:p>
          <a:p>
            <a:pPr>
              <a:lnSpc>
                <a:spcPts val="2518"/>
              </a:lnSpc>
            </a:pPr>
            <a:endParaRPr lang="en-US" sz="1415" spc="70" dirty="0">
              <a:solidFill>
                <a:srgbClr val="79DEE3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9673" y="620085"/>
            <a:ext cx="346447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301" dirty="0">
                <a:solidFill>
                  <a:srgbClr val="33A7C7"/>
                </a:solidFill>
                <a:latin typeface="League Spartan"/>
              </a:rPr>
              <a:t>El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och</a:t>
            </a:r>
            <a:r>
              <a:rPr lang="en-US" sz="3301" dirty="0">
                <a:solidFill>
                  <a:srgbClr val="33A7C7"/>
                </a:solidFill>
                <a:latin typeface="League Spartan"/>
              </a:rPr>
              <a:t> </a:t>
            </a:r>
            <a:r>
              <a:rPr lang="en-US" sz="3301" dirty="0" err="1">
                <a:solidFill>
                  <a:srgbClr val="33A7C7"/>
                </a:solidFill>
                <a:latin typeface="League Spartan"/>
              </a:rPr>
              <a:t>energi</a:t>
            </a:r>
            <a:endParaRPr lang="en-US" sz="3301" dirty="0">
              <a:solidFill>
                <a:srgbClr val="33A7C7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83" y="5361347"/>
            <a:ext cx="6843516" cy="42612"/>
            <a:chOff x="0" y="0"/>
            <a:chExt cx="10198100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981000" cy="635000"/>
            </a:xfrm>
            <a:custGeom>
              <a:avLst/>
              <a:gdLst/>
              <a:ahLst/>
              <a:cxnLst/>
              <a:rect l="l" t="t" r="r" b="b"/>
              <a:pathLst>
                <a:path w="101981000" h="635000">
                  <a:moveTo>
                    <a:pt x="0" y="0"/>
                  </a:moveTo>
                  <a:lnTo>
                    <a:pt x="101981000" y="0"/>
                  </a:lnTo>
                  <a:lnTo>
                    <a:pt x="101981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44942" y="5167069"/>
            <a:ext cx="388557" cy="3885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9DEE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14070" y="211709"/>
            <a:ext cx="3155111" cy="5040000"/>
            <a:chOff x="0" y="0"/>
            <a:chExt cx="4206814" cy="662669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346" r="2346"/>
            <a:stretch>
              <a:fillRect/>
            </a:stretch>
          </p:blipFill>
          <p:spPr>
            <a:xfrm>
              <a:off x="0" y="0"/>
              <a:ext cx="4206814" cy="662669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884733" y="1974416"/>
            <a:ext cx="2960209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6"/>
              </a:lnSpc>
            </a:pPr>
            <a:r>
              <a:rPr lang="en-US" sz="1245" spc="62" dirty="0">
                <a:solidFill>
                  <a:srgbClr val="FFFFFF"/>
                </a:solidFill>
                <a:latin typeface="Lato"/>
              </a:rPr>
              <a:t>Är du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intresserad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av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modern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teknik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köra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eller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meka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med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fordon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? På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fordons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-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transportprogrammet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kan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du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lära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dig modern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teknik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lackering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laga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bilar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fordon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och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att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köra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1245" spc="62" dirty="0" err="1">
                <a:solidFill>
                  <a:srgbClr val="FFFFFF"/>
                </a:solidFill>
                <a:latin typeface="Lato"/>
              </a:rPr>
              <a:t>lastbil</a:t>
            </a:r>
            <a:r>
              <a:rPr lang="en-US" sz="1245" spc="62" dirty="0">
                <a:solidFill>
                  <a:srgbClr val="FFFFFF"/>
                </a:solidFill>
                <a:latin typeface="Lato"/>
              </a:rPr>
              <a:t>.</a:t>
            </a:r>
          </a:p>
          <a:p>
            <a:pPr algn="r">
              <a:lnSpc>
                <a:spcPts val="2216"/>
              </a:lnSpc>
            </a:pPr>
            <a:endParaRPr lang="en-US" sz="1200" i="1" spc="70" dirty="0" smtClean="0">
              <a:solidFill>
                <a:schemeClr val="bg1"/>
              </a:solidFill>
              <a:latin typeface="Lato"/>
            </a:endParaRPr>
          </a:p>
          <a:p>
            <a:pPr algn="r">
              <a:lnSpc>
                <a:spcPts val="2216"/>
              </a:lnSpc>
            </a:pPr>
            <a:r>
              <a:rPr lang="en-US" sz="1200" i="1" spc="70" dirty="0" smtClean="0">
                <a:solidFill>
                  <a:schemeClr val="bg1"/>
                </a:solidFill>
                <a:latin typeface="Lato"/>
              </a:rPr>
              <a:t>Exempel </a:t>
            </a:r>
            <a:r>
              <a:rPr lang="en-US" sz="1200" i="1" spc="70" dirty="0">
                <a:solidFill>
                  <a:schemeClr val="bg1"/>
                </a:solidFill>
                <a:latin typeface="Lato"/>
              </a:rPr>
              <a:t>på </a:t>
            </a:r>
            <a:r>
              <a:rPr lang="en-US" sz="1200" i="1" spc="70" dirty="0" err="1" smtClean="0">
                <a:solidFill>
                  <a:schemeClr val="bg1"/>
                </a:solidFill>
                <a:latin typeface="Lato"/>
              </a:rPr>
              <a:t>yrken</a:t>
            </a:r>
            <a:r>
              <a:rPr lang="en-US" sz="1200" i="1" spc="70" dirty="0" smtClean="0">
                <a:solidFill>
                  <a:schemeClr val="bg1"/>
                </a:solidFill>
                <a:latin typeface="Lato"/>
              </a:rPr>
              <a:t>:</a:t>
            </a:r>
            <a:endParaRPr lang="en-US" sz="1245" spc="62" dirty="0">
              <a:solidFill>
                <a:srgbClr val="FFFFFF"/>
              </a:solidFill>
              <a:latin typeface="Lato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>
                <a:solidFill>
                  <a:srgbClr val="FFFFFF"/>
                </a:solidFill>
                <a:latin typeface="Lato Bold Italics"/>
              </a:rPr>
              <a:t>Fordonslackerare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>
                <a:solidFill>
                  <a:srgbClr val="FFFFFF"/>
                </a:solidFill>
                <a:latin typeface="Lato Bold Italics"/>
              </a:rPr>
              <a:t>Mekaniker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r>
              <a:rPr lang="en-US" sz="1245" spc="62" dirty="0" err="1">
                <a:solidFill>
                  <a:srgbClr val="FFFFFF"/>
                </a:solidFill>
                <a:latin typeface="Lato Bold Italics"/>
              </a:rPr>
              <a:t>Lastbilsförare</a:t>
            </a: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endParaRPr lang="en-US" sz="1245" spc="62" dirty="0">
              <a:solidFill>
                <a:srgbClr val="FFFFFF"/>
              </a:solidFill>
              <a:latin typeface="Lato Bold Italics"/>
            </a:endParaRPr>
          </a:p>
          <a:p>
            <a:pPr algn="r">
              <a:lnSpc>
                <a:spcPts val="2216"/>
              </a:lnSpc>
            </a:pPr>
            <a:endParaRPr lang="en-US" sz="1245" spc="62" dirty="0">
              <a:solidFill>
                <a:srgbClr val="FFFFFF"/>
              </a:solidFill>
              <a:latin typeface="Lato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99734" y="713646"/>
            <a:ext cx="3348766" cy="104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3"/>
              </a:lnSpc>
            </a:pPr>
            <a:r>
              <a:rPr lang="en-US" sz="3301">
                <a:solidFill>
                  <a:srgbClr val="FFFFFF"/>
                </a:solidFill>
                <a:latin typeface="League Spartan"/>
              </a:rPr>
              <a:t>Fordon och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1165</Words>
  <Application>Microsoft Office PowerPoint</Application>
  <PresentationFormat>Anpassad</PresentationFormat>
  <Paragraphs>224</Paragraphs>
  <Slides>28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8" baseType="lpstr">
      <vt:lpstr>League Spartan</vt:lpstr>
      <vt:lpstr>Lato Bold Italics</vt:lpstr>
      <vt:lpstr>Arimo Bold Italics</vt:lpstr>
      <vt:lpstr>Lato</vt:lpstr>
      <vt:lpstr>Open Sans Extra Bold</vt:lpstr>
      <vt:lpstr>Arial</vt:lpstr>
      <vt:lpstr>Calibri</vt:lpstr>
      <vt:lpstr>Arimo</vt:lpstr>
      <vt:lpstr>Lato Bold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av ACRAFT</dc:title>
  <dc:creator>Erik Deliér</dc:creator>
  <cp:lastModifiedBy>Krantz Ingrid - SFF</cp:lastModifiedBy>
  <cp:revision>19</cp:revision>
  <dcterms:created xsi:type="dcterms:W3CDTF">2006-08-16T00:00:00Z</dcterms:created>
  <dcterms:modified xsi:type="dcterms:W3CDTF">2022-04-04T12:11:42Z</dcterms:modified>
  <dc:identifier>DAE83GaEjFY</dc:identifier>
</cp:coreProperties>
</file>