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1030" r:id="rId5"/>
    <p:sldId id="1025" r:id="rId6"/>
    <p:sldId id="1034" r:id="rId7"/>
    <p:sldId id="1033" r:id="rId8"/>
    <p:sldId id="1035" r:id="rId9"/>
    <p:sldId id="1026" r:id="rId10"/>
    <p:sldId id="1027" r:id="rId11"/>
    <p:sldId id="1028" r:id="rId12"/>
    <p:sldId id="1018" r:id="rId13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ktion inför Yrkesmässan" id="{2D3D71D0-931A-4ECA-8039-B3FC591A1B5D}">
          <p14:sldIdLst>
            <p14:sldId id="1030"/>
            <p14:sldId id="1025"/>
            <p14:sldId id="1034"/>
            <p14:sldId id="1033"/>
            <p14:sldId id="1035"/>
          </p14:sldIdLst>
        </p14:section>
        <p14:section name="Yrkemässan- världarna" id="{ACF70034-8DE2-4F08-BD3B-694160460070}">
          <p14:sldIdLst>
            <p14:sldId id="1026"/>
            <p14:sldId id="1027"/>
          </p14:sldIdLst>
        </p14:section>
        <p14:section name="Yrkesmässan- nu är det dags!" id="{CF1B16FA-7C7A-4A28-B90D-16E6532D2ECE}">
          <p14:sldIdLst>
            <p14:sldId id="1028"/>
          </p14:sldIdLst>
        </p14:section>
        <p14:section name="Yrkesmässan- tillbaka på skolan" id="{EC911179-DCE2-40D0-BFA0-5D2EDF9EFA5C}">
          <p14:sldIdLst>
            <p14:sldId id="101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94660"/>
  </p:normalViewPr>
  <p:slideViewPr>
    <p:cSldViewPr snapToGrid="0">
      <p:cViewPr varScale="1">
        <p:scale>
          <a:sx n="70" d="100"/>
          <a:sy n="70" d="100"/>
        </p:scale>
        <p:origin x="82" y="2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7714EB-7A8E-4FB4-8F09-0856DE4CC110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ACFDAFC-E561-4318-9DB3-828BFF73A2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Lektion 1:  Introduktion till </a:t>
          </a:r>
          <a:r>
            <a:rPr lang="en-US" b="1" dirty="0" err="1"/>
            <a:t>Yrkesmässan</a:t>
          </a:r>
          <a:r>
            <a:rPr lang="en-US" b="1" dirty="0"/>
            <a:t>: </a:t>
          </a:r>
          <a:r>
            <a:rPr lang="en-US" b="1" dirty="0" err="1"/>
            <a:t>syfte</a:t>
          </a:r>
          <a:r>
            <a:rPr lang="en-US" b="1" dirty="0"/>
            <a:t>, när och var.</a:t>
          </a:r>
          <a:endParaRPr lang="en-US" dirty="0"/>
        </a:p>
      </dgm:t>
    </dgm:pt>
    <dgm:pt modelId="{DEE987BA-A388-46DF-A740-0F7CE20DE35B}" type="parTrans" cxnId="{B062E418-93EC-4154-B960-606BEB1CA446}">
      <dgm:prSet/>
      <dgm:spPr/>
      <dgm:t>
        <a:bodyPr/>
        <a:lstStyle/>
        <a:p>
          <a:endParaRPr lang="en-US"/>
        </a:p>
      </dgm:t>
    </dgm:pt>
    <dgm:pt modelId="{6DCE0862-3A4B-4025-9169-6C4661222779}" type="sibTrans" cxnId="{B062E418-93EC-4154-B960-606BEB1CA44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51CF7DC-007E-49BE-9033-1E470C29AE2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Lektion 2: </a:t>
          </a:r>
          <a:br>
            <a:rPr lang="en-US" b="1" dirty="0"/>
          </a:br>
          <a:r>
            <a:rPr lang="en-US" b="1" dirty="0"/>
            <a:t>Vad händer på Yrkesmässan.</a:t>
          </a:r>
          <a:endParaRPr lang="en-US" dirty="0"/>
        </a:p>
      </dgm:t>
    </dgm:pt>
    <dgm:pt modelId="{25F95988-2E6E-4A45-84B8-AED515C420A6}" type="parTrans" cxnId="{DD6C0DDF-14F6-4F17-B130-D1E3A22348E3}">
      <dgm:prSet/>
      <dgm:spPr/>
      <dgm:t>
        <a:bodyPr/>
        <a:lstStyle/>
        <a:p>
          <a:endParaRPr lang="en-US"/>
        </a:p>
      </dgm:t>
    </dgm:pt>
    <dgm:pt modelId="{A77AA9F7-2995-4F96-A5C9-1DDF866590F5}" type="sibTrans" cxnId="{DD6C0DDF-14F6-4F17-B130-D1E3A22348E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F79C301-A5AD-451C-8252-4A04F416093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Lektion 3: </a:t>
          </a:r>
          <a:br>
            <a:rPr lang="en-US" b="1" dirty="0"/>
          </a:br>
          <a:r>
            <a:rPr lang="en-US" b="1" dirty="0"/>
            <a:t>Nu är det dags att gå på Yrkesmässan.</a:t>
          </a:r>
          <a:endParaRPr lang="en-US" dirty="0"/>
        </a:p>
      </dgm:t>
    </dgm:pt>
    <dgm:pt modelId="{C8CBB6CD-8A1F-4202-9305-F92EB5CE6DA5}" type="parTrans" cxnId="{8FFEEC96-BF79-4CE8-8A73-4F4566B1D779}">
      <dgm:prSet/>
      <dgm:spPr/>
      <dgm:t>
        <a:bodyPr/>
        <a:lstStyle/>
        <a:p>
          <a:endParaRPr lang="en-US"/>
        </a:p>
      </dgm:t>
    </dgm:pt>
    <dgm:pt modelId="{3F17EAB9-8AE5-44CA-8ED9-A408F22EA3A3}" type="sibTrans" cxnId="{8FFEEC96-BF79-4CE8-8A73-4F4566B1D77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AD56C3B-78A3-4E2D-8CAB-020FFAFC17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Lektion 4:</a:t>
          </a:r>
          <a:br>
            <a:rPr lang="en-US" b="1" dirty="0"/>
          </a:br>
          <a:r>
            <a:rPr lang="en-US" b="1" dirty="0"/>
            <a:t>Reflektion efter Yrkesmässan.</a:t>
          </a:r>
          <a:endParaRPr lang="en-US" dirty="0"/>
        </a:p>
      </dgm:t>
    </dgm:pt>
    <dgm:pt modelId="{286B05E0-C6B4-415B-85E1-C9052D5A8789}" type="parTrans" cxnId="{8821775F-467E-407B-ABFF-85764E03EDE5}">
      <dgm:prSet/>
      <dgm:spPr/>
      <dgm:t>
        <a:bodyPr/>
        <a:lstStyle/>
        <a:p>
          <a:endParaRPr lang="en-US"/>
        </a:p>
      </dgm:t>
    </dgm:pt>
    <dgm:pt modelId="{14D47BF2-9003-4E3B-A757-ABC756948126}" type="sibTrans" cxnId="{8821775F-467E-407B-ABFF-85764E03EDE5}">
      <dgm:prSet/>
      <dgm:spPr/>
      <dgm:t>
        <a:bodyPr/>
        <a:lstStyle/>
        <a:p>
          <a:endParaRPr lang="en-US"/>
        </a:p>
      </dgm:t>
    </dgm:pt>
    <dgm:pt modelId="{90CB4F19-7F7A-46CF-9FFB-A93BC447D676}" type="pres">
      <dgm:prSet presAssocID="{3E7714EB-7A8E-4FB4-8F09-0856DE4CC110}" presName="root" presStyleCnt="0">
        <dgm:presLayoutVars>
          <dgm:dir/>
          <dgm:resizeHandles val="exact"/>
        </dgm:presLayoutVars>
      </dgm:prSet>
      <dgm:spPr/>
    </dgm:pt>
    <dgm:pt modelId="{0E16A0F8-DA15-4ADA-A36D-416B02922BB1}" type="pres">
      <dgm:prSet presAssocID="{3E7714EB-7A8E-4FB4-8F09-0856DE4CC110}" presName="container" presStyleCnt="0">
        <dgm:presLayoutVars>
          <dgm:dir/>
          <dgm:resizeHandles val="exact"/>
        </dgm:presLayoutVars>
      </dgm:prSet>
      <dgm:spPr/>
    </dgm:pt>
    <dgm:pt modelId="{D2E14917-5047-4B61-9266-17BC536DECB4}" type="pres">
      <dgm:prSet presAssocID="{CACFDAFC-E561-4318-9DB3-828BFF73A2A3}" presName="compNode" presStyleCnt="0"/>
      <dgm:spPr/>
    </dgm:pt>
    <dgm:pt modelId="{E0DDD763-9734-4FB7-98DC-3A2452E1B9C9}" type="pres">
      <dgm:prSet presAssocID="{CACFDAFC-E561-4318-9DB3-828BFF73A2A3}" presName="iconBgRect" presStyleLbl="bgShp" presStyleIdx="0" presStyleCnt="4" custScaleX="118502" custScaleY="109414"/>
      <dgm:spPr/>
    </dgm:pt>
    <dgm:pt modelId="{CF94E419-C93B-4D04-A537-A222384E3CA1}" type="pres">
      <dgm:prSet presAssocID="{CACFDAFC-E561-4318-9DB3-828BFF73A2A3}" presName="iconRect" presStyleLbl="node1" presStyleIdx="0" presStyleCnt="4" custScaleX="127173" custScaleY="13381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ågor"/>
        </a:ext>
      </dgm:extLst>
    </dgm:pt>
    <dgm:pt modelId="{55A3D5AE-257B-43B1-8601-C77F2FE45682}" type="pres">
      <dgm:prSet presAssocID="{CACFDAFC-E561-4318-9DB3-828BFF73A2A3}" presName="spaceRect" presStyleCnt="0"/>
      <dgm:spPr/>
    </dgm:pt>
    <dgm:pt modelId="{A92F5136-8712-4412-B866-D62A73025523}" type="pres">
      <dgm:prSet presAssocID="{CACFDAFC-E561-4318-9DB3-828BFF73A2A3}" presName="textRect" presStyleLbl="revTx" presStyleIdx="0" presStyleCnt="4" custLinFactNeighborX="10116" custLinFactNeighborY="5564">
        <dgm:presLayoutVars>
          <dgm:chMax val="1"/>
          <dgm:chPref val="1"/>
        </dgm:presLayoutVars>
      </dgm:prSet>
      <dgm:spPr/>
    </dgm:pt>
    <dgm:pt modelId="{35A6C6A2-6FAC-44D8-A0E9-628EB11547AA}" type="pres">
      <dgm:prSet presAssocID="{6DCE0862-3A4B-4025-9169-6C4661222779}" presName="sibTrans" presStyleLbl="sibTrans2D1" presStyleIdx="0" presStyleCnt="0"/>
      <dgm:spPr/>
    </dgm:pt>
    <dgm:pt modelId="{CBB81107-7B0A-4B1E-88CC-5A9C017CD841}" type="pres">
      <dgm:prSet presAssocID="{C51CF7DC-007E-49BE-9033-1E470C29AE24}" presName="compNode" presStyleCnt="0"/>
      <dgm:spPr/>
    </dgm:pt>
    <dgm:pt modelId="{255D6656-749B-42E9-A0A0-95EB16018688}" type="pres">
      <dgm:prSet presAssocID="{C51CF7DC-007E-49BE-9033-1E470C29AE24}" presName="iconBgRect" presStyleLbl="bgShp" presStyleIdx="1" presStyleCnt="4" custScaleX="130035" custScaleY="112055"/>
      <dgm:spPr/>
    </dgm:pt>
    <dgm:pt modelId="{057F95DE-18CD-48C9-9487-8ED036ACE55C}" type="pres">
      <dgm:prSet presAssocID="{C51CF7DC-007E-49BE-9033-1E470C29AE24}" presName="iconRect" presStyleLbl="node1" presStyleIdx="1" presStyleCnt="4" custScaleX="171812" custScaleY="117907" custLinFactNeighborX="-1370" custLinFactNeighborY="-6852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noFill/>
        </a:ln>
      </dgm:spPr>
    </dgm:pt>
    <dgm:pt modelId="{6D0E845F-C63F-40E5-9591-B3A2B0FB8C78}" type="pres">
      <dgm:prSet presAssocID="{C51CF7DC-007E-49BE-9033-1E470C29AE24}" presName="spaceRect" presStyleCnt="0"/>
      <dgm:spPr/>
    </dgm:pt>
    <dgm:pt modelId="{3972627E-3593-4AE5-911B-3635730D511C}" type="pres">
      <dgm:prSet presAssocID="{C51CF7DC-007E-49BE-9033-1E470C29AE24}" presName="textRect" presStyleLbl="revTx" presStyleIdx="1" presStyleCnt="4" custLinFactNeighborX="7861" custLinFactNeighborY="-1853">
        <dgm:presLayoutVars>
          <dgm:chMax val="1"/>
          <dgm:chPref val="1"/>
        </dgm:presLayoutVars>
      </dgm:prSet>
      <dgm:spPr/>
    </dgm:pt>
    <dgm:pt modelId="{C0DF69D3-1FA6-4CE0-B60C-266EFA8331D5}" type="pres">
      <dgm:prSet presAssocID="{A77AA9F7-2995-4F96-A5C9-1DDF866590F5}" presName="sibTrans" presStyleLbl="sibTrans2D1" presStyleIdx="0" presStyleCnt="0"/>
      <dgm:spPr/>
    </dgm:pt>
    <dgm:pt modelId="{EFC075B1-A2A3-4978-B67C-567CB19FBAC4}" type="pres">
      <dgm:prSet presAssocID="{0F79C301-A5AD-451C-8252-4A04F4160934}" presName="compNode" presStyleCnt="0"/>
      <dgm:spPr/>
    </dgm:pt>
    <dgm:pt modelId="{C39CEAEB-A1F7-46F1-A3A6-B1C914FBD041}" type="pres">
      <dgm:prSet presAssocID="{0F79C301-A5AD-451C-8252-4A04F4160934}" presName="iconBgRect" presStyleLbl="bgShp" presStyleIdx="2" presStyleCnt="4" custScaleX="130172" custScaleY="120250"/>
      <dgm:spPr/>
    </dgm:pt>
    <dgm:pt modelId="{03E2FE2A-FEA4-4492-BFB2-80FA4944C9C2}" type="pres">
      <dgm:prSet presAssocID="{0F79C301-A5AD-451C-8252-4A04F4160934}" presName="iconRect" presStyleLbl="node1" presStyleIdx="2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srum"/>
        </a:ext>
      </dgm:extLst>
    </dgm:pt>
    <dgm:pt modelId="{B8407387-FF62-40F5-9B4C-B8733A15E66D}" type="pres">
      <dgm:prSet presAssocID="{0F79C301-A5AD-451C-8252-4A04F4160934}" presName="spaceRect" presStyleCnt="0"/>
      <dgm:spPr/>
    </dgm:pt>
    <dgm:pt modelId="{05CC190E-955C-44B7-9077-0AC0283AA476}" type="pres">
      <dgm:prSet presAssocID="{0F79C301-A5AD-451C-8252-4A04F4160934}" presName="textRect" presStyleLbl="revTx" presStyleIdx="2" presStyleCnt="4" custLinFactNeighborX="9041" custLinFactNeighborY="-5119">
        <dgm:presLayoutVars>
          <dgm:chMax val="1"/>
          <dgm:chPref val="1"/>
        </dgm:presLayoutVars>
      </dgm:prSet>
      <dgm:spPr/>
    </dgm:pt>
    <dgm:pt modelId="{4B0E5F49-93EF-4DB7-8FFF-C349E147EC17}" type="pres">
      <dgm:prSet presAssocID="{3F17EAB9-8AE5-44CA-8ED9-A408F22EA3A3}" presName="sibTrans" presStyleLbl="sibTrans2D1" presStyleIdx="0" presStyleCnt="0"/>
      <dgm:spPr/>
    </dgm:pt>
    <dgm:pt modelId="{B9D00D9B-9F17-4FEE-8C02-4DD55732E9DD}" type="pres">
      <dgm:prSet presAssocID="{DAD56C3B-78A3-4E2D-8CAB-020FFAFC17D6}" presName="compNode" presStyleCnt="0"/>
      <dgm:spPr/>
    </dgm:pt>
    <dgm:pt modelId="{A0BCB654-8C90-4059-9E32-B87A4EB63219}" type="pres">
      <dgm:prSet presAssocID="{DAD56C3B-78A3-4E2D-8CAB-020FFAFC17D6}" presName="iconBgRect" presStyleLbl="bgShp" presStyleIdx="3" presStyleCnt="4" custScaleX="128002" custScaleY="121538" custLinFactNeighborX="-3717" custLinFactNeighborY="-9158"/>
      <dgm:spPr/>
    </dgm:pt>
    <dgm:pt modelId="{0B0E476B-6B52-4CFD-8A5E-40B3B4B049DC}" type="pres">
      <dgm:prSet presAssocID="{DAD56C3B-78A3-4E2D-8CAB-020FFAFC17D6}" presName="iconRect" presStyleLbl="node1" presStyleIdx="3" presStyleCnt="4" custScaleX="147024" custScaleY="167591" custLinFactNeighborX="-6408" custLinFactNeighborY="-15790"/>
      <dgm:spPr>
        <a:blipFill rotWithShape="1">
          <a:blip xmlns:r="http://schemas.openxmlformats.org/officeDocument/2006/relationships" r:embed="rId6"/>
          <a:srcRect/>
          <a:stretch>
            <a:fillRect l="-43000" r="-43000"/>
          </a:stretch>
        </a:blipFill>
        <a:ln>
          <a:noFill/>
        </a:ln>
      </dgm:spPr>
    </dgm:pt>
    <dgm:pt modelId="{F3957AD3-E5B7-42B1-86A5-14A281A8F3ED}" type="pres">
      <dgm:prSet presAssocID="{DAD56C3B-78A3-4E2D-8CAB-020FFAFC17D6}" presName="spaceRect" presStyleCnt="0"/>
      <dgm:spPr/>
    </dgm:pt>
    <dgm:pt modelId="{6DA77D8E-6187-4953-88C6-7C7346CC75AC}" type="pres">
      <dgm:prSet presAssocID="{DAD56C3B-78A3-4E2D-8CAB-020FFAFC17D6}" presName="textRect" presStyleLbl="revTx" presStyleIdx="3" presStyleCnt="4" custLinFactNeighborX="8255" custLinFactNeighborY="-5119">
        <dgm:presLayoutVars>
          <dgm:chMax val="1"/>
          <dgm:chPref val="1"/>
        </dgm:presLayoutVars>
      </dgm:prSet>
      <dgm:spPr/>
    </dgm:pt>
  </dgm:ptLst>
  <dgm:cxnLst>
    <dgm:cxn modelId="{B062E418-93EC-4154-B960-606BEB1CA446}" srcId="{3E7714EB-7A8E-4FB4-8F09-0856DE4CC110}" destId="{CACFDAFC-E561-4318-9DB3-828BFF73A2A3}" srcOrd="0" destOrd="0" parTransId="{DEE987BA-A388-46DF-A740-0F7CE20DE35B}" sibTransId="{6DCE0862-3A4B-4025-9169-6C4661222779}"/>
    <dgm:cxn modelId="{361CE924-CB78-4FA6-B545-37140CB85D29}" type="presOf" srcId="{C51CF7DC-007E-49BE-9033-1E470C29AE24}" destId="{3972627E-3593-4AE5-911B-3635730D511C}" srcOrd="0" destOrd="0" presId="urn:microsoft.com/office/officeart/2018/2/layout/IconCircleList"/>
    <dgm:cxn modelId="{EA677236-E8BF-4F59-9BAE-8DEE2B9116B7}" type="presOf" srcId="{6DCE0862-3A4B-4025-9169-6C4661222779}" destId="{35A6C6A2-6FAC-44D8-A0E9-628EB11547AA}" srcOrd="0" destOrd="0" presId="urn:microsoft.com/office/officeart/2018/2/layout/IconCircleList"/>
    <dgm:cxn modelId="{8821775F-467E-407B-ABFF-85764E03EDE5}" srcId="{3E7714EB-7A8E-4FB4-8F09-0856DE4CC110}" destId="{DAD56C3B-78A3-4E2D-8CAB-020FFAFC17D6}" srcOrd="3" destOrd="0" parTransId="{286B05E0-C6B4-415B-85E1-C9052D5A8789}" sibTransId="{14D47BF2-9003-4E3B-A757-ABC756948126}"/>
    <dgm:cxn modelId="{8F9CE650-E5DB-4E5B-91F9-8DC6606BD7CF}" type="presOf" srcId="{A77AA9F7-2995-4F96-A5C9-1DDF866590F5}" destId="{C0DF69D3-1FA6-4CE0-B60C-266EFA8331D5}" srcOrd="0" destOrd="0" presId="urn:microsoft.com/office/officeart/2018/2/layout/IconCircleList"/>
    <dgm:cxn modelId="{81B59C79-E9AF-42A6-BB3F-01F8B9DF4E4E}" type="presOf" srcId="{DAD56C3B-78A3-4E2D-8CAB-020FFAFC17D6}" destId="{6DA77D8E-6187-4953-88C6-7C7346CC75AC}" srcOrd="0" destOrd="0" presId="urn:microsoft.com/office/officeart/2018/2/layout/IconCircleList"/>
    <dgm:cxn modelId="{8FFEEC96-BF79-4CE8-8A73-4F4566B1D779}" srcId="{3E7714EB-7A8E-4FB4-8F09-0856DE4CC110}" destId="{0F79C301-A5AD-451C-8252-4A04F4160934}" srcOrd="2" destOrd="0" parTransId="{C8CBB6CD-8A1F-4202-9305-F92EB5CE6DA5}" sibTransId="{3F17EAB9-8AE5-44CA-8ED9-A408F22EA3A3}"/>
    <dgm:cxn modelId="{744AC3AB-0AAA-461A-A498-2D5D01E51889}" type="presOf" srcId="{0F79C301-A5AD-451C-8252-4A04F4160934}" destId="{05CC190E-955C-44B7-9077-0AC0283AA476}" srcOrd="0" destOrd="0" presId="urn:microsoft.com/office/officeart/2018/2/layout/IconCircleList"/>
    <dgm:cxn modelId="{F64442AE-2814-446D-A454-7D7921AB1BE4}" type="presOf" srcId="{3E7714EB-7A8E-4FB4-8F09-0856DE4CC110}" destId="{90CB4F19-7F7A-46CF-9FFB-A93BC447D676}" srcOrd="0" destOrd="0" presId="urn:microsoft.com/office/officeart/2018/2/layout/IconCircleList"/>
    <dgm:cxn modelId="{BA234AB6-57A1-437C-AA7D-45E8CB74EBC3}" type="presOf" srcId="{CACFDAFC-E561-4318-9DB3-828BFF73A2A3}" destId="{A92F5136-8712-4412-B866-D62A73025523}" srcOrd="0" destOrd="0" presId="urn:microsoft.com/office/officeart/2018/2/layout/IconCircleList"/>
    <dgm:cxn modelId="{DD6C0DDF-14F6-4F17-B130-D1E3A22348E3}" srcId="{3E7714EB-7A8E-4FB4-8F09-0856DE4CC110}" destId="{C51CF7DC-007E-49BE-9033-1E470C29AE24}" srcOrd="1" destOrd="0" parTransId="{25F95988-2E6E-4A45-84B8-AED515C420A6}" sibTransId="{A77AA9F7-2995-4F96-A5C9-1DDF866590F5}"/>
    <dgm:cxn modelId="{4FF418E2-F3C2-4E09-9DE5-F66AF37B2725}" type="presOf" srcId="{3F17EAB9-8AE5-44CA-8ED9-A408F22EA3A3}" destId="{4B0E5F49-93EF-4DB7-8FFF-C349E147EC17}" srcOrd="0" destOrd="0" presId="urn:microsoft.com/office/officeart/2018/2/layout/IconCircleList"/>
    <dgm:cxn modelId="{8D2D6666-97A1-4A11-8BCF-C5AE147C9715}" type="presParOf" srcId="{90CB4F19-7F7A-46CF-9FFB-A93BC447D676}" destId="{0E16A0F8-DA15-4ADA-A36D-416B02922BB1}" srcOrd="0" destOrd="0" presId="urn:microsoft.com/office/officeart/2018/2/layout/IconCircleList"/>
    <dgm:cxn modelId="{8A9E0169-4445-4C08-A922-E712EB199364}" type="presParOf" srcId="{0E16A0F8-DA15-4ADA-A36D-416B02922BB1}" destId="{D2E14917-5047-4B61-9266-17BC536DECB4}" srcOrd="0" destOrd="0" presId="urn:microsoft.com/office/officeart/2018/2/layout/IconCircleList"/>
    <dgm:cxn modelId="{CBA5CE99-1695-406D-A4CC-1AC166A88FDC}" type="presParOf" srcId="{D2E14917-5047-4B61-9266-17BC536DECB4}" destId="{E0DDD763-9734-4FB7-98DC-3A2452E1B9C9}" srcOrd="0" destOrd="0" presId="urn:microsoft.com/office/officeart/2018/2/layout/IconCircleList"/>
    <dgm:cxn modelId="{FCFE9BCF-F6FA-4D28-B51A-F3412AD970DD}" type="presParOf" srcId="{D2E14917-5047-4B61-9266-17BC536DECB4}" destId="{CF94E419-C93B-4D04-A537-A222384E3CA1}" srcOrd="1" destOrd="0" presId="urn:microsoft.com/office/officeart/2018/2/layout/IconCircleList"/>
    <dgm:cxn modelId="{092CEEE9-3C89-4ED5-AF94-97E0E51ED1EE}" type="presParOf" srcId="{D2E14917-5047-4B61-9266-17BC536DECB4}" destId="{55A3D5AE-257B-43B1-8601-C77F2FE45682}" srcOrd="2" destOrd="0" presId="urn:microsoft.com/office/officeart/2018/2/layout/IconCircleList"/>
    <dgm:cxn modelId="{4EE9CD8C-899D-469A-84D8-68C85DD8BDC2}" type="presParOf" srcId="{D2E14917-5047-4B61-9266-17BC536DECB4}" destId="{A92F5136-8712-4412-B866-D62A73025523}" srcOrd="3" destOrd="0" presId="urn:microsoft.com/office/officeart/2018/2/layout/IconCircleList"/>
    <dgm:cxn modelId="{ED9DA100-3146-43ED-B516-17A4ED81D956}" type="presParOf" srcId="{0E16A0F8-DA15-4ADA-A36D-416B02922BB1}" destId="{35A6C6A2-6FAC-44D8-A0E9-628EB11547AA}" srcOrd="1" destOrd="0" presId="urn:microsoft.com/office/officeart/2018/2/layout/IconCircleList"/>
    <dgm:cxn modelId="{879B47AF-8708-4481-863B-A1B5FD9FFEDC}" type="presParOf" srcId="{0E16A0F8-DA15-4ADA-A36D-416B02922BB1}" destId="{CBB81107-7B0A-4B1E-88CC-5A9C017CD841}" srcOrd="2" destOrd="0" presId="urn:microsoft.com/office/officeart/2018/2/layout/IconCircleList"/>
    <dgm:cxn modelId="{047440C8-5041-46C1-96E3-99706E55F6C0}" type="presParOf" srcId="{CBB81107-7B0A-4B1E-88CC-5A9C017CD841}" destId="{255D6656-749B-42E9-A0A0-95EB16018688}" srcOrd="0" destOrd="0" presId="urn:microsoft.com/office/officeart/2018/2/layout/IconCircleList"/>
    <dgm:cxn modelId="{235FFED0-04A3-4F2C-97ED-FCD09454CAA1}" type="presParOf" srcId="{CBB81107-7B0A-4B1E-88CC-5A9C017CD841}" destId="{057F95DE-18CD-48C9-9487-8ED036ACE55C}" srcOrd="1" destOrd="0" presId="urn:microsoft.com/office/officeart/2018/2/layout/IconCircleList"/>
    <dgm:cxn modelId="{C9F4B8AC-410B-43A2-85B3-FC457B0795A0}" type="presParOf" srcId="{CBB81107-7B0A-4B1E-88CC-5A9C017CD841}" destId="{6D0E845F-C63F-40E5-9591-B3A2B0FB8C78}" srcOrd="2" destOrd="0" presId="urn:microsoft.com/office/officeart/2018/2/layout/IconCircleList"/>
    <dgm:cxn modelId="{D4387975-AFB9-42D8-8E5B-8DEEC093FE25}" type="presParOf" srcId="{CBB81107-7B0A-4B1E-88CC-5A9C017CD841}" destId="{3972627E-3593-4AE5-911B-3635730D511C}" srcOrd="3" destOrd="0" presId="urn:microsoft.com/office/officeart/2018/2/layout/IconCircleList"/>
    <dgm:cxn modelId="{1245E124-E5AF-4C55-890F-467840709299}" type="presParOf" srcId="{0E16A0F8-DA15-4ADA-A36D-416B02922BB1}" destId="{C0DF69D3-1FA6-4CE0-B60C-266EFA8331D5}" srcOrd="3" destOrd="0" presId="urn:microsoft.com/office/officeart/2018/2/layout/IconCircleList"/>
    <dgm:cxn modelId="{A388502B-64AE-4DE0-95C0-4B54F235677C}" type="presParOf" srcId="{0E16A0F8-DA15-4ADA-A36D-416B02922BB1}" destId="{EFC075B1-A2A3-4978-B67C-567CB19FBAC4}" srcOrd="4" destOrd="0" presId="urn:microsoft.com/office/officeart/2018/2/layout/IconCircleList"/>
    <dgm:cxn modelId="{4D451B2F-21E4-464B-B430-8BF28EAF146C}" type="presParOf" srcId="{EFC075B1-A2A3-4978-B67C-567CB19FBAC4}" destId="{C39CEAEB-A1F7-46F1-A3A6-B1C914FBD041}" srcOrd="0" destOrd="0" presId="urn:microsoft.com/office/officeart/2018/2/layout/IconCircleList"/>
    <dgm:cxn modelId="{93831C2C-4071-4524-ACBA-981822AED062}" type="presParOf" srcId="{EFC075B1-A2A3-4978-B67C-567CB19FBAC4}" destId="{03E2FE2A-FEA4-4492-BFB2-80FA4944C9C2}" srcOrd="1" destOrd="0" presId="urn:microsoft.com/office/officeart/2018/2/layout/IconCircleList"/>
    <dgm:cxn modelId="{DCF905E1-C378-440C-9935-FC351C42DA1C}" type="presParOf" srcId="{EFC075B1-A2A3-4978-B67C-567CB19FBAC4}" destId="{B8407387-FF62-40F5-9B4C-B8733A15E66D}" srcOrd="2" destOrd="0" presId="urn:microsoft.com/office/officeart/2018/2/layout/IconCircleList"/>
    <dgm:cxn modelId="{342985BB-D62A-4547-9F48-2A3DBA4949C9}" type="presParOf" srcId="{EFC075B1-A2A3-4978-B67C-567CB19FBAC4}" destId="{05CC190E-955C-44B7-9077-0AC0283AA476}" srcOrd="3" destOrd="0" presId="urn:microsoft.com/office/officeart/2018/2/layout/IconCircleList"/>
    <dgm:cxn modelId="{DDE8B957-1683-4724-A32D-3B36A1467729}" type="presParOf" srcId="{0E16A0F8-DA15-4ADA-A36D-416B02922BB1}" destId="{4B0E5F49-93EF-4DB7-8FFF-C349E147EC17}" srcOrd="5" destOrd="0" presId="urn:microsoft.com/office/officeart/2018/2/layout/IconCircleList"/>
    <dgm:cxn modelId="{C91CF83B-72D1-47AB-9EB2-62DE61EA84F6}" type="presParOf" srcId="{0E16A0F8-DA15-4ADA-A36D-416B02922BB1}" destId="{B9D00D9B-9F17-4FEE-8C02-4DD55732E9DD}" srcOrd="6" destOrd="0" presId="urn:microsoft.com/office/officeart/2018/2/layout/IconCircleList"/>
    <dgm:cxn modelId="{33F3B195-6B67-4BEC-9C91-40D7E2DF8701}" type="presParOf" srcId="{B9D00D9B-9F17-4FEE-8C02-4DD55732E9DD}" destId="{A0BCB654-8C90-4059-9E32-B87A4EB63219}" srcOrd="0" destOrd="0" presId="urn:microsoft.com/office/officeart/2018/2/layout/IconCircleList"/>
    <dgm:cxn modelId="{D93B0EA6-6AD7-4C9A-BA94-6AE222F11967}" type="presParOf" srcId="{B9D00D9B-9F17-4FEE-8C02-4DD55732E9DD}" destId="{0B0E476B-6B52-4CFD-8A5E-40B3B4B049DC}" srcOrd="1" destOrd="0" presId="urn:microsoft.com/office/officeart/2018/2/layout/IconCircleList"/>
    <dgm:cxn modelId="{141B1315-92F0-4E0B-BF80-38BD039E9262}" type="presParOf" srcId="{B9D00D9B-9F17-4FEE-8C02-4DD55732E9DD}" destId="{F3957AD3-E5B7-42B1-86A5-14A281A8F3ED}" srcOrd="2" destOrd="0" presId="urn:microsoft.com/office/officeart/2018/2/layout/IconCircleList"/>
    <dgm:cxn modelId="{EEF797A8-3B99-4A5E-9186-9AEEAC060AC3}" type="presParOf" srcId="{B9D00D9B-9F17-4FEE-8C02-4DD55732E9DD}" destId="{6DA77D8E-6187-4953-88C6-7C7346CC75A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8173D5-2698-450F-9EA4-73A8E30B9E2B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0AC34CE-3749-42E6-A993-626D58702928}">
      <dgm:prSet custT="1"/>
      <dgm:spPr/>
      <dgm:t>
        <a:bodyPr/>
        <a:lstStyle/>
        <a:p>
          <a:pPr algn="l"/>
          <a:r>
            <a:rPr lang="sv-SE" sz="2000" dirty="0">
              <a:latin typeface="Helsingborg Sans" pitchFamily="2" charset="0"/>
            </a:rPr>
            <a:t>På mässan kommer ni att vandra runt mellan och besöka olika </a:t>
          </a:r>
          <a:r>
            <a:rPr lang="sv-SE" sz="2000" i="0" dirty="0">
              <a:latin typeface="Helsingborg Sans" pitchFamily="2" charset="0"/>
            </a:rPr>
            <a:t>yrkesvärldar</a:t>
          </a:r>
          <a:r>
            <a:rPr lang="sv-SE" sz="2000" i="1" dirty="0">
              <a:latin typeface="Helsingborg Sans" pitchFamily="2" charset="0"/>
            </a:rPr>
            <a:t> </a:t>
          </a:r>
          <a:r>
            <a:rPr lang="sv-SE" sz="2000" dirty="0">
              <a:latin typeface="Helsingborg Sans" pitchFamily="2" charset="0"/>
            </a:rPr>
            <a:t>som byggts upp.</a:t>
          </a:r>
          <a:endParaRPr lang="en-US" sz="2000" dirty="0">
            <a:latin typeface="Helsingborg Sans" pitchFamily="2" charset="0"/>
          </a:endParaRPr>
        </a:p>
      </dgm:t>
    </dgm:pt>
    <dgm:pt modelId="{1D610DA8-9B96-48E1-B4A1-264B013025AE}" type="parTrans" cxnId="{C2D59973-57E6-40B6-86D5-13BE7051AFFA}">
      <dgm:prSet/>
      <dgm:spPr/>
      <dgm:t>
        <a:bodyPr/>
        <a:lstStyle/>
        <a:p>
          <a:endParaRPr lang="en-US"/>
        </a:p>
      </dgm:t>
    </dgm:pt>
    <dgm:pt modelId="{98E0C932-E623-4C61-A39D-1C95324A67B9}" type="sibTrans" cxnId="{C2D59973-57E6-40B6-86D5-13BE7051AFFA}">
      <dgm:prSet phldrT="2" phldr="0"/>
      <dgm:spPr/>
      <dgm:t>
        <a:bodyPr/>
        <a:lstStyle/>
        <a:p>
          <a:endParaRPr lang="en-US"/>
        </a:p>
      </dgm:t>
    </dgm:pt>
    <dgm:pt modelId="{838F4613-8E31-46B3-BA27-E6AF8E1E2AE4}">
      <dgm:prSet custT="1"/>
      <dgm:spPr/>
      <dgm:t>
        <a:bodyPr/>
        <a:lstStyle/>
        <a:p>
          <a:pPr algn="l"/>
          <a:r>
            <a:rPr lang="en-US" sz="2000" dirty="0">
              <a:latin typeface="Helsingborg Sans" pitchFamily="2" charset="0"/>
            </a:rPr>
            <a:t>Mässan är interaktiv- det betyder att det finns prova på aktiviteter i varje yrkesvärld. </a:t>
          </a:r>
        </a:p>
      </dgm:t>
    </dgm:pt>
    <dgm:pt modelId="{880745D6-D3CF-4FE4-A5DD-08F2FA61BE0D}" type="parTrans" cxnId="{A4319D01-42A4-4DB2-8D83-09471F8257FE}">
      <dgm:prSet/>
      <dgm:spPr/>
      <dgm:t>
        <a:bodyPr/>
        <a:lstStyle/>
        <a:p>
          <a:endParaRPr lang="en-US"/>
        </a:p>
      </dgm:t>
    </dgm:pt>
    <dgm:pt modelId="{9150278D-047A-421A-A6D2-D60A563CD2C5}" type="sibTrans" cxnId="{A4319D01-42A4-4DB2-8D83-09471F8257FE}">
      <dgm:prSet phldrT="3" phldr="0"/>
      <dgm:spPr/>
      <dgm:t>
        <a:bodyPr/>
        <a:lstStyle/>
        <a:p>
          <a:endParaRPr lang="en-US"/>
        </a:p>
      </dgm:t>
    </dgm:pt>
    <dgm:pt modelId="{AF03FF03-BF1A-4FFC-8C89-8A82323C1ED3}">
      <dgm:prSet custT="1"/>
      <dgm:spPr/>
      <dgm:t>
        <a:bodyPr/>
        <a:lstStyle/>
        <a:p>
          <a:pPr algn="l"/>
          <a:r>
            <a:rPr lang="en-US" sz="2000" dirty="0">
              <a:latin typeface="Helsingborg Sans" pitchFamily="2" charset="0"/>
            </a:rPr>
            <a:t>Yrkesvärldarna dvs montrarna bemannas av yrkespersoner från olika företag och verksamheter. </a:t>
          </a:r>
        </a:p>
      </dgm:t>
    </dgm:pt>
    <dgm:pt modelId="{2CDC84D6-E871-497D-8BCD-062660E30112}" type="parTrans" cxnId="{4D6A0B87-7314-4C37-8D7C-B36213D97DD6}">
      <dgm:prSet/>
      <dgm:spPr/>
      <dgm:t>
        <a:bodyPr/>
        <a:lstStyle/>
        <a:p>
          <a:endParaRPr lang="sv-SE"/>
        </a:p>
      </dgm:t>
    </dgm:pt>
    <dgm:pt modelId="{1CB701CD-5E90-4E18-B272-75582E4F0299}" type="sibTrans" cxnId="{4D6A0B87-7314-4C37-8D7C-B36213D97DD6}">
      <dgm:prSet/>
      <dgm:spPr/>
      <dgm:t>
        <a:bodyPr/>
        <a:lstStyle/>
        <a:p>
          <a:endParaRPr lang="sv-SE"/>
        </a:p>
      </dgm:t>
    </dgm:pt>
    <dgm:pt modelId="{431BAB12-9AC1-463F-ACF7-3549437964F7}" type="pres">
      <dgm:prSet presAssocID="{1A8173D5-2698-450F-9EA4-73A8E30B9E2B}" presName="diagram" presStyleCnt="0">
        <dgm:presLayoutVars>
          <dgm:dir/>
          <dgm:resizeHandles val="exact"/>
        </dgm:presLayoutVars>
      </dgm:prSet>
      <dgm:spPr/>
    </dgm:pt>
    <dgm:pt modelId="{942F6052-1B92-4447-90C1-562CAD090B5B}" type="pres">
      <dgm:prSet presAssocID="{60AC34CE-3749-42E6-A993-626D58702928}" presName="node" presStyleLbl="node1" presStyleIdx="0" presStyleCnt="3">
        <dgm:presLayoutVars>
          <dgm:bulletEnabled val="1"/>
        </dgm:presLayoutVars>
      </dgm:prSet>
      <dgm:spPr/>
    </dgm:pt>
    <dgm:pt modelId="{BE4D111A-2A2C-444A-9AEA-674D3A663D4D}" type="pres">
      <dgm:prSet presAssocID="{98E0C932-E623-4C61-A39D-1C95324A67B9}" presName="sibTrans" presStyleCnt="0"/>
      <dgm:spPr/>
    </dgm:pt>
    <dgm:pt modelId="{8126A07C-F881-4CEF-BF0C-5309D8802E52}" type="pres">
      <dgm:prSet presAssocID="{AF03FF03-BF1A-4FFC-8C89-8A82323C1ED3}" presName="node" presStyleLbl="node1" presStyleIdx="1" presStyleCnt="3">
        <dgm:presLayoutVars>
          <dgm:bulletEnabled val="1"/>
        </dgm:presLayoutVars>
      </dgm:prSet>
      <dgm:spPr/>
    </dgm:pt>
    <dgm:pt modelId="{E974E881-3635-4BAB-9F89-21694A5986E2}" type="pres">
      <dgm:prSet presAssocID="{1CB701CD-5E90-4E18-B272-75582E4F0299}" presName="sibTrans" presStyleCnt="0"/>
      <dgm:spPr/>
    </dgm:pt>
    <dgm:pt modelId="{CCAE7723-17ED-4BDE-96C9-04940F9133FF}" type="pres">
      <dgm:prSet presAssocID="{838F4613-8E31-46B3-BA27-E6AF8E1E2AE4}" presName="node" presStyleLbl="node1" presStyleIdx="2" presStyleCnt="3">
        <dgm:presLayoutVars>
          <dgm:bulletEnabled val="1"/>
        </dgm:presLayoutVars>
      </dgm:prSet>
      <dgm:spPr/>
    </dgm:pt>
  </dgm:ptLst>
  <dgm:cxnLst>
    <dgm:cxn modelId="{A4319D01-42A4-4DB2-8D83-09471F8257FE}" srcId="{1A8173D5-2698-450F-9EA4-73A8E30B9E2B}" destId="{838F4613-8E31-46B3-BA27-E6AF8E1E2AE4}" srcOrd="2" destOrd="0" parTransId="{880745D6-D3CF-4FE4-A5DD-08F2FA61BE0D}" sibTransId="{9150278D-047A-421A-A6D2-D60A563CD2C5}"/>
    <dgm:cxn modelId="{5C42760B-07D6-446A-81DF-626148210220}" type="presOf" srcId="{838F4613-8E31-46B3-BA27-E6AF8E1E2AE4}" destId="{CCAE7723-17ED-4BDE-96C9-04940F9133FF}" srcOrd="0" destOrd="0" presId="urn:microsoft.com/office/officeart/2005/8/layout/default"/>
    <dgm:cxn modelId="{A9483F3A-6E5D-4855-8389-FFADA79528EE}" type="presOf" srcId="{AF03FF03-BF1A-4FFC-8C89-8A82323C1ED3}" destId="{8126A07C-F881-4CEF-BF0C-5309D8802E52}" srcOrd="0" destOrd="0" presId="urn:microsoft.com/office/officeart/2005/8/layout/default"/>
    <dgm:cxn modelId="{383AC56A-122E-47BF-A0F1-1CC62A156431}" type="presOf" srcId="{60AC34CE-3749-42E6-A993-626D58702928}" destId="{942F6052-1B92-4447-90C1-562CAD090B5B}" srcOrd="0" destOrd="0" presId="urn:microsoft.com/office/officeart/2005/8/layout/default"/>
    <dgm:cxn modelId="{E4B5996B-9A21-4E77-A3F1-B06816146CC2}" type="presOf" srcId="{1A8173D5-2698-450F-9EA4-73A8E30B9E2B}" destId="{431BAB12-9AC1-463F-ACF7-3549437964F7}" srcOrd="0" destOrd="0" presId="urn:microsoft.com/office/officeart/2005/8/layout/default"/>
    <dgm:cxn modelId="{C2D59973-57E6-40B6-86D5-13BE7051AFFA}" srcId="{1A8173D5-2698-450F-9EA4-73A8E30B9E2B}" destId="{60AC34CE-3749-42E6-A993-626D58702928}" srcOrd="0" destOrd="0" parTransId="{1D610DA8-9B96-48E1-B4A1-264B013025AE}" sibTransId="{98E0C932-E623-4C61-A39D-1C95324A67B9}"/>
    <dgm:cxn modelId="{4D6A0B87-7314-4C37-8D7C-B36213D97DD6}" srcId="{1A8173D5-2698-450F-9EA4-73A8E30B9E2B}" destId="{AF03FF03-BF1A-4FFC-8C89-8A82323C1ED3}" srcOrd="1" destOrd="0" parTransId="{2CDC84D6-E871-497D-8BCD-062660E30112}" sibTransId="{1CB701CD-5E90-4E18-B272-75582E4F0299}"/>
    <dgm:cxn modelId="{AF1E4300-AFFA-42E4-B2F2-27E6B8C5CE9E}" type="presParOf" srcId="{431BAB12-9AC1-463F-ACF7-3549437964F7}" destId="{942F6052-1B92-4447-90C1-562CAD090B5B}" srcOrd="0" destOrd="0" presId="urn:microsoft.com/office/officeart/2005/8/layout/default"/>
    <dgm:cxn modelId="{5E10D0B7-A74C-43B4-AB60-41806246CDA6}" type="presParOf" srcId="{431BAB12-9AC1-463F-ACF7-3549437964F7}" destId="{BE4D111A-2A2C-444A-9AEA-674D3A663D4D}" srcOrd="1" destOrd="0" presId="urn:microsoft.com/office/officeart/2005/8/layout/default"/>
    <dgm:cxn modelId="{EE0960F8-9EE1-449A-809A-200E75A1B834}" type="presParOf" srcId="{431BAB12-9AC1-463F-ACF7-3549437964F7}" destId="{8126A07C-F881-4CEF-BF0C-5309D8802E52}" srcOrd="2" destOrd="0" presId="urn:microsoft.com/office/officeart/2005/8/layout/default"/>
    <dgm:cxn modelId="{F37582AD-91CA-4778-818F-24DD6F7A2A1C}" type="presParOf" srcId="{431BAB12-9AC1-463F-ACF7-3549437964F7}" destId="{E974E881-3635-4BAB-9F89-21694A5986E2}" srcOrd="3" destOrd="0" presId="urn:microsoft.com/office/officeart/2005/8/layout/default"/>
    <dgm:cxn modelId="{C993EAB7-2A17-447B-9B0E-A98C8AAB98FE}" type="presParOf" srcId="{431BAB12-9AC1-463F-ACF7-3549437964F7}" destId="{CCAE7723-17ED-4BDE-96C9-04940F9133F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DDD763-9734-4FB7-98DC-3A2452E1B9C9}">
      <dsp:nvSpPr>
        <dsp:cNvPr id="0" name=""/>
        <dsp:cNvSpPr/>
      </dsp:nvSpPr>
      <dsp:spPr>
        <a:xfrm>
          <a:off x="377017" y="90585"/>
          <a:ext cx="1531706" cy="141423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4E419-C93B-4D04-A537-A222384E3CA1}">
      <dsp:nvSpPr>
        <dsp:cNvPr id="0" name=""/>
        <dsp:cNvSpPr/>
      </dsp:nvSpPr>
      <dsp:spPr>
        <a:xfrm>
          <a:off x="666173" y="296113"/>
          <a:ext cx="953394" cy="10031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2F5136-8712-4412-B866-D62A73025523}">
      <dsp:nvSpPr>
        <dsp:cNvPr id="0" name=""/>
        <dsp:cNvSpPr/>
      </dsp:nvSpPr>
      <dsp:spPr>
        <a:xfrm>
          <a:off x="2374334" y="223343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Lektion 1:  Introduktion till </a:t>
          </a:r>
          <a:r>
            <a:rPr lang="en-US" sz="2200" b="1" kern="1200" dirty="0" err="1"/>
            <a:t>Yrkesmässan</a:t>
          </a:r>
          <a:r>
            <a:rPr lang="en-US" sz="2200" b="1" kern="1200" dirty="0"/>
            <a:t>: </a:t>
          </a:r>
          <a:r>
            <a:rPr lang="en-US" sz="2200" b="1" kern="1200" dirty="0" err="1"/>
            <a:t>syfte</a:t>
          </a:r>
          <a:r>
            <a:rPr lang="en-US" sz="2200" b="1" kern="1200" dirty="0"/>
            <a:t>, när och var.</a:t>
          </a:r>
          <a:endParaRPr lang="en-US" sz="2200" kern="1200" dirty="0"/>
        </a:p>
      </dsp:txBody>
      <dsp:txXfrm>
        <a:off x="2374334" y="223343"/>
        <a:ext cx="3046741" cy="1292557"/>
      </dsp:txXfrm>
    </dsp:sp>
    <dsp:sp modelId="{255D6656-749B-42E9-A0A0-95EB16018688}">
      <dsp:nvSpPr>
        <dsp:cNvPr id="0" name=""/>
        <dsp:cNvSpPr/>
      </dsp:nvSpPr>
      <dsp:spPr>
        <a:xfrm>
          <a:off x="5643739" y="73517"/>
          <a:ext cx="1680776" cy="1448374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7F95DE-18CD-48C9-9487-8ED036ACE55C}">
      <dsp:nvSpPr>
        <dsp:cNvPr id="0" name=""/>
        <dsp:cNvSpPr/>
      </dsp:nvSpPr>
      <dsp:spPr>
        <a:xfrm>
          <a:off x="5829834" y="304371"/>
          <a:ext cx="1288045" cy="883928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2627E-3593-4AE5-911B-3635730D511C}">
      <dsp:nvSpPr>
        <dsp:cNvPr id="0" name=""/>
        <dsp:cNvSpPr/>
      </dsp:nvSpPr>
      <dsp:spPr>
        <a:xfrm>
          <a:off x="7646887" y="127474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Lektion 2: </a:t>
          </a:r>
          <a:br>
            <a:rPr lang="en-US" sz="2200" b="1" kern="1200" dirty="0"/>
          </a:br>
          <a:r>
            <a:rPr lang="en-US" sz="2200" b="1" kern="1200" dirty="0"/>
            <a:t>Vad händer på Yrkesmässan.</a:t>
          </a:r>
          <a:endParaRPr lang="en-US" sz="2200" kern="1200" dirty="0"/>
        </a:p>
      </dsp:txBody>
      <dsp:txXfrm>
        <a:off x="7646887" y="127474"/>
        <a:ext cx="3046741" cy="1292557"/>
      </dsp:txXfrm>
    </dsp:sp>
    <dsp:sp modelId="{C39CEAEB-A1F7-46F1-A3A6-B1C914FBD041}">
      <dsp:nvSpPr>
        <dsp:cNvPr id="0" name=""/>
        <dsp:cNvSpPr/>
      </dsp:nvSpPr>
      <dsp:spPr>
        <a:xfrm>
          <a:off x="377017" y="2178746"/>
          <a:ext cx="1682547" cy="155429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E2FE2A-FEA4-4492-BFB2-80FA4944C9C2}">
      <dsp:nvSpPr>
        <dsp:cNvPr id="0" name=""/>
        <dsp:cNvSpPr/>
      </dsp:nvSpPr>
      <dsp:spPr>
        <a:xfrm>
          <a:off x="843449" y="2581055"/>
          <a:ext cx="749683" cy="74968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CC190E-955C-44B7-9077-0AC0283AA476}">
      <dsp:nvSpPr>
        <dsp:cNvPr id="0" name=""/>
        <dsp:cNvSpPr/>
      </dsp:nvSpPr>
      <dsp:spPr>
        <a:xfrm>
          <a:off x="2417002" y="2243452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Lektion 3: </a:t>
          </a:r>
          <a:br>
            <a:rPr lang="en-US" sz="2200" b="1" kern="1200" dirty="0"/>
          </a:br>
          <a:r>
            <a:rPr lang="en-US" sz="2200" b="1" kern="1200" dirty="0"/>
            <a:t>Nu är det dags att gå på Yrkesmässan.</a:t>
          </a:r>
          <a:endParaRPr lang="en-US" sz="2200" kern="1200" dirty="0"/>
        </a:p>
      </dsp:txBody>
      <dsp:txXfrm>
        <a:off x="2417002" y="2243452"/>
        <a:ext cx="3046741" cy="1292557"/>
      </dsp:txXfrm>
    </dsp:sp>
    <dsp:sp modelId="{A0BCB654-8C90-4059-9E32-B87A4EB63219}">
      <dsp:nvSpPr>
        <dsp:cNvPr id="0" name=""/>
        <dsp:cNvSpPr/>
      </dsp:nvSpPr>
      <dsp:spPr>
        <a:xfrm>
          <a:off x="5671115" y="2052050"/>
          <a:ext cx="1654498" cy="1570948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0E476B-6B52-4CFD-8A5E-40B3B4B049DC}">
      <dsp:nvSpPr>
        <dsp:cNvPr id="0" name=""/>
        <dsp:cNvSpPr/>
      </dsp:nvSpPr>
      <dsp:spPr>
        <a:xfrm>
          <a:off x="5947262" y="2209321"/>
          <a:ext cx="1102214" cy="1256401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l="-43000" r="-4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A77D8E-6187-4953-88C6-7C7346CC75AC}">
      <dsp:nvSpPr>
        <dsp:cNvPr id="0" name=""/>
        <dsp:cNvSpPr/>
      </dsp:nvSpPr>
      <dsp:spPr>
        <a:xfrm>
          <a:off x="7721173" y="2243452"/>
          <a:ext cx="3046741" cy="1292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Lektion 4:</a:t>
          </a:r>
          <a:br>
            <a:rPr lang="en-US" sz="2200" b="1" kern="1200" dirty="0"/>
          </a:br>
          <a:r>
            <a:rPr lang="en-US" sz="2200" b="1" kern="1200" dirty="0"/>
            <a:t>Reflektion efter Yrkesmässan.</a:t>
          </a:r>
          <a:endParaRPr lang="en-US" sz="2200" kern="1200" dirty="0"/>
        </a:p>
      </dsp:txBody>
      <dsp:txXfrm>
        <a:off x="7721173" y="2243452"/>
        <a:ext cx="3046741" cy="12925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2F6052-1B92-4447-90C1-562CAD090B5B}">
      <dsp:nvSpPr>
        <dsp:cNvPr id="0" name=""/>
        <dsp:cNvSpPr/>
      </dsp:nvSpPr>
      <dsp:spPr>
        <a:xfrm>
          <a:off x="1029801" y="1632"/>
          <a:ext cx="2961904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000" kern="1200" dirty="0">
              <a:latin typeface="Helsingborg Sans" pitchFamily="2" charset="0"/>
            </a:rPr>
            <a:t>På mässan kommer ni att vandra runt mellan och besöka olika </a:t>
          </a:r>
          <a:r>
            <a:rPr lang="sv-SE" sz="2000" i="0" kern="1200" dirty="0">
              <a:latin typeface="Helsingborg Sans" pitchFamily="2" charset="0"/>
            </a:rPr>
            <a:t>yrkesvärldar</a:t>
          </a:r>
          <a:r>
            <a:rPr lang="sv-SE" sz="2000" i="1" kern="1200" dirty="0">
              <a:latin typeface="Helsingborg Sans" pitchFamily="2" charset="0"/>
            </a:rPr>
            <a:t> </a:t>
          </a:r>
          <a:r>
            <a:rPr lang="sv-SE" sz="2000" kern="1200" dirty="0">
              <a:latin typeface="Helsingborg Sans" pitchFamily="2" charset="0"/>
            </a:rPr>
            <a:t>som byggts upp.</a:t>
          </a:r>
          <a:endParaRPr lang="en-US" sz="2000" kern="1200" dirty="0">
            <a:latin typeface="Helsingborg Sans" pitchFamily="2" charset="0"/>
          </a:endParaRPr>
        </a:p>
      </dsp:txBody>
      <dsp:txXfrm>
        <a:off x="1029801" y="1632"/>
        <a:ext cx="2961904" cy="1777142"/>
      </dsp:txXfrm>
    </dsp:sp>
    <dsp:sp modelId="{8126A07C-F881-4CEF-BF0C-5309D8802E52}">
      <dsp:nvSpPr>
        <dsp:cNvPr id="0" name=""/>
        <dsp:cNvSpPr/>
      </dsp:nvSpPr>
      <dsp:spPr>
        <a:xfrm>
          <a:off x="1029801" y="2074966"/>
          <a:ext cx="2961904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Helsingborg Sans" pitchFamily="2" charset="0"/>
            </a:rPr>
            <a:t>Yrkesvärldarna dvs montrarna bemannas av yrkespersoner från olika företag och verksamheter. </a:t>
          </a:r>
        </a:p>
      </dsp:txBody>
      <dsp:txXfrm>
        <a:off x="1029801" y="2074966"/>
        <a:ext cx="2961904" cy="1777142"/>
      </dsp:txXfrm>
    </dsp:sp>
    <dsp:sp modelId="{CCAE7723-17ED-4BDE-96C9-04940F9133FF}">
      <dsp:nvSpPr>
        <dsp:cNvPr id="0" name=""/>
        <dsp:cNvSpPr/>
      </dsp:nvSpPr>
      <dsp:spPr>
        <a:xfrm>
          <a:off x="1029801" y="4148299"/>
          <a:ext cx="2961904" cy="17771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Helsingborg Sans" pitchFamily="2" charset="0"/>
            </a:rPr>
            <a:t>Mässan är interaktiv- det betyder att det finns prova på aktiviteter i varje yrkesvärld. </a:t>
          </a:r>
        </a:p>
      </dsp:txBody>
      <dsp:txXfrm>
        <a:off x="1029801" y="4148299"/>
        <a:ext cx="2961904" cy="17771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2F945-3907-6A48-81A6-A13051B54C8D}" type="datetimeFigureOut">
              <a:rPr lang="sv-SE" smtClean="0"/>
              <a:t>2024-12-13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6A870-3F0A-1945-9584-B3A0DD17C5E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77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7114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Yrkesmässan är en studie- och yrkesvägledande aktivitet som syftar till att öka elevernas valkompetens. Eleverna får möta företag, yrkesroller och olika arbetsuppgifter på Yrkesmässan- Utsikt. Eleverna får träna på att möta yrkespersoner som kan vara deras framtida arbetsgivare. I samband med besöket på mässan ska eleverna ges möjlighet att reflektera över sina egna förmågor, förutsättningar och intresse i förhållande till de yrkesroller och arbetsuppgifter de mött på Yrkesmässan – Insikt. När eleverna möter olika yrkespersoner, på Yrkesmässan, med frågor och nyfikenhet kan det generera fler förebilder, målbilder och möjliga karriär-dvs utbildningsvägar till olika yrken och arbetsuppgifter. Yrkesmässan blir på så vis en förberedelse inför höstens gymnasiemässa- Framsikt.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5990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6039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6A870-3F0A-1945-9584-B3A0DD17C5E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269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4">
            <a:extLst>
              <a:ext uri="{FF2B5EF4-FFF2-40B4-BE49-F238E27FC236}">
                <a16:creationId xmlns:a16="http://schemas.microsoft.com/office/drawing/2014/main" id="{695ED16A-4EC7-9845-B3E2-F9BF4049835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46789" y="572776"/>
            <a:ext cx="6149428" cy="5712448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E5315B9-41D2-ED4A-A4C4-1DA857EABB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139" y="2720050"/>
            <a:ext cx="4298066" cy="202948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13674DE-4BDE-4940-9DD6-1AEAA8909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3139" y="4919241"/>
            <a:ext cx="4298066" cy="1364469"/>
          </a:xfrm>
        </p:spPr>
        <p:txBody>
          <a:bodyPr>
            <a:normAutofit/>
          </a:bodyPr>
          <a:lstStyle>
            <a:lvl1pPr marL="0" indent="0" algn="l">
              <a:buNone/>
              <a:defRPr sz="18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6FFF201F-7227-B846-B015-FB66D3CAA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7919" y="1238491"/>
            <a:ext cx="3055607" cy="11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78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6" y="365125"/>
            <a:ext cx="4657216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76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12C06EC-B3E1-A641-AAAE-ED58A1099F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7956" y="-18446"/>
            <a:ext cx="7422324" cy="6894892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01359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200" y="365125"/>
            <a:ext cx="4657216" cy="1133475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1200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bild 7">
            <a:extLst>
              <a:ext uri="{FF2B5EF4-FFF2-40B4-BE49-F238E27FC236}">
                <a16:creationId xmlns:a16="http://schemas.microsoft.com/office/drawing/2014/main" id="{B86E720A-E494-BC49-BC51-F099C430C7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460949" y="-41648"/>
            <a:ext cx="7422323" cy="6950448"/>
          </a:xfrm>
          <a:prstGeom prst="flowChartDelay">
            <a:avLst/>
          </a:prstGeom>
          <a:solidFill>
            <a:schemeClr val="bg2">
              <a:lumMod val="20000"/>
              <a:lumOff val="80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1693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ECE18D8-5E26-2A40-BCFE-BFF577775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822829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38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sta bild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23F90B32-A7FA-704C-9BA0-237DA7710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68197" y="2829176"/>
            <a:ext cx="3055607" cy="11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4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Li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101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Ros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328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Blå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8953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ytt avsnitt –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FDAFC069-CBD5-2340-98D1-94A253CC6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033F1B3B-0547-D64B-A989-9EE7474CDE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0881" y="575469"/>
            <a:ext cx="10987076" cy="5707062"/>
          </a:xfrm>
          <a:custGeom>
            <a:avLst/>
            <a:gdLst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2525375 w 10983913"/>
              <a:gd name="connsiteY0" fmla="*/ 0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8" fmla="*/ 2525375 w 10983913"/>
              <a:gd name="connsiteY8" fmla="*/ 0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0 w 10983913"/>
              <a:gd name="connsiteY0" fmla="*/ 252537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0 w 10983913"/>
              <a:gd name="connsiteY7" fmla="*/ 2525375 h 5707062"/>
              <a:gd name="connsiteX0" fmla="*/ 7088 w 10983913"/>
              <a:gd name="connsiteY0" fmla="*/ 191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7088 w 10983913"/>
              <a:gd name="connsiteY7" fmla="*/ 1915 h 5707062"/>
              <a:gd name="connsiteX0" fmla="*/ 16868 w 10983913"/>
              <a:gd name="connsiteY0" fmla="*/ 11695 h 5707062"/>
              <a:gd name="connsiteX1" fmla="*/ 10983913 w 10983913"/>
              <a:gd name="connsiteY1" fmla="*/ 0 h 5707062"/>
              <a:gd name="connsiteX2" fmla="*/ 10983913 w 10983913"/>
              <a:gd name="connsiteY2" fmla="*/ 0 h 5707062"/>
              <a:gd name="connsiteX3" fmla="*/ 10983913 w 10983913"/>
              <a:gd name="connsiteY3" fmla="*/ 3181687 h 5707062"/>
              <a:gd name="connsiteX4" fmla="*/ 8458538 w 10983913"/>
              <a:gd name="connsiteY4" fmla="*/ 5707062 h 5707062"/>
              <a:gd name="connsiteX5" fmla="*/ 0 w 10983913"/>
              <a:gd name="connsiteY5" fmla="*/ 5707062 h 5707062"/>
              <a:gd name="connsiteX6" fmla="*/ 0 w 10983913"/>
              <a:gd name="connsiteY6" fmla="*/ 5707062 h 5707062"/>
              <a:gd name="connsiteX7" fmla="*/ 16868 w 10983913"/>
              <a:gd name="connsiteY7" fmla="*/ 1169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  <a:gd name="connsiteX0" fmla="*/ 471 w 10987076"/>
              <a:gd name="connsiteY0" fmla="*/ 1915 h 5707062"/>
              <a:gd name="connsiteX1" fmla="*/ 10987076 w 10987076"/>
              <a:gd name="connsiteY1" fmla="*/ 0 h 5707062"/>
              <a:gd name="connsiteX2" fmla="*/ 10987076 w 10987076"/>
              <a:gd name="connsiteY2" fmla="*/ 0 h 5707062"/>
              <a:gd name="connsiteX3" fmla="*/ 10987076 w 10987076"/>
              <a:gd name="connsiteY3" fmla="*/ 3181687 h 5707062"/>
              <a:gd name="connsiteX4" fmla="*/ 8461701 w 10987076"/>
              <a:gd name="connsiteY4" fmla="*/ 5707062 h 5707062"/>
              <a:gd name="connsiteX5" fmla="*/ 3163 w 10987076"/>
              <a:gd name="connsiteY5" fmla="*/ 5707062 h 5707062"/>
              <a:gd name="connsiteX6" fmla="*/ 3163 w 10987076"/>
              <a:gd name="connsiteY6" fmla="*/ 5707062 h 5707062"/>
              <a:gd name="connsiteX7" fmla="*/ 471 w 10987076"/>
              <a:gd name="connsiteY7" fmla="*/ 1915 h 570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87076" h="5707062">
                <a:moveTo>
                  <a:pt x="471" y="1915"/>
                </a:moveTo>
                <a:lnTo>
                  <a:pt x="10987076" y="0"/>
                </a:lnTo>
                <a:lnTo>
                  <a:pt x="10987076" y="0"/>
                </a:lnTo>
                <a:lnTo>
                  <a:pt x="10987076" y="3181687"/>
                </a:lnTo>
                <a:cubicBezTo>
                  <a:pt x="10987076" y="4576413"/>
                  <a:pt x="9856427" y="5707062"/>
                  <a:pt x="8461701" y="5707062"/>
                </a:cubicBezTo>
                <a:lnTo>
                  <a:pt x="3163" y="5707062"/>
                </a:lnTo>
                <a:lnTo>
                  <a:pt x="3163" y="5707062"/>
                </a:lnTo>
                <a:cubicBezTo>
                  <a:pt x="5526" y="3805346"/>
                  <a:pt x="-1892" y="1903631"/>
                  <a:pt x="471" y="1915"/>
                </a:cubicBezTo>
                <a:close/>
              </a:path>
            </a:pathLst>
          </a:custGeom>
          <a:solidFill>
            <a:schemeClr val="bg1">
              <a:lumMod val="95000"/>
              <a:alpha val="20000"/>
            </a:schemeClr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5104433"/>
            <a:ext cx="8108266" cy="881041"/>
          </a:xfrm>
        </p:spPr>
        <p:txBody>
          <a:bodyPr anchor="b">
            <a:normAutofit/>
          </a:bodyPr>
          <a:lstStyle>
            <a:lvl1pPr>
              <a:defRPr sz="5100">
                <a:solidFill>
                  <a:schemeClr val="bg1"/>
                </a:solidFill>
              </a:defRPr>
            </a:lvl1pPr>
          </a:lstStyle>
          <a:p>
            <a:r>
              <a:rPr lang="sv-SE"/>
              <a:t>Rubrik </a:t>
            </a:r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4548851"/>
            <a:ext cx="8108266" cy="555582"/>
          </a:xfrm>
        </p:spPr>
        <p:txBody>
          <a:bodyPr anchor="b"/>
          <a:lstStyle>
            <a:lvl1pPr marL="0" indent="0">
              <a:buNone/>
              <a:defRPr sz="24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Nytt avsnitt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12586" y="1032082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8098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bild och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41A2592F-7DFA-3E48-8B0C-F9D273A200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4B79403-7229-7F4D-A4A8-BD7F410E7D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2586" y="4011557"/>
            <a:ext cx="9922114" cy="1046860"/>
          </a:xfrm>
        </p:spPr>
        <p:txBody>
          <a:bodyPr anchor="ctr">
            <a:noAutofit/>
          </a:bodyPr>
          <a:lstStyle>
            <a:lvl1pPr>
              <a:defRPr sz="9000" cap="all" baseline="0">
                <a:solidFill>
                  <a:schemeClr val="bg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5B26F82-AF51-3943-82CF-64E9F1A2C2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12586" y="858020"/>
            <a:ext cx="5083414" cy="919979"/>
          </a:xfrm>
        </p:spPr>
        <p:txBody>
          <a:bodyPr anchor="t">
            <a:normAutofit/>
          </a:bodyPr>
          <a:lstStyle>
            <a:lvl1pPr marL="0" indent="0">
              <a:buNone/>
              <a:defRPr lang="sv-SE" b="1" smtClean="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Igni voles excea si voluptat ut rerrovid, </a:t>
            </a:r>
            <a:b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</a:br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sit magnam et offictibus posae qui </a:t>
            </a:r>
            <a:r>
              <a:rPr lang="sv-SE" b="1" err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tet</a:t>
            </a:r>
            <a:r>
              <a:rPr lang="sv-SE" b="1">
                <a:solidFill>
                  <a:srgbClr val="0046FF"/>
                </a:solidFill>
                <a:effectLst/>
                <a:latin typeface="Arial" panose="020B0604020202020204" pitchFamily="34" charset="0"/>
              </a:rPr>
              <a:t>.</a:t>
            </a:r>
            <a:endParaRPr lang="sv-SE">
              <a:solidFill>
                <a:srgbClr val="0046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44CA0DB1-8D0C-C448-B500-88F61DCD33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17286" y="3440819"/>
            <a:ext cx="8108266" cy="555582"/>
          </a:xfrm>
        </p:spPr>
        <p:txBody>
          <a:bodyPr anchor="b">
            <a:noAutofit/>
          </a:bodyPr>
          <a:lstStyle>
            <a:lvl1pPr marL="0" indent="0">
              <a:buNone/>
              <a:defRPr sz="4400" cap="none" spc="50" baseline="0">
                <a:solidFill>
                  <a:schemeClr val="bg1"/>
                </a:solidFill>
                <a:latin typeface="SuomiHand Sc" panose="02000608030000020004" pitchFamily="2" charset="77"/>
                <a:cs typeface="SuomiHand Sc" panose="02000608030000020004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Lorem </a:t>
            </a:r>
            <a:r>
              <a:rPr lang="sv-SE" err="1"/>
              <a:t>ipsum</a:t>
            </a:r>
            <a:r>
              <a:rPr lang="sv-SE"/>
              <a:t>!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47C28F2D-1B40-4648-B54C-F953FE6AEC4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12586" y="5179935"/>
            <a:ext cx="9922114" cy="555582"/>
          </a:xfrm>
        </p:spPr>
        <p:txBody>
          <a:bodyPr anchor="ctr">
            <a:noAutofit/>
          </a:bodyPr>
          <a:lstStyle>
            <a:lvl1pPr marL="0" indent="0">
              <a:buNone/>
              <a:defRPr sz="6800" b="1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på två rader</a:t>
            </a:r>
          </a:p>
        </p:txBody>
      </p:sp>
    </p:spTree>
    <p:extLst>
      <p:ext uri="{BB962C8B-B14F-4D97-AF65-F5344CB8AC3E}">
        <p14:creationId xmlns:p14="http://schemas.microsoft.com/office/powerpoint/2010/main" val="3047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996061"/>
            <a:ext cx="3779393" cy="3415242"/>
          </a:xfrm>
        </p:spPr>
        <p:txBody>
          <a:bodyPr anchor="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2664" y="996061"/>
            <a:ext cx="5885562" cy="4253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0706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mycke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3040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spalter med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F14AC5-17A1-DB41-80B5-D112D19D0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9AB249E-7549-2D41-8795-2D54066D6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776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C9D227DB-197B-C14A-80AE-B61B1B4516D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41200" y="1825625"/>
            <a:ext cx="4657216" cy="341524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63446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ihandsfigur 17">
            <a:extLst>
              <a:ext uri="{FF2B5EF4-FFF2-40B4-BE49-F238E27FC236}">
                <a16:creationId xmlns:a16="http://schemas.microsoft.com/office/drawing/2014/main" id="{9A11C0FF-35FC-8044-A151-0127094FF658}"/>
              </a:ext>
            </a:extLst>
          </p:cNvPr>
          <p:cNvSpPr/>
          <p:nvPr userDrawn="1"/>
        </p:nvSpPr>
        <p:spPr>
          <a:xfrm>
            <a:off x="1" y="5509550"/>
            <a:ext cx="3769675" cy="1348450"/>
          </a:xfrm>
          <a:custGeom>
            <a:avLst/>
            <a:gdLst>
              <a:gd name="connsiteX0" fmla="*/ 0 w 3769675"/>
              <a:gd name="connsiteY0" fmla="*/ 0 h 1348450"/>
              <a:gd name="connsiteX1" fmla="*/ 1574800 w 3769675"/>
              <a:gd name="connsiteY1" fmla="*/ 0 h 1348450"/>
              <a:gd name="connsiteX2" fmla="*/ 3741233 w 3769675"/>
              <a:gd name="connsiteY2" fmla="*/ 1289407 h 1348450"/>
              <a:gd name="connsiteX3" fmla="*/ 3769675 w 3769675"/>
              <a:gd name="connsiteY3" fmla="*/ 1348450 h 1348450"/>
              <a:gd name="connsiteX4" fmla="*/ 0 w 3769675"/>
              <a:gd name="connsiteY4" fmla="*/ 1348450 h 1348450"/>
              <a:gd name="connsiteX5" fmla="*/ 0 w 3769675"/>
              <a:gd name="connsiteY5" fmla="*/ 0 h 134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9675" h="1348450">
                <a:moveTo>
                  <a:pt x="0" y="0"/>
                </a:moveTo>
                <a:lnTo>
                  <a:pt x="1574800" y="0"/>
                </a:lnTo>
                <a:cubicBezTo>
                  <a:pt x="2510294" y="0"/>
                  <a:pt x="3324015" y="521378"/>
                  <a:pt x="3741233" y="1289407"/>
                </a:cubicBezTo>
                <a:lnTo>
                  <a:pt x="3769675" y="1348450"/>
                </a:lnTo>
                <a:lnTo>
                  <a:pt x="0" y="1348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AAA6A4B-58CF-854A-ACE1-80ADA1543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365125"/>
            <a:ext cx="10204451" cy="11334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3F787EB-93CF-CA4B-9161-079A5CC17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6" y="1825625"/>
            <a:ext cx="10204450" cy="3415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1B62F9-2875-1A4F-8D91-9886F1CDC6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3867" y="6356350"/>
            <a:ext cx="17610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7DD4574A-9687-0A44-A39F-AD19919AAEA7}" type="datetimeFigureOut">
              <a:rPr lang="sv-SE" smtClean="0"/>
              <a:pPr/>
              <a:t>2024-12-13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F3D59AC-8F59-214F-B475-D1E960FB3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98A9F1E-6432-754D-BC8D-C9F7D9769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84933" y="6356350"/>
            <a:ext cx="5132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F6D9CE6-1F07-384C-8236-074DBF261A16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21" name="Bild 20">
            <a:extLst>
              <a:ext uri="{FF2B5EF4-FFF2-40B4-BE49-F238E27FC236}">
                <a16:creationId xmlns:a16="http://schemas.microsoft.com/office/drawing/2014/main" id="{ED342569-9ED4-7847-97BD-20705E06355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2605" y="5886986"/>
            <a:ext cx="1453943" cy="53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3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6" r:id="rId2"/>
    <p:sldLayoutId id="2147483658" r:id="rId3"/>
    <p:sldLayoutId id="2147483659" r:id="rId4"/>
    <p:sldLayoutId id="2147483660" r:id="rId5"/>
    <p:sldLayoutId id="2147483666" r:id="rId6"/>
    <p:sldLayoutId id="2147483661" r:id="rId7"/>
    <p:sldLayoutId id="2147483650" r:id="rId8"/>
    <p:sldLayoutId id="2147483662" r:id="rId9"/>
    <p:sldLayoutId id="2147483663" r:id="rId10"/>
    <p:sldLayoutId id="2147483664" r:id="rId11"/>
    <p:sldLayoutId id="2147483654" r:id="rId12"/>
    <p:sldLayoutId id="2147483655" r:id="rId13"/>
    <p:sldLayoutId id="21474836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84150" indent="-176213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95300" indent="-1349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22300" indent="-127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6FB0A76-EA52-8D3C-DE68-4C457D75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775" y="365125"/>
            <a:ext cx="10204451" cy="1133475"/>
          </a:xfrm>
        </p:spPr>
        <p:txBody>
          <a:bodyPr anchor="b">
            <a:normAutofit/>
          </a:bodyPr>
          <a:lstStyle/>
          <a:p>
            <a:r>
              <a:rPr lang="sv-SE" dirty="0"/>
              <a:t>Yrkesmässan 2025 - Lektionsupplägg </a:t>
            </a:r>
          </a:p>
        </p:txBody>
      </p:sp>
      <p:graphicFrame>
        <p:nvGraphicFramePr>
          <p:cNvPr id="7" name="Platshållare för innehåll 2">
            <a:extLst>
              <a:ext uri="{FF2B5EF4-FFF2-40B4-BE49-F238E27FC236}">
                <a16:creationId xmlns:a16="http://schemas.microsoft.com/office/drawing/2014/main" id="{12AD44C1-D1E6-32AC-1CE3-40A9B11657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019480"/>
              </p:ext>
            </p:extLst>
          </p:nvPr>
        </p:nvGraphicFramePr>
        <p:xfrm>
          <a:off x="993776" y="1825624"/>
          <a:ext cx="10893424" cy="3814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Bildobjekt 3">
            <a:extLst>
              <a:ext uri="{FF2B5EF4-FFF2-40B4-BE49-F238E27FC236}">
                <a16:creationId xmlns:a16="http://schemas.microsoft.com/office/drawing/2014/main" id="{EEC385AA-053E-D50B-2912-FAA0324E1F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38382" y="4184915"/>
            <a:ext cx="1561671" cy="12402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3213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2C21B5-799D-3845-7955-86EC409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72" y="361507"/>
            <a:ext cx="10770135" cy="136109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dirty="0">
                <a:latin typeface="Helsingborg Sans" pitchFamily="2" charset="0"/>
              </a:rPr>
              <a:t>Lektion 1   Syfte</a:t>
            </a:r>
            <a:br>
              <a:rPr lang="sv-SE" dirty="0">
                <a:latin typeface="Helsingborg Sans" pitchFamily="2" charset="0"/>
              </a:rPr>
            </a:br>
            <a:endParaRPr lang="sv-SE" dirty="0">
              <a:latin typeface="Helsingborg Sans" pitchFamily="2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517BB8-BFA0-6B08-C3DC-003DB0618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72" y="1159172"/>
            <a:ext cx="10204450" cy="310477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Tankebubbla: moln 3">
            <a:extLst>
              <a:ext uri="{FF2B5EF4-FFF2-40B4-BE49-F238E27FC236}">
                <a16:creationId xmlns:a16="http://schemas.microsoft.com/office/drawing/2014/main" id="{2FB0A29E-EEEE-257B-DA59-15617FA81F61}"/>
              </a:ext>
            </a:extLst>
          </p:cNvPr>
          <p:cNvSpPr/>
          <p:nvPr/>
        </p:nvSpPr>
        <p:spPr>
          <a:xfrm>
            <a:off x="6412735" y="698500"/>
            <a:ext cx="5210793" cy="4567774"/>
          </a:xfrm>
          <a:prstGeom prst="cloudCallout">
            <a:avLst>
              <a:gd name="adj1" fmla="val -99327"/>
              <a:gd name="adj2" fmla="val 629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endParaRPr lang="sv-SE" dirty="0"/>
          </a:p>
          <a:p>
            <a:pPr algn="ctr"/>
            <a:r>
              <a:rPr lang="sv-SE" sz="2400" b="0" i="0" dirty="0">
                <a:effectLst/>
                <a:latin typeface="Helsingborg Sans" pitchFamily="2" charset="0"/>
              </a:rPr>
              <a:t>Varför tror du att vi arrangerar Yrkesmässan?</a:t>
            </a:r>
            <a:br>
              <a:rPr lang="sv-SE" sz="2400" b="0" i="0" dirty="0">
                <a:effectLst/>
                <a:latin typeface="Helsingborg Sans" pitchFamily="2" charset="0"/>
              </a:rPr>
            </a:br>
            <a:br>
              <a:rPr lang="sv-SE" sz="2400" b="0" i="0" dirty="0">
                <a:effectLst/>
                <a:latin typeface="Helsingborg Sans" pitchFamily="2" charset="0"/>
              </a:rPr>
            </a:br>
            <a:r>
              <a:rPr lang="sv-SE" sz="2400" b="0" i="0" dirty="0">
                <a:effectLst/>
                <a:latin typeface="Helsingborg Sans" pitchFamily="2" charset="0"/>
              </a:rPr>
              <a:t>Varför tror du att alla företag, branscher och verksamheter vill träffa er? </a:t>
            </a:r>
            <a:br>
              <a:rPr lang="sv-SE" sz="2800" b="0" i="0" dirty="0">
                <a:effectLst/>
              </a:rPr>
            </a:br>
            <a:endParaRPr lang="sv-SE" sz="2800" dirty="0">
              <a:cs typeface="Arial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86784DC-75F3-359C-A5C4-C40727EE62C5}"/>
              </a:ext>
            </a:extLst>
          </p:cNvPr>
          <p:cNvSpPr txBox="1"/>
          <p:nvPr/>
        </p:nvSpPr>
        <p:spPr>
          <a:xfrm>
            <a:off x="249133" y="1511231"/>
            <a:ext cx="5674117" cy="3213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Syftet med Yrkesmässan 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är att du ska få kunskap om vilka olika yrken som finns och vilka kompetenser som krävs för olika branscher och yrken. </a:t>
            </a:r>
          </a:p>
          <a:p>
            <a:endParaRPr lang="sv-SE" sz="2000" dirty="0">
              <a:latin typeface="Helsingborg Sans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Ju mer kunskap du samlar på dig desto mer vet du inför ditt gymnasieval. Så passa gärna </a:t>
            </a: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på att 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fråga om vilka utbildningsvägar som leder fram till olika yrken och vilka ämnen i skolan som behövs lite extra i just det yrket. </a:t>
            </a:r>
            <a:endParaRPr lang="sv-S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7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3FECCEA-8522-23AC-392F-82D754C39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377825"/>
            <a:ext cx="7975600" cy="1133475"/>
          </a:xfrm>
        </p:spPr>
        <p:txBody>
          <a:bodyPr>
            <a:normAutofit/>
          </a:bodyPr>
          <a:lstStyle/>
          <a:p>
            <a:r>
              <a:rPr lang="en-US" dirty="0">
                <a:latin typeface="Helsingborg Sans" pitchFamily="2" charset="0"/>
              </a:rPr>
              <a:t>Yrkesmässan äger rum på Tryckeriet i Helsingborg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13F3AF-AE33-748D-E710-461E7582E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549" y="1828802"/>
            <a:ext cx="5220552" cy="2895598"/>
          </a:xfrm>
        </p:spPr>
        <p:txBody>
          <a:bodyPr>
            <a:normAutofit lnSpcReduction="10000"/>
          </a:bodyPr>
          <a:lstStyle/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lever och lärare delas in i fyra pass per dag med max 440 elever per gång. </a:t>
            </a:r>
          </a:p>
          <a:p>
            <a:pPr marL="285750" lvl="0" indent="-285750">
              <a:lnSpc>
                <a:spcPct val="12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Under nästan två timmar (kl </a:t>
            </a: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08.00-09.50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09.50-11.40, 12.00-13.50 eller 13.50-15.40) </a:t>
            </a:r>
            <a:r>
              <a:rPr lang="sv-SE" sz="2000" dirty="0"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finns möjlighet att gå runt bland världarna och</a:t>
            </a:r>
            <a:r>
              <a:rPr lang="sv-SE" sz="2000" dirty="0">
                <a:effectLst/>
                <a:latin typeface="Helsingborg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träffa yrkesrepresentanter och prova på olika yrkesmoment.</a:t>
            </a:r>
            <a:endParaRPr lang="sv-SE" sz="2000" dirty="0">
              <a:latin typeface="Helsingborg Sans" pitchFamily="2" charset="0"/>
            </a:endParaRPr>
          </a:p>
          <a:p>
            <a:endParaRPr lang="en-US" dirty="0"/>
          </a:p>
        </p:txBody>
      </p:sp>
      <p:pic>
        <p:nvPicPr>
          <p:cNvPr id="3" name="Bildobjekt 2" descr="En bild som visar utomhus, himmel, byggnad, bana&#10;&#10;Automatiskt genererad beskrivning">
            <a:extLst>
              <a:ext uri="{FF2B5EF4-FFF2-40B4-BE49-F238E27FC236}">
                <a16:creationId xmlns:a16="http://schemas.microsoft.com/office/drawing/2014/main" id="{1224C894-471F-191A-D0EE-17026DA78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13" r="11801" b="1"/>
          <a:stretch/>
        </p:blipFill>
        <p:spPr>
          <a:xfrm>
            <a:off x="6247956" y="-18446"/>
            <a:ext cx="7422324" cy="6894892"/>
          </a:xfrm>
          <a:custGeom>
            <a:avLst/>
            <a:gdLst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147710"/>
              <a:gd name="connsiteY0" fmla="*/ 2855381 h 5710762"/>
              <a:gd name="connsiteX1" fmla="*/ 3072606 w 6147710"/>
              <a:gd name="connsiteY1" fmla="*/ 0 h 5710762"/>
              <a:gd name="connsiteX2" fmla="*/ 6145212 w 6147710"/>
              <a:gd name="connsiteY2" fmla="*/ 0 h 5710762"/>
              <a:gd name="connsiteX3" fmla="*/ 6147710 w 6147710"/>
              <a:gd name="connsiteY3" fmla="*/ 2432965 h 5710762"/>
              <a:gd name="connsiteX4" fmla="*/ 6145212 w 6147710"/>
              <a:gd name="connsiteY4" fmla="*/ 2855381 h 5710762"/>
              <a:gd name="connsiteX5" fmla="*/ 3072606 w 6147710"/>
              <a:gd name="connsiteY5" fmla="*/ 5710762 h 5710762"/>
              <a:gd name="connsiteX6" fmla="*/ 0 w 6147710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373832"/>
              <a:gd name="connsiteY0" fmla="*/ 2855381 h 5710762"/>
              <a:gd name="connsiteX1" fmla="*/ 3072606 w 6373832"/>
              <a:gd name="connsiteY1" fmla="*/ 0 h 5710762"/>
              <a:gd name="connsiteX2" fmla="*/ 6145212 w 6373832"/>
              <a:gd name="connsiteY2" fmla="*/ 0 h 5710762"/>
              <a:gd name="connsiteX3" fmla="*/ 6147710 w 6373832"/>
              <a:gd name="connsiteY3" fmla="*/ 2432965 h 5710762"/>
              <a:gd name="connsiteX4" fmla="*/ 6145212 w 6373832"/>
              <a:gd name="connsiteY4" fmla="*/ 2855381 h 5710762"/>
              <a:gd name="connsiteX5" fmla="*/ 3072606 w 6373832"/>
              <a:gd name="connsiteY5" fmla="*/ 5710762 h 5710762"/>
              <a:gd name="connsiteX6" fmla="*/ 0 w 6373832"/>
              <a:gd name="connsiteY6" fmla="*/ 2855381 h 5710762"/>
              <a:gd name="connsiteX0" fmla="*/ 0 w 6147901"/>
              <a:gd name="connsiteY0" fmla="*/ 2855381 h 5710762"/>
              <a:gd name="connsiteX1" fmla="*/ 3072606 w 6147901"/>
              <a:gd name="connsiteY1" fmla="*/ 0 h 5710762"/>
              <a:gd name="connsiteX2" fmla="*/ 6145212 w 6147901"/>
              <a:gd name="connsiteY2" fmla="*/ 0 h 5710762"/>
              <a:gd name="connsiteX3" fmla="*/ 6147710 w 6147901"/>
              <a:gd name="connsiteY3" fmla="*/ 2432965 h 5710762"/>
              <a:gd name="connsiteX4" fmla="*/ 6145212 w 6147901"/>
              <a:gd name="connsiteY4" fmla="*/ 2855381 h 5710762"/>
              <a:gd name="connsiteX5" fmla="*/ 3072606 w 6147901"/>
              <a:gd name="connsiteY5" fmla="*/ 5710762 h 5710762"/>
              <a:gd name="connsiteX6" fmla="*/ 0 w 6147901"/>
              <a:gd name="connsiteY6" fmla="*/ 2855381 h 5710762"/>
              <a:gd name="connsiteX0" fmla="*/ 0 w 6529287"/>
              <a:gd name="connsiteY0" fmla="*/ 2855381 h 5710762"/>
              <a:gd name="connsiteX1" fmla="*/ 3072606 w 6529287"/>
              <a:gd name="connsiteY1" fmla="*/ 0 h 5710762"/>
              <a:gd name="connsiteX2" fmla="*/ 6145212 w 6529287"/>
              <a:gd name="connsiteY2" fmla="*/ 0 h 5710762"/>
              <a:gd name="connsiteX3" fmla="*/ 6145212 w 6529287"/>
              <a:gd name="connsiteY3" fmla="*/ 2855381 h 5710762"/>
              <a:gd name="connsiteX4" fmla="*/ 3072606 w 6529287"/>
              <a:gd name="connsiteY4" fmla="*/ 5710762 h 5710762"/>
              <a:gd name="connsiteX5" fmla="*/ 0 w 6529287"/>
              <a:gd name="connsiteY5" fmla="*/ 2855381 h 5710762"/>
              <a:gd name="connsiteX0" fmla="*/ 0 w 6372812"/>
              <a:gd name="connsiteY0" fmla="*/ 2855381 h 5710762"/>
              <a:gd name="connsiteX1" fmla="*/ 3072606 w 6372812"/>
              <a:gd name="connsiteY1" fmla="*/ 0 h 5710762"/>
              <a:gd name="connsiteX2" fmla="*/ 6145212 w 6372812"/>
              <a:gd name="connsiteY2" fmla="*/ 0 h 5710762"/>
              <a:gd name="connsiteX3" fmla="*/ 6145212 w 6372812"/>
              <a:gd name="connsiteY3" fmla="*/ 2855381 h 5710762"/>
              <a:gd name="connsiteX4" fmla="*/ 3072606 w 6372812"/>
              <a:gd name="connsiteY4" fmla="*/ 5710762 h 5710762"/>
              <a:gd name="connsiteX5" fmla="*/ 0 w 6372812"/>
              <a:gd name="connsiteY5" fmla="*/ 2855381 h 5710762"/>
              <a:gd name="connsiteX0" fmla="*/ 0 w 6145212"/>
              <a:gd name="connsiteY0" fmla="*/ 2855381 h 5710762"/>
              <a:gd name="connsiteX1" fmla="*/ 3072606 w 6145212"/>
              <a:gd name="connsiteY1" fmla="*/ 0 h 5710762"/>
              <a:gd name="connsiteX2" fmla="*/ 6145212 w 6145212"/>
              <a:gd name="connsiteY2" fmla="*/ 0 h 5710762"/>
              <a:gd name="connsiteX3" fmla="*/ 6145212 w 6145212"/>
              <a:gd name="connsiteY3" fmla="*/ 2855381 h 5710762"/>
              <a:gd name="connsiteX4" fmla="*/ 3072606 w 6145212"/>
              <a:gd name="connsiteY4" fmla="*/ 5710762 h 5710762"/>
              <a:gd name="connsiteX5" fmla="*/ 0 w 6145212"/>
              <a:gd name="connsiteY5" fmla="*/ 2855381 h 5710762"/>
              <a:gd name="connsiteX0" fmla="*/ 0 w 6152707"/>
              <a:gd name="connsiteY0" fmla="*/ 2855381 h 5724326"/>
              <a:gd name="connsiteX1" fmla="*/ 3072606 w 6152707"/>
              <a:gd name="connsiteY1" fmla="*/ 0 h 5724326"/>
              <a:gd name="connsiteX2" fmla="*/ 6145212 w 6152707"/>
              <a:gd name="connsiteY2" fmla="*/ 0 h 5724326"/>
              <a:gd name="connsiteX3" fmla="*/ 6152707 w 6152707"/>
              <a:gd name="connsiteY3" fmla="*/ 4939014 h 5724326"/>
              <a:gd name="connsiteX4" fmla="*/ 3072606 w 6152707"/>
              <a:gd name="connsiteY4" fmla="*/ 5710762 h 5724326"/>
              <a:gd name="connsiteX5" fmla="*/ 0 w 6152707"/>
              <a:gd name="connsiteY5" fmla="*/ 2855381 h 5724326"/>
              <a:gd name="connsiteX0" fmla="*/ 0 w 6152707"/>
              <a:gd name="connsiteY0" fmla="*/ 2855381 h 6139524"/>
              <a:gd name="connsiteX1" fmla="*/ 3072606 w 6152707"/>
              <a:gd name="connsiteY1" fmla="*/ 0 h 6139524"/>
              <a:gd name="connsiteX2" fmla="*/ 6145212 w 6152707"/>
              <a:gd name="connsiteY2" fmla="*/ 0 h 6139524"/>
              <a:gd name="connsiteX3" fmla="*/ 6152707 w 6152707"/>
              <a:gd name="connsiteY3" fmla="*/ 5718503 h 6139524"/>
              <a:gd name="connsiteX4" fmla="*/ 3072606 w 6152707"/>
              <a:gd name="connsiteY4" fmla="*/ 5710762 h 6139524"/>
              <a:gd name="connsiteX5" fmla="*/ 0 w 6152707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03"/>
              <a:gd name="connsiteY0" fmla="*/ 2855381 h 6139524"/>
              <a:gd name="connsiteX1" fmla="*/ 3072606 w 6160203"/>
              <a:gd name="connsiteY1" fmla="*/ 0 h 6139524"/>
              <a:gd name="connsiteX2" fmla="*/ 6145212 w 6160203"/>
              <a:gd name="connsiteY2" fmla="*/ 0 h 6139524"/>
              <a:gd name="connsiteX3" fmla="*/ 6160203 w 6160203"/>
              <a:gd name="connsiteY3" fmla="*/ 5718503 h 6139524"/>
              <a:gd name="connsiteX4" fmla="*/ 3072606 w 6160203"/>
              <a:gd name="connsiteY4" fmla="*/ 5710762 h 6139524"/>
              <a:gd name="connsiteX5" fmla="*/ 0 w 6160203"/>
              <a:gd name="connsiteY5" fmla="*/ 2855381 h 6139524"/>
              <a:gd name="connsiteX0" fmla="*/ 0 w 6160286"/>
              <a:gd name="connsiteY0" fmla="*/ 2855381 h 5718503"/>
              <a:gd name="connsiteX1" fmla="*/ 3072606 w 6160286"/>
              <a:gd name="connsiteY1" fmla="*/ 0 h 5718503"/>
              <a:gd name="connsiteX2" fmla="*/ 6145212 w 6160286"/>
              <a:gd name="connsiteY2" fmla="*/ 0 h 5718503"/>
              <a:gd name="connsiteX3" fmla="*/ 6160203 w 6160286"/>
              <a:gd name="connsiteY3" fmla="*/ 5718503 h 5718503"/>
              <a:gd name="connsiteX4" fmla="*/ 3072606 w 6160286"/>
              <a:gd name="connsiteY4" fmla="*/ 5710762 h 5718503"/>
              <a:gd name="connsiteX5" fmla="*/ 0 w 6160286"/>
              <a:gd name="connsiteY5" fmla="*/ 2855381 h 5718503"/>
              <a:gd name="connsiteX0" fmla="*/ 0 w 6145532"/>
              <a:gd name="connsiteY0" fmla="*/ 2855381 h 5718503"/>
              <a:gd name="connsiteX1" fmla="*/ 3072606 w 6145532"/>
              <a:gd name="connsiteY1" fmla="*/ 0 h 5718503"/>
              <a:gd name="connsiteX2" fmla="*/ 6145212 w 6145532"/>
              <a:gd name="connsiteY2" fmla="*/ 0 h 5718503"/>
              <a:gd name="connsiteX3" fmla="*/ 6142036 w 6145532"/>
              <a:gd name="connsiteY3" fmla="*/ 5718503 h 5718503"/>
              <a:gd name="connsiteX4" fmla="*/ 3072606 w 6145532"/>
              <a:gd name="connsiteY4" fmla="*/ 5710762 h 5718503"/>
              <a:gd name="connsiteX5" fmla="*/ 0 w 6145532"/>
              <a:gd name="connsiteY5" fmla="*/ 2855381 h 5718503"/>
              <a:gd name="connsiteX0" fmla="*/ 0 w 6145244"/>
              <a:gd name="connsiteY0" fmla="*/ 2855381 h 5710762"/>
              <a:gd name="connsiteX1" fmla="*/ 3072606 w 6145244"/>
              <a:gd name="connsiteY1" fmla="*/ 0 h 5710762"/>
              <a:gd name="connsiteX2" fmla="*/ 6145212 w 6145244"/>
              <a:gd name="connsiteY2" fmla="*/ 0 h 5710762"/>
              <a:gd name="connsiteX3" fmla="*/ 6014868 w 6145244"/>
              <a:gd name="connsiteY3" fmla="*/ 5676114 h 5710762"/>
              <a:gd name="connsiteX4" fmla="*/ 3072606 w 6145244"/>
              <a:gd name="connsiteY4" fmla="*/ 5710762 h 5710762"/>
              <a:gd name="connsiteX5" fmla="*/ 0 w 6145244"/>
              <a:gd name="connsiteY5" fmla="*/ 2855381 h 5710762"/>
              <a:gd name="connsiteX0" fmla="*/ 0 w 6146014"/>
              <a:gd name="connsiteY0" fmla="*/ 2855381 h 5710762"/>
              <a:gd name="connsiteX1" fmla="*/ 3072606 w 6146014"/>
              <a:gd name="connsiteY1" fmla="*/ 0 h 5710762"/>
              <a:gd name="connsiteX2" fmla="*/ 6145212 w 6146014"/>
              <a:gd name="connsiteY2" fmla="*/ 0 h 5710762"/>
              <a:gd name="connsiteX3" fmla="*/ 6014868 w 6146014"/>
              <a:gd name="connsiteY3" fmla="*/ 5676114 h 5710762"/>
              <a:gd name="connsiteX4" fmla="*/ 3072606 w 6146014"/>
              <a:gd name="connsiteY4" fmla="*/ 5710762 h 5710762"/>
              <a:gd name="connsiteX5" fmla="*/ 0 w 6146014"/>
              <a:gd name="connsiteY5" fmla="*/ 2855381 h 5710762"/>
              <a:gd name="connsiteX0" fmla="*/ 0 w 6145279"/>
              <a:gd name="connsiteY0" fmla="*/ 2855381 h 5710762"/>
              <a:gd name="connsiteX1" fmla="*/ 3072606 w 6145279"/>
              <a:gd name="connsiteY1" fmla="*/ 0 h 5710762"/>
              <a:gd name="connsiteX2" fmla="*/ 6145212 w 6145279"/>
              <a:gd name="connsiteY2" fmla="*/ 0 h 5710762"/>
              <a:gd name="connsiteX3" fmla="*/ 6014868 w 6145279"/>
              <a:gd name="connsiteY3" fmla="*/ 5676114 h 5710762"/>
              <a:gd name="connsiteX4" fmla="*/ 3072606 w 6145279"/>
              <a:gd name="connsiteY4" fmla="*/ 5710762 h 5710762"/>
              <a:gd name="connsiteX5" fmla="*/ 0 w 6145279"/>
              <a:gd name="connsiteY5" fmla="*/ 2855381 h 5710762"/>
              <a:gd name="connsiteX0" fmla="*/ 0 w 6145227"/>
              <a:gd name="connsiteY0" fmla="*/ 2855381 h 5710762"/>
              <a:gd name="connsiteX1" fmla="*/ 3072606 w 6145227"/>
              <a:gd name="connsiteY1" fmla="*/ 0 h 5710762"/>
              <a:gd name="connsiteX2" fmla="*/ 6145212 w 6145227"/>
              <a:gd name="connsiteY2" fmla="*/ 0 h 5710762"/>
              <a:gd name="connsiteX3" fmla="*/ 5790810 w 6145227"/>
              <a:gd name="connsiteY3" fmla="*/ 5651892 h 5710762"/>
              <a:gd name="connsiteX4" fmla="*/ 3072606 w 6145227"/>
              <a:gd name="connsiteY4" fmla="*/ 5710762 h 5710762"/>
              <a:gd name="connsiteX5" fmla="*/ 0 w 6145227"/>
              <a:gd name="connsiteY5" fmla="*/ 2855381 h 5710762"/>
              <a:gd name="connsiteX0" fmla="*/ 0 w 6281816"/>
              <a:gd name="connsiteY0" fmla="*/ 2855381 h 5710762"/>
              <a:gd name="connsiteX1" fmla="*/ 3072606 w 6281816"/>
              <a:gd name="connsiteY1" fmla="*/ 0 h 5710762"/>
              <a:gd name="connsiteX2" fmla="*/ 6145212 w 6281816"/>
              <a:gd name="connsiteY2" fmla="*/ 0 h 5710762"/>
              <a:gd name="connsiteX3" fmla="*/ 5790810 w 6281816"/>
              <a:gd name="connsiteY3" fmla="*/ 5651892 h 5710762"/>
              <a:gd name="connsiteX4" fmla="*/ 3072606 w 6281816"/>
              <a:gd name="connsiteY4" fmla="*/ 5710762 h 5710762"/>
              <a:gd name="connsiteX5" fmla="*/ 0 w 6281816"/>
              <a:gd name="connsiteY5" fmla="*/ 2855381 h 5710762"/>
              <a:gd name="connsiteX0" fmla="*/ 0 w 6222247"/>
              <a:gd name="connsiteY0" fmla="*/ 2855381 h 5710762"/>
              <a:gd name="connsiteX1" fmla="*/ 3072606 w 6222247"/>
              <a:gd name="connsiteY1" fmla="*/ 0 h 5710762"/>
              <a:gd name="connsiteX2" fmla="*/ 6145212 w 6222247"/>
              <a:gd name="connsiteY2" fmla="*/ 0 h 5710762"/>
              <a:gd name="connsiteX3" fmla="*/ 5790810 w 6222247"/>
              <a:gd name="connsiteY3" fmla="*/ 5651892 h 5710762"/>
              <a:gd name="connsiteX4" fmla="*/ 3072606 w 6222247"/>
              <a:gd name="connsiteY4" fmla="*/ 5710762 h 5710762"/>
              <a:gd name="connsiteX5" fmla="*/ 0 w 6222247"/>
              <a:gd name="connsiteY5" fmla="*/ 2855381 h 5710762"/>
              <a:gd name="connsiteX0" fmla="*/ 0 w 6281321"/>
              <a:gd name="connsiteY0" fmla="*/ 2855381 h 5710762"/>
              <a:gd name="connsiteX1" fmla="*/ 3072606 w 6281321"/>
              <a:gd name="connsiteY1" fmla="*/ 0 h 5710762"/>
              <a:gd name="connsiteX2" fmla="*/ 6145212 w 6281321"/>
              <a:gd name="connsiteY2" fmla="*/ 0 h 5710762"/>
              <a:gd name="connsiteX3" fmla="*/ 5790810 w 6281321"/>
              <a:gd name="connsiteY3" fmla="*/ 5651892 h 5710762"/>
              <a:gd name="connsiteX4" fmla="*/ 3072606 w 6281321"/>
              <a:gd name="connsiteY4" fmla="*/ 5710762 h 5710762"/>
              <a:gd name="connsiteX5" fmla="*/ 0 w 6281321"/>
              <a:gd name="connsiteY5" fmla="*/ 2855381 h 5710762"/>
              <a:gd name="connsiteX0" fmla="*/ 0 w 6291452"/>
              <a:gd name="connsiteY0" fmla="*/ 2855381 h 5710762"/>
              <a:gd name="connsiteX1" fmla="*/ 3072606 w 6291452"/>
              <a:gd name="connsiteY1" fmla="*/ 0 h 5710762"/>
              <a:gd name="connsiteX2" fmla="*/ 6145212 w 6291452"/>
              <a:gd name="connsiteY2" fmla="*/ 0 h 5710762"/>
              <a:gd name="connsiteX3" fmla="*/ 5869534 w 6291452"/>
              <a:gd name="connsiteY3" fmla="*/ 5555002 h 5710762"/>
              <a:gd name="connsiteX4" fmla="*/ 3072606 w 6291452"/>
              <a:gd name="connsiteY4" fmla="*/ 5710762 h 5710762"/>
              <a:gd name="connsiteX5" fmla="*/ 0 w 6291452"/>
              <a:gd name="connsiteY5" fmla="*/ 2855381 h 5710762"/>
              <a:gd name="connsiteX0" fmla="*/ 0 w 6292220"/>
              <a:gd name="connsiteY0" fmla="*/ 2855381 h 5732366"/>
              <a:gd name="connsiteX1" fmla="*/ 3072606 w 6292220"/>
              <a:gd name="connsiteY1" fmla="*/ 0 h 5732366"/>
              <a:gd name="connsiteX2" fmla="*/ 6145212 w 6292220"/>
              <a:gd name="connsiteY2" fmla="*/ 0 h 5732366"/>
              <a:gd name="connsiteX3" fmla="*/ 5869534 w 6292220"/>
              <a:gd name="connsiteY3" fmla="*/ 5555002 h 5732366"/>
              <a:gd name="connsiteX4" fmla="*/ 3072606 w 6292220"/>
              <a:gd name="connsiteY4" fmla="*/ 5710762 h 5732366"/>
              <a:gd name="connsiteX5" fmla="*/ 0 w 6292220"/>
              <a:gd name="connsiteY5" fmla="*/ 2855381 h 5732366"/>
              <a:gd name="connsiteX0" fmla="*/ 0 w 6293470"/>
              <a:gd name="connsiteY0" fmla="*/ 2855381 h 5747377"/>
              <a:gd name="connsiteX1" fmla="*/ 3072606 w 6293470"/>
              <a:gd name="connsiteY1" fmla="*/ 0 h 5747377"/>
              <a:gd name="connsiteX2" fmla="*/ 6145212 w 6293470"/>
              <a:gd name="connsiteY2" fmla="*/ 0 h 5747377"/>
              <a:gd name="connsiteX3" fmla="*/ 5869534 w 6293470"/>
              <a:gd name="connsiteY3" fmla="*/ 5555002 h 5747377"/>
              <a:gd name="connsiteX4" fmla="*/ 3072606 w 6293470"/>
              <a:gd name="connsiteY4" fmla="*/ 5710762 h 5747377"/>
              <a:gd name="connsiteX5" fmla="*/ 0 w 6293470"/>
              <a:gd name="connsiteY5" fmla="*/ 2855381 h 5747377"/>
              <a:gd name="connsiteX0" fmla="*/ 0 w 6298529"/>
              <a:gd name="connsiteY0" fmla="*/ 2855381 h 5747377"/>
              <a:gd name="connsiteX1" fmla="*/ 3072606 w 6298529"/>
              <a:gd name="connsiteY1" fmla="*/ 0 h 5747377"/>
              <a:gd name="connsiteX2" fmla="*/ 6145212 w 6298529"/>
              <a:gd name="connsiteY2" fmla="*/ 0 h 5747377"/>
              <a:gd name="connsiteX3" fmla="*/ 5869534 w 6298529"/>
              <a:gd name="connsiteY3" fmla="*/ 5555002 h 5747377"/>
              <a:gd name="connsiteX4" fmla="*/ 3072606 w 6298529"/>
              <a:gd name="connsiteY4" fmla="*/ 5710762 h 5747377"/>
              <a:gd name="connsiteX5" fmla="*/ 0 w 6298529"/>
              <a:gd name="connsiteY5" fmla="*/ 2855381 h 5747377"/>
              <a:gd name="connsiteX0" fmla="*/ 0 w 6298529"/>
              <a:gd name="connsiteY0" fmla="*/ 2855381 h 5710898"/>
              <a:gd name="connsiteX1" fmla="*/ 3072606 w 6298529"/>
              <a:gd name="connsiteY1" fmla="*/ 0 h 5710898"/>
              <a:gd name="connsiteX2" fmla="*/ 6145212 w 6298529"/>
              <a:gd name="connsiteY2" fmla="*/ 0 h 5710898"/>
              <a:gd name="connsiteX3" fmla="*/ 5869534 w 6298529"/>
              <a:gd name="connsiteY3" fmla="*/ 5555002 h 5710898"/>
              <a:gd name="connsiteX4" fmla="*/ 3072606 w 6298529"/>
              <a:gd name="connsiteY4" fmla="*/ 5710762 h 5710898"/>
              <a:gd name="connsiteX5" fmla="*/ 0 w 6298529"/>
              <a:gd name="connsiteY5" fmla="*/ 2855381 h 5710898"/>
              <a:gd name="connsiteX0" fmla="*/ 0 w 6318995"/>
              <a:gd name="connsiteY0" fmla="*/ 2855381 h 5710898"/>
              <a:gd name="connsiteX1" fmla="*/ 3072606 w 6318995"/>
              <a:gd name="connsiteY1" fmla="*/ 0 h 5710898"/>
              <a:gd name="connsiteX2" fmla="*/ 6145212 w 6318995"/>
              <a:gd name="connsiteY2" fmla="*/ 0 h 5710898"/>
              <a:gd name="connsiteX3" fmla="*/ 5869534 w 6318995"/>
              <a:gd name="connsiteY3" fmla="*/ 5555002 h 5710898"/>
              <a:gd name="connsiteX4" fmla="*/ 3072606 w 6318995"/>
              <a:gd name="connsiteY4" fmla="*/ 5710762 h 5710898"/>
              <a:gd name="connsiteX5" fmla="*/ 0 w 6318995"/>
              <a:gd name="connsiteY5" fmla="*/ 2855381 h 5710898"/>
              <a:gd name="connsiteX0" fmla="*/ 0 w 6318995"/>
              <a:gd name="connsiteY0" fmla="*/ 2855381 h 5710762"/>
              <a:gd name="connsiteX1" fmla="*/ 3072606 w 6318995"/>
              <a:gd name="connsiteY1" fmla="*/ 0 h 5710762"/>
              <a:gd name="connsiteX2" fmla="*/ 6145212 w 6318995"/>
              <a:gd name="connsiteY2" fmla="*/ 0 h 5710762"/>
              <a:gd name="connsiteX3" fmla="*/ 5869534 w 6318995"/>
              <a:gd name="connsiteY3" fmla="*/ 5555002 h 5710762"/>
              <a:gd name="connsiteX4" fmla="*/ 3072606 w 6318995"/>
              <a:gd name="connsiteY4" fmla="*/ 5710762 h 5710762"/>
              <a:gd name="connsiteX5" fmla="*/ 0 w 6318995"/>
              <a:gd name="connsiteY5" fmla="*/ 2855381 h 5710762"/>
              <a:gd name="connsiteX0" fmla="*/ 0 w 6299663"/>
              <a:gd name="connsiteY0" fmla="*/ 2855381 h 5710762"/>
              <a:gd name="connsiteX1" fmla="*/ 3072606 w 6299663"/>
              <a:gd name="connsiteY1" fmla="*/ 0 h 5710762"/>
              <a:gd name="connsiteX2" fmla="*/ 6145212 w 6299663"/>
              <a:gd name="connsiteY2" fmla="*/ 0 h 5710762"/>
              <a:gd name="connsiteX3" fmla="*/ 5869534 w 6299663"/>
              <a:gd name="connsiteY3" fmla="*/ 5555002 h 5710762"/>
              <a:gd name="connsiteX4" fmla="*/ 3072606 w 6299663"/>
              <a:gd name="connsiteY4" fmla="*/ 5710762 h 5710762"/>
              <a:gd name="connsiteX5" fmla="*/ 0 w 6299663"/>
              <a:gd name="connsiteY5" fmla="*/ 2855381 h 5710762"/>
              <a:gd name="connsiteX0" fmla="*/ 0 w 6349498"/>
              <a:gd name="connsiteY0" fmla="*/ 2855381 h 5718514"/>
              <a:gd name="connsiteX1" fmla="*/ 3072606 w 6349498"/>
              <a:gd name="connsiteY1" fmla="*/ 0 h 5718514"/>
              <a:gd name="connsiteX2" fmla="*/ 6145212 w 6349498"/>
              <a:gd name="connsiteY2" fmla="*/ 0 h 5718514"/>
              <a:gd name="connsiteX3" fmla="*/ 6129926 w 6349498"/>
              <a:gd name="connsiteY3" fmla="*/ 5718504 h 5718514"/>
              <a:gd name="connsiteX4" fmla="*/ 3072606 w 6349498"/>
              <a:gd name="connsiteY4" fmla="*/ 5710762 h 5718514"/>
              <a:gd name="connsiteX5" fmla="*/ 0 w 6349498"/>
              <a:gd name="connsiteY5" fmla="*/ 2855381 h 5718514"/>
              <a:gd name="connsiteX0" fmla="*/ 0 w 6350155"/>
              <a:gd name="connsiteY0" fmla="*/ 2855381 h 5718504"/>
              <a:gd name="connsiteX1" fmla="*/ 3072606 w 6350155"/>
              <a:gd name="connsiteY1" fmla="*/ 0 h 5718504"/>
              <a:gd name="connsiteX2" fmla="*/ 6145212 w 6350155"/>
              <a:gd name="connsiteY2" fmla="*/ 0 h 5718504"/>
              <a:gd name="connsiteX3" fmla="*/ 6129926 w 6350155"/>
              <a:gd name="connsiteY3" fmla="*/ 5718504 h 5718504"/>
              <a:gd name="connsiteX4" fmla="*/ 3072606 w 6350155"/>
              <a:gd name="connsiteY4" fmla="*/ 5710762 h 5718504"/>
              <a:gd name="connsiteX5" fmla="*/ 0 w 6350155"/>
              <a:gd name="connsiteY5" fmla="*/ 2855381 h 5718504"/>
              <a:gd name="connsiteX0" fmla="*/ 0 w 6145212"/>
              <a:gd name="connsiteY0" fmla="*/ 2855381 h 5718504"/>
              <a:gd name="connsiteX1" fmla="*/ 3072606 w 6145212"/>
              <a:gd name="connsiteY1" fmla="*/ 0 h 5718504"/>
              <a:gd name="connsiteX2" fmla="*/ 6145212 w 6145212"/>
              <a:gd name="connsiteY2" fmla="*/ 0 h 5718504"/>
              <a:gd name="connsiteX3" fmla="*/ 6129926 w 6145212"/>
              <a:gd name="connsiteY3" fmla="*/ 5718504 h 5718504"/>
              <a:gd name="connsiteX4" fmla="*/ 3072606 w 6145212"/>
              <a:gd name="connsiteY4" fmla="*/ 5710762 h 5718504"/>
              <a:gd name="connsiteX5" fmla="*/ 0 w 6145212"/>
              <a:gd name="connsiteY5" fmla="*/ 2855381 h 5718504"/>
              <a:gd name="connsiteX0" fmla="*/ 0 w 6145212"/>
              <a:gd name="connsiteY0" fmla="*/ 2855381 h 5712448"/>
              <a:gd name="connsiteX1" fmla="*/ 3072606 w 6145212"/>
              <a:gd name="connsiteY1" fmla="*/ 0 h 5712448"/>
              <a:gd name="connsiteX2" fmla="*/ 6145212 w 6145212"/>
              <a:gd name="connsiteY2" fmla="*/ 0 h 5712448"/>
              <a:gd name="connsiteX3" fmla="*/ 6135981 w 6145212"/>
              <a:gd name="connsiteY3" fmla="*/ 5712448 h 5712448"/>
              <a:gd name="connsiteX4" fmla="*/ 3072606 w 6145212"/>
              <a:gd name="connsiteY4" fmla="*/ 5710762 h 5712448"/>
              <a:gd name="connsiteX5" fmla="*/ 0 w 6145212"/>
              <a:gd name="connsiteY5" fmla="*/ 2855381 h 5712448"/>
              <a:gd name="connsiteX0" fmla="*/ 0 w 6149428"/>
              <a:gd name="connsiteY0" fmla="*/ 2855381 h 5712448"/>
              <a:gd name="connsiteX1" fmla="*/ 3072606 w 6149428"/>
              <a:gd name="connsiteY1" fmla="*/ 0 h 5712448"/>
              <a:gd name="connsiteX2" fmla="*/ 6145212 w 6149428"/>
              <a:gd name="connsiteY2" fmla="*/ 0 h 5712448"/>
              <a:gd name="connsiteX3" fmla="*/ 6149428 w 6149428"/>
              <a:gd name="connsiteY3" fmla="*/ 5712448 h 5712448"/>
              <a:gd name="connsiteX4" fmla="*/ 3072606 w 6149428"/>
              <a:gd name="connsiteY4" fmla="*/ 5710762 h 5712448"/>
              <a:gd name="connsiteX5" fmla="*/ 0 w 6149428"/>
              <a:gd name="connsiteY5" fmla="*/ 2855381 h 5712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49428" h="5712448">
                <a:moveTo>
                  <a:pt x="0" y="2855381"/>
                </a:moveTo>
                <a:cubicBezTo>
                  <a:pt x="0" y="1278398"/>
                  <a:pt x="1375653" y="0"/>
                  <a:pt x="3072606" y="0"/>
                </a:cubicBezTo>
                <a:lnTo>
                  <a:pt x="6145212" y="0"/>
                </a:lnTo>
                <a:cubicBezTo>
                  <a:pt x="6146617" y="1904149"/>
                  <a:pt x="6148023" y="3808299"/>
                  <a:pt x="6149428" y="5712448"/>
                </a:cubicBezTo>
                <a:cubicBezTo>
                  <a:pt x="6147444" y="5709296"/>
                  <a:pt x="4769559" y="5710762"/>
                  <a:pt x="3072606" y="5710762"/>
                </a:cubicBezTo>
                <a:cubicBezTo>
                  <a:pt x="1375653" y="5710762"/>
                  <a:pt x="0" y="4432364"/>
                  <a:pt x="0" y="2855381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956159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30026D-8DE2-A199-C1BD-ABAB2758B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457200"/>
            <a:ext cx="4506469" cy="3954103"/>
          </a:xfrm>
        </p:spPr>
        <p:txBody>
          <a:bodyPr anchor="t">
            <a:normAutofit/>
          </a:bodyPr>
          <a:lstStyle/>
          <a:p>
            <a:br>
              <a:rPr lang="sv-SE" b="1" dirty="0">
                <a:effectLst/>
                <a:latin typeface="Helsingborg Sans" pitchFamily="2" charset="0"/>
              </a:rPr>
            </a:br>
            <a:br>
              <a:rPr lang="sv-SE" b="1" dirty="0">
                <a:effectLst/>
                <a:latin typeface="Helsingborg Sans" pitchFamily="2" charset="0"/>
              </a:rPr>
            </a:br>
            <a:br>
              <a:rPr lang="sv-SE" b="1" dirty="0">
                <a:effectLst/>
                <a:latin typeface="Helsingborg Sans" pitchFamily="2" charset="0"/>
              </a:rPr>
            </a:br>
            <a:r>
              <a:rPr lang="sv-SE" dirty="0">
                <a:latin typeface="Helsingborg Sans" pitchFamily="2" charset="0"/>
              </a:rPr>
              <a:t>På </a:t>
            </a:r>
            <a:r>
              <a:rPr lang="sv-SE" b="1" dirty="0">
                <a:effectLst/>
                <a:latin typeface="Helsingborg Sans" pitchFamily="2" charset="0"/>
              </a:rPr>
              <a:t>Yrkesmässan träffar du människor från olika yrken indelade i yrkesvärldar.</a:t>
            </a:r>
            <a:endParaRPr lang="sv-SE" dirty="0">
              <a:latin typeface="Helsingborg Sans" pitchFamily="2" charset="0"/>
            </a:endParaRPr>
          </a:p>
        </p:txBody>
      </p:sp>
      <p:graphicFrame>
        <p:nvGraphicFramePr>
          <p:cNvPr id="6" name="Platshållare för innehåll 2">
            <a:extLst>
              <a:ext uri="{FF2B5EF4-FFF2-40B4-BE49-F238E27FC236}">
                <a16:creationId xmlns:a16="http://schemas.microsoft.com/office/drawing/2014/main" id="{2488D300-207B-2E7F-9BCB-9CAAC85F14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934467"/>
              </p:ext>
            </p:extLst>
          </p:nvPr>
        </p:nvGraphicFramePr>
        <p:xfrm>
          <a:off x="3811835" y="308472"/>
          <a:ext cx="5021507" cy="5927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ruta 8">
            <a:extLst>
              <a:ext uri="{FF2B5EF4-FFF2-40B4-BE49-F238E27FC236}">
                <a16:creationId xmlns:a16="http://schemas.microsoft.com/office/drawing/2014/main" id="{8A15F40E-6F91-D4FB-41B3-E8999DD15EF5}"/>
              </a:ext>
            </a:extLst>
          </p:cNvPr>
          <p:cNvSpPr txBox="1"/>
          <p:nvPr/>
        </p:nvSpPr>
        <p:spPr>
          <a:xfrm rot="20838751">
            <a:off x="7905064" y="699468"/>
            <a:ext cx="367733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dirty="0"/>
              <a:t>Yrkesmässans åtta olika världar: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CBA13D9-ECC2-5867-E444-D7BBBB366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1222" y="1387011"/>
            <a:ext cx="2582192" cy="49726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4504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ranschvärldars namn samt karta över dess placeringar på Yrkesmässan.">
            <a:extLst>
              <a:ext uri="{FF2B5EF4-FFF2-40B4-BE49-F238E27FC236}">
                <a16:creationId xmlns:a16="http://schemas.microsoft.com/office/drawing/2014/main" id="{93E0A69F-297E-83F9-9F94-9BE5EAFA6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472" y="481339"/>
            <a:ext cx="7670460" cy="56456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3161E7-2A8D-12FC-900C-EF0C7AAB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8" y="197028"/>
            <a:ext cx="4657216" cy="1133475"/>
          </a:xfrm>
        </p:spPr>
        <p:txBody>
          <a:bodyPr anchor="b">
            <a:normAutofit/>
          </a:bodyPr>
          <a:lstStyle/>
          <a:p>
            <a:r>
              <a:rPr lang="en-US" dirty="0"/>
              <a:t>”Världskarta”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6DABC7D-EF30-68C7-3C43-461581256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42" y="1514101"/>
            <a:ext cx="4301346" cy="3982573"/>
          </a:xfrm>
        </p:spPr>
        <p:txBody>
          <a:bodyPr>
            <a:normAutofit fontScale="92500" lnSpcReduction="10000"/>
          </a:bodyPr>
          <a:lstStyle/>
          <a:p>
            <a:r>
              <a:rPr lang="en-US" sz="1900" b="1" dirty="0">
                <a:latin typeface="Helsingborg Sans" pitchFamily="2" charset="0"/>
              </a:rPr>
              <a:t>När ni kommer till Yrkesmässan</a:t>
            </a:r>
          </a:p>
          <a:p>
            <a:r>
              <a:rPr lang="en-US" sz="1900" b="1" dirty="0" err="1">
                <a:latin typeface="Helsingborg Sans" pitchFamily="2" charset="0"/>
              </a:rPr>
              <a:t>guidas</a:t>
            </a:r>
            <a:r>
              <a:rPr lang="en-US" sz="1900" b="1" dirty="0">
                <a:latin typeface="Helsingborg Sans" pitchFamily="2" charset="0"/>
              </a:rPr>
              <a:t> ni till en av världarna.</a:t>
            </a:r>
          </a:p>
          <a:p>
            <a:endParaRPr lang="en-US" sz="1900" b="1" dirty="0">
              <a:latin typeface="Helsingborg Sans" pitchFamily="2" charset="0"/>
            </a:endParaRPr>
          </a:p>
          <a:p>
            <a:r>
              <a:rPr lang="en-US" sz="1900" b="1" dirty="0">
                <a:latin typeface="Helsingborg Sans" pitchFamily="2" charset="0"/>
              </a:rPr>
              <a:t>Därefter går ni till nästa värld i </a:t>
            </a:r>
          </a:p>
          <a:p>
            <a:r>
              <a:rPr lang="en-US" sz="1900" b="1" dirty="0">
                <a:latin typeface="Helsingborg Sans" pitchFamily="2" charset="0"/>
              </a:rPr>
              <a:t>nummerordningen: </a:t>
            </a:r>
          </a:p>
          <a:p>
            <a:endParaRPr lang="en-US" sz="1900" dirty="0">
              <a:effectLst/>
              <a:latin typeface="Helsingborg Sans" pitchFamily="2" charset="0"/>
            </a:endParaRPr>
          </a:p>
          <a:p>
            <a:r>
              <a:rPr lang="sv-SE" sz="2200" dirty="0">
                <a:latin typeface="Helsingborg Sans" pitchFamily="2" charset="0"/>
              </a:rPr>
              <a:t>1.  Det hållbara samhället</a:t>
            </a:r>
          </a:p>
          <a:p>
            <a:r>
              <a:rPr lang="sv-SE" sz="2200" dirty="0">
                <a:latin typeface="Helsingborg Sans" pitchFamily="2" charset="0"/>
              </a:rPr>
              <a:t>2. Teknikvärlden</a:t>
            </a:r>
          </a:p>
          <a:p>
            <a:r>
              <a:rPr lang="sv-SE" sz="2200" dirty="0">
                <a:latin typeface="Helsingborg Sans" pitchFamily="2" charset="0"/>
              </a:rPr>
              <a:t>3. Upplevelsevärlden</a:t>
            </a:r>
          </a:p>
          <a:p>
            <a:r>
              <a:rPr lang="sv-SE" sz="2200" dirty="0">
                <a:latin typeface="Helsingborg Sans" pitchFamily="2" charset="0"/>
              </a:rPr>
              <a:t>4. WorldSkills</a:t>
            </a:r>
            <a:endParaRPr lang="sv-SE" sz="1900" dirty="0">
              <a:highlight>
                <a:srgbClr val="FFFF00"/>
              </a:highlight>
              <a:latin typeface="Helsingborg Sans" pitchFamily="2" charset="0"/>
            </a:endParaRPr>
          </a:p>
          <a:p>
            <a:r>
              <a:rPr lang="sv-SE" sz="2200" dirty="0">
                <a:latin typeface="Helsingborg Sans" pitchFamily="2" charset="0"/>
              </a:rPr>
              <a:t>5. Stadens hjältar</a:t>
            </a:r>
          </a:p>
          <a:p>
            <a:r>
              <a:rPr lang="sv-SE" sz="2200" dirty="0">
                <a:latin typeface="Helsingborg Sans" pitchFamily="2" charset="0"/>
              </a:rPr>
              <a:t>6. Framtidens hästkrafter</a:t>
            </a:r>
          </a:p>
          <a:p>
            <a:r>
              <a:rPr lang="sv-SE" sz="2200" dirty="0">
                <a:latin typeface="Helsingborg Sans" pitchFamily="2" charset="0"/>
              </a:rPr>
              <a:t>7. Lärandevärlden</a:t>
            </a:r>
          </a:p>
          <a:p>
            <a:r>
              <a:rPr lang="sv-SE" sz="2200" dirty="0">
                <a:latin typeface="Helsingborg Sans" pitchFamily="2" charset="0"/>
              </a:rPr>
              <a:t>8. Försvarsmakten</a:t>
            </a:r>
          </a:p>
          <a:p>
            <a:endParaRPr lang="en-US" dirty="0"/>
          </a:p>
        </p:txBody>
      </p:sp>
      <p:sp>
        <p:nvSpPr>
          <p:cNvPr id="2" name="Tankebubbla: moln 1">
            <a:extLst>
              <a:ext uri="{FF2B5EF4-FFF2-40B4-BE49-F238E27FC236}">
                <a16:creationId xmlns:a16="http://schemas.microsoft.com/office/drawing/2014/main" id="{41749634-1F21-CA4C-E43A-F89E9502E75B}"/>
              </a:ext>
            </a:extLst>
          </p:cNvPr>
          <p:cNvSpPr/>
          <p:nvPr/>
        </p:nvSpPr>
        <p:spPr>
          <a:xfrm>
            <a:off x="3856317" y="442062"/>
            <a:ext cx="3021595" cy="1776882"/>
          </a:xfrm>
          <a:prstGeom prst="cloudCallout">
            <a:avLst>
              <a:gd name="adj1" fmla="val -73836"/>
              <a:gd name="adj2" fmla="val 113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dirty="0">
                <a:latin typeface="Helsingborg Sans" pitchFamily="2" charset="0"/>
              </a:rPr>
              <a:t>Tips!</a:t>
            </a:r>
          </a:p>
          <a:p>
            <a:pPr algn="ctr"/>
            <a:r>
              <a:rPr lang="en-US" dirty="0">
                <a:latin typeface="Helsingborg Sans" pitchFamily="2" charset="0"/>
              </a:rPr>
              <a:t>Planera så ni hinner med allt ni är nyfikna på! </a:t>
            </a:r>
            <a:endParaRPr lang="en-US" sz="1800" dirty="0">
              <a:latin typeface="Helsingborg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472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9536D3-4D85-3E45-2352-7720F7AF6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0" y="678590"/>
            <a:ext cx="10204451" cy="534256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3200" b="1">
                <a:solidFill>
                  <a:srgbClr val="502396"/>
                </a:solidFill>
                <a:effectLst/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Lektion 2  Vad händer på mässan?  </a:t>
            </a:r>
            <a:endParaRPr lang="sv-SE" dirty="0">
              <a:latin typeface="Helsingborg Sans" pitchFamily="2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8777B56-FE97-2724-387B-8C3B00829E4A}"/>
              </a:ext>
            </a:extLst>
          </p:cNvPr>
          <p:cNvSpPr txBox="1"/>
          <p:nvPr/>
        </p:nvSpPr>
        <p:spPr>
          <a:xfrm>
            <a:off x="572410" y="1328340"/>
            <a:ext cx="986699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Gå igenom de olika </a:t>
            </a:r>
            <a:r>
              <a:rPr lang="sv-SE" sz="2000" b="1" dirty="0">
                <a:solidFill>
                  <a:schemeClr val="accent1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yrkes</a:t>
            </a:r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världarna på webbsidan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b="1" dirty="0">
              <a:solidFill>
                <a:schemeClr val="accent1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Läs om de olika världarna.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000000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Gå igenom världarnas beskrivningar och förklara begreppen.</a:t>
            </a:r>
            <a:endParaRPr lang="sv-SE" sz="2000" b="1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Ge eleverna i uppdrag att fördjupa sig i de olika världarna. Låt eleverna berätta om innehållet och vad de är mest nyfikna på: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V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ilket prova på moment verkar häftigast i den valda världen?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yrkesroller verkar spännande?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Vilken värld är jag mest nyfiken på?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företag känner jag till och vilka känner jag inte till?</a:t>
            </a:r>
          </a:p>
          <a:p>
            <a:pPr lvl="1"/>
            <a:endParaRPr lang="sv-SE" sz="1800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18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Bildobjekt 16" descr="En bild som visar person, klädsel, Människoansikte, person&#10;&#10;Automatiskt genererad beskrivning">
            <a:extLst>
              <a:ext uri="{FF2B5EF4-FFF2-40B4-BE49-F238E27FC236}">
                <a16:creationId xmlns:a16="http://schemas.microsoft.com/office/drawing/2014/main" id="{56150626-2495-9A4F-851D-2EE3E1A74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930" y="3760470"/>
            <a:ext cx="3140675" cy="282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20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A0E1B5-2B32-31E0-95D7-5FCBCAE04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22" y="256854"/>
            <a:ext cx="11047537" cy="830780"/>
          </a:xfrm>
        </p:spPr>
        <p:txBody>
          <a:bodyPr>
            <a:normAutofit/>
          </a:bodyPr>
          <a:lstStyle/>
          <a:p>
            <a:r>
              <a:rPr lang="sv-SE" sz="2800" dirty="0">
                <a:latin typeface="Helsingborg Sans" pitchFamily="2" charset="0"/>
              </a:rPr>
              <a:t>Vad vill eleverna ställa för frågor till olika yrkesrepresentanter</a:t>
            </a:r>
            <a:r>
              <a:rPr lang="sv-SE" sz="2800" dirty="0"/>
              <a:t>?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896F7AE-22D7-6054-1E97-F7C320DBFD3A}"/>
              </a:ext>
            </a:extLst>
          </p:cNvPr>
          <p:cNvSpPr txBox="1"/>
          <p:nvPr/>
        </p:nvSpPr>
        <p:spPr>
          <a:xfrm>
            <a:off x="554804" y="1138577"/>
            <a:ext cx="1104753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effectLst/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Klassen hjälps åt att formulera och välja ut frågor: </a:t>
            </a:r>
            <a:endParaRPr lang="sv-SE" sz="2000" dirty="0"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Exempelvis: Hur blev du XX? Måste man vara duktig på matematik i ditt arbete? Jag är jättebra på bild, kan man ha nytta av det som XX? </a:t>
            </a:r>
          </a:p>
          <a:p>
            <a:endParaRPr lang="sv-SE" sz="2000" i="1" dirty="0">
              <a:solidFill>
                <a:srgbClr val="000000"/>
              </a:solidFill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sv-SE" sz="2000" b="1" dirty="0">
                <a:solidFill>
                  <a:schemeClr val="accent1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Undersök hur olika skolämnen kan kopplas till yrkeslivet!</a:t>
            </a:r>
          </a:p>
          <a:p>
            <a:endParaRPr lang="sv-SE" i="1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Exempel på frågor:</a:t>
            </a:r>
            <a:endParaRPr lang="sv-SE" i="1" dirty="0">
              <a:solidFill>
                <a:srgbClr val="000000"/>
              </a:solidFill>
              <a:latin typeface="Helsingborg Sans" pitchFamily="2" charset="0"/>
              <a:cs typeface="Times New Roman" panose="02020603050405020304" pitchFamily="18" charset="0"/>
            </a:endParaRPr>
          </a:p>
          <a:p>
            <a:r>
              <a:rPr lang="sv-SE" i="1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</a:t>
            </a:r>
            <a:r>
              <a:rPr lang="sv-SE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1</a:t>
            </a:r>
            <a:r>
              <a:rPr lang="sv-SE" i="1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. </a:t>
            </a: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Vilka yrken finns inom er bransch?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2. Hur ser en arbetsdag ut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3. Kommer det att finnas jobb hos er i framtiden?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4. Är det möjligt att få sommarjobb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5. Vilken utbildning har de som jobbar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6. Arbetar det flest killar eller tjejer hos er?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7. Vad tycker ni är viktigt hos en framtida medarbetare?</a:t>
            </a:r>
          </a:p>
          <a:p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cs typeface="Times New Roman" panose="02020603050405020304" pitchFamily="18" charset="0"/>
              </a:rPr>
              <a:t>		8. Hur förändras yrket i takt med den tekniska utvecklingen?</a:t>
            </a: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261AEFAC-AB0C-44D5-404A-7DDA22548BEB}"/>
              </a:ext>
            </a:extLst>
          </p:cNvPr>
          <p:cNvGrpSpPr/>
          <p:nvPr/>
        </p:nvGrpSpPr>
        <p:grpSpPr>
          <a:xfrm>
            <a:off x="9388103" y="2662702"/>
            <a:ext cx="2022756" cy="3056721"/>
            <a:chOff x="0" y="0"/>
            <a:chExt cx="4206814" cy="6626691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EF596EE6-0D37-3941-C5F5-A10947B39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57678"/>
            <a:stretch>
              <a:fillRect/>
            </a:stretch>
          </p:blipFill>
          <p:spPr>
            <a:xfrm>
              <a:off x="0" y="0"/>
              <a:ext cx="4206814" cy="6626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7344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CC6451-12E1-308A-5B03-014EC7A15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60" y="303480"/>
            <a:ext cx="10204451" cy="836951"/>
          </a:xfrm>
        </p:spPr>
        <p:txBody>
          <a:bodyPr>
            <a:normAutofit/>
          </a:bodyPr>
          <a:lstStyle/>
          <a:p>
            <a:r>
              <a:rPr lang="sv-SE" dirty="0">
                <a:latin typeface="Helsingborg Sans" pitchFamily="2" charset="0"/>
              </a:rPr>
              <a:t>Lektion 3 Nu är det strax dags att delta på Yrkesmässan!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8FCAE9C-489D-9D35-F2D7-86338021B868}"/>
              </a:ext>
            </a:extLst>
          </p:cNvPr>
          <p:cNvSpPr txBox="1"/>
          <p:nvPr/>
        </p:nvSpPr>
        <p:spPr>
          <a:xfrm>
            <a:off x="353683" y="1360613"/>
            <a:ext cx="9927654" cy="2253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Vad kan vara bra att tänka på när man är på en mässa?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Diskutera med eleverna vad respekt kan innebära i ett mässammanhang</a:t>
            </a: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:</a:t>
            </a: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Att det är viktigt att visa respekt för både företagen och andra deltagare. </a:t>
            </a: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Hålla en </a:t>
            </a:r>
            <a:r>
              <a:rPr lang="sv-SE" sz="200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låg ljudvolym.</a:t>
            </a:r>
            <a:endParaRPr lang="sv-SE" sz="2000" dirty="0">
              <a:solidFill>
                <a:srgbClr val="000000"/>
              </a:solidFill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sv-SE" sz="2000" dirty="0">
                <a:solidFill>
                  <a:srgbClr val="000000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	- Inte fotografera </a:t>
            </a:r>
            <a:r>
              <a:rPr lang="sv-SE" sz="2000" dirty="0">
                <a:solidFill>
                  <a:srgbClr val="000000"/>
                </a:solidFill>
                <a:effectLst/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andra deltagare utan medgivande. </a:t>
            </a: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"/>
            </a:pPr>
            <a:endParaRPr lang="sv-SE" sz="1800" dirty="0">
              <a:effectLst/>
              <a:latin typeface="Garamond" panose="02020404030301010803" pitchFamily="18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FA47A19-709D-0B7C-FF07-A4EB1F20795A}"/>
              </a:ext>
            </a:extLst>
          </p:cNvPr>
          <p:cNvSpPr txBox="1"/>
          <p:nvPr/>
        </p:nvSpPr>
        <p:spPr>
          <a:xfrm>
            <a:off x="353683" y="3429000"/>
            <a:ext cx="7649886" cy="1926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b="1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Påminnelse: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 och när ska vi ses på mässdagen?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dirty="0">
                <a:solidFill>
                  <a:srgbClr val="502396"/>
                </a:solidFill>
                <a:latin typeface="Helsingborg San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Inne på mässan- ska vi gå tillsammans eller på egen hand?  </a:t>
            </a:r>
          </a:p>
          <a:p>
            <a:pPr>
              <a:lnSpc>
                <a:spcPct val="120000"/>
              </a:lnSpc>
              <a:spcBef>
                <a:spcPts val="1000"/>
              </a:spcBef>
            </a:pPr>
            <a:r>
              <a:rPr lang="sv-SE" sz="2000" dirty="0">
                <a:solidFill>
                  <a:srgbClr val="502396"/>
                </a:solidFill>
                <a:latin typeface="Helsingborg Sans" pitchFamily="2" charset="0"/>
                <a:ea typeface="Garamond" panose="02020404030301010803" pitchFamily="18" charset="0"/>
                <a:cs typeface="Times New Roman" panose="02020603050405020304" pitchFamily="18" charset="0"/>
              </a:rPr>
              <a:t>Återsamling efter mässbesöket- var?</a:t>
            </a:r>
            <a:endParaRPr lang="sv-SE" sz="2000" dirty="0">
              <a:effectLst/>
              <a:latin typeface="Helsingborg Sans" pitchFamily="2" charset="0"/>
              <a:ea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ildobjekt 7" descr="En bild som visar utomhus, klädsel, person, himmel&#10;&#10;Automatiskt genererad beskrivning">
            <a:extLst>
              <a:ext uri="{FF2B5EF4-FFF2-40B4-BE49-F238E27FC236}">
                <a16:creationId xmlns:a16="http://schemas.microsoft.com/office/drawing/2014/main" id="{29EEE74F-6BCD-77C2-8045-D05D36B66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956" y="2763749"/>
            <a:ext cx="2691772" cy="358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78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36BE353-0FFF-C985-E2C0-1BEBA2081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201" y="2947052"/>
            <a:ext cx="4404059" cy="3488735"/>
          </a:xfrm>
          <a:prstGeom prst="rect">
            <a:avLst/>
          </a:prstGeom>
        </p:spPr>
      </p:pic>
      <p:sp>
        <p:nvSpPr>
          <p:cNvPr id="6" name="Pratbubbla: oval 5">
            <a:extLst>
              <a:ext uri="{FF2B5EF4-FFF2-40B4-BE49-F238E27FC236}">
                <a16:creationId xmlns:a16="http://schemas.microsoft.com/office/drawing/2014/main" id="{3EDCAC10-9FEC-D7A9-53AB-87B224DF8D32}"/>
              </a:ext>
            </a:extLst>
          </p:cNvPr>
          <p:cNvSpPr/>
          <p:nvPr/>
        </p:nvSpPr>
        <p:spPr>
          <a:xfrm>
            <a:off x="838842" y="1430919"/>
            <a:ext cx="3326421" cy="1200795"/>
          </a:xfrm>
          <a:prstGeom prst="wedgeEllipseCallout">
            <a:avLst>
              <a:gd name="adj1" fmla="val 37933"/>
              <a:gd name="adj2" fmla="val 75784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b="1" dirty="0">
                <a:solidFill>
                  <a:schemeClr val="tx1"/>
                </a:solidFill>
              </a:rPr>
              <a:t>Vad lärde du dig av Yrkesmässan?</a:t>
            </a:r>
          </a:p>
        </p:txBody>
      </p:sp>
      <p:sp>
        <p:nvSpPr>
          <p:cNvPr id="7" name="Pratbubbla: oval 6">
            <a:extLst>
              <a:ext uri="{FF2B5EF4-FFF2-40B4-BE49-F238E27FC236}">
                <a16:creationId xmlns:a16="http://schemas.microsoft.com/office/drawing/2014/main" id="{244A2589-F313-6CAA-F09B-E68B8C128F64}"/>
              </a:ext>
            </a:extLst>
          </p:cNvPr>
          <p:cNvSpPr/>
          <p:nvPr/>
        </p:nvSpPr>
        <p:spPr>
          <a:xfrm>
            <a:off x="257714" y="3356855"/>
            <a:ext cx="3326421" cy="1636385"/>
          </a:xfrm>
          <a:prstGeom prst="wedgeEllipseCallout">
            <a:avLst>
              <a:gd name="adj1" fmla="val 60133"/>
              <a:gd name="adj2" fmla="val 9953"/>
            </a:avLst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1" dirty="0">
              <a:solidFill>
                <a:srgbClr val="002060"/>
              </a:solidFill>
            </a:endParaRPr>
          </a:p>
          <a:p>
            <a:pPr algn="ctr"/>
            <a:r>
              <a:rPr lang="sv-SE" sz="1400" b="1" dirty="0">
                <a:solidFill>
                  <a:schemeClr val="tx1"/>
                </a:solidFill>
              </a:rPr>
              <a:t>Har du fått nya tankar om ditt framtida yrke?</a:t>
            </a:r>
          </a:p>
          <a:p>
            <a:pPr algn="ctr"/>
            <a:endParaRPr lang="sv-SE" b="1" dirty="0">
              <a:solidFill>
                <a:srgbClr val="002060"/>
              </a:solidFill>
            </a:endParaRPr>
          </a:p>
        </p:txBody>
      </p:sp>
      <p:sp>
        <p:nvSpPr>
          <p:cNvPr id="10" name="Pratbubbla: oval 9">
            <a:extLst>
              <a:ext uri="{FF2B5EF4-FFF2-40B4-BE49-F238E27FC236}">
                <a16:creationId xmlns:a16="http://schemas.microsoft.com/office/drawing/2014/main" id="{C3751AB9-37FB-3518-B0C0-84D3D982702C}"/>
              </a:ext>
            </a:extLst>
          </p:cNvPr>
          <p:cNvSpPr/>
          <p:nvPr/>
        </p:nvSpPr>
        <p:spPr>
          <a:xfrm>
            <a:off x="5960692" y="808398"/>
            <a:ext cx="5034336" cy="1301026"/>
          </a:xfrm>
          <a:prstGeom prst="wedgeEllipseCallout">
            <a:avLst>
              <a:gd name="adj1" fmla="val -37212"/>
              <a:gd name="adj2" fmla="val 67177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400" b="1" dirty="0">
                <a:solidFill>
                  <a:schemeClr val="tx1"/>
                </a:solidFill>
              </a:rPr>
              <a:t>Hur tänker du om din framtid?</a:t>
            </a:r>
          </a:p>
          <a:p>
            <a:pPr algn="ctr"/>
            <a:r>
              <a:rPr lang="sv-SE" sz="1400" b="1" dirty="0">
                <a:solidFill>
                  <a:schemeClr val="tx1"/>
                </a:solidFill>
              </a:rPr>
              <a:t> Vilka yrkesroller och arbetsuppgifter verkar intressanta? </a:t>
            </a:r>
          </a:p>
        </p:txBody>
      </p:sp>
      <p:sp>
        <p:nvSpPr>
          <p:cNvPr id="11" name="Pratbubbla: oval 10">
            <a:extLst>
              <a:ext uri="{FF2B5EF4-FFF2-40B4-BE49-F238E27FC236}">
                <a16:creationId xmlns:a16="http://schemas.microsoft.com/office/drawing/2014/main" id="{4CC89670-976F-2306-133D-C8E1AAE65302}"/>
              </a:ext>
            </a:extLst>
          </p:cNvPr>
          <p:cNvSpPr/>
          <p:nvPr/>
        </p:nvSpPr>
        <p:spPr>
          <a:xfrm>
            <a:off x="8695038" y="2524257"/>
            <a:ext cx="3069085" cy="1650790"/>
          </a:xfrm>
          <a:prstGeom prst="wedgeEllipseCallout">
            <a:avLst>
              <a:gd name="adj1" fmla="val -57876"/>
              <a:gd name="adj2" fmla="val 582"/>
            </a:avLst>
          </a:prstGeom>
          <a:noFill/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400" b="1" dirty="0">
                <a:solidFill>
                  <a:schemeClr val="tx1"/>
                </a:solidFill>
              </a:rPr>
              <a:t>Vilka utbildningsvägar finns? </a:t>
            </a:r>
            <a:endParaRPr lang="sv-SE" sz="1400" b="1" dirty="0">
              <a:solidFill>
                <a:schemeClr val="tx1"/>
              </a:solidFill>
              <a:ea typeface="Roboto Light"/>
              <a:cs typeface="Roboto Light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2416074-6403-D871-6A84-CD1F3AF8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84386"/>
            <a:ext cx="10204451" cy="11334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b="1" kern="1200" dirty="0">
                <a:latin typeface="Helsingborg Sans" pitchFamily="2" charset="0"/>
              </a:rPr>
              <a:t>Lektion 4  Efter Yrkesmässan</a:t>
            </a:r>
            <a:br>
              <a:rPr lang="sv-SE" b="1" kern="1200" dirty="0">
                <a:latin typeface="Helsingborg Sans" pitchFamily="2" charset="0"/>
              </a:rPr>
            </a:br>
            <a:endParaRPr lang="sv-SE" b="1" kern="1200" dirty="0">
              <a:latin typeface="Helsingborg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507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amiljen Helsingborg nya färger">
      <a:dk1>
        <a:srgbClr val="000000"/>
      </a:dk1>
      <a:lt1>
        <a:srgbClr val="FFFFFF"/>
      </a:lt1>
      <a:dk2>
        <a:srgbClr val="3C3C3C"/>
      </a:dk2>
      <a:lt2>
        <a:srgbClr val="787878"/>
      </a:lt2>
      <a:accent1>
        <a:srgbClr val="502396"/>
      </a:accent1>
      <a:accent2>
        <a:srgbClr val="007AC9"/>
      </a:accent2>
      <a:accent3>
        <a:srgbClr val="D10074"/>
      </a:accent3>
      <a:accent4>
        <a:srgbClr val="D14900"/>
      </a:accent4>
      <a:accent5>
        <a:srgbClr val="00818A"/>
      </a:accent5>
      <a:accent6>
        <a:srgbClr val="FFBE00"/>
      </a:accent6>
      <a:hlink>
        <a:srgbClr val="007AC9"/>
      </a:hlink>
      <a:folHlink>
        <a:srgbClr val="5123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 rtlCol="0" anchor="ctr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B1CED5DD-CF60-C145-A24F-49179B6FCAB9}" vid="{5CCEBE2C-7DA6-3648-A879-DC2B2CDC29A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31e1286-116d-460e-9569-65901424cc3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BE81E7B16DE8B4A865331528264931D" ma:contentTypeVersion="14" ma:contentTypeDescription="Skapa ett nytt dokument." ma:contentTypeScope="" ma:versionID="4b6166940e464f594e00d35cb1580ffc">
  <xsd:schema xmlns:xsd="http://www.w3.org/2001/XMLSchema" xmlns:xs="http://www.w3.org/2001/XMLSchema" xmlns:p="http://schemas.microsoft.com/office/2006/metadata/properties" xmlns:ns3="a8240aa7-ddb7-4050-9a4e-78b9f749ca21" xmlns:ns4="f31e1286-116d-460e-9569-65901424cc3e" targetNamespace="http://schemas.microsoft.com/office/2006/metadata/properties" ma:root="true" ma:fieldsID="9cb6153e377bb51e11a11e29be5b8493" ns3:_="" ns4:_="">
    <xsd:import namespace="a8240aa7-ddb7-4050-9a4e-78b9f749ca21"/>
    <xsd:import namespace="f31e1286-116d-460e-9569-65901424cc3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40aa7-ddb7-4050-9a4e-78b9f749ca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Delar tips,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e1286-116d-460e-9569-65901424c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F44AC1-92CF-4B4B-89FB-E200B0337A0A}">
  <ds:schemaRefs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f31e1286-116d-460e-9569-65901424cc3e"/>
    <ds:schemaRef ds:uri="a8240aa7-ddb7-4050-9a4e-78b9f749ca21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2CB08EA-E353-4BB8-BB7A-1C2E3868C95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EA0056-E491-4B36-A90B-27ABA41B02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240aa7-ddb7-4050-9a4e-78b9f749ca21"/>
    <ds:schemaRef ds:uri="f31e1286-116d-460e-9569-65901424cc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FamiljenHelsingborgs_ppt-mall</Template>
  <TotalTime>43645</TotalTime>
  <Words>848</Words>
  <Application>Microsoft Office PowerPoint</Application>
  <PresentationFormat>Bredbild</PresentationFormat>
  <Paragraphs>88</Paragraphs>
  <Slides>9</Slides>
  <Notes>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7" baseType="lpstr">
      <vt:lpstr>Arial</vt:lpstr>
      <vt:lpstr>Calibri</vt:lpstr>
      <vt:lpstr>Garamond</vt:lpstr>
      <vt:lpstr>Helsingborg Sans</vt:lpstr>
      <vt:lpstr>Roboto Light</vt:lpstr>
      <vt:lpstr>SuomiHand Sc</vt:lpstr>
      <vt:lpstr>Symbol</vt:lpstr>
      <vt:lpstr>Office-tema</vt:lpstr>
      <vt:lpstr>Yrkesmässan 2025 - Lektionsupplägg </vt:lpstr>
      <vt:lpstr>Lektion 1   Syfte </vt:lpstr>
      <vt:lpstr>Yrkesmässan äger rum på Tryckeriet i Helsingborg</vt:lpstr>
      <vt:lpstr>   På Yrkesmässan träffar du människor från olika yrken indelade i yrkesvärldar.</vt:lpstr>
      <vt:lpstr>”Världskarta”</vt:lpstr>
      <vt:lpstr>Lektion 2  Vad händer på mässan?  </vt:lpstr>
      <vt:lpstr>Vad vill eleverna ställa för frågor till olika yrkesrepresentanter? </vt:lpstr>
      <vt:lpstr>Lektion 3 Nu är det strax dags att delta på Yrkesmässan!</vt:lpstr>
      <vt:lpstr>Lektion 4  Efter Yrkesmässan </vt:lpstr>
    </vt:vector>
  </TitlesOfParts>
  <Company>Helsingborgs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Välkomna!</dc:title>
  <dc:creator>Klit Welin Marlene - SFF</dc:creator>
  <cp:lastModifiedBy>Engman Maria - SFF</cp:lastModifiedBy>
  <cp:revision>18</cp:revision>
  <cp:lastPrinted>2023-04-20T09:40:47Z</cp:lastPrinted>
  <dcterms:created xsi:type="dcterms:W3CDTF">2023-04-20T06:46:32Z</dcterms:created>
  <dcterms:modified xsi:type="dcterms:W3CDTF">2024-12-13T10:31:51Z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0x0101005BE81E7B16DE8B4A865331528264931D</vt:lpwstr>
  </property>
</Properties>
</file>